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9"/>
  </p:notesMasterIdLst>
  <p:handoutMasterIdLst>
    <p:handoutMasterId r:id="rId10"/>
  </p:handoutMasterIdLst>
  <p:sldIdLst>
    <p:sldId id="260" r:id="rId2"/>
    <p:sldId id="267" r:id="rId3"/>
    <p:sldId id="262" r:id="rId4"/>
    <p:sldId id="263" r:id="rId5"/>
    <p:sldId id="261" r:id="rId6"/>
    <p:sldId id="266" r:id="rId7"/>
    <p:sldId id="269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68" d="100"/>
          <a:sy n="68" d="100"/>
        </p:scale>
        <p:origin x="96" y="168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4/6/2021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4/6/2021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flip="none" rotWithShape="1">
          <a:gsLst>
            <a:gs pos="0">
              <a:schemeClr val="accent5">
                <a:lumMod val="85000"/>
                <a:lumOff val="15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hyperlink" Target="http://www.unicef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Unicef_Education_Report.xls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3141B95-2604-4C77-A773-45843234D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4" b="9401"/>
          <a:stretch/>
        </p:blipFill>
        <p:spPr>
          <a:xfrm>
            <a:off x="-1" y="-27384"/>
            <a:ext cx="12188825" cy="735919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1765C7-5B12-433D-B39C-F08D906947C2}"/>
              </a:ext>
            </a:extLst>
          </p:cNvPr>
          <p:cNvSpPr/>
          <p:nvPr/>
        </p:nvSpPr>
        <p:spPr>
          <a:xfrm>
            <a:off x="3286101" y="0"/>
            <a:ext cx="5040560" cy="762724"/>
          </a:xfrm>
          <a:prstGeom prst="roundRect">
            <a:avLst/>
          </a:prstGeom>
          <a:gradFill>
            <a:gsLst>
              <a:gs pos="0">
                <a:schemeClr val="accent5">
                  <a:satMod val="105000"/>
                  <a:tint val="67000"/>
                  <a:alpha val="79000"/>
                  <a:lumMod val="55000"/>
                  <a:lumOff val="45000"/>
                </a:schemeClr>
              </a:gs>
              <a:gs pos="69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3200" b="1" dirty="0">
                <a:solidFill>
                  <a:schemeClr val="bg1"/>
                </a:solidFill>
              </a:rPr>
              <a:t>Report Of Education</a:t>
            </a:r>
          </a:p>
        </p:txBody>
      </p:sp>
    </p:spTree>
    <p:extLst>
      <p:ext uri="{BB962C8B-B14F-4D97-AF65-F5344CB8AC3E}">
        <p14:creationId xmlns:p14="http://schemas.microsoft.com/office/powerpoint/2010/main" val="8403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2519288"/>
          </a:xfrm>
        </p:spPr>
        <p:txBody>
          <a:bodyPr/>
          <a:lstStyle/>
          <a:p>
            <a:r>
              <a:rPr lang="en-US" dirty="0">
                <a:hlinkClick r:id="rId2"/>
              </a:rPr>
              <a:t>www.unicef.org</a:t>
            </a:r>
            <a:r>
              <a:rPr lang="en-US" dirty="0"/>
              <a:t> &amp; </a:t>
            </a:r>
            <a:r>
              <a:rPr lang="en-US" dirty="0">
                <a:hlinkClick r:id="rId3"/>
              </a:rPr>
              <a:t>https://www.kaggle.com/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3BA56-DD60-42FE-9379-A9AD7426E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7" t="34238" r="23415" b="47898"/>
          <a:stretch/>
        </p:blipFill>
        <p:spPr>
          <a:xfrm>
            <a:off x="477788" y="2306588"/>
            <a:ext cx="11488219" cy="22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404664"/>
            <a:ext cx="10157354" cy="70849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4BAD1-D39F-4D0B-A7C3-2C53D7C0E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80728"/>
            <a:ext cx="12188825" cy="5866885"/>
          </a:xfrm>
        </p:spPr>
      </p:pic>
    </p:spTree>
    <p:extLst>
      <p:ext uri="{BB962C8B-B14F-4D97-AF65-F5344CB8AC3E}">
        <p14:creationId xmlns:p14="http://schemas.microsoft.com/office/powerpoint/2010/main" val="19172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Schematic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600A4-575C-4C86-91C7-8DF09B645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0" t="12864" r="7808" b="9818"/>
          <a:stretch/>
        </p:blipFill>
        <p:spPr>
          <a:xfrm>
            <a:off x="189755" y="1378278"/>
            <a:ext cx="11999069" cy="5385226"/>
          </a:xfrm>
        </p:spPr>
      </p:pic>
    </p:spTree>
    <p:extLst>
      <p:ext uri="{BB962C8B-B14F-4D97-AF65-F5344CB8AC3E}">
        <p14:creationId xmlns:p14="http://schemas.microsoft.com/office/powerpoint/2010/main" val="37145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0287E-7C03-45C3-95AA-1FA600D0B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8" t="17602" r="78356" b="9970"/>
          <a:stretch/>
        </p:blipFill>
        <p:spPr>
          <a:xfrm>
            <a:off x="1445620" y="2708920"/>
            <a:ext cx="3960440" cy="38164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D225B5-E24C-4674-8DBE-5E0668FB2EFE}"/>
              </a:ext>
            </a:extLst>
          </p:cNvPr>
          <p:cNvSpPr txBox="1">
            <a:spLocks/>
          </p:cNvSpPr>
          <p:nvPr/>
        </p:nvSpPr>
        <p:spPr>
          <a:xfrm>
            <a:off x="1127891" y="1628800"/>
            <a:ext cx="4617063" cy="10801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474112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None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70C0"/>
                </a:solidFill>
              </a:rPr>
              <a:t>Normalization: break big table into smaller tables and link them by Primary Key and Foreign Keys</a:t>
            </a:r>
          </a:p>
          <a:p>
            <a:pPr lvl="1"/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3BE590-B44C-4478-9172-997DA1AFAB3F}"/>
              </a:ext>
            </a:extLst>
          </p:cNvPr>
          <p:cNvSpPr txBox="1">
            <a:spLocks/>
          </p:cNvSpPr>
          <p:nvPr/>
        </p:nvSpPr>
        <p:spPr>
          <a:xfrm>
            <a:off x="6013853" y="1628800"/>
            <a:ext cx="4617063" cy="108012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474112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None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70C0"/>
                </a:solidFill>
              </a:rPr>
              <a:t>Create Views for ease of analyzing data without changing the original data source </a:t>
            </a: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A515FB-F064-44BE-B998-E83AA6D09A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9" t="21459" r="79539" b="21131"/>
          <a:stretch/>
        </p:blipFill>
        <p:spPr>
          <a:xfrm>
            <a:off x="6404335" y="2864520"/>
            <a:ext cx="3836098" cy="34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A297-1086-4B0E-87FB-9624C292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5038-F2CF-490F-BD58-B0FE5D6C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sz="18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Unicef</a:t>
            </a:r>
            <a:r>
              <a:rPr lang="en-SG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 Charity Organization full name as </a:t>
            </a:r>
            <a:r>
              <a:rPr lang="en-US" sz="1800" b="1" u="sng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United Nations Children’s Fund</a:t>
            </a:r>
          </a:p>
          <a:p>
            <a:r>
              <a:rPr lang="en-US" sz="1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Help to prevent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millions of children and women from child labor, support health, safety and education</a:t>
            </a:r>
          </a:p>
          <a:p>
            <a:r>
              <a:rPr lang="en-US" sz="1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collect and study lots of data and facts, raise the awareness of unfortunate children who are in dangerous situations</a:t>
            </a:r>
          </a:p>
          <a:p>
            <a:r>
              <a:rPr lang="en-US" sz="1800" b="1" u="sng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Unicef</a:t>
            </a:r>
            <a:r>
              <a:rPr lang="en-US" sz="1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has a long-term Education Strategy of helping every child to get education by 2030, by achieving three distinct goals:</a:t>
            </a:r>
            <a:endParaRPr lang="en-SG" sz="1800" dirty="0">
              <a:solidFill>
                <a:srgbClr val="0070C0"/>
              </a:solidFill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06000"/>
              </a:lnSpc>
              <a:buFont typeface="+mj-lt"/>
              <a:buAutoNum type="alphaLcPeriod"/>
            </a:pPr>
            <a:r>
              <a:rPr lang="en-US" sz="16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Equitability access to leaning opportunities</a:t>
            </a:r>
            <a:endParaRPr lang="en-SG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06000"/>
              </a:lnSpc>
              <a:buFont typeface="+mj-lt"/>
              <a:buAutoNum type="alphaLcPeriod"/>
            </a:pPr>
            <a:r>
              <a:rPr lang="en-US" sz="16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Improve learning and skills </a:t>
            </a:r>
            <a:endParaRPr lang="en-SG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06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SG" sz="16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Improved learning and protection for children in emergencies and fragile contexts.</a:t>
            </a:r>
            <a:endParaRPr lang="en-US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Arrow: Right 3">
            <a:hlinkClick r:id="rId2" action="ppaction://hlinkfile"/>
            <a:extLst>
              <a:ext uri="{FF2B5EF4-FFF2-40B4-BE49-F238E27FC236}">
                <a16:creationId xmlns:a16="http://schemas.microsoft.com/office/drawing/2014/main" id="{C1A10BFC-B933-4879-BA01-3F3F90D64D5E}"/>
              </a:ext>
            </a:extLst>
          </p:cNvPr>
          <p:cNvSpPr/>
          <p:nvPr/>
        </p:nvSpPr>
        <p:spPr>
          <a:xfrm>
            <a:off x="9694812" y="5589240"/>
            <a:ext cx="1579851" cy="808720"/>
          </a:xfrm>
          <a:prstGeom prst="rightArrow">
            <a:avLst/>
          </a:prstGeom>
          <a:solidFill>
            <a:schemeClr val="accent5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0408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A9A8-85DF-40E6-A898-E6E2B4D3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  <a:r>
              <a:rPr lang="en-US" dirty="0"/>
              <a:t>		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A31A-B0AA-40D8-8E13-B3682066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Every child has the right to learn! </a:t>
            </a:r>
          </a:p>
          <a:p>
            <a:r>
              <a:rPr lang="en-US" b="1" dirty="0">
                <a:solidFill>
                  <a:srgbClr val="002060"/>
                </a:solidFill>
              </a:rPr>
              <a:t>The gap between level of learning in high income countries and low income countries are large and keep growing</a:t>
            </a:r>
          </a:p>
          <a:p>
            <a:r>
              <a:rPr lang="en-US" b="1" dirty="0">
                <a:solidFill>
                  <a:srgbClr val="002060"/>
                </a:solidFill>
              </a:rPr>
              <a:t>For every child to learn, we need to provide more support on regions like Africa and South Asia</a:t>
            </a:r>
          </a:p>
          <a:p>
            <a:r>
              <a:rPr lang="en-US" b="1" dirty="0">
                <a:solidFill>
                  <a:srgbClr val="002060"/>
                </a:solidFill>
              </a:rPr>
              <a:t>Many girls are still not getting equal opportunity to learn especially in low income countries</a:t>
            </a:r>
          </a:p>
          <a:p>
            <a:r>
              <a:rPr lang="en-US" b="1" dirty="0">
                <a:solidFill>
                  <a:srgbClr val="002060"/>
                </a:solidFill>
              </a:rPr>
              <a:t>Covid19 has changed our way of learning. In order to provide equability in learning, internet infrastructure become essentially important, especially in low income countries.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SG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1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elcome back to school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back to school presentation.potx" id="{CE426E4B-AEF0-4DB0-AA06-9B9EF2E62E1A}" vid="{EB2D3276-CBF5-48AD-B47E-C2D79CA4C86F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</Template>
  <TotalTime>247</TotalTime>
  <Words>242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Welcome back to school presentation</vt:lpstr>
      <vt:lpstr>PowerPoint Presentation</vt:lpstr>
      <vt:lpstr>Data Source</vt:lpstr>
      <vt:lpstr>ER Diagram</vt:lpstr>
      <vt:lpstr>Schematic Diagram</vt:lpstr>
      <vt:lpstr>Database Design</vt:lpstr>
      <vt:lpstr> Introduction</vt:lpstr>
      <vt:lpstr>Conclusion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UNICEF Every Child learns   Report of Education!</dc:title>
  <dc:creator>BYD Admin</dc:creator>
  <cp:lastModifiedBy>BYD Admin</cp:lastModifiedBy>
  <cp:revision>43</cp:revision>
  <dcterms:created xsi:type="dcterms:W3CDTF">2021-04-05T06:01:58Z</dcterms:created>
  <dcterms:modified xsi:type="dcterms:W3CDTF">2021-04-06T03:07:59Z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