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NewsBot Intelligence System 2.0"/>
          <p:cNvSpPr txBox="1"/>
          <p:nvPr>
            <p:ph type="ctrTitle"/>
          </p:nvPr>
        </p:nvSpPr>
        <p:spPr>
          <a:xfrm>
            <a:off x="1270000" y="3225799"/>
            <a:ext cx="10464801" cy="3302001"/>
          </a:xfrm>
          <a:prstGeom prst="rect">
            <a:avLst/>
          </a:prstGeom>
          <a:effectLst>
            <a:outerShdw sx="100000" sy="100000" kx="0" ky="0" algn="b" rotWithShape="0" blurRad="762000" dist="172609" dir="5400000">
              <a:srgbClr val="000000">
                <a:alpha val="69080"/>
              </a:srgbClr>
            </a:outerShdw>
          </a:effectLst>
        </p:spPr>
        <p:txBody>
          <a:bodyPr/>
          <a:lstStyle>
            <a:lvl1pPr defTabSz="457200">
              <a:spcBef>
                <a:spcPts val="1200"/>
              </a:spcBef>
              <a:defRPr sz="4360">
                <a:solidFill>
                  <a:srgbClr val="273540"/>
                </a:solidFill>
                <a:latin typeface="Helvetica Neue"/>
                <a:ea typeface="Helvetica Neue"/>
                <a:cs typeface="Helvetica Neue"/>
                <a:sym typeface="Helvetica Neue"/>
              </a:defRPr>
            </a:lvl1pPr>
          </a:lstStyle>
          <a:p>
            <a:pPr/>
            <a:r>
              <a:t>NewsBot Intelligence System 2.0</a:t>
            </a:r>
          </a:p>
        </p:txBody>
      </p:sp>
      <p:sp>
        <p:nvSpPr>
          <p:cNvPr id="120" name="Jeffery Dirden…"/>
          <p:cNvSpPr txBox="1"/>
          <p:nvPr>
            <p:ph type="subTitle" sz="quarter" idx="1"/>
          </p:nvPr>
        </p:nvSpPr>
        <p:spPr>
          <a:xfrm>
            <a:off x="1270000" y="7135283"/>
            <a:ext cx="10464800" cy="1130301"/>
          </a:xfrm>
          <a:prstGeom prst="rect">
            <a:avLst/>
          </a:prstGeom>
          <a:effectLst>
            <a:outerShdw sx="100000" sy="100000" kx="0" ky="0" algn="b" rotWithShape="0" blurRad="139700" dist="147032" dir="5400000">
              <a:srgbClr val="000000">
                <a:alpha val="52979"/>
              </a:srgbClr>
            </a:outerShdw>
          </a:effectLst>
        </p:spPr>
        <p:txBody>
          <a:bodyPr/>
          <a:lstStyle/>
          <a:p>
            <a:pPr>
              <a:defRPr sz="2600"/>
            </a:pPr>
            <a:r>
              <a:t>Jeffery Dirden</a:t>
            </a:r>
          </a:p>
          <a:p>
            <a:pPr>
              <a:defRPr sz="2600"/>
            </a:pPr>
            <a:r>
              <a:t>ITAI 2373</a:t>
            </a:r>
          </a:p>
        </p:txBody>
      </p:sp>
      <p:pic>
        <p:nvPicPr>
          <p:cNvPr id="121" name="news-icon-18.png" descr="news-icon-18.png"/>
          <p:cNvPicPr>
            <a:picLocks noChangeAspect="1"/>
          </p:cNvPicPr>
          <p:nvPr/>
        </p:nvPicPr>
        <p:blipFill>
          <a:blip r:embed="rId2">
            <a:extLst/>
          </a:blip>
          <a:stretch>
            <a:fillRect/>
          </a:stretch>
        </p:blipFill>
        <p:spPr>
          <a:xfrm>
            <a:off x="2692400" y="-246666"/>
            <a:ext cx="7620001" cy="5080001"/>
          </a:xfrm>
          <a:prstGeom prst="rect">
            <a:avLst/>
          </a:prstGeom>
          <a:ln w="12700">
            <a:miter lim="400000"/>
          </a:ln>
          <a:effectLst>
            <a:outerShdw sx="100000" sy="100000" kx="0" ky="0" algn="b" rotWithShape="0" blurRad="762000" dist="172609" dir="5400000">
              <a:srgbClr val="000000">
                <a:alpha val="69080"/>
              </a:srgbClr>
            </a:outerShdw>
          </a:effectLst>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Collaboration and Roles"/>
          <p:cNvSpPr txBox="1"/>
          <p:nvPr>
            <p:ph type="title"/>
          </p:nvPr>
        </p:nvSpPr>
        <p:spPr>
          <a:prstGeom prst="rect">
            <a:avLst/>
          </a:prstGeom>
        </p:spPr>
        <p:txBody>
          <a:bodyPr/>
          <a:lstStyle>
            <a:lvl1pPr algn="l" defTabSz="457200">
              <a:defRPr b="1" i="1" sz="3200">
                <a:solidFill>
                  <a:srgbClr val="222222"/>
                </a:solidFill>
                <a:latin typeface="Arial"/>
                <a:ea typeface="Arial"/>
                <a:cs typeface="Arial"/>
                <a:sym typeface="Arial"/>
              </a:defRPr>
            </a:lvl1pPr>
          </a:lstStyle>
          <a:p>
            <a:pPr/>
            <a:r>
              <a:t>Collaboration and Roles</a:t>
            </a:r>
          </a:p>
        </p:txBody>
      </p:sp>
      <p:sp>
        <p:nvSpPr>
          <p:cNvPr id="147" name="I took the lead on the technical architecture, data analysis, and coding, while my teammate Williane contributed in the early implementation stages and helped with student-related tasks like documentation, testing, and understanding the theory behind NLP methods.…"/>
          <p:cNvSpPr txBox="1"/>
          <p:nvPr>
            <p:ph type="body" idx="1"/>
          </p:nvPr>
        </p:nvSpPr>
        <p:spPr>
          <a:xfrm>
            <a:off x="952500" y="2597150"/>
            <a:ext cx="11099800" cy="6286500"/>
          </a:xfrm>
          <a:prstGeom prst="rect">
            <a:avLst/>
          </a:prstGeom>
        </p:spPr>
        <p:txBody>
          <a:bodyPr/>
          <a:lstStyle/>
          <a:p>
            <a:pPr marL="0" indent="0" defTabSz="452627">
              <a:spcBef>
                <a:spcPts val="0"/>
              </a:spcBef>
              <a:buSzTx/>
              <a:buNone/>
              <a:defRPr sz="3959">
                <a:solidFill>
                  <a:srgbClr val="222222"/>
                </a:solidFill>
                <a:latin typeface="Helvetica Neue Light"/>
                <a:ea typeface="Helvetica Neue Light"/>
                <a:cs typeface="Helvetica Neue Light"/>
                <a:sym typeface="Helvetica Neue Light"/>
              </a:defRPr>
            </a:pPr>
            <a:r>
              <a:t>I took the lead on the technical architecture, data analysis, and coding, while my teammate Williane contributed in the early implementation stages and helped with student-related tasks like documentation, testing, and understanding the theory behind NLP methods.</a:t>
            </a:r>
          </a:p>
          <a:p>
            <a:pPr marL="0" indent="0" defTabSz="452627">
              <a:spcBef>
                <a:spcPts val="0"/>
              </a:spcBef>
              <a:buSzTx/>
              <a:buNone/>
              <a:defRPr sz="3959">
                <a:solidFill>
                  <a:srgbClr val="222222"/>
                </a:solidFill>
                <a:latin typeface="Helvetica Neue Light"/>
                <a:ea typeface="Helvetica Neue Light"/>
                <a:cs typeface="Helvetica Neue Light"/>
                <a:sym typeface="Helvetica Neue Light"/>
              </a:defRPr>
            </a:pPr>
            <a:r>
              <a:t>We worked together to reflect on our learning and ensure the final system was well-rounded and easy to use.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What We Learned"/>
          <p:cNvSpPr txBox="1"/>
          <p:nvPr>
            <p:ph type="title"/>
          </p:nvPr>
        </p:nvSpPr>
        <p:spPr>
          <a:prstGeom prst="rect">
            <a:avLst/>
          </a:prstGeom>
        </p:spPr>
        <p:txBody>
          <a:bodyPr/>
          <a:lstStyle>
            <a:lvl1pPr algn="l" defTabSz="457200">
              <a:defRPr b="1" i="1" sz="3200">
                <a:solidFill>
                  <a:srgbClr val="222222"/>
                </a:solidFill>
                <a:latin typeface="Arial"/>
                <a:ea typeface="Arial"/>
                <a:cs typeface="Arial"/>
                <a:sym typeface="Arial"/>
              </a:defRPr>
            </a:lvl1pPr>
          </a:lstStyle>
          <a:p>
            <a:pPr/>
            <a:r>
              <a:t>What We Learned</a:t>
            </a:r>
          </a:p>
        </p:txBody>
      </p:sp>
      <p:sp>
        <p:nvSpPr>
          <p:cNvPr id="150" name="This project deepened our understanding of natural language processing pipelines and real-world application of tools like SpaCy, NLTK, and Gradio.…"/>
          <p:cNvSpPr txBox="1"/>
          <p:nvPr>
            <p:ph type="body" idx="1"/>
          </p:nvPr>
        </p:nvSpPr>
        <p:spPr>
          <a:xfrm>
            <a:off x="952500" y="2597150"/>
            <a:ext cx="11099800" cy="6286500"/>
          </a:xfrm>
          <a:prstGeom prst="rect">
            <a:avLst/>
          </a:prstGeom>
        </p:spPr>
        <p:txBody>
          <a:bodyPr/>
          <a:lstStyle/>
          <a:p>
            <a:pPr marL="0" indent="0" defTabSz="457200">
              <a:spcBef>
                <a:spcPts val="0"/>
              </a:spcBef>
              <a:buSzTx/>
              <a:buNone/>
              <a:defRPr sz="3700">
                <a:solidFill>
                  <a:srgbClr val="222222"/>
                </a:solidFill>
                <a:latin typeface="Helvetica Neue Light"/>
                <a:ea typeface="Helvetica Neue Light"/>
                <a:cs typeface="Helvetica Neue Light"/>
                <a:sym typeface="Helvetica Neue Light"/>
              </a:defRPr>
            </a:pPr>
            <a:r>
              <a:t>This project deepened our understanding of natural language processing pipelines and real-world application of tools like SpaCy, NLTK, and Gradio.</a:t>
            </a:r>
          </a:p>
          <a:p>
            <a:pPr marL="0" indent="0" defTabSz="457200">
              <a:spcBef>
                <a:spcPts val="0"/>
              </a:spcBef>
              <a:buSzTx/>
              <a:buNone/>
              <a:defRPr sz="3700">
                <a:solidFill>
                  <a:srgbClr val="222222"/>
                </a:solidFill>
                <a:latin typeface="Helvetica Neue Light"/>
                <a:ea typeface="Helvetica Neue Light"/>
                <a:cs typeface="Helvetica Neue Light"/>
                <a:sym typeface="Helvetica Neue Light"/>
              </a:defRPr>
            </a:pPr>
            <a:r>
              <a:t>I personally learned how to go from raw data to an operational tool, combining backend processing with frontend usability.</a:t>
            </a:r>
          </a:p>
          <a:p>
            <a:pPr marL="0" indent="0" defTabSz="457200">
              <a:spcBef>
                <a:spcPts val="0"/>
              </a:spcBef>
              <a:buSzTx/>
              <a:buNone/>
              <a:defRPr sz="3700">
                <a:solidFill>
                  <a:srgbClr val="222222"/>
                </a:solidFill>
                <a:latin typeface="Helvetica Neue Light"/>
                <a:ea typeface="Helvetica Neue Light"/>
                <a:cs typeface="Helvetica Neue Light"/>
                <a:sym typeface="Helvetica Neue Light"/>
              </a:defRPr>
            </a:pPr>
            <a:r>
              <a:t>Williane also gained a solid understanding of NLP workflows and how syntax and semantics work in machine understanding of language.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Next Steps and Improvements"/>
          <p:cNvSpPr txBox="1"/>
          <p:nvPr>
            <p:ph type="title"/>
          </p:nvPr>
        </p:nvSpPr>
        <p:spPr>
          <a:prstGeom prst="rect">
            <a:avLst/>
          </a:prstGeom>
        </p:spPr>
        <p:txBody>
          <a:bodyPr/>
          <a:lstStyle>
            <a:lvl1pPr algn="l" defTabSz="457200">
              <a:defRPr b="1" i="1" sz="3200">
                <a:solidFill>
                  <a:srgbClr val="222222"/>
                </a:solidFill>
                <a:latin typeface="Arial"/>
                <a:ea typeface="Arial"/>
                <a:cs typeface="Arial"/>
                <a:sym typeface="Arial"/>
              </a:defRPr>
            </a:lvl1pPr>
          </a:lstStyle>
          <a:p>
            <a:pPr/>
            <a:r>
              <a:t>Next Steps and Improvements</a:t>
            </a:r>
          </a:p>
        </p:txBody>
      </p:sp>
      <p:sp>
        <p:nvSpPr>
          <p:cNvPr id="153" name="In future versions, I’d like to aim to integrate sentiment analysis, topic modeling with LDA, and possibly use a transformer model like BERT for deeper context understanding, &amp; also integrate advanced API’s.…"/>
          <p:cNvSpPr txBox="1"/>
          <p:nvPr>
            <p:ph type="body" idx="1"/>
          </p:nvPr>
        </p:nvSpPr>
        <p:spPr>
          <a:xfrm>
            <a:off x="952500" y="2597150"/>
            <a:ext cx="11099800" cy="6286500"/>
          </a:xfrm>
          <a:prstGeom prst="rect">
            <a:avLst/>
          </a:prstGeom>
        </p:spPr>
        <p:txBody>
          <a:bodyPr/>
          <a:lstStyle/>
          <a:p>
            <a:pPr marL="0" indent="0" defTabSz="457200">
              <a:spcBef>
                <a:spcPts val="0"/>
              </a:spcBef>
              <a:buSzTx/>
              <a:buNone/>
              <a:defRPr sz="3500">
                <a:solidFill>
                  <a:srgbClr val="222222"/>
                </a:solidFill>
                <a:latin typeface="Helvetica Neue Light"/>
                <a:ea typeface="Helvetica Neue Light"/>
                <a:cs typeface="Helvetica Neue Light"/>
                <a:sym typeface="Helvetica Neue Light"/>
              </a:defRPr>
            </a:pPr>
            <a:r>
              <a:t>In future versions, I’d like to aim to integrate sentiment analysis, topic modeling with LDA, and possibly use a transformer model like BERT for deeper context understanding, &amp; also integrate advanced API’s.</a:t>
            </a:r>
          </a:p>
          <a:p>
            <a:pPr marL="0" indent="0" defTabSz="457200">
              <a:spcBef>
                <a:spcPts val="0"/>
              </a:spcBef>
              <a:buSzTx/>
              <a:buNone/>
              <a:defRPr sz="3500">
                <a:solidFill>
                  <a:srgbClr val="222222"/>
                </a:solidFill>
                <a:latin typeface="Helvetica Neue Light"/>
                <a:ea typeface="Helvetica Neue Light"/>
                <a:cs typeface="Helvetica Neue Light"/>
                <a:sym typeface="Helvetica Neue Light"/>
              </a:defRPr>
            </a:pPr>
            <a:r>
              <a:t>I’d also like to expand the front end with more visualizations like word clouds, entity graphs, and summaries. I’ve grown very familiar with Google Colab, but I’m looking forward to learning, and working with more advanced platforms once I upgrade my computational power.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Live Demo of NewsBot"/>
          <p:cNvSpPr txBox="1"/>
          <p:nvPr>
            <p:ph type="title"/>
          </p:nvPr>
        </p:nvSpPr>
        <p:spPr>
          <a:prstGeom prst="rect">
            <a:avLst/>
          </a:prstGeom>
        </p:spPr>
        <p:txBody>
          <a:bodyPr/>
          <a:lstStyle>
            <a:lvl1pPr algn="l" defTabSz="457200">
              <a:defRPr b="1" i="1" sz="3200">
                <a:solidFill>
                  <a:srgbClr val="222222"/>
                </a:solidFill>
                <a:latin typeface="Arial"/>
                <a:ea typeface="Arial"/>
                <a:cs typeface="Arial"/>
                <a:sym typeface="Arial"/>
              </a:defRPr>
            </a:lvl1pPr>
          </a:lstStyle>
          <a:p>
            <a:pPr/>
            <a:r>
              <a:t>Live Demo of NewsBot</a:t>
            </a:r>
          </a:p>
        </p:txBody>
      </p:sp>
      <p:sp>
        <p:nvSpPr>
          <p:cNvPr id="156" name="For this example I searched AI in the future."/>
          <p:cNvSpPr txBox="1"/>
          <p:nvPr>
            <p:ph type="body" sz="quarter" idx="1"/>
          </p:nvPr>
        </p:nvSpPr>
        <p:spPr>
          <a:xfrm>
            <a:off x="613833" y="1970616"/>
            <a:ext cx="11099801" cy="991860"/>
          </a:xfrm>
          <a:prstGeom prst="rect">
            <a:avLst/>
          </a:prstGeom>
        </p:spPr>
        <p:txBody>
          <a:bodyPr/>
          <a:lstStyle>
            <a:lvl1pPr marL="0" indent="0" defTabSz="384047">
              <a:spcBef>
                <a:spcPts val="0"/>
              </a:spcBef>
              <a:buSzTx/>
              <a:buNone/>
              <a:defRPr sz="2940">
                <a:solidFill>
                  <a:srgbClr val="222222"/>
                </a:solidFill>
                <a:latin typeface="Helvetica Neue Light"/>
                <a:ea typeface="Helvetica Neue Light"/>
                <a:cs typeface="Helvetica Neue Light"/>
                <a:sym typeface="Helvetica Neue Light"/>
              </a:defRPr>
            </a:lvl1pPr>
          </a:lstStyle>
          <a:p>
            <a:pPr/>
            <a:r>
              <a:t>For this example I searched AI in the future.</a:t>
            </a:r>
          </a:p>
        </p:txBody>
      </p:sp>
      <p:pic>
        <p:nvPicPr>
          <p:cNvPr id="157" name="Screenshot 2025-08-06 at 7.37.18 PM.png" descr="Screenshot 2025-08-06 at 7.37.18 PM.png"/>
          <p:cNvPicPr>
            <a:picLocks noChangeAspect="1"/>
          </p:cNvPicPr>
          <p:nvPr/>
        </p:nvPicPr>
        <p:blipFill>
          <a:blip r:embed="rId2">
            <a:extLst/>
          </a:blip>
          <a:stretch>
            <a:fillRect/>
          </a:stretch>
        </p:blipFill>
        <p:spPr>
          <a:xfrm>
            <a:off x="391667" y="2790099"/>
            <a:ext cx="12221466" cy="687457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Live Demo of NewsBot"/>
          <p:cNvSpPr txBox="1"/>
          <p:nvPr>
            <p:ph type="title"/>
          </p:nvPr>
        </p:nvSpPr>
        <p:spPr>
          <a:prstGeom prst="rect">
            <a:avLst/>
          </a:prstGeom>
        </p:spPr>
        <p:txBody>
          <a:bodyPr/>
          <a:lstStyle>
            <a:lvl1pPr algn="l" defTabSz="457200">
              <a:defRPr b="1" i="1" sz="3200">
                <a:solidFill>
                  <a:srgbClr val="222222"/>
                </a:solidFill>
                <a:latin typeface="Arial"/>
                <a:ea typeface="Arial"/>
                <a:cs typeface="Arial"/>
                <a:sym typeface="Arial"/>
              </a:defRPr>
            </a:lvl1pPr>
          </a:lstStyle>
          <a:p>
            <a:pPr/>
            <a:r>
              <a:t>Live Demo of NewsBot</a:t>
            </a:r>
          </a:p>
        </p:txBody>
      </p:sp>
      <p:sp>
        <p:nvSpPr>
          <p:cNvPr id="160" name="For this example I searched Houston Rockets."/>
          <p:cNvSpPr txBox="1"/>
          <p:nvPr>
            <p:ph type="body" sz="quarter" idx="1"/>
          </p:nvPr>
        </p:nvSpPr>
        <p:spPr>
          <a:xfrm>
            <a:off x="613833" y="1970616"/>
            <a:ext cx="11099801" cy="991861"/>
          </a:xfrm>
          <a:prstGeom prst="rect">
            <a:avLst/>
          </a:prstGeom>
        </p:spPr>
        <p:txBody>
          <a:bodyPr/>
          <a:lstStyle>
            <a:lvl1pPr marL="0" indent="0" defTabSz="384047">
              <a:spcBef>
                <a:spcPts val="0"/>
              </a:spcBef>
              <a:buSzTx/>
              <a:buNone/>
              <a:defRPr sz="2940">
                <a:solidFill>
                  <a:srgbClr val="222222"/>
                </a:solidFill>
                <a:latin typeface="Helvetica Neue Light"/>
                <a:ea typeface="Helvetica Neue Light"/>
                <a:cs typeface="Helvetica Neue Light"/>
                <a:sym typeface="Helvetica Neue Light"/>
              </a:defRPr>
            </a:lvl1pPr>
          </a:lstStyle>
          <a:p>
            <a:pPr/>
            <a:r>
              <a:t>For this example I searched Houston Rockets.</a:t>
            </a:r>
          </a:p>
        </p:txBody>
      </p:sp>
      <p:pic>
        <p:nvPicPr>
          <p:cNvPr id="161" name="Screenshot 2025-08-06 at 7.36.58 PM.png" descr="Screenshot 2025-08-06 at 7.36.58 PM.png"/>
          <p:cNvPicPr>
            <a:picLocks noChangeAspect="1"/>
          </p:cNvPicPr>
          <p:nvPr/>
        </p:nvPicPr>
        <p:blipFill>
          <a:blip r:embed="rId2">
            <a:extLst/>
          </a:blip>
          <a:stretch>
            <a:fillRect/>
          </a:stretch>
        </p:blipFill>
        <p:spPr>
          <a:xfrm>
            <a:off x="355641" y="2750102"/>
            <a:ext cx="12293518" cy="6915105"/>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Live Demo of NewsBot"/>
          <p:cNvSpPr txBox="1"/>
          <p:nvPr>
            <p:ph type="title"/>
          </p:nvPr>
        </p:nvSpPr>
        <p:spPr>
          <a:prstGeom prst="rect">
            <a:avLst/>
          </a:prstGeom>
        </p:spPr>
        <p:txBody>
          <a:bodyPr/>
          <a:lstStyle>
            <a:lvl1pPr algn="l" defTabSz="457200">
              <a:defRPr b="1" i="1" sz="3200">
                <a:solidFill>
                  <a:srgbClr val="222222"/>
                </a:solidFill>
                <a:latin typeface="Arial"/>
                <a:ea typeface="Arial"/>
                <a:cs typeface="Arial"/>
                <a:sym typeface="Arial"/>
              </a:defRPr>
            </a:lvl1pPr>
          </a:lstStyle>
          <a:p>
            <a:pPr/>
            <a:r>
              <a:t>Live Demo of NewsBot</a:t>
            </a:r>
          </a:p>
        </p:txBody>
      </p:sp>
      <p:sp>
        <p:nvSpPr>
          <p:cNvPr id="164" name="For this example I searched Houston Texans."/>
          <p:cNvSpPr txBox="1"/>
          <p:nvPr>
            <p:ph type="body" sz="quarter" idx="1"/>
          </p:nvPr>
        </p:nvSpPr>
        <p:spPr>
          <a:xfrm>
            <a:off x="613833" y="1970616"/>
            <a:ext cx="11099801" cy="991861"/>
          </a:xfrm>
          <a:prstGeom prst="rect">
            <a:avLst/>
          </a:prstGeom>
        </p:spPr>
        <p:txBody>
          <a:bodyPr/>
          <a:lstStyle>
            <a:lvl1pPr marL="0" indent="0" defTabSz="384047">
              <a:spcBef>
                <a:spcPts val="0"/>
              </a:spcBef>
              <a:buSzTx/>
              <a:buNone/>
              <a:defRPr sz="2940">
                <a:solidFill>
                  <a:srgbClr val="222222"/>
                </a:solidFill>
                <a:latin typeface="Helvetica Neue Light"/>
                <a:ea typeface="Helvetica Neue Light"/>
                <a:cs typeface="Helvetica Neue Light"/>
                <a:sym typeface="Helvetica Neue Light"/>
              </a:defRPr>
            </a:lvl1pPr>
          </a:lstStyle>
          <a:p>
            <a:pPr/>
            <a:r>
              <a:t>For this example I searched Houston Texans.</a:t>
            </a:r>
          </a:p>
        </p:txBody>
      </p:sp>
      <p:pic>
        <p:nvPicPr>
          <p:cNvPr id="165" name="Screenshot 2025-08-06 at 7.36.43 PM.png" descr="Screenshot 2025-08-06 at 7.36.43 PM.png"/>
          <p:cNvPicPr>
            <a:picLocks noChangeAspect="1"/>
          </p:cNvPicPr>
          <p:nvPr/>
        </p:nvPicPr>
        <p:blipFill>
          <a:blip r:embed="rId2">
            <a:extLst/>
          </a:blip>
          <a:stretch>
            <a:fillRect/>
          </a:stretch>
        </p:blipFill>
        <p:spPr>
          <a:xfrm>
            <a:off x="465051" y="2867963"/>
            <a:ext cx="12074698" cy="679201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Live Demo of NewsBot"/>
          <p:cNvSpPr txBox="1"/>
          <p:nvPr>
            <p:ph type="title"/>
          </p:nvPr>
        </p:nvSpPr>
        <p:spPr>
          <a:prstGeom prst="rect">
            <a:avLst/>
          </a:prstGeom>
        </p:spPr>
        <p:txBody>
          <a:bodyPr/>
          <a:lstStyle>
            <a:lvl1pPr algn="l" defTabSz="457200">
              <a:defRPr b="1" i="1" sz="3200">
                <a:solidFill>
                  <a:srgbClr val="222222"/>
                </a:solidFill>
                <a:latin typeface="Arial"/>
                <a:ea typeface="Arial"/>
                <a:cs typeface="Arial"/>
                <a:sym typeface="Arial"/>
              </a:defRPr>
            </a:lvl1pPr>
          </a:lstStyle>
          <a:p>
            <a:pPr/>
            <a:r>
              <a:t>Live Demo of NewsBot</a:t>
            </a:r>
          </a:p>
        </p:txBody>
      </p:sp>
      <p:sp>
        <p:nvSpPr>
          <p:cNvPr id="168" name="For this example I searched Houston Community College."/>
          <p:cNvSpPr txBox="1"/>
          <p:nvPr>
            <p:ph type="body" sz="quarter" idx="1"/>
          </p:nvPr>
        </p:nvSpPr>
        <p:spPr>
          <a:xfrm>
            <a:off x="613833" y="1970616"/>
            <a:ext cx="11099801" cy="991861"/>
          </a:xfrm>
          <a:prstGeom prst="rect">
            <a:avLst/>
          </a:prstGeom>
        </p:spPr>
        <p:txBody>
          <a:bodyPr/>
          <a:lstStyle>
            <a:lvl1pPr marL="0" indent="0" defTabSz="384047">
              <a:spcBef>
                <a:spcPts val="0"/>
              </a:spcBef>
              <a:buSzTx/>
              <a:buNone/>
              <a:defRPr sz="2940">
                <a:solidFill>
                  <a:srgbClr val="222222"/>
                </a:solidFill>
                <a:latin typeface="Helvetica Neue Light"/>
                <a:ea typeface="Helvetica Neue Light"/>
                <a:cs typeface="Helvetica Neue Light"/>
                <a:sym typeface="Helvetica Neue Light"/>
              </a:defRPr>
            </a:lvl1pPr>
          </a:lstStyle>
          <a:p>
            <a:pPr/>
            <a:r>
              <a:t>For this example I searched Houston Community College.</a:t>
            </a:r>
          </a:p>
        </p:txBody>
      </p:sp>
      <p:pic>
        <p:nvPicPr>
          <p:cNvPr id="169" name="Screenshot 2025-08-06 at 7.36.26 PM.png" descr="Screenshot 2025-08-06 at 7.36.26 PM.png"/>
          <p:cNvPicPr>
            <a:picLocks noChangeAspect="1"/>
          </p:cNvPicPr>
          <p:nvPr/>
        </p:nvPicPr>
        <p:blipFill>
          <a:blip r:embed="rId2">
            <a:extLst/>
          </a:blip>
          <a:stretch>
            <a:fillRect/>
          </a:stretch>
        </p:blipFill>
        <p:spPr>
          <a:xfrm>
            <a:off x="306118" y="2673097"/>
            <a:ext cx="12392564" cy="6970817"/>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porkythat_sallsticker_e38968a7-a6cc-4583-ab9a-5ac129656346.webp" descr="porkythat_sallsticker_e38968a7-a6cc-4583-ab9a-5ac129656346.webp"/>
          <p:cNvPicPr>
            <a:picLocks noChangeAspect="1"/>
          </p:cNvPicPr>
          <p:nvPr/>
        </p:nvPicPr>
        <p:blipFill>
          <a:blip r:embed="rId2">
            <a:extLst/>
          </a:blip>
          <a:stretch>
            <a:fillRect/>
          </a:stretch>
        </p:blipFill>
        <p:spPr>
          <a:xfrm>
            <a:off x="1625599" y="-1"/>
            <a:ext cx="9753601" cy="97536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Hello everyone. My name is Jeffery Dirden, and today I’ll be presenting our NLP project called the NewsBot Intelligence System. This system is designed to analyze and extract insights from real-world news content using powerful natural language processing techniques. My teammate, Williane Yarro, and I collaborated to build a pipeline that includes data preprocessing, text vectorization, syntactic and semantic analysis, and a simple front-end interface using Gradio."/>
          <p:cNvSpPr txBox="1"/>
          <p:nvPr>
            <p:ph type="body" idx="1"/>
          </p:nvPr>
        </p:nvSpPr>
        <p:spPr>
          <a:xfrm>
            <a:off x="952500" y="1733550"/>
            <a:ext cx="11099800" cy="6286500"/>
          </a:xfrm>
          <a:prstGeom prst="rect">
            <a:avLst/>
          </a:prstGeom>
          <a:effectLst>
            <a:outerShdw sx="100000" sy="100000" kx="0" ky="0" algn="b" rotWithShape="0" blurRad="139700" dist="147032" dir="5400000">
              <a:srgbClr val="000000">
                <a:alpha val="31922"/>
              </a:srgbClr>
            </a:outerShdw>
          </a:effectLst>
        </p:spPr>
        <p:txBody>
          <a:bodyPr/>
          <a:lstStyle>
            <a:lvl1pPr marL="0" indent="0" defTabSz="344931">
              <a:spcBef>
                <a:spcPts val="0"/>
              </a:spcBef>
              <a:buSzTx/>
              <a:buNone/>
              <a:defRPr sz="3977">
                <a:latin typeface="Helvetica Neue Light"/>
                <a:ea typeface="Helvetica Neue Light"/>
                <a:cs typeface="Helvetica Neue Light"/>
                <a:sym typeface="Helvetica Neue Light"/>
              </a:defRPr>
            </a:lvl1pPr>
          </a:lstStyle>
          <a:p>
            <a:pPr/>
            <a:r>
              <a:t>Hello everyone. My name is Jeffery Dirden, and today I’ll be presenting our NLP project called the NewsBot Intelligence System. This system is designed to analyze and extract insights from real-world news content using powerful natural language processing techniques. My teammate, Williane Yarro, and I collaborated to build a pipeline that includes data preprocessing, text vectorization, syntactic and semantic analysis, and a simple front-end interface using Gradio.</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Understanding the Objective"/>
          <p:cNvSpPr txBox="1"/>
          <p:nvPr>
            <p:ph type="title"/>
          </p:nvPr>
        </p:nvSpPr>
        <p:spPr>
          <a:prstGeom prst="rect">
            <a:avLst/>
          </a:prstGeom>
          <a:effectLst>
            <a:outerShdw sx="100000" sy="100000" kx="0" ky="0" algn="b" rotWithShape="0" blurRad="139700" dist="147032" dir="5400000">
              <a:srgbClr val="000000">
                <a:alpha val="52979"/>
              </a:srgbClr>
            </a:outerShdw>
          </a:effectLst>
        </p:spPr>
        <p:txBody>
          <a:bodyPr/>
          <a:lstStyle>
            <a:lvl1pPr algn="l" defTabSz="355600">
              <a:defRPr i="1" sz="3200">
                <a:latin typeface="Helvetica Neue"/>
                <a:ea typeface="Helvetica Neue"/>
                <a:cs typeface="Helvetica Neue"/>
                <a:sym typeface="Helvetica Neue"/>
              </a:defRPr>
            </a:lvl1pPr>
          </a:lstStyle>
          <a:p>
            <a:pPr/>
            <a:r>
              <a:t>Understanding the Objective</a:t>
            </a:r>
          </a:p>
        </p:txBody>
      </p:sp>
      <p:sp>
        <p:nvSpPr>
          <p:cNvPr id="126" name="The goal of our project was to develop a system that can analyze news articles and extract linguistic and semantic information. This included tokenizing text, performing part-of-speech tagging, named entity recognition, and applying syntactic patterns to capture the structure of the content. For this, we used a combination of NLTK, SpaCy, Gensim, and Scikit-learn. The front end was built using Gradio to make the system interactive."/>
          <p:cNvSpPr txBox="1"/>
          <p:nvPr>
            <p:ph type="body" idx="1"/>
          </p:nvPr>
        </p:nvSpPr>
        <p:spPr>
          <a:xfrm>
            <a:off x="952500" y="2597150"/>
            <a:ext cx="11099800" cy="6286500"/>
          </a:xfrm>
          <a:prstGeom prst="rect">
            <a:avLst/>
          </a:prstGeom>
        </p:spPr>
        <p:txBody>
          <a:bodyPr/>
          <a:lstStyle/>
          <a:p>
            <a:pPr marL="0" indent="0" defTabSz="355600">
              <a:spcBef>
                <a:spcPts val="0"/>
              </a:spcBef>
              <a:buSzTx/>
              <a:buNone/>
              <a:defRPr sz="3800">
                <a:latin typeface="Helvetica Neue Light"/>
                <a:ea typeface="Helvetica Neue Light"/>
                <a:cs typeface="Helvetica Neue Light"/>
                <a:sym typeface="Helvetica Neue Light"/>
              </a:defRPr>
            </a:pPr>
            <a:r>
              <a:t>The goal of our project was to develop a system that can analyze news articles and extract linguistic and semantic information. This included tokenizing text, performing part-of-speech tagging, named entity recognition, and applying syntactic patterns to capture the structure of the content.</a:t>
            </a:r>
            <a:br/>
            <a:r>
              <a:t>For this, we used a combination of NLTK, SpaCy, Gensim, and Scikit-learn. The front end was built using Gradio to make the system interactive.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BBC News Dataset"/>
          <p:cNvSpPr txBox="1"/>
          <p:nvPr>
            <p:ph type="title"/>
          </p:nvPr>
        </p:nvSpPr>
        <p:spPr>
          <a:prstGeom prst="rect">
            <a:avLst/>
          </a:prstGeom>
        </p:spPr>
        <p:txBody>
          <a:bodyPr/>
          <a:lstStyle/>
          <a:p>
            <a:pPr algn="l" defTabSz="355600">
              <a:defRPr b="1" i="1" sz="3200">
                <a:latin typeface="Helvetica Neue"/>
                <a:ea typeface="Helvetica Neue"/>
                <a:cs typeface="Helvetica Neue"/>
                <a:sym typeface="Helvetica Neue"/>
              </a:defRPr>
            </a:pPr>
            <a:r>
              <a:rPr i="0"/>
              <a:t> </a:t>
            </a:r>
            <a:r>
              <a:t>BBC News Dataset</a:t>
            </a:r>
          </a:p>
        </p:txBody>
      </p:sp>
      <p:sp>
        <p:nvSpPr>
          <p:cNvPr id="129" name="We used the publicly available BBC News dataset which contains articles across 5 categories: business, entertainment, politics, sport, and tech.…"/>
          <p:cNvSpPr txBox="1"/>
          <p:nvPr>
            <p:ph type="body" idx="1"/>
          </p:nvPr>
        </p:nvSpPr>
        <p:spPr>
          <a:xfrm>
            <a:off x="952499" y="2597150"/>
            <a:ext cx="11099801" cy="6286500"/>
          </a:xfrm>
          <a:prstGeom prst="rect">
            <a:avLst/>
          </a:prstGeom>
        </p:spPr>
        <p:txBody>
          <a:bodyPr/>
          <a:lstStyle/>
          <a:p>
            <a:pPr marL="0" indent="0" defTabSz="457200">
              <a:spcBef>
                <a:spcPts val="0"/>
              </a:spcBef>
              <a:buSzTx/>
              <a:buNone/>
              <a:defRPr sz="3400">
                <a:solidFill>
                  <a:srgbClr val="222222"/>
                </a:solidFill>
                <a:latin typeface="Helvetica Neue Light"/>
                <a:ea typeface="Helvetica Neue Light"/>
                <a:cs typeface="Helvetica Neue Light"/>
                <a:sym typeface="Helvetica Neue Light"/>
              </a:defRPr>
            </a:pPr>
            <a:r>
              <a:t>We used the publicly available BBC News dataset which contains articles across 5 categories: business, entertainment, politics, sport, and tech.</a:t>
            </a:r>
          </a:p>
          <a:p>
            <a:pPr marL="0" indent="0" defTabSz="457200">
              <a:spcBef>
                <a:spcPts val="0"/>
              </a:spcBef>
              <a:buSzTx/>
              <a:buNone/>
              <a:defRPr sz="3400">
                <a:solidFill>
                  <a:srgbClr val="222222"/>
                </a:solidFill>
                <a:latin typeface="Helvetica Neue Light"/>
                <a:ea typeface="Helvetica Neue Light"/>
                <a:cs typeface="Helvetica Neue Light"/>
                <a:sym typeface="Helvetica Neue Light"/>
              </a:defRPr>
            </a:pPr>
            <a:r>
              <a:t>Each article is labeled and contains a body of text. Here’s a quick look at how we loaded and cleaned the dataset.</a:t>
            </a:r>
          </a:p>
          <a:p>
            <a:pPr marL="0" indent="0" defTabSz="457200">
              <a:spcBef>
                <a:spcPts val="0"/>
              </a:spcBef>
              <a:buSzTx/>
              <a:buNone/>
              <a:defRPr sz="3400">
                <a:solidFill>
                  <a:srgbClr val="222222"/>
                </a:solidFill>
                <a:latin typeface="Arial"/>
                <a:ea typeface="Arial"/>
                <a:cs typeface="Arial"/>
                <a:sym typeface="Arial"/>
              </a:defRPr>
            </a:pPr>
          </a:p>
          <a:p>
            <a:pPr marL="0" indent="0" defTabSz="457200">
              <a:spcBef>
                <a:spcPts val="0"/>
              </a:spcBef>
              <a:buSzTx/>
              <a:buNone/>
              <a:defRPr sz="3400">
                <a:solidFill>
                  <a:srgbClr val="222222"/>
                </a:solidFill>
                <a:latin typeface="Arial"/>
                <a:ea typeface="Arial"/>
                <a:cs typeface="Arial"/>
                <a:sym typeface="Arial"/>
              </a:defRPr>
            </a:pPr>
          </a:p>
          <a:p>
            <a:pPr marL="0" indent="0" defTabSz="457200">
              <a:spcBef>
                <a:spcPts val="0"/>
              </a:spcBef>
              <a:buSzTx/>
              <a:buNone/>
              <a:defRPr sz="3400">
                <a:solidFill>
                  <a:srgbClr val="222222"/>
                </a:solidFill>
                <a:latin typeface="Courier"/>
                <a:ea typeface="Courier"/>
                <a:cs typeface="Courier"/>
                <a:sym typeface="Courier"/>
              </a:defRPr>
            </a:pPr>
            <a:r>
              <a:t>df = pd.read_csv("bbc_news.csv")</a:t>
            </a:r>
          </a:p>
          <a:p>
            <a:pPr marL="0" indent="0" defTabSz="457200">
              <a:spcBef>
                <a:spcPts val="0"/>
              </a:spcBef>
              <a:buSzTx/>
              <a:buNone/>
              <a:defRPr sz="3400">
                <a:solidFill>
                  <a:srgbClr val="222222"/>
                </a:solidFill>
                <a:latin typeface="Courier"/>
                <a:ea typeface="Courier"/>
                <a:cs typeface="Courier"/>
                <a:sym typeface="Courier"/>
              </a:defRPr>
            </a:pPr>
            <a:r>
              <a:t>df.dropna(inplace=True)</a:t>
            </a:r>
          </a:p>
          <a:p>
            <a:pPr marL="0" indent="0" defTabSz="457200">
              <a:spcBef>
                <a:spcPts val="0"/>
              </a:spcBef>
              <a:buSzTx/>
              <a:buNone/>
              <a:defRPr sz="3400">
                <a:solidFill>
                  <a:srgbClr val="222222"/>
                </a:solidFill>
                <a:latin typeface="Courier"/>
                <a:ea typeface="Courier"/>
                <a:cs typeface="Courier"/>
                <a:sym typeface="Courier"/>
              </a:defRPr>
            </a:pPr>
            <a:r>
              <a:t>df['content'] = df[‘content'].astype(str)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Data Preprocessing and Cleaning"/>
          <p:cNvSpPr txBox="1"/>
          <p:nvPr>
            <p:ph type="title"/>
          </p:nvPr>
        </p:nvSpPr>
        <p:spPr>
          <a:prstGeom prst="rect">
            <a:avLst/>
          </a:prstGeom>
        </p:spPr>
        <p:txBody>
          <a:bodyPr/>
          <a:lstStyle>
            <a:lvl1pPr algn="l" defTabSz="457200">
              <a:defRPr b="1" i="1" sz="3200">
                <a:solidFill>
                  <a:srgbClr val="222222"/>
                </a:solidFill>
                <a:latin typeface="Arial"/>
                <a:ea typeface="Arial"/>
                <a:cs typeface="Arial"/>
                <a:sym typeface="Arial"/>
              </a:defRPr>
            </a:lvl1pPr>
          </a:lstStyle>
          <a:p>
            <a:pPr/>
            <a:r>
              <a:t>Data Preprocessing and Cleaning</a:t>
            </a:r>
          </a:p>
        </p:txBody>
      </p:sp>
      <p:sp>
        <p:nvSpPr>
          <p:cNvPr id="132" name="We tokenized the text and removed English stopwords using NLTK. We also created a dictionary and corpus using Gensim to prepare for future topic modeling or semantic analysis if needed.…"/>
          <p:cNvSpPr txBox="1"/>
          <p:nvPr>
            <p:ph type="body" idx="1"/>
          </p:nvPr>
        </p:nvSpPr>
        <p:spPr>
          <a:prstGeom prst="rect">
            <a:avLst/>
          </a:prstGeom>
        </p:spPr>
        <p:txBody>
          <a:bodyPr/>
          <a:lstStyle/>
          <a:p>
            <a:pPr marL="0" indent="0" defTabSz="429768">
              <a:spcBef>
                <a:spcPts val="0"/>
              </a:spcBef>
              <a:buSzTx/>
              <a:buNone/>
              <a:defRPr sz="3102">
                <a:solidFill>
                  <a:srgbClr val="222222"/>
                </a:solidFill>
                <a:latin typeface="Helvetica Neue Light"/>
                <a:ea typeface="Helvetica Neue Light"/>
                <a:cs typeface="Helvetica Neue Light"/>
                <a:sym typeface="Helvetica Neue Light"/>
              </a:defRPr>
            </a:pPr>
            <a:r>
              <a:t>We tokenized the text and removed English stopwords using NLTK. We also created a dictionary and corpus using Gensim to prepare for future topic modeling or semantic analysis if needed.</a:t>
            </a:r>
          </a:p>
          <a:p>
            <a:pPr marL="0" indent="0" defTabSz="429768">
              <a:spcBef>
                <a:spcPts val="0"/>
              </a:spcBef>
              <a:buSzTx/>
              <a:buNone/>
              <a:defRPr sz="3102">
                <a:solidFill>
                  <a:srgbClr val="222222"/>
                </a:solidFill>
                <a:latin typeface="Arial"/>
                <a:ea typeface="Arial"/>
                <a:cs typeface="Arial"/>
                <a:sym typeface="Arial"/>
              </a:defRPr>
            </a:pPr>
          </a:p>
          <a:p>
            <a:pPr marL="0" indent="0" defTabSz="429768">
              <a:spcBef>
                <a:spcPts val="0"/>
              </a:spcBef>
              <a:buSzTx/>
              <a:buNone/>
              <a:defRPr sz="3102">
                <a:solidFill>
                  <a:srgbClr val="222222"/>
                </a:solidFill>
                <a:latin typeface="Arial"/>
                <a:ea typeface="Arial"/>
                <a:cs typeface="Arial"/>
                <a:sym typeface="Arial"/>
              </a:defRPr>
            </a:pPr>
          </a:p>
          <a:p>
            <a:pPr marL="0" indent="0" defTabSz="429768">
              <a:spcBef>
                <a:spcPts val="0"/>
              </a:spcBef>
              <a:buSzTx/>
              <a:buNone/>
              <a:defRPr sz="3102">
                <a:solidFill>
                  <a:srgbClr val="222222"/>
                </a:solidFill>
                <a:latin typeface="Courier"/>
                <a:ea typeface="Courier"/>
                <a:cs typeface="Courier"/>
                <a:sym typeface="Courier"/>
              </a:defRPr>
            </a:pPr>
            <a:r>
              <a:t>from nltk.corpus import stopwords</a:t>
            </a:r>
          </a:p>
          <a:p>
            <a:pPr marL="0" indent="0" defTabSz="429768">
              <a:spcBef>
                <a:spcPts val="0"/>
              </a:spcBef>
              <a:buSzTx/>
              <a:buNone/>
              <a:defRPr sz="3102">
                <a:solidFill>
                  <a:srgbClr val="222222"/>
                </a:solidFill>
                <a:latin typeface="Courier"/>
                <a:ea typeface="Courier"/>
                <a:cs typeface="Courier"/>
                <a:sym typeface="Courier"/>
              </a:defRPr>
            </a:pPr>
            <a:r>
              <a:t>stop_words = set(stopwords.words('english'))</a:t>
            </a:r>
          </a:p>
          <a:p>
            <a:pPr marL="0" indent="0" defTabSz="429768">
              <a:spcBef>
                <a:spcPts val="0"/>
              </a:spcBef>
              <a:buSzTx/>
              <a:buNone/>
              <a:defRPr sz="3102">
                <a:solidFill>
                  <a:srgbClr val="222222"/>
                </a:solidFill>
                <a:latin typeface="Courier"/>
                <a:ea typeface="Courier"/>
                <a:cs typeface="Courier"/>
                <a:sym typeface="Courier"/>
              </a:defRPr>
            </a:pPr>
          </a:p>
          <a:p>
            <a:pPr marL="0" indent="0" defTabSz="429768">
              <a:spcBef>
                <a:spcPts val="0"/>
              </a:spcBef>
              <a:buSzTx/>
              <a:buNone/>
              <a:defRPr sz="3102">
                <a:solidFill>
                  <a:srgbClr val="222222"/>
                </a:solidFill>
                <a:latin typeface="Courier"/>
                <a:ea typeface="Courier"/>
                <a:cs typeface="Courier"/>
                <a:sym typeface="Courier"/>
              </a:defRPr>
            </a:pPr>
            <a:r>
              <a:t>texts = [</a:t>
            </a:r>
          </a:p>
          <a:p>
            <a:pPr marL="0" indent="0" defTabSz="429768">
              <a:spcBef>
                <a:spcPts val="0"/>
              </a:spcBef>
              <a:buSzTx/>
              <a:buNone/>
              <a:defRPr sz="3102">
                <a:solidFill>
                  <a:srgbClr val="222222"/>
                </a:solidFill>
                <a:latin typeface="Courier"/>
                <a:ea typeface="Courier"/>
                <a:cs typeface="Courier"/>
                <a:sym typeface="Courier"/>
              </a:defRPr>
            </a:pPr>
            <a:r>
              <a:t>    [word.lower() for word in str(doc).split() if word.lower() not in stop_words]</a:t>
            </a:r>
          </a:p>
          <a:p>
            <a:pPr marL="0" indent="0" defTabSz="429768">
              <a:spcBef>
                <a:spcPts val="0"/>
              </a:spcBef>
              <a:buSzTx/>
              <a:buNone/>
              <a:defRPr sz="3102">
                <a:solidFill>
                  <a:srgbClr val="222222"/>
                </a:solidFill>
                <a:latin typeface="Courier"/>
                <a:ea typeface="Courier"/>
                <a:cs typeface="Courier"/>
                <a:sym typeface="Courier"/>
              </a:defRPr>
            </a:pPr>
            <a:r>
              <a:t>    for doc in df['content']</a:t>
            </a:r>
          </a:p>
          <a:p>
            <a:pPr marL="0" indent="0" defTabSz="429768">
              <a:spcBef>
                <a:spcPts val="0"/>
              </a:spcBef>
              <a:buSzTx/>
              <a:buNone/>
              <a:defRPr sz="3102">
                <a:solidFill>
                  <a:srgbClr val="222222"/>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F-IDF: Measuring Word Importance"/>
          <p:cNvSpPr txBox="1"/>
          <p:nvPr>
            <p:ph type="title"/>
          </p:nvPr>
        </p:nvSpPr>
        <p:spPr>
          <a:prstGeom prst="rect">
            <a:avLst/>
          </a:prstGeom>
        </p:spPr>
        <p:txBody>
          <a:bodyPr/>
          <a:lstStyle>
            <a:lvl1pPr algn="l" defTabSz="457200">
              <a:defRPr b="1" i="1" sz="3200">
                <a:solidFill>
                  <a:srgbClr val="222222"/>
                </a:solidFill>
                <a:latin typeface="Arial"/>
                <a:ea typeface="Arial"/>
                <a:cs typeface="Arial"/>
                <a:sym typeface="Arial"/>
              </a:defRPr>
            </a:lvl1pPr>
          </a:lstStyle>
          <a:p>
            <a:pPr/>
            <a:r>
              <a:t>TF-IDF: Measuring Word Importance</a:t>
            </a:r>
          </a:p>
        </p:txBody>
      </p:sp>
      <p:sp>
        <p:nvSpPr>
          <p:cNvPr id="135" name="We used TF-IDF to measure how important a word is in a document relative to the whole corpus. This helps us understand which terms are more meaningful in context. The TF-IDF output was later used to visualize feature importance and keyword distribution.…"/>
          <p:cNvSpPr txBox="1"/>
          <p:nvPr>
            <p:ph type="body" idx="1"/>
          </p:nvPr>
        </p:nvSpPr>
        <p:spPr>
          <a:prstGeom prst="rect">
            <a:avLst/>
          </a:prstGeom>
        </p:spPr>
        <p:txBody>
          <a:bodyPr/>
          <a:lstStyle/>
          <a:p>
            <a:pPr marL="0" indent="0" defTabSz="384047">
              <a:spcBef>
                <a:spcPts val="0"/>
              </a:spcBef>
              <a:buSzTx/>
              <a:buNone/>
              <a:defRPr sz="3528">
                <a:solidFill>
                  <a:srgbClr val="222222"/>
                </a:solidFill>
                <a:latin typeface="Helvetica Neue Light"/>
                <a:ea typeface="Helvetica Neue Light"/>
                <a:cs typeface="Helvetica Neue Light"/>
                <a:sym typeface="Helvetica Neue Light"/>
              </a:defRPr>
            </a:pPr>
            <a:r>
              <a:t>We used TF-IDF to measure how important a word is in a document relative to the whole corpus. This helps us understand which terms are more meaningful in context. The TF-IDF output was later used to visualize feature importance and keyword distribution.</a:t>
            </a:r>
          </a:p>
          <a:p>
            <a:pPr marL="0" indent="0" defTabSz="384047">
              <a:spcBef>
                <a:spcPts val="0"/>
              </a:spcBef>
              <a:buSzTx/>
              <a:buNone/>
              <a:defRPr sz="2772">
                <a:solidFill>
                  <a:srgbClr val="222222"/>
                </a:solidFill>
                <a:latin typeface="Arial"/>
                <a:ea typeface="Arial"/>
                <a:cs typeface="Arial"/>
                <a:sym typeface="Arial"/>
              </a:defRPr>
            </a:pPr>
          </a:p>
          <a:p>
            <a:pPr marL="0" indent="0" defTabSz="384047">
              <a:spcBef>
                <a:spcPts val="0"/>
              </a:spcBef>
              <a:buSzTx/>
              <a:buNone/>
              <a:defRPr sz="2688">
                <a:solidFill>
                  <a:srgbClr val="222222"/>
                </a:solidFill>
                <a:latin typeface="Arial"/>
                <a:ea typeface="Arial"/>
                <a:cs typeface="Arial"/>
                <a:sym typeface="Arial"/>
              </a:defRPr>
            </a:pPr>
          </a:p>
          <a:p>
            <a:pPr marL="0" indent="0" defTabSz="384047">
              <a:spcBef>
                <a:spcPts val="0"/>
              </a:spcBef>
              <a:buSzTx/>
              <a:buNone/>
              <a:defRPr sz="2688">
                <a:solidFill>
                  <a:srgbClr val="222222"/>
                </a:solidFill>
                <a:latin typeface="Courier"/>
                <a:ea typeface="Courier"/>
                <a:cs typeface="Courier"/>
                <a:sym typeface="Courier"/>
              </a:defRPr>
            </a:pPr>
            <a:r>
              <a:t>from sklearn.feature_extraction.text import TfidfVectorizer</a:t>
            </a:r>
          </a:p>
          <a:p>
            <a:pPr marL="0" indent="0" defTabSz="384047">
              <a:spcBef>
                <a:spcPts val="0"/>
              </a:spcBef>
              <a:buSzTx/>
              <a:buNone/>
              <a:defRPr sz="2688">
                <a:solidFill>
                  <a:srgbClr val="222222"/>
                </a:solidFill>
                <a:latin typeface="Courier"/>
                <a:ea typeface="Courier"/>
                <a:cs typeface="Courier"/>
                <a:sym typeface="Courier"/>
              </a:defRPr>
            </a:pPr>
          </a:p>
          <a:p>
            <a:pPr marL="0" indent="0" defTabSz="384047">
              <a:spcBef>
                <a:spcPts val="0"/>
              </a:spcBef>
              <a:buSzTx/>
              <a:buNone/>
              <a:defRPr sz="2688">
                <a:solidFill>
                  <a:srgbClr val="222222"/>
                </a:solidFill>
                <a:latin typeface="Courier"/>
                <a:ea typeface="Courier"/>
                <a:cs typeface="Courier"/>
                <a:sym typeface="Courier"/>
              </a:defRPr>
            </a:pPr>
            <a:r>
              <a:t>vectorizer = TfidfVectorizer(stop_words='english', max_features=5000)</a:t>
            </a:r>
          </a:p>
          <a:p>
            <a:pPr marL="0" indent="0" defTabSz="384047">
              <a:spcBef>
                <a:spcPts val="0"/>
              </a:spcBef>
              <a:buSzTx/>
              <a:buNone/>
              <a:defRPr sz="2688">
                <a:solidFill>
                  <a:srgbClr val="222222"/>
                </a:solidFill>
                <a:latin typeface="Courier"/>
                <a:ea typeface="Courier"/>
                <a:cs typeface="Courier"/>
                <a:sym typeface="Courier"/>
              </a:defRPr>
            </a:pPr>
            <a:r>
              <a:t>X_tfidf = vectorizer.fit_transform(df['content'])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Part-of-Speech Tagging and Grammar Patterns"/>
          <p:cNvSpPr txBox="1"/>
          <p:nvPr>
            <p:ph type="title"/>
          </p:nvPr>
        </p:nvSpPr>
        <p:spPr>
          <a:prstGeom prst="rect">
            <a:avLst/>
          </a:prstGeom>
        </p:spPr>
        <p:txBody>
          <a:bodyPr/>
          <a:lstStyle>
            <a:lvl1pPr algn="l" defTabSz="457200">
              <a:defRPr b="1" i="1" sz="3200">
                <a:solidFill>
                  <a:srgbClr val="222222"/>
                </a:solidFill>
                <a:latin typeface="Arial"/>
                <a:ea typeface="Arial"/>
                <a:cs typeface="Arial"/>
                <a:sym typeface="Arial"/>
              </a:defRPr>
            </a:lvl1pPr>
          </a:lstStyle>
          <a:p>
            <a:pPr/>
            <a:r>
              <a:t>Part-of-Speech Tagging and Grammar Patterns</a:t>
            </a:r>
          </a:p>
        </p:txBody>
      </p:sp>
      <p:sp>
        <p:nvSpPr>
          <p:cNvPr id="138" name="We used SpaCy to extract linguistic structure through POS tagging and dependency parsing. This helps us identify patterns like Noun Phrases, Verb Phrases, or Subject-Verb-Object relationships. From this, we could extract noun chunks and understand the grammatical roles of words.…"/>
          <p:cNvSpPr txBox="1"/>
          <p:nvPr>
            <p:ph type="body" idx="1"/>
          </p:nvPr>
        </p:nvSpPr>
        <p:spPr>
          <a:prstGeom prst="rect">
            <a:avLst/>
          </a:prstGeom>
        </p:spPr>
        <p:txBody>
          <a:bodyPr/>
          <a:lstStyle/>
          <a:p>
            <a:pPr marL="0" indent="0" defTabSz="374904">
              <a:spcBef>
                <a:spcPts val="0"/>
              </a:spcBef>
              <a:buSzTx/>
              <a:buNone/>
              <a:defRPr sz="3443">
                <a:solidFill>
                  <a:srgbClr val="222222"/>
                </a:solidFill>
                <a:latin typeface="Helvetica Neue Light"/>
                <a:ea typeface="Helvetica Neue Light"/>
                <a:cs typeface="Helvetica Neue Light"/>
                <a:sym typeface="Helvetica Neue Light"/>
              </a:defRPr>
            </a:pPr>
            <a:r>
              <a:t>We used SpaCy to extract linguistic structure through POS tagging and dependency parsing. This helps us identify patterns like Noun Phrases, Verb Phrases, or Subject-Verb-Object relationships. From this, we could extract noun chunks and understand the grammatical roles of words.</a:t>
            </a:r>
          </a:p>
          <a:p>
            <a:pPr marL="0" indent="0" defTabSz="374904">
              <a:spcBef>
                <a:spcPts val="0"/>
              </a:spcBef>
              <a:buSzTx/>
              <a:buNone/>
              <a:defRPr sz="2624">
                <a:solidFill>
                  <a:srgbClr val="222222"/>
                </a:solidFill>
                <a:latin typeface="Arial"/>
                <a:ea typeface="Arial"/>
                <a:cs typeface="Arial"/>
                <a:sym typeface="Arial"/>
              </a:defRPr>
            </a:pPr>
          </a:p>
          <a:p>
            <a:pPr marL="0" indent="0" defTabSz="374904">
              <a:spcBef>
                <a:spcPts val="0"/>
              </a:spcBef>
              <a:buSzTx/>
              <a:buNone/>
              <a:defRPr sz="2050">
                <a:solidFill>
                  <a:srgbClr val="222222"/>
                </a:solidFill>
                <a:latin typeface="Courier"/>
                <a:ea typeface="Courier"/>
                <a:cs typeface="Courier"/>
                <a:sym typeface="Courier"/>
              </a:defRPr>
            </a:pPr>
            <a:r>
              <a:t>import spacy</a:t>
            </a:r>
          </a:p>
          <a:p>
            <a:pPr marL="0" indent="0" defTabSz="374904">
              <a:spcBef>
                <a:spcPts val="0"/>
              </a:spcBef>
              <a:buSzTx/>
              <a:buNone/>
              <a:defRPr sz="2050">
                <a:solidFill>
                  <a:srgbClr val="222222"/>
                </a:solidFill>
                <a:latin typeface="Courier"/>
                <a:ea typeface="Courier"/>
                <a:cs typeface="Courier"/>
                <a:sym typeface="Courier"/>
              </a:defRPr>
            </a:pPr>
            <a:r>
              <a:t>nlp = spacy.load('en_core_web_sm')</a:t>
            </a:r>
          </a:p>
          <a:p>
            <a:pPr marL="0" indent="0" defTabSz="374904">
              <a:spcBef>
                <a:spcPts val="0"/>
              </a:spcBef>
              <a:buSzTx/>
              <a:buNone/>
              <a:defRPr sz="2050">
                <a:solidFill>
                  <a:srgbClr val="222222"/>
                </a:solidFill>
                <a:latin typeface="Courier"/>
                <a:ea typeface="Courier"/>
                <a:cs typeface="Courier"/>
                <a:sym typeface="Courier"/>
              </a:defRPr>
            </a:pPr>
            <a:r>
              <a:t>doc = nlp("The prime minister addressed the nation about the economy.")</a:t>
            </a:r>
          </a:p>
          <a:p>
            <a:pPr marL="0" indent="0" defTabSz="374904">
              <a:spcBef>
                <a:spcPts val="0"/>
              </a:spcBef>
              <a:buSzTx/>
              <a:buNone/>
              <a:defRPr sz="2050">
                <a:solidFill>
                  <a:srgbClr val="222222"/>
                </a:solidFill>
                <a:latin typeface="Courier"/>
                <a:ea typeface="Courier"/>
                <a:cs typeface="Courier"/>
                <a:sym typeface="Courier"/>
              </a:defRPr>
            </a:pPr>
          </a:p>
          <a:p>
            <a:pPr marL="0" indent="0" defTabSz="374904">
              <a:spcBef>
                <a:spcPts val="0"/>
              </a:spcBef>
              <a:buSzTx/>
              <a:buNone/>
              <a:defRPr sz="2050">
                <a:solidFill>
                  <a:srgbClr val="222222"/>
                </a:solidFill>
                <a:latin typeface="Courier"/>
                <a:ea typeface="Courier"/>
                <a:cs typeface="Courier"/>
                <a:sym typeface="Courier"/>
              </a:defRPr>
            </a:pPr>
            <a:r>
              <a:t>for token in doc:</a:t>
            </a:r>
          </a:p>
          <a:p>
            <a:pPr marL="0" indent="0" defTabSz="374904">
              <a:spcBef>
                <a:spcPts val="0"/>
              </a:spcBef>
              <a:buSzTx/>
              <a:buNone/>
              <a:defRPr sz="2050">
                <a:solidFill>
                  <a:srgbClr val="222222"/>
                </a:solidFill>
                <a:latin typeface="Courier"/>
                <a:ea typeface="Courier"/>
                <a:cs typeface="Courier"/>
                <a:sym typeface="Courier"/>
              </a:defRPr>
            </a:pPr>
            <a:r>
              <a:t>    print(token.text, token.pos_, token.dep_)</a:t>
            </a:r>
          </a:p>
          <a:p>
            <a:pPr marL="0" indent="0" defTabSz="374904">
              <a:spcBef>
                <a:spcPts val="0"/>
              </a:spcBef>
              <a:buSzTx/>
              <a:buNone/>
              <a:defRPr sz="820">
                <a:solidFill>
                  <a:srgbClr val="222222"/>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Named Entity Recognition (NER)"/>
          <p:cNvSpPr txBox="1"/>
          <p:nvPr>
            <p:ph type="title"/>
          </p:nvPr>
        </p:nvSpPr>
        <p:spPr>
          <a:prstGeom prst="rect">
            <a:avLst/>
          </a:prstGeom>
        </p:spPr>
        <p:txBody>
          <a:bodyPr/>
          <a:lstStyle>
            <a:lvl1pPr algn="l" defTabSz="457200">
              <a:defRPr b="1" i="1" sz="3200">
                <a:solidFill>
                  <a:srgbClr val="222222"/>
                </a:solidFill>
                <a:latin typeface="Arial"/>
                <a:ea typeface="Arial"/>
                <a:cs typeface="Arial"/>
                <a:sym typeface="Arial"/>
              </a:defRPr>
            </a:lvl1pPr>
          </a:lstStyle>
          <a:p>
            <a:pPr/>
            <a:r>
              <a:t>Named Entity Recognition (NER)</a:t>
            </a:r>
          </a:p>
        </p:txBody>
      </p:sp>
      <p:sp>
        <p:nvSpPr>
          <p:cNvPr id="141" name="We used SpaCy's NER pipeline to extract names of organizations, people, locations, and dates. This adds a layer of semantic understanding. This allowed us to identify key entities in each article, like political figures, companies, or events.…"/>
          <p:cNvSpPr txBox="1"/>
          <p:nvPr>
            <p:ph type="body" idx="1"/>
          </p:nvPr>
        </p:nvSpPr>
        <p:spPr>
          <a:prstGeom prst="rect">
            <a:avLst/>
          </a:prstGeom>
        </p:spPr>
        <p:txBody>
          <a:bodyPr/>
          <a:lstStyle/>
          <a:p>
            <a:pPr marL="0" indent="0" defTabSz="457200">
              <a:spcBef>
                <a:spcPts val="0"/>
              </a:spcBef>
              <a:buSzTx/>
              <a:buNone/>
              <a:defRPr sz="3800">
                <a:solidFill>
                  <a:srgbClr val="222222"/>
                </a:solidFill>
                <a:latin typeface="Helvetica Neue Light"/>
                <a:ea typeface="Helvetica Neue Light"/>
                <a:cs typeface="Helvetica Neue Light"/>
                <a:sym typeface="Helvetica Neue Light"/>
              </a:defRPr>
            </a:pPr>
            <a:r>
              <a:t>We used SpaCy's NER pipeline to extract names of organizations, people, locations, and dates. This adds a layer of semantic understanding. This allowed us to identify key entities in each article, like political figures, companies, or events.</a:t>
            </a:r>
          </a:p>
          <a:p>
            <a:pPr marL="0" indent="0" defTabSz="457200">
              <a:spcBef>
                <a:spcPts val="0"/>
              </a:spcBef>
              <a:buSzTx/>
              <a:buNone/>
              <a:defRPr sz="3800">
                <a:solidFill>
                  <a:srgbClr val="222222"/>
                </a:solidFill>
                <a:latin typeface="Arial"/>
                <a:ea typeface="Arial"/>
                <a:cs typeface="Arial"/>
                <a:sym typeface="Arial"/>
              </a:defRPr>
            </a:pPr>
          </a:p>
          <a:p>
            <a:pPr marL="0" indent="0" defTabSz="457200">
              <a:spcBef>
                <a:spcPts val="0"/>
              </a:spcBef>
              <a:buSzTx/>
              <a:buNone/>
              <a:defRPr sz="3000">
                <a:solidFill>
                  <a:srgbClr val="222222"/>
                </a:solidFill>
                <a:latin typeface="Arial"/>
                <a:ea typeface="Arial"/>
                <a:cs typeface="Arial"/>
                <a:sym typeface="Arial"/>
              </a:defRPr>
            </a:pPr>
          </a:p>
          <a:p>
            <a:pPr marL="0" indent="0" defTabSz="457200">
              <a:spcBef>
                <a:spcPts val="0"/>
              </a:spcBef>
              <a:buSzTx/>
              <a:buNone/>
              <a:defRPr sz="3000">
                <a:solidFill>
                  <a:srgbClr val="222222"/>
                </a:solidFill>
                <a:latin typeface="Courier"/>
                <a:ea typeface="Courier"/>
                <a:cs typeface="Courier"/>
                <a:sym typeface="Courier"/>
              </a:defRPr>
            </a:pPr>
            <a:r>
              <a:t>for ent in doc.ents:</a:t>
            </a:r>
          </a:p>
          <a:p>
            <a:pPr marL="0" indent="0" defTabSz="457200">
              <a:spcBef>
                <a:spcPts val="0"/>
              </a:spcBef>
              <a:buSzTx/>
              <a:buNone/>
              <a:defRPr sz="3000">
                <a:solidFill>
                  <a:srgbClr val="222222"/>
                </a:solidFill>
                <a:latin typeface="Courier"/>
                <a:ea typeface="Courier"/>
                <a:cs typeface="Courier"/>
                <a:sym typeface="Courier"/>
              </a:defRPr>
            </a:pPr>
            <a:r>
              <a:t>    print(ent.text, ent.label_)</a:t>
            </a:r>
          </a:p>
          <a:p>
            <a:pPr marL="0" indent="0" defTabSz="457200">
              <a:spcBef>
                <a:spcPts val="0"/>
              </a:spcBef>
              <a:buSzTx/>
              <a:buNone/>
              <a:defRPr sz="1000">
                <a:solidFill>
                  <a:srgbClr val="222222"/>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Interactive Interface with Gradio"/>
          <p:cNvSpPr txBox="1"/>
          <p:nvPr>
            <p:ph type="title"/>
          </p:nvPr>
        </p:nvSpPr>
        <p:spPr>
          <a:prstGeom prst="rect">
            <a:avLst/>
          </a:prstGeom>
        </p:spPr>
        <p:txBody>
          <a:bodyPr/>
          <a:lstStyle>
            <a:lvl1pPr algn="l" defTabSz="457200">
              <a:defRPr b="1" i="1" sz="3200">
                <a:solidFill>
                  <a:srgbClr val="222222"/>
                </a:solidFill>
                <a:latin typeface="Arial"/>
                <a:ea typeface="Arial"/>
                <a:cs typeface="Arial"/>
                <a:sym typeface="Arial"/>
              </a:defRPr>
            </a:lvl1pPr>
          </a:lstStyle>
          <a:p>
            <a:pPr/>
            <a:r>
              <a:t>Interactive Interface with Gradio</a:t>
            </a:r>
          </a:p>
        </p:txBody>
      </p:sp>
      <p:sp>
        <p:nvSpPr>
          <p:cNvPr id="144" name="To make our analysis more user-friendly, we created a Gradio-based interface. Users can input a news article and see real-time NLP outputs like POS tags, named entities, and syntactic analysis. This makes the system accessible to journalists, researchers, or students who want to analyze text without running code.…"/>
          <p:cNvSpPr txBox="1"/>
          <p:nvPr>
            <p:ph type="body" idx="1"/>
          </p:nvPr>
        </p:nvSpPr>
        <p:spPr>
          <a:xfrm>
            <a:off x="952500" y="2597150"/>
            <a:ext cx="11099800" cy="6286500"/>
          </a:xfrm>
          <a:prstGeom prst="rect">
            <a:avLst/>
          </a:prstGeom>
        </p:spPr>
        <p:txBody>
          <a:bodyPr/>
          <a:lstStyle/>
          <a:p>
            <a:pPr marL="0" indent="0" defTabSz="384047">
              <a:spcBef>
                <a:spcPts val="0"/>
              </a:spcBef>
              <a:buSzTx/>
              <a:buNone/>
              <a:defRPr sz="2940">
                <a:solidFill>
                  <a:srgbClr val="222222"/>
                </a:solidFill>
                <a:latin typeface="Helvetica Neue Light"/>
                <a:ea typeface="Helvetica Neue Light"/>
                <a:cs typeface="Helvetica Neue Light"/>
                <a:sym typeface="Helvetica Neue Light"/>
              </a:defRPr>
            </a:pPr>
            <a:r>
              <a:t>To make our analysis more user-friendly, we created a Gradio-based interface. Users can input a news article and see real-time NLP outputs like POS tags, named entities, and syntactic analysis. This makes the system accessible to journalists, researchers, or students who want to analyze text without running code.</a:t>
            </a:r>
          </a:p>
          <a:p>
            <a:pPr marL="0" indent="0" defTabSz="384047">
              <a:spcBef>
                <a:spcPts val="0"/>
              </a:spcBef>
              <a:buSzTx/>
              <a:buNone/>
              <a:defRPr sz="3191">
                <a:solidFill>
                  <a:srgbClr val="222222"/>
                </a:solidFill>
                <a:latin typeface="Arial"/>
                <a:ea typeface="Arial"/>
                <a:cs typeface="Arial"/>
                <a:sym typeface="Arial"/>
              </a:defRPr>
            </a:pPr>
          </a:p>
          <a:p>
            <a:pPr marL="0" indent="0" defTabSz="384047">
              <a:spcBef>
                <a:spcPts val="0"/>
              </a:spcBef>
              <a:buSzTx/>
              <a:buNone/>
              <a:defRPr sz="2520">
                <a:solidFill>
                  <a:srgbClr val="222222"/>
                </a:solidFill>
                <a:latin typeface="Arial"/>
                <a:ea typeface="Arial"/>
                <a:cs typeface="Arial"/>
                <a:sym typeface="Arial"/>
              </a:defRPr>
            </a:pPr>
          </a:p>
          <a:p>
            <a:pPr marL="0" indent="0" defTabSz="384047">
              <a:spcBef>
                <a:spcPts val="0"/>
              </a:spcBef>
              <a:buSzTx/>
              <a:buNone/>
              <a:defRPr sz="2100">
                <a:solidFill>
                  <a:srgbClr val="222222"/>
                </a:solidFill>
                <a:latin typeface="Courier"/>
                <a:ea typeface="Courier"/>
                <a:cs typeface="Courier"/>
                <a:sym typeface="Courier"/>
              </a:defRPr>
            </a:pPr>
            <a:r>
              <a:t>import gradio as gr</a:t>
            </a:r>
          </a:p>
          <a:p>
            <a:pPr marL="0" indent="0" defTabSz="384047">
              <a:spcBef>
                <a:spcPts val="0"/>
              </a:spcBef>
              <a:buSzTx/>
              <a:buNone/>
              <a:defRPr sz="2100">
                <a:solidFill>
                  <a:srgbClr val="222222"/>
                </a:solidFill>
                <a:latin typeface="Courier"/>
                <a:ea typeface="Courier"/>
                <a:cs typeface="Courier"/>
                <a:sym typeface="Courier"/>
              </a:defRPr>
            </a:pPr>
          </a:p>
          <a:p>
            <a:pPr marL="0" indent="0" defTabSz="384047">
              <a:spcBef>
                <a:spcPts val="0"/>
              </a:spcBef>
              <a:buSzTx/>
              <a:buNone/>
              <a:defRPr sz="2100">
                <a:solidFill>
                  <a:srgbClr val="222222"/>
                </a:solidFill>
                <a:latin typeface="Courier"/>
                <a:ea typeface="Courier"/>
                <a:cs typeface="Courier"/>
                <a:sym typeface="Courier"/>
              </a:defRPr>
            </a:pPr>
            <a:r>
              <a:t>def analyze_text(text):</a:t>
            </a:r>
          </a:p>
          <a:p>
            <a:pPr marL="0" indent="0" defTabSz="384047">
              <a:spcBef>
                <a:spcPts val="0"/>
              </a:spcBef>
              <a:buSzTx/>
              <a:buNone/>
              <a:defRPr sz="2100">
                <a:solidFill>
                  <a:srgbClr val="222222"/>
                </a:solidFill>
                <a:latin typeface="Courier"/>
                <a:ea typeface="Courier"/>
                <a:cs typeface="Courier"/>
                <a:sym typeface="Courier"/>
              </a:defRPr>
            </a:pPr>
            <a:r>
              <a:t>    doc = nlp(text)</a:t>
            </a:r>
          </a:p>
          <a:p>
            <a:pPr marL="0" indent="0" defTabSz="384047">
              <a:spcBef>
                <a:spcPts val="0"/>
              </a:spcBef>
              <a:buSzTx/>
              <a:buNone/>
              <a:defRPr sz="2100">
                <a:solidFill>
                  <a:srgbClr val="222222"/>
                </a:solidFill>
                <a:latin typeface="Courier"/>
                <a:ea typeface="Courier"/>
                <a:cs typeface="Courier"/>
                <a:sym typeface="Courier"/>
              </a:defRPr>
            </a:pPr>
            <a:r>
              <a:t>    return [(token.text, token.pos_, token.dep_) for token in doc]</a:t>
            </a:r>
          </a:p>
          <a:p>
            <a:pPr marL="0" indent="0" defTabSz="384047">
              <a:spcBef>
                <a:spcPts val="0"/>
              </a:spcBef>
              <a:buSzTx/>
              <a:buNone/>
              <a:defRPr sz="2100">
                <a:solidFill>
                  <a:srgbClr val="222222"/>
                </a:solidFill>
                <a:latin typeface="Courier"/>
                <a:ea typeface="Courier"/>
                <a:cs typeface="Courier"/>
                <a:sym typeface="Courier"/>
              </a:defRPr>
            </a:pPr>
          </a:p>
          <a:p>
            <a:pPr marL="0" indent="0" defTabSz="384047">
              <a:spcBef>
                <a:spcPts val="0"/>
              </a:spcBef>
              <a:buSzTx/>
              <a:buNone/>
              <a:defRPr sz="2100">
                <a:solidFill>
                  <a:srgbClr val="222222"/>
                </a:solidFill>
                <a:latin typeface="Courier"/>
                <a:ea typeface="Courier"/>
                <a:cs typeface="Courier"/>
                <a:sym typeface="Courier"/>
              </a:defRPr>
            </a:pPr>
            <a:r>
              <a:t>iface = gr.Interface(fn=analyze_text, inputs="text", outputs="json")</a:t>
            </a:r>
          </a:p>
          <a:p>
            <a:pPr marL="0" indent="0" defTabSz="384047">
              <a:spcBef>
                <a:spcPts val="0"/>
              </a:spcBef>
              <a:buSzTx/>
              <a:buNone/>
              <a:defRPr sz="2100">
                <a:solidFill>
                  <a:srgbClr val="222222"/>
                </a:solidFill>
                <a:latin typeface="Courier"/>
                <a:ea typeface="Courier"/>
                <a:cs typeface="Courier"/>
                <a:sym typeface="Courier"/>
              </a:defRPr>
            </a:pPr>
            <a:r>
              <a:t>iface.launch()</a:t>
            </a:r>
          </a:p>
          <a:p>
            <a:pPr marL="0" indent="0" defTabSz="384047">
              <a:spcBef>
                <a:spcPts val="0"/>
              </a:spcBef>
              <a:buSzTx/>
              <a:buNone/>
              <a:defRPr sz="839">
                <a:solidFill>
                  <a:srgbClr val="222222"/>
                </a:solidFill>
                <a:latin typeface="Arial"/>
                <a:ea typeface="Arial"/>
                <a:cs typeface="Arial"/>
                <a:sym typeface="Aria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