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activeX/activeX8.xml" ContentType="application/vnd.ms-office.activeX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ms-office.activeX"/>
  <Override PartName="/ppt/activeX/activeX5.xml" ContentType="application/vnd.ms-office.activeX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71" r:id="rId12"/>
    <p:sldId id="267" r:id="rId13"/>
    <p:sldId id="273" r:id="rId14"/>
    <p:sldId id="270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2" autoAdjust="0"/>
    <p:restoredTop sz="94660"/>
  </p:normalViewPr>
  <p:slideViewPr>
    <p:cSldViewPr>
      <p:cViewPr varScale="1">
        <p:scale>
          <a:sx n="78" d="100"/>
          <a:sy n="78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83EF2-A169-4E4F-98E7-BC0C18C6E0BC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90A96-98B3-485F-8E60-DFD00D9A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73E9-663A-461C-BE59-D2D739A251D6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F85-50B9-49C6-90F2-EE368E42BE70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5A26-5247-4F19-8552-DABE94A49FA3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6517-EA4C-498F-A2FE-D9E8C8504AB9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2F3E-F3D6-423C-B2FA-DC3BC45FCD6F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612-EB05-4A3D-8A8B-18A59A4BCB74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BD0F-86A3-4D20-860C-A155CF75F8BD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D274-0B61-4F2E-AF3B-CDA3852CB025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5D52-41C1-4825-8D94-E99C0B2A22D9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890-E70A-419F-A072-1E4C8A0C9315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D15-FC20-4D38-B270-2A4DCA6CF962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8475-78A6-4A1D-AB20-08B67EB52370}" type="datetime1">
              <a:rPr lang="en-US" smtClean="0"/>
              <a:pPr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slide" Target="slide2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control" Target="../activeX/activeX2.xml"/><Relationship Id="rId7" Type="http://schemas.openxmlformats.org/officeDocument/2006/relationships/notesSlide" Target="../notesSlides/notesSlide1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4.xml"/><Relationship Id="rId10" Type="http://schemas.openxmlformats.org/officeDocument/2006/relationships/slide" Target="slide4.xml"/><Relationship Id="rId4" Type="http://schemas.openxmlformats.org/officeDocument/2006/relationships/control" Target="../activeX/activeX3.xml"/><Relationship Id="rId9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control" Target="../activeX/activeX6.xml"/><Relationship Id="rId7" Type="http://schemas.openxmlformats.org/officeDocument/2006/relationships/notesSlide" Target="../notesSlides/notesSlide13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8.xml"/><Relationship Id="rId10" Type="http://schemas.openxmlformats.org/officeDocument/2006/relationships/slide" Target="slide4.xml"/><Relationship Id="rId4" Type="http://schemas.openxmlformats.org/officeDocument/2006/relationships/control" Target="../activeX/activeX7.xml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://339.cs.northwestern.edu/~drp925/portfolio/portfolio.pl?act=create" TargetMode="External"/><Relationship Id="rId7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339.cs.northwestern.edu/~drp925/portfolio/portfolio.pl?act=portfoliosummary&amp;pid=3&amp;strategy=a&amp;cash=31318.08" TargetMode="External"/><Relationship Id="rId5" Type="http://schemas.openxmlformats.org/officeDocument/2006/relationships/hyperlink" Target="http://339.cs.northwestern.edu/~drp925/portfolio/portfolio.pl?act=portfoliosummary&amp;pid=2&amp;strategy=b&amp;cash=2655.17" TargetMode="External"/><Relationship Id="rId4" Type="http://schemas.openxmlformats.org/officeDocument/2006/relationships/hyperlink" Target="http://339.cs.northwestern.edu/~drp925/portfolio/portfolio.pl?act=cashmgm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9.xml"/><Relationship Id="rId7" Type="http://schemas.openxmlformats.org/officeDocument/2006/relationships/slide" Target="slide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10" Type="http://schemas.openxmlformats.org/officeDocument/2006/relationships/slide" Target="slide4.xml"/><Relationship Id="rId4" Type="http://schemas.openxmlformats.org/officeDocument/2006/relationships/slide" Target="slide13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3810000" y="3048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Login</a:t>
            </a:r>
            <a:endParaRPr lang="en-US" sz="1000" dirty="0"/>
          </a:p>
        </p:txBody>
      </p:sp>
      <p:sp>
        <p:nvSpPr>
          <p:cNvPr id="22" name="Rounded Rectangle 21">
            <a:hlinkClick r:id="rId4" action="ppaction://hlinksldjump"/>
          </p:cNvPr>
          <p:cNvSpPr/>
          <p:nvPr/>
        </p:nvSpPr>
        <p:spPr>
          <a:xfrm>
            <a:off x="3810000" y="12954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  <p:cxnSp>
        <p:nvCxnSpPr>
          <p:cNvPr id="24" name="Elbow Connector 23"/>
          <p:cNvCxnSpPr>
            <a:stCxn id="2" idx="2"/>
            <a:endCxn id="22" idx="0"/>
          </p:cNvCxnSpPr>
          <p:nvPr/>
        </p:nvCxnSpPr>
        <p:spPr>
          <a:xfrm rot="5400000">
            <a:off x="3924300" y="10287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hlinkClick r:id="rId5" action="ppaction://hlinksldjump"/>
          </p:cNvPr>
          <p:cNvSpPr/>
          <p:nvPr/>
        </p:nvSpPr>
        <p:spPr>
          <a:xfrm>
            <a:off x="7239000" y="44958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Manage Cash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219200" y="22098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Add Portfolio</a:t>
            </a:r>
          </a:p>
        </p:txBody>
      </p:sp>
      <p:sp>
        <p:nvSpPr>
          <p:cNvPr id="27" name="Rounded Rectangle 26">
            <a:hlinkClick r:id="rId6" action="ppaction://hlinksldjump"/>
          </p:cNvPr>
          <p:cNvSpPr/>
          <p:nvPr/>
        </p:nvSpPr>
        <p:spPr>
          <a:xfrm>
            <a:off x="3733800" y="22098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Portfolio Summary</a:t>
            </a:r>
            <a:endParaRPr lang="en-US" sz="1000" dirty="0"/>
          </a:p>
        </p:txBody>
      </p:sp>
      <p:cxnSp>
        <p:nvCxnSpPr>
          <p:cNvPr id="105" name="Elbow Connector 104"/>
          <p:cNvCxnSpPr>
            <a:stCxn id="22" idx="2"/>
            <a:endCxn id="27" idx="0"/>
          </p:cNvCxnSpPr>
          <p:nvPr/>
        </p:nvCxnSpPr>
        <p:spPr>
          <a:xfrm rot="5400000">
            <a:off x="3962400" y="19812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hlinkClick r:id="rId7" action="ppaction://hlinksldjump"/>
          </p:cNvPr>
          <p:cNvSpPr/>
          <p:nvPr/>
        </p:nvSpPr>
        <p:spPr>
          <a:xfrm>
            <a:off x="2743200" y="53340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Buy </a:t>
            </a:r>
            <a:r>
              <a:rPr lang="en-US" sz="1000" dirty="0" smtClean="0"/>
              <a:t>a</a:t>
            </a:r>
            <a:r>
              <a:rPr lang="en-US" sz="1000" dirty="0" smtClean="0"/>
              <a:t> Stock</a:t>
            </a:r>
            <a:endParaRPr lang="en-US" sz="1000" dirty="0" smtClean="0"/>
          </a:p>
        </p:txBody>
      </p:sp>
      <p:sp>
        <p:nvSpPr>
          <p:cNvPr id="121" name="Rounded Rectangle 120">
            <a:hlinkClick r:id="rId8" action="ppaction://hlinksldjump"/>
          </p:cNvPr>
          <p:cNvSpPr/>
          <p:nvPr/>
        </p:nvSpPr>
        <p:spPr>
          <a:xfrm>
            <a:off x="5105400" y="5410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Sell</a:t>
            </a:r>
          </a:p>
          <a:p>
            <a:pPr algn="ctr"/>
            <a:r>
              <a:rPr lang="en-US" sz="1000" dirty="0" smtClean="0"/>
              <a:t>Selected Stocks</a:t>
            </a:r>
          </a:p>
        </p:txBody>
      </p:sp>
      <p:sp>
        <p:nvSpPr>
          <p:cNvPr id="123" name="Rounded Rectangle 122">
            <a:hlinkClick r:id="rId9" action="ppaction://hlinksldjump"/>
          </p:cNvPr>
          <p:cNvSpPr/>
          <p:nvPr/>
        </p:nvSpPr>
        <p:spPr>
          <a:xfrm>
            <a:off x="7315200" y="1905000"/>
            <a:ext cx="1143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Analysis</a:t>
            </a:r>
          </a:p>
          <a:p>
            <a:pPr algn="ctr"/>
            <a:r>
              <a:rPr lang="en-US" sz="1000" dirty="0" smtClean="0"/>
              <a:t>portfolios/Stocks</a:t>
            </a:r>
          </a:p>
        </p:txBody>
      </p:sp>
      <p:cxnSp>
        <p:nvCxnSpPr>
          <p:cNvPr id="154" name="Straight Arrow Connector 153"/>
          <p:cNvCxnSpPr>
            <a:stCxn id="26" idx="2"/>
            <a:endCxn id="26" idx="2"/>
          </p:cNvCxnSpPr>
          <p:nvPr/>
        </p:nvCxnSpPr>
        <p:spPr>
          <a:xfrm rot="5400000">
            <a:off x="1600200" y="2667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26" idx="2"/>
          </p:cNvCxnSpPr>
          <p:nvPr/>
        </p:nvCxnSpPr>
        <p:spPr>
          <a:xfrm rot="16200000" flipH="1">
            <a:off x="800100" y="3467100"/>
            <a:ext cx="2743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120" idx="0"/>
            <a:endCxn id="27" idx="2"/>
          </p:cNvCxnSpPr>
          <p:nvPr/>
        </p:nvCxnSpPr>
        <p:spPr>
          <a:xfrm rot="5400000" flipH="1" flipV="1">
            <a:off x="2324100" y="3467100"/>
            <a:ext cx="2667000" cy="10668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21" idx="0"/>
            <a:endCxn id="27" idx="2"/>
          </p:cNvCxnSpPr>
          <p:nvPr/>
        </p:nvCxnSpPr>
        <p:spPr>
          <a:xfrm rot="16200000" flipV="1">
            <a:off x="3467100" y="3390900"/>
            <a:ext cx="2743200" cy="12954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123" idx="1"/>
          </p:cNvCxnSpPr>
          <p:nvPr/>
        </p:nvCxnSpPr>
        <p:spPr>
          <a:xfrm rot="10800000" flipV="1">
            <a:off x="4724400" y="2286000"/>
            <a:ext cx="2590800" cy="1524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6" idx="0"/>
            <a:endCxn id="22" idx="2"/>
          </p:cNvCxnSpPr>
          <p:nvPr/>
        </p:nvCxnSpPr>
        <p:spPr>
          <a:xfrm rot="5400000" flipH="1" flipV="1">
            <a:off x="2667000" y="685800"/>
            <a:ext cx="457200" cy="25908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9" name="Rounded Rectangle 28">
            <a:hlinkClick r:id="rId10" action="ppaction://hlinksldjump"/>
          </p:cNvPr>
          <p:cNvSpPr/>
          <p:nvPr/>
        </p:nvSpPr>
        <p:spPr>
          <a:xfrm>
            <a:off x="2286000" y="3048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Register</a:t>
            </a:r>
            <a:endParaRPr lang="en-US" sz="1000" dirty="0"/>
          </a:p>
        </p:txBody>
      </p:sp>
      <p:cxnSp>
        <p:nvCxnSpPr>
          <p:cNvPr id="30" name="Elbow Connector 29"/>
          <p:cNvCxnSpPr/>
          <p:nvPr/>
        </p:nvCxnSpPr>
        <p:spPr>
          <a:xfrm>
            <a:off x="3278188" y="533400"/>
            <a:ext cx="531812" cy="1588"/>
          </a:xfrm>
          <a:prstGeom prst="bentConnector3">
            <a:avLst>
              <a:gd name="adj1" fmla="val 889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</p:cNvCxnSpPr>
          <p:nvPr/>
        </p:nvCxnSpPr>
        <p:spPr>
          <a:xfrm rot="10800000">
            <a:off x="4495800" y="2667000"/>
            <a:ext cx="2743200" cy="20574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11" action="ppaction://hlinksldjump"/>
          </p:cNvPr>
          <p:cNvSpPr/>
          <p:nvPr/>
        </p:nvSpPr>
        <p:spPr>
          <a:xfrm>
            <a:off x="7162800" y="2971800"/>
            <a:ext cx="1143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Stock</a:t>
            </a:r>
          </a:p>
          <a:p>
            <a:pPr algn="ctr"/>
            <a:r>
              <a:rPr lang="en-US" sz="1000" dirty="0" smtClean="0"/>
              <a:t>Prediction</a:t>
            </a: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rot="10800000">
            <a:off x="4648200" y="2590800"/>
            <a:ext cx="2514600" cy="7620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Purchase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41437"/>
            <a:ext cx="7162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Stock Chosen: XXX</a:t>
            </a:r>
          </a:p>
          <a:p>
            <a:pPr>
              <a:buNone/>
            </a:pPr>
            <a:r>
              <a:rPr lang="en-US" sz="2800" dirty="0" smtClean="0"/>
              <a:t>Close price on XXXX is $XXX</a:t>
            </a:r>
          </a:p>
          <a:p>
            <a:pPr>
              <a:buNone/>
            </a:pPr>
            <a:r>
              <a:rPr lang="en-US" sz="2800" dirty="0" smtClean="0"/>
              <a:t>Investment Amount to be Deducted for X shares : $XXX</a:t>
            </a:r>
            <a:endParaRPr lang="en-US" sz="2800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1524000" y="35052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76200" y="838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76200" y="2895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76200" y="1752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76200" y="3810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Purchase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5410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Date of Purchase: XXXX</a:t>
            </a:r>
          </a:p>
          <a:p>
            <a:pPr>
              <a:buNone/>
            </a:pPr>
            <a:r>
              <a:rPr lang="en-US" dirty="0" smtClean="0"/>
              <a:t>Stock Chose: GOOG</a:t>
            </a:r>
          </a:p>
          <a:p>
            <a:pPr>
              <a:buNone/>
            </a:pPr>
            <a:r>
              <a:rPr lang="en-US" dirty="0" smtClean="0"/>
              <a:t>Investment Amount: $</a:t>
            </a:r>
          </a:p>
          <a:p>
            <a:pPr>
              <a:buNone/>
            </a:pPr>
            <a:r>
              <a:rPr lang="en-US" dirty="0" smtClean="0"/>
              <a:t>Quantity Purchased: 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76200" y="1524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76200" y="35814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76200" y="24384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76200" y="44958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6553200" cy="4830763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Quantity: XX</a:t>
            </a:r>
          </a:p>
          <a:p>
            <a:pPr lvl="1">
              <a:buNone/>
            </a:pPr>
            <a:r>
              <a:rPr lang="en-US" dirty="0" smtClean="0"/>
              <a:t>Enter Date Sold:</a:t>
            </a:r>
          </a:p>
          <a:p>
            <a:pPr lvl="1">
              <a:buNone/>
            </a:pPr>
            <a:r>
              <a:rPr lang="en-US" dirty="0" smtClean="0"/>
              <a:t>Enter Quantity to be sold: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286000" y="29718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22860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76200" y="838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ounded Rectangle 9">
            <a:hlinkClick r:id="rId4" action="ppaction://hlinksldjump"/>
          </p:cNvPr>
          <p:cNvSpPr/>
          <p:nvPr/>
        </p:nvSpPr>
        <p:spPr>
          <a:xfrm>
            <a:off x="76200" y="2895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76200" y="1752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76200" y="3810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Portfolio’s/Stock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Statitic</a:t>
            </a:r>
            <a:r>
              <a:rPr lang="en-US" sz="2400" dirty="0" smtClean="0"/>
              <a:t> Type: </a:t>
            </a:r>
            <a:r>
              <a:rPr lang="en-US" sz="2400" dirty="0" err="1" smtClean="0"/>
              <a:t>stdev</a:t>
            </a:r>
            <a:r>
              <a:rPr lang="en-US" sz="2400" dirty="0" smtClean="0"/>
              <a:t>,/</a:t>
            </a:r>
            <a:r>
              <a:rPr lang="en-US" sz="2400" dirty="0" err="1" smtClean="0"/>
              <a:t>covar</a:t>
            </a:r>
            <a:r>
              <a:rPr lang="en-US" sz="2400" dirty="0" smtClean="0"/>
              <a:t>, </a:t>
            </a:r>
            <a:r>
              <a:rPr lang="en-US" sz="2400" dirty="0" err="1" smtClean="0"/>
              <a:t>cov</a:t>
            </a:r>
            <a:r>
              <a:rPr lang="en-US" sz="2400" dirty="0" smtClean="0"/>
              <a:t> matrix, </a:t>
            </a:r>
            <a:r>
              <a:rPr lang="en-US" sz="2400" dirty="0" err="1" smtClean="0"/>
              <a:t>corr</a:t>
            </a:r>
            <a:r>
              <a:rPr lang="en-US" sz="2400" dirty="0" smtClean="0"/>
              <a:t> matrix</a:t>
            </a:r>
          </a:p>
          <a:p>
            <a:pPr>
              <a:buNone/>
            </a:pPr>
            <a:r>
              <a:rPr lang="en-US" sz="2400" dirty="0" smtClean="0"/>
              <a:t>From Date(mm/</a:t>
            </a:r>
            <a:r>
              <a:rPr lang="en-US" sz="2400" dirty="0" err="1" smtClean="0"/>
              <a:t>dd</a:t>
            </a:r>
            <a:r>
              <a:rPr lang="en-US" sz="2400" dirty="0" smtClean="0"/>
              <a:t>/</a:t>
            </a:r>
            <a:r>
              <a:rPr lang="en-US" sz="2400" dirty="0" err="1" smtClean="0"/>
              <a:t>yyyy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To Date (mm./</a:t>
            </a:r>
            <a:r>
              <a:rPr lang="en-US" sz="2400" dirty="0" err="1" smtClean="0"/>
              <a:t>dd</a:t>
            </a:r>
            <a:r>
              <a:rPr lang="en-US" sz="2400" dirty="0" smtClean="0"/>
              <a:t>/</a:t>
            </a:r>
            <a:r>
              <a:rPr lang="en-US" sz="2400" dirty="0" err="1" smtClean="0"/>
              <a:t>yyyy</a:t>
            </a:r>
            <a:r>
              <a:rPr lang="en-US" sz="2400" dirty="0" smtClean="0"/>
              <a:t>): </a:t>
            </a:r>
          </a:p>
          <a:p>
            <a:pPr>
              <a:buNone/>
            </a:pPr>
            <a:r>
              <a:rPr lang="en-US" sz="2400" dirty="0" smtClean="0"/>
              <a:t>Field 1 Type : open/close/high/low</a:t>
            </a:r>
          </a:p>
          <a:p>
            <a:pPr>
              <a:buNone/>
            </a:pPr>
            <a:r>
              <a:rPr lang="en-US" sz="2400" dirty="0" smtClean="0"/>
              <a:t>Field 2 Type(does not exist for stock) : open/close/high/low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76200" y="838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76200" y="2895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76200" y="1752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76200" y="3810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Portfolios Past Performance/Historic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162800" cy="48307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28800" y="4343400"/>
            <a:ext cx="3198688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28800" y="4343400"/>
            <a:ext cx="2971800" cy="829905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828800" y="5562600"/>
            <a:ext cx="3124200" cy="457200"/>
          </a:xfrm>
          <a:custGeom>
            <a:avLst/>
            <a:gdLst>
              <a:gd name="connsiteX0" fmla="*/ 0 w 1707676"/>
              <a:gd name="connsiteY0" fmla="*/ 205483 h 832207"/>
              <a:gd name="connsiteX1" fmla="*/ 30822 w 1707676"/>
              <a:gd name="connsiteY1" fmla="*/ 195209 h 832207"/>
              <a:gd name="connsiteX2" fmla="*/ 143838 w 1707676"/>
              <a:gd name="connsiteY2" fmla="*/ 215757 h 832207"/>
              <a:gd name="connsiteX3" fmla="*/ 174660 w 1707676"/>
              <a:gd name="connsiteY3" fmla="*/ 277402 h 832207"/>
              <a:gd name="connsiteX4" fmla="*/ 246580 w 1707676"/>
              <a:gd name="connsiteY4" fmla="*/ 359595 h 832207"/>
              <a:gd name="connsiteX5" fmla="*/ 277402 w 1707676"/>
              <a:gd name="connsiteY5" fmla="*/ 369870 h 832207"/>
              <a:gd name="connsiteX6" fmla="*/ 380144 w 1707676"/>
              <a:gd name="connsiteY6" fmla="*/ 359595 h 832207"/>
              <a:gd name="connsiteX7" fmla="*/ 441789 w 1707676"/>
              <a:gd name="connsiteY7" fmla="*/ 339047 h 832207"/>
              <a:gd name="connsiteX8" fmla="*/ 513708 w 1707676"/>
              <a:gd name="connsiteY8" fmla="*/ 318499 h 832207"/>
              <a:gd name="connsiteX9" fmla="*/ 534256 w 1707676"/>
              <a:gd name="connsiteY9" fmla="*/ 297950 h 832207"/>
              <a:gd name="connsiteX10" fmla="*/ 565078 w 1707676"/>
              <a:gd name="connsiteY10" fmla="*/ 277402 h 832207"/>
              <a:gd name="connsiteX11" fmla="*/ 636998 w 1707676"/>
              <a:gd name="connsiteY11" fmla="*/ 205483 h 832207"/>
              <a:gd name="connsiteX12" fmla="*/ 678094 w 1707676"/>
              <a:gd name="connsiteY12" fmla="*/ 143838 h 832207"/>
              <a:gd name="connsiteX13" fmla="*/ 688368 w 1707676"/>
              <a:gd name="connsiteY13" fmla="*/ 113016 h 832207"/>
              <a:gd name="connsiteX14" fmla="*/ 739739 w 1707676"/>
              <a:gd name="connsiteY14" fmla="*/ 41096 h 832207"/>
              <a:gd name="connsiteX15" fmla="*/ 770562 w 1707676"/>
              <a:gd name="connsiteY15" fmla="*/ 30822 h 832207"/>
              <a:gd name="connsiteX16" fmla="*/ 821932 w 1707676"/>
              <a:gd name="connsiteY16" fmla="*/ 41096 h 832207"/>
              <a:gd name="connsiteX17" fmla="*/ 842481 w 1707676"/>
              <a:gd name="connsiteY17" fmla="*/ 71919 h 832207"/>
              <a:gd name="connsiteX18" fmla="*/ 873303 w 1707676"/>
              <a:gd name="connsiteY18" fmla="*/ 92467 h 832207"/>
              <a:gd name="connsiteX19" fmla="*/ 914400 w 1707676"/>
              <a:gd name="connsiteY19" fmla="*/ 154112 h 832207"/>
              <a:gd name="connsiteX20" fmla="*/ 934948 w 1707676"/>
              <a:gd name="connsiteY20" fmla="*/ 184935 h 832207"/>
              <a:gd name="connsiteX21" fmla="*/ 965771 w 1707676"/>
              <a:gd name="connsiteY21" fmla="*/ 195209 h 832207"/>
              <a:gd name="connsiteX22" fmla="*/ 996593 w 1707676"/>
              <a:gd name="connsiteY22" fmla="*/ 226031 h 832207"/>
              <a:gd name="connsiteX23" fmla="*/ 1191802 w 1707676"/>
              <a:gd name="connsiteY23" fmla="*/ 226031 h 832207"/>
              <a:gd name="connsiteX24" fmla="*/ 1284269 w 1707676"/>
              <a:gd name="connsiteY24" fmla="*/ 164386 h 832207"/>
              <a:gd name="connsiteX25" fmla="*/ 1304818 w 1707676"/>
              <a:gd name="connsiteY25" fmla="*/ 133564 h 832207"/>
              <a:gd name="connsiteX26" fmla="*/ 1345914 w 1707676"/>
              <a:gd name="connsiteY26" fmla="*/ 92467 h 832207"/>
              <a:gd name="connsiteX27" fmla="*/ 1417833 w 1707676"/>
              <a:gd name="connsiteY27" fmla="*/ 0 h 832207"/>
              <a:gd name="connsiteX28" fmla="*/ 1438382 w 1707676"/>
              <a:gd name="connsiteY28" fmla="*/ 41096 h 832207"/>
              <a:gd name="connsiteX29" fmla="*/ 1458930 w 1707676"/>
              <a:gd name="connsiteY29" fmla="*/ 71919 h 832207"/>
              <a:gd name="connsiteX30" fmla="*/ 1469204 w 1707676"/>
              <a:gd name="connsiteY30" fmla="*/ 123290 h 832207"/>
              <a:gd name="connsiteX31" fmla="*/ 1479478 w 1707676"/>
              <a:gd name="connsiteY31" fmla="*/ 164386 h 832207"/>
              <a:gd name="connsiteX32" fmla="*/ 1489753 w 1707676"/>
              <a:gd name="connsiteY32" fmla="*/ 215757 h 832207"/>
              <a:gd name="connsiteX33" fmla="*/ 1510301 w 1707676"/>
              <a:gd name="connsiteY33" fmla="*/ 277402 h 832207"/>
              <a:gd name="connsiteX34" fmla="*/ 1520575 w 1707676"/>
              <a:gd name="connsiteY34" fmla="*/ 308225 h 832207"/>
              <a:gd name="connsiteX35" fmla="*/ 1530849 w 1707676"/>
              <a:gd name="connsiteY35" fmla="*/ 339047 h 832207"/>
              <a:gd name="connsiteX36" fmla="*/ 1561672 w 1707676"/>
              <a:gd name="connsiteY36" fmla="*/ 390418 h 832207"/>
              <a:gd name="connsiteX37" fmla="*/ 1582220 w 1707676"/>
              <a:gd name="connsiteY37" fmla="*/ 452063 h 832207"/>
              <a:gd name="connsiteX38" fmla="*/ 1592494 w 1707676"/>
              <a:gd name="connsiteY38" fmla="*/ 482885 h 832207"/>
              <a:gd name="connsiteX39" fmla="*/ 1602768 w 1707676"/>
              <a:gd name="connsiteY39" fmla="*/ 534256 h 832207"/>
              <a:gd name="connsiteX40" fmla="*/ 1623317 w 1707676"/>
              <a:gd name="connsiteY40" fmla="*/ 554804 h 832207"/>
              <a:gd name="connsiteX41" fmla="*/ 1633591 w 1707676"/>
              <a:gd name="connsiteY41" fmla="*/ 606175 h 832207"/>
              <a:gd name="connsiteX42" fmla="*/ 1643865 w 1707676"/>
              <a:gd name="connsiteY42" fmla="*/ 636998 h 832207"/>
              <a:gd name="connsiteX43" fmla="*/ 1654139 w 1707676"/>
              <a:gd name="connsiteY43" fmla="*/ 698643 h 832207"/>
              <a:gd name="connsiteX44" fmla="*/ 1695236 w 1707676"/>
              <a:gd name="connsiteY44" fmla="*/ 780836 h 832207"/>
              <a:gd name="connsiteX45" fmla="*/ 1705510 w 1707676"/>
              <a:gd name="connsiteY45" fmla="*/ 832207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7676" h="832207">
                <a:moveTo>
                  <a:pt x="0" y="205483"/>
                </a:moveTo>
                <a:cubicBezTo>
                  <a:pt x="10274" y="202058"/>
                  <a:pt x="19992" y="195209"/>
                  <a:pt x="30822" y="195209"/>
                </a:cubicBezTo>
                <a:cubicBezTo>
                  <a:pt x="88910" y="195209"/>
                  <a:pt x="100491" y="201308"/>
                  <a:pt x="143838" y="215757"/>
                </a:cubicBezTo>
                <a:cubicBezTo>
                  <a:pt x="202733" y="304102"/>
                  <a:pt x="132118" y="192319"/>
                  <a:pt x="174660" y="277402"/>
                </a:cubicBezTo>
                <a:cubicBezTo>
                  <a:pt x="186189" y="300459"/>
                  <a:pt x="230511" y="354238"/>
                  <a:pt x="246580" y="359595"/>
                </a:cubicBezTo>
                <a:lnTo>
                  <a:pt x="277402" y="369870"/>
                </a:lnTo>
                <a:cubicBezTo>
                  <a:pt x="311649" y="366445"/>
                  <a:pt x="346315" y="365938"/>
                  <a:pt x="380144" y="359595"/>
                </a:cubicBezTo>
                <a:cubicBezTo>
                  <a:pt x="401433" y="355603"/>
                  <a:pt x="420776" y="344300"/>
                  <a:pt x="441789" y="339047"/>
                </a:cubicBezTo>
                <a:cubicBezTo>
                  <a:pt x="493392" y="326146"/>
                  <a:pt x="469489" y="333238"/>
                  <a:pt x="513708" y="318499"/>
                </a:cubicBezTo>
                <a:cubicBezTo>
                  <a:pt x="520557" y="311649"/>
                  <a:pt x="526692" y="304001"/>
                  <a:pt x="534256" y="297950"/>
                </a:cubicBezTo>
                <a:cubicBezTo>
                  <a:pt x="543898" y="290236"/>
                  <a:pt x="555900" y="285662"/>
                  <a:pt x="565078" y="277402"/>
                </a:cubicBezTo>
                <a:cubicBezTo>
                  <a:pt x="590278" y="254722"/>
                  <a:pt x="636998" y="205483"/>
                  <a:pt x="636998" y="205483"/>
                </a:cubicBezTo>
                <a:cubicBezTo>
                  <a:pt x="660593" y="111101"/>
                  <a:pt x="626493" y="208339"/>
                  <a:pt x="678094" y="143838"/>
                </a:cubicBezTo>
                <a:cubicBezTo>
                  <a:pt x="684859" y="135381"/>
                  <a:pt x="684102" y="122970"/>
                  <a:pt x="688368" y="113016"/>
                </a:cubicBezTo>
                <a:cubicBezTo>
                  <a:pt x="701223" y="83021"/>
                  <a:pt x="711550" y="59889"/>
                  <a:pt x="739739" y="41096"/>
                </a:cubicBezTo>
                <a:cubicBezTo>
                  <a:pt x="748750" y="35089"/>
                  <a:pt x="760288" y="34247"/>
                  <a:pt x="770562" y="30822"/>
                </a:cubicBezTo>
                <a:cubicBezTo>
                  <a:pt x="787685" y="34247"/>
                  <a:pt x="806770" y="32432"/>
                  <a:pt x="821932" y="41096"/>
                </a:cubicBezTo>
                <a:cubicBezTo>
                  <a:pt x="832653" y="47223"/>
                  <a:pt x="833749" y="63187"/>
                  <a:pt x="842481" y="71919"/>
                </a:cubicBezTo>
                <a:cubicBezTo>
                  <a:pt x="851212" y="80650"/>
                  <a:pt x="863029" y="85618"/>
                  <a:pt x="873303" y="92467"/>
                </a:cubicBezTo>
                <a:cubicBezTo>
                  <a:pt x="914723" y="175309"/>
                  <a:pt x="872560" y="101812"/>
                  <a:pt x="914400" y="154112"/>
                </a:cubicBezTo>
                <a:cubicBezTo>
                  <a:pt x="922114" y="163754"/>
                  <a:pt x="925306" y="177221"/>
                  <a:pt x="934948" y="184935"/>
                </a:cubicBezTo>
                <a:cubicBezTo>
                  <a:pt x="943405" y="191701"/>
                  <a:pt x="955497" y="191784"/>
                  <a:pt x="965771" y="195209"/>
                </a:cubicBezTo>
                <a:cubicBezTo>
                  <a:pt x="976045" y="205483"/>
                  <a:pt x="985431" y="216729"/>
                  <a:pt x="996593" y="226031"/>
                </a:cubicBezTo>
                <a:cubicBezTo>
                  <a:pt x="1060013" y="278881"/>
                  <a:pt x="1074867" y="240648"/>
                  <a:pt x="1191802" y="226031"/>
                </a:cubicBezTo>
                <a:cubicBezTo>
                  <a:pt x="1222624" y="205483"/>
                  <a:pt x="1255599" y="187843"/>
                  <a:pt x="1284269" y="164386"/>
                </a:cubicBezTo>
                <a:cubicBezTo>
                  <a:pt x="1293826" y="156567"/>
                  <a:pt x="1296782" y="142939"/>
                  <a:pt x="1304818" y="133564"/>
                </a:cubicBezTo>
                <a:cubicBezTo>
                  <a:pt x="1317426" y="118855"/>
                  <a:pt x="1332954" y="106867"/>
                  <a:pt x="1345914" y="92467"/>
                </a:cubicBezTo>
                <a:cubicBezTo>
                  <a:pt x="1391643" y="41657"/>
                  <a:pt x="1388702" y="43697"/>
                  <a:pt x="1417833" y="0"/>
                </a:cubicBezTo>
                <a:cubicBezTo>
                  <a:pt x="1424683" y="13699"/>
                  <a:pt x="1430783" y="27798"/>
                  <a:pt x="1438382" y="41096"/>
                </a:cubicBezTo>
                <a:cubicBezTo>
                  <a:pt x="1444508" y="51817"/>
                  <a:pt x="1454594" y="60357"/>
                  <a:pt x="1458930" y="71919"/>
                </a:cubicBezTo>
                <a:cubicBezTo>
                  <a:pt x="1465061" y="88270"/>
                  <a:pt x="1465416" y="106243"/>
                  <a:pt x="1469204" y="123290"/>
                </a:cubicBezTo>
                <a:cubicBezTo>
                  <a:pt x="1472267" y="137074"/>
                  <a:pt x="1476415" y="150602"/>
                  <a:pt x="1479478" y="164386"/>
                </a:cubicBezTo>
                <a:cubicBezTo>
                  <a:pt x="1483266" y="181433"/>
                  <a:pt x="1485158" y="198910"/>
                  <a:pt x="1489753" y="215757"/>
                </a:cubicBezTo>
                <a:cubicBezTo>
                  <a:pt x="1495452" y="236654"/>
                  <a:pt x="1503452" y="256854"/>
                  <a:pt x="1510301" y="277402"/>
                </a:cubicBezTo>
                <a:lnTo>
                  <a:pt x="1520575" y="308225"/>
                </a:lnTo>
                <a:cubicBezTo>
                  <a:pt x="1524000" y="318499"/>
                  <a:pt x="1525277" y="329761"/>
                  <a:pt x="1530849" y="339047"/>
                </a:cubicBezTo>
                <a:cubicBezTo>
                  <a:pt x="1541123" y="356171"/>
                  <a:pt x="1553409" y="372238"/>
                  <a:pt x="1561672" y="390418"/>
                </a:cubicBezTo>
                <a:cubicBezTo>
                  <a:pt x="1570635" y="410136"/>
                  <a:pt x="1575371" y="431515"/>
                  <a:pt x="1582220" y="452063"/>
                </a:cubicBezTo>
                <a:cubicBezTo>
                  <a:pt x="1585645" y="462337"/>
                  <a:pt x="1590370" y="472266"/>
                  <a:pt x="1592494" y="482885"/>
                </a:cubicBezTo>
                <a:cubicBezTo>
                  <a:pt x="1595919" y="500009"/>
                  <a:pt x="1595889" y="518205"/>
                  <a:pt x="1602768" y="534256"/>
                </a:cubicBezTo>
                <a:cubicBezTo>
                  <a:pt x="1606584" y="543159"/>
                  <a:pt x="1616467" y="547955"/>
                  <a:pt x="1623317" y="554804"/>
                </a:cubicBezTo>
                <a:cubicBezTo>
                  <a:pt x="1626742" y="571928"/>
                  <a:pt x="1629356" y="589234"/>
                  <a:pt x="1633591" y="606175"/>
                </a:cubicBezTo>
                <a:cubicBezTo>
                  <a:pt x="1636218" y="616682"/>
                  <a:pt x="1641516" y="626426"/>
                  <a:pt x="1643865" y="636998"/>
                </a:cubicBezTo>
                <a:cubicBezTo>
                  <a:pt x="1648384" y="657334"/>
                  <a:pt x="1648658" y="678545"/>
                  <a:pt x="1654139" y="698643"/>
                </a:cubicBezTo>
                <a:cubicBezTo>
                  <a:pt x="1665739" y="741178"/>
                  <a:pt x="1673519" y="748260"/>
                  <a:pt x="1695236" y="780836"/>
                </a:cubicBezTo>
                <a:cubicBezTo>
                  <a:pt x="1707676" y="818156"/>
                  <a:pt x="1705510" y="800828"/>
                  <a:pt x="1705510" y="832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7800" y="1447800"/>
            <a:ext cx="60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To Date (mm/</a:t>
            </a:r>
            <a:r>
              <a:rPr lang="en-US" dirty="0" err="1" smtClean="0">
                <a:latin typeface="+mj-lt"/>
                <a:cs typeface="Arial" charset="0"/>
              </a:rPr>
              <a:t>dd</a:t>
            </a:r>
            <a:r>
              <a:rPr lang="en-US" dirty="0" smtClean="0">
                <a:latin typeface="+mj-lt"/>
                <a:cs typeface="Arial" charset="0"/>
              </a:rPr>
              <a:t>/</a:t>
            </a:r>
            <a:r>
              <a:rPr lang="en-US" dirty="0" err="1" smtClean="0">
                <a:latin typeface="+mj-lt"/>
                <a:cs typeface="Arial" charset="0"/>
              </a:rPr>
              <a:t>yyyy</a:t>
            </a:r>
            <a:r>
              <a:rPr lang="en-US" dirty="0" smtClean="0">
                <a:latin typeface="+mj-lt"/>
                <a:cs typeface="Arial" charset="0"/>
              </a:rPr>
              <a:t>):  [ENTER]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Time Interval Ago: [SELECT]Day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                                                Week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                                               Month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                                               Quarter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                                               Year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                                               5 Years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2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4419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5334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stock2</a:t>
            </a:r>
            <a:endParaRPr lang="en-US" dirty="0"/>
          </a:p>
        </p:txBody>
      </p:sp>
      <p:sp>
        <p:nvSpPr>
          <p:cNvPr id="23" name="Rounded Rectangle 22">
            <a:hlinkClick r:id="rId8" action="ppaction://hlinksldjump"/>
          </p:cNvPr>
          <p:cNvSpPr/>
          <p:nvPr/>
        </p:nvSpPr>
        <p:spPr>
          <a:xfrm>
            <a:off x="76200" y="1371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4" name="Rounded Rectangle 23">
            <a:hlinkClick r:id="rId8" action="ppaction://hlinksldjump"/>
          </p:cNvPr>
          <p:cNvSpPr/>
          <p:nvPr/>
        </p:nvSpPr>
        <p:spPr>
          <a:xfrm>
            <a:off x="76200" y="3429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25" name="Rounded Rectangle 24">
            <a:hlinkClick r:id="rId9" action="ppaction://hlinksldjump"/>
          </p:cNvPr>
          <p:cNvSpPr/>
          <p:nvPr/>
        </p:nvSpPr>
        <p:spPr>
          <a:xfrm>
            <a:off x="76200" y="2286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6" name="Rounded Rectangle 25">
            <a:hlinkClick r:id="rId10" action="ppaction://hlinksldjump"/>
          </p:cNvPr>
          <p:cNvSpPr/>
          <p:nvPr/>
        </p:nvSpPr>
        <p:spPr>
          <a:xfrm>
            <a:off x="76200" y="43434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  <p:controls>
      <p:control spid="2049" name="DefaultOcx" r:id="rId2" imgW="914400" imgH="228600"/>
      <p:control spid="2051" name="HTMLOption1" r:id="rId3" imgW="257040" imgH="304920"/>
      <p:control spid="2052" name="HTMLOption2" r:id="rId4" imgW="257040" imgH="304920"/>
      <p:control spid="2053" name="HTMLOption3" r:id="rId5" imgW="257040" imgH="3049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Portfolio’s/Stock’s Predicted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162800" cy="48307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28800" y="4343400"/>
            <a:ext cx="3198688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28800" y="4343400"/>
            <a:ext cx="3200400" cy="990600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7800" y="1447800"/>
            <a:ext cx="60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To Date (mm/</a:t>
            </a:r>
            <a:r>
              <a:rPr lang="en-US" dirty="0" err="1" smtClean="0">
                <a:latin typeface="+mj-lt"/>
                <a:cs typeface="Arial" charset="0"/>
              </a:rPr>
              <a:t>dd</a:t>
            </a:r>
            <a:r>
              <a:rPr lang="en-US" dirty="0" smtClean="0">
                <a:latin typeface="+mj-lt"/>
                <a:cs typeface="Arial" charset="0"/>
              </a:rPr>
              <a:t>/</a:t>
            </a:r>
            <a:r>
              <a:rPr lang="en-US" dirty="0" err="1" smtClean="0">
                <a:latin typeface="+mj-lt"/>
                <a:cs typeface="Arial" charset="0"/>
              </a:rPr>
              <a:t>yyyy</a:t>
            </a:r>
            <a:r>
              <a:rPr lang="en-US" dirty="0" smtClean="0">
                <a:latin typeface="+mj-lt"/>
                <a:cs typeface="Arial" charset="0"/>
              </a:rPr>
              <a:t>):  [ENTER]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Time Interval Ago: [SELECT]Day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                                                Week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                                               Month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                                               </a:t>
            </a:r>
            <a:r>
              <a:rPr lang="en-US" dirty="0" smtClean="0">
                <a:latin typeface="+mj-lt"/>
                <a:cs typeface="Arial" charset="0"/>
              </a:rPr>
              <a:t>Quarter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Select Polynomial for AR: [1-20]</a:t>
            </a:r>
            <a:endParaRPr lang="en-US" dirty="0" smtClean="0">
              <a:latin typeface="+mj-lt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  <a:cs typeface="Arial" charset="0"/>
              </a:rPr>
              <a:t>                                          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3" name="Rounded Rectangle 22">
            <a:hlinkClick r:id="rId8" action="ppaction://hlinksldjump"/>
          </p:cNvPr>
          <p:cNvSpPr/>
          <p:nvPr/>
        </p:nvSpPr>
        <p:spPr>
          <a:xfrm>
            <a:off x="76200" y="1371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4" name="Rounded Rectangle 23">
            <a:hlinkClick r:id="rId8" action="ppaction://hlinksldjump"/>
          </p:cNvPr>
          <p:cNvSpPr/>
          <p:nvPr/>
        </p:nvSpPr>
        <p:spPr>
          <a:xfrm>
            <a:off x="76200" y="3429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25" name="Rounded Rectangle 24">
            <a:hlinkClick r:id="rId9" action="ppaction://hlinksldjump"/>
          </p:cNvPr>
          <p:cNvSpPr/>
          <p:nvPr/>
        </p:nvSpPr>
        <p:spPr>
          <a:xfrm>
            <a:off x="76200" y="2286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6" name="Rounded Rectangle 25">
            <a:hlinkClick r:id="rId10" action="ppaction://hlinksldjump"/>
          </p:cNvPr>
          <p:cNvSpPr/>
          <p:nvPr/>
        </p:nvSpPr>
        <p:spPr>
          <a:xfrm>
            <a:off x="76200" y="43434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  <p:controls>
      <p:control spid="40962" name="DefaultOcx" r:id="rId2" imgW="914400" imgH="228600"/>
      <p:control spid="40963" name="HTMLOption1" r:id="rId3" imgW="257040" imgH="304920"/>
      <p:control spid="40964" name="HTMLOption2" r:id="rId4" imgW="257040" imgH="304920"/>
      <p:control spid="40965" name="HTMLOption3" r:id="rId5" imgW="257040" imgH="3049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362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Enter Username:</a:t>
            </a:r>
          </a:p>
          <a:p>
            <a:pPr algn="r"/>
            <a:r>
              <a:rPr lang="en-US" dirty="0" smtClean="0"/>
              <a:t>Enter Password:</a:t>
            </a: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3505200" y="3200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2438400"/>
            <a:ext cx="2133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743200"/>
            <a:ext cx="2133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28600" y="838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228600" y="2895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228600" y="1752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228600" y="3810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362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Username:</a:t>
            </a:r>
          </a:p>
          <a:p>
            <a:pPr algn="r"/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133600" y="3200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5334000" y="3200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User?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2438400"/>
            <a:ext cx="2133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2743200"/>
            <a:ext cx="2133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152400" y="838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2" name="Rounded Rectangle 11">
            <a:hlinkClick r:id="rId5" action="ppaction://hlinksldjump"/>
          </p:cNvPr>
          <p:cNvSpPr/>
          <p:nvPr/>
        </p:nvSpPr>
        <p:spPr>
          <a:xfrm>
            <a:off x="152400" y="2895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3" name="Rounded Rectangle 12">
            <a:hlinkClick r:id="rId5" action="ppaction://hlinksldjump"/>
          </p:cNvPr>
          <p:cNvSpPr/>
          <p:nvPr/>
        </p:nvSpPr>
        <p:spPr>
          <a:xfrm>
            <a:off x="152400" y="1752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152400" y="3810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hlinkClick r:id="rId3"/>
              </a:rPr>
              <a:t>Home </a:t>
            </a:r>
            <a:r>
              <a:rPr lang="en-US" b="1" dirty="0" smtClean="0"/>
              <a:t>  </a:t>
            </a:r>
            <a:r>
              <a:rPr lang="en-US" b="1" dirty="0" smtClean="0">
                <a:hlinkClick r:id="rId3"/>
              </a:rPr>
              <a:t>Create Portfolio</a:t>
            </a:r>
            <a:r>
              <a:rPr lang="en-US" b="1" dirty="0" smtClean="0"/>
              <a:t>   </a:t>
            </a:r>
            <a:r>
              <a:rPr lang="en-US" b="1" dirty="0" smtClean="0">
                <a:hlinkClick r:id="rId4"/>
              </a:rPr>
              <a:t>Cash Management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Hello Jane. Here are your portfolios.</a:t>
            </a:r>
          </a:p>
          <a:p>
            <a:pPr>
              <a:buNone/>
            </a:pP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505200"/>
          <a:ext cx="7467600" cy="218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2443103"/>
                <a:gridCol w="1290697"/>
              </a:tblGrid>
              <a:tr h="64784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87615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myportfolio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2655.17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shannon ratchet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3899.91</a:t>
                      </a:r>
                      <a:endParaRPr lang="en-US" dirty="0"/>
                    </a:p>
                  </a:txBody>
                  <a:tcPr anchor="ctr"/>
                </a:tc>
              </a:tr>
              <a:tr h="656838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my1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31318.08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buy 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33959.9812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ounded Rectangle 6">
            <a:hlinkClick r:id="rId7" action="ppaction://hlinksldjump"/>
          </p:cNvPr>
          <p:cNvSpPr/>
          <p:nvPr/>
        </p:nvSpPr>
        <p:spPr>
          <a:xfrm>
            <a:off x="76200" y="838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ounded Rectangle 7">
            <a:hlinkClick r:id="rId8" action="ppaction://hlinksldjump"/>
          </p:cNvPr>
          <p:cNvSpPr/>
          <p:nvPr/>
        </p:nvSpPr>
        <p:spPr>
          <a:xfrm>
            <a:off x="76200" y="2895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9" name="Rounded Rectangle 8">
            <a:hlinkClick r:id="rId8" action="ppaction://hlinksldjump"/>
          </p:cNvPr>
          <p:cNvSpPr/>
          <p:nvPr/>
        </p:nvSpPr>
        <p:spPr>
          <a:xfrm>
            <a:off x="76200" y="1752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0" name="Rounded Rectangle 9">
            <a:hlinkClick r:id="rId8" action="ppaction://hlinksldjump"/>
          </p:cNvPr>
          <p:cNvSpPr/>
          <p:nvPr/>
        </p:nvSpPr>
        <p:spPr>
          <a:xfrm>
            <a:off x="76200" y="3810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One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        Trading Strategy is: </a:t>
            </a:r>
            <a:r>
              <a:rPr lang="en-US" dirty="0" smtClean="0"/>
              <a:t>XX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304800" y="5562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New Stocks</a:t>
            </a:r>
            <a:endParaRPr lang="en-US" dirty="0"/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2667000" y="5562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Portfolio’s Statistics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3998" y="2438400"/>
          <a:ext cx="739140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00"/>
                <a:gridCol w="759502"/>
                <a:gridCol w="533400"/>
                <a:gridCol w="457200"/>
                <a:gridCol w="1066800"/>
                <a:gridCol w="1422400"/>
                <a:gridCol w="821267"/>
                <a:gridCol w="821267"/>
                <a:gridCol w="821267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PURCHASED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INVESTMENT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</a:t>
                      </a:r>
                      <a:r>
                        <a:rPr lang="en-US" dirty="0" smtClean="0"/>
                        <a:t>VALUE(based on strategy)</a:t>
                      </a:r>
                      <a:endParaRPr lang="en-US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m/d/y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>
            <a:hlinkClick r:id="rId5" action="ppaction://hlinksldjump"/>
          </p:cNvPr>
          <p:cNvSpPr/>
          <p:nvPr/>
        </p:nvSpPr>
        <p:spPr>
          <a:xfrm>
            <a:off x="8077200" y="3886200"/>
            <a:ext cx="685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Sell</a:t>
            </a:r>
            <a:endParaRPr lang="en-US" sz="1400" dirty="0"/>
          </a:p>
        </p:txBody>
      </p:sp>
      <p:sp>
        <p:nvSpPr>
          <p:cNvPr id="20" name="Rounded Rectangle 19">
            <a:hlinkClick r:id="rId6" action="ppaction://hlinksldjump"/>
          </p:cNvPr>
          <p:cNvSpPr/>
          <p:nvPr/>
        </p:nvSpPr>
        <p:spPr>
          <a:xfrm>
            <a:off x="6858000" y="5486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Portfolio’s Past Performance</a:t>
            </a:r>
            <a:endParaRPr lang="en-US" dirty="0"/>
          </a:p>
        </p:txBody>
      </p:sp>
      <p:sp>
        <p:nvSpPr>
          <p:cNvPr id="21" name="Rounded Rectangle 20">
            <a:hlinkClick r:id="rId7" action="ppaction://hlinksldjump"/>
          </p:cNvPr>
          <p:cNvSpPr/>
          <p:nvPr/>
        </p:nvSpPr>
        <p:spPr>
          <a:xfrm>
            <a:off x="7239000" y="3886200"/>
            <a:ext cx="685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Predict</a:t>
            </a:r>
            <a:endParaRPr lang="en-US" sz="1200" dirty="0"/>
          </a:p>
        </p:txBody>
      </p:sp>
      <p:sp>
        <p:nvSpPr>
          <p:cNvPr id="22" name="Rounded Rectangle 21">
            <a:hlinkClick r:id="rId4" action="ppaction://hlinksldjump"/>
          </p:cNvPr>
          <p:cNvSpPr/>
          <p:nvPr/>
        </p:nvSpPr>
        <p:spPr>
          <a:xfrm>
            <a:off x="6019800" y="3886200"/>
            <a:ext cx="914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Statistical </a:t>
            </a:r>
          </a:p>
          <a:p>
            <a:pPr algn="ctr"/>
            <a:r>
              <a:rPr lang="en-US" sz="1000" dirty="0" smtClean="0"/>
              <a:t>Analysis</a:t>
            </a:r>
            <a:endParaRPr lang="en-US" sz="1000" dirty="0"/>
          </a:p>
        </p:txBody>
      </p:sp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5105400" y="3886200"/>
            <a:ext cx="685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Historic Data</a:t>
            </a:r>
          </a:p>
        </p:txBody>
      </p:sp>
      <p:sp>
        <p:nvSpPr>
          <p:cNvPr id="25" name="Rounded Rectangle 24">
            <a:hlinkClick r:id="rId8" action="ppaction://hlinksldjump"/>
          </p:cNvPr>
          <p:cNvSpPr/>
          <p:nvPr/>
        </p:nvSpPr>
        <p:spPr>
          <a:xfrm>
            <a:off x="228600" y="10668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228600" y="3124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27" name="Rounded Rectangle 26">
            <a:hlinkClick r:id="rId9" action="ppaction://hlinksldjump"/>
          </p:cNvPr>
          <p:cNvSpPr/>
          <p:nvPr/>
        </p:nvSpPr>
        <p:spPr>
          <a:xfrm>
            <a:off x="228600" y="1981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8" name="Rounded Rectangle 27">
            <a:hlinkClick r:id="rId10" action="ppaction://hlinksldjump"/>
          </p:cNvPr>
          <p:cNvSpPr/>
          <p:nvPr/>
        </p:nvSpPr>
        <p:spPr>
          <a:xfrm>
            <a:off x="228600" y="4038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4800600" y="5562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Portfolio’s </a:t>
            </a:r>
            <a:r>
              <a:rPr lang="en-US" dirty="0" smtClean="0"/>
              <a:t>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4572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 have $XXX available.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Portfolio: </a:t>
            </a:r>
          </a:p>
          <a:p>
            <a:pPr algn="r">
              <a:buNone/>
            </a:pPr>
            <a:r>
              <a:rPr lang="en-US" dirty="0" smtClean="0"/>
              <a:t>Amount :</a:t>
            </a:r>
            <a:endParaRPr lang="en-US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39624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</a:t>
            </a:r>
            <a:endParaRPr lang="en-US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67818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Withdrawal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2895600"/>
            <a:ext cx="2819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3429000"/>
            <a:ext cx="2819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304800" y="10668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ounded Rectangle 9">
            <a:hlinkClick r:id="rId4" action="ppaction://hlinksldjump"/>
          </p:cNvPr>
          <p:cNvSpPr/>
          <p:nvPr/>
        </p:nvSpPr>
        <p:spPr>
          <a:xfrm>
            <a:off x="304800" y="3124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304800" y="1981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304800" y="4038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Transaction Confirmation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You Wish to Deposit/Withdraw $XXXXX 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2057400" y="2286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4876800" y="2286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152400" y="1371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152400" y="3429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9" name="Rounded Rectangle 8">
            <a:hlinkClick r:id="rId6" action="ppaction://hlinksldjump"/>
          </p:cNvPr>
          <p:cNvSpPr/>
          <p:nvPr/>
        </p:nvSpPr>
        <p:spPr>
          <a:xfrm>
            <a:off x="152400" y="2286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152400" y="43434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543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Portfolio Name: </a:t>
            </a:r>
          </a:p>
          <a:p>
            <a:pPr>
              <a:buNone/>
            </a:pPr>
            <a:r>
              <a:rPr lang="en-US" dirty="0" smtClean="0"/>
              <a:t>Cash Amount:</a:t>
            </a:r>
          </a:p>
          <a:p>
            <a:pPr>
              <a:buNone/>
            </a:pPr>
            <a:r>
              <a:rPr lang="en-US" dirty="0" smtClean="0"/>
              <a:t>Select Trading Strategy [Dropdown]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447800" y="44196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4191000" y="43434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1600200"/>
            <a:ext cx="3200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2209800"/>
            <a:ext cx="3200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76200" y="838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76200" y="2895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76200" y="1752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76200" y="3810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Enter Search: Drop Down Menu</a:t>
            </a:r>
          </a:p>
          <a:p>
            <a:pPr lvl="1">
              <a:buNone/>
            </a:pPr>
            <a:r>
              <a:rPr lang="en-US" dirty="0" smtClean="0"/>
              <a:t>(Print) Cash Available : XXXX</a:t>
            </a:r>
          </a:p>
          <a:p>
            <a:pPr lvl="1">
              <a:buNone/>
            </a:pPr>
            <a:r>
              <a:rPr lang="en-US" dirty="0" smtClean="0"/>
              <a:t>Enter Investment Amount: </a:t>
            </a:r>
          </a:p>
          <a:p>
            <a:pPr lvl="1">
              <a:buNone/>
            </a:pPr>
            <a:r>
              <a:rPr lang="en-US" dirty="0" smtClean="0"/>
              <a:t>Enter Date Purchased: </a:t>
            </a:r>
          </a:p>
          <a:p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1981200" y="41910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28194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76200" y="838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ounded Rectangle 9">
            <a:hlinkClick r:id="rId4" action="ppaction://hlinksldjump"/>
          </p:cNvPr>
          <p:cNvSpPr/>
          <p:nvPr/>
        </p:nvSpPr>
        <p:spPr>
          <a:xfrm>
            <a:off x="76200" y="2895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76200" y="1752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76200" y="3810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2766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419</Words>
  <Application>Microsoft Office PowerPoint</Application>
  <PresentationFormat>On-screen Show (4:3)</PresentationFormat>
  <Paragraphs>217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Register</vt:lpstr>
      <vt:lpstr>Login</vt:lpstr>
      <vt:lpstr>Home Page</vt:lpstr>
      <vt:lpstr>Portfolio One Summary</vt:lpstr>
      <vt:lpstr>Cash Management</vt:lpstr>
      <vt:lpstr>Cash Transaction Confirmation</vt:lpstr>
      <vt:lpstr>Add Portfolio</vt:lpstr>
      <vt:lpstr>Buy</vt:lpstr>
      <vt:lpstr>Confirm Purchase</vt:lpstr>
      <vt:lpstr>Stock Purchase Summary</vt:lpstr>
      <vt:lpstr>Sell stock</vt:lpstr>
      <vt:lpstr>Portfolio’s/Stock Statistics</vt:lpstr>
      <vt:lpstr>Portfolios Past Performance/Historic Data</vt:lpstr>
      <vt:lpstr>Portfolio’s/Stock’s Predicted Value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Irene</dc:creator>
  <cp:lastModifiedBy>Diana</cp:lastModifiedBy>
  <cp:revision>188</cp:revision>
  <dcterms:created xsi:type="dcterms:W3CDTF">2010-10-25T07:05:07Z</dcterms:created>
  <dcterms:modified xsi:type="dcterms:W3CDTF">2010-11-23T20:56:05Z</dcterms:modified>
</cp:coreProperties>
</file>