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CA6D-41B3-4E4B-B121-203044E06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F526A-B91A-7F45-9523-63945538D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BAFF74-ABC2-3C4D-ABB7-70FDDC269334}"/>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3FF7594C-C618-404B-A281-CCB544023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F4AFC-04E8-DF41-845A-64702A3165A1}"/>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346339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F642-494E-E74B-91A9-5400FEE5D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50636E-56A7-3449-9945-100D99089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22260-4B94-D441-81BE-9B36830D7505}"/>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CBDCA226-7CDB-6D47-930D-0818D5F5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2C516-B985-2946-B231-A50EACFCFCE6}"/>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210582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139D51-5333-E44D-BA48-AAB757A516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07BB5-1706-A249-B9FF-188DD3B53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16975-BCA2-C641-8EF5-F2E7A22DEA33}"/>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17C0D8DD-5110-E543-8167-584C5CF25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EFA2C-E29C-D243-93EA-D7CBF8DF6942}"/>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101301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77F7-ECB1-E14A-9BAC-69538F227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2711A-836A-FE43-8AC9-771FD67497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F1E5C-5C02-4C43-90E2-3E555EF81966}"/>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58CCA0E3-3429-064E-995A-0AA53E110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BC38B-BCE7-3E41-9927-6B2F4556F92A}"/>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115220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5F47-A40E-1545-AAAD-AC54C9701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C6071-B549-AE4D-BDBD-5A029A8BE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08EAB-B3FF-EC42-BB0F-F82530A9EC93}"/>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5F4E53D8-340E-2347-8694-F0D576FF0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1321B-E2F1-D846-A069-38FEDC2D8751}"/>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318299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089E-E1C5-BE4E-8175-6F8C404F9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00F8F-5633-B543-98F7-5D109370D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E88EA-1E08-0441-885A-A1E386623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CFA19-858A-0548-915C-E05C0EB73427}"/>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6" name="Footer Placeholder 5">
            <a:extLst>
              <a:ext uri="{FF2B5EF4-FFF2-40B4-BE49-F238E27FC236}">
                <a16:creationId xmlns:a16="http://schemas.microsoft.com/office/drawing/2014/main" id="{212F3D5D-B223-414A-92B6-FD1BEF15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12E35-5942-1B40-8E9D-84BCC47F5E03}"/>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273439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E7FD-5E39-6145-9F99-372625F39F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A3E6FF-BA96-934C-9659-8C46F7786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F64D35-2ACD-794F-A6EB-C13A8F5AB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DBCA78-B462-6F43-8B3A-29CF9EFF71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F96EE-9007-9A4A-B7AA-7F19C1FFC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40ECD7-CDCB-7E40-82D5-9EB1DA00FF2A}"/>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8" name="Footer Placeholder 7">
            <a:extLst>
              <a:ext uri="{FF2B5EF4-FFF2-40B4-BE49-F238E27FC236}">
                <a16:creationId xmlns:a16="http://schemas.microsoft.com/office/drawing/2014/main" id="{A1836981-FE83-174E-A560-4B1727253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FC4B56-2258-144B-872F-D36EE9BC7CAC}"/>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402213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270E-BC13-2248-8BD7-568B282049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53934F-D994-E249-9A4B-9CBFF79A7B22}"/>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4" name="Footer Placeholder 3">
            <a:extLst>
              <a:ext uri="{FF2B5EF4-FFF2-40B4-BE49-F238E27FC236}">
                <a16:creationId xmlns:a16="http://schemas.microsoft.com/office/drawing/2014/main" id="{280A6CA4-0475-A143-93E3-B442F1B5B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583F7-2EB6-514A-B060-474AAD4E1754}"/>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97341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C1620D-E639-F24E-A807-6D20D851AA67}"/>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3" name="Footer Placeholder 2">
            <a:extLst>
              <a:ext uri="{FF2B5EF4-FFF2-40B4-BE49-F238E27FC236}">
                <a16:creationId xmlns:a16="http://schemas.microsoft.com/office/drawing/2014/main" id="{146D0E8B-156F-D243-884B-F285701DFA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F276F-0553-C541-94CD-5DF039590A92}"/>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119642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468E-EC4A-AB40-B211-F16978D10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3EDB2-C488-EE47-ACE8-2EE42D3FA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808EF-E885-0A47-9E56-6939AFFC7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BA1AB-1DDE-7A49-8090-0538EE72E4C9}"/>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6" name="Footer Placeholder 5">
            <a:extLst>
              <a:ext uri="{FF2B5EF4-FFF2-40B4-BE49-F238E27FC236}">
                <a16:creationId xmlns:a16="http://schemas.microsoft.com/office/drawing/2014/main" id="{55C8E456-40B1-CF4A-9024-EDC664DDB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375A9-6866-174F-B46F-EB5450E66418}"/>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333117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BE00-866C-0847-924A-705237CAC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C9B04D-2EE3-4748-9420-C5C8E6300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1F367-5425-0F49-9E08-CBE9A7CB6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67B63-DA9E-714B-9CCE-50714549BDD6}"/>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6" name="Footer Placeholder 5">
            <a:extLst>
              <a:ext uri="{FF2B5EF4-FFF2-40B4-BE49-F238E27FC236}">
                <a16:creationId xmlns:a16="http://schemas.microsoft.com/office/drawing/2014/main" id="{A28CDC09-50D2-934E-945A-05D20DC56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DB50D-8806-A54C-9C7D-84B0876D2517}"/>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407379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DA261-D251-AF46-8246-9D615C658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B752C-3CF4-2C42-8D0E-1D41D6F7D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D6836-CA11-664C-892B-470C39443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54F85F3C-2A3F-4D40-A454-4F759981F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BA3FF-90BC-AC48-8E46-B75007370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02C81-6CF5-114B-834B-77EF255620B2}" type="slidenum">
              <a:rPr lang="en-US" smtClean="0"/>
              <a:t>‹#›</a:t>
            </a:fld>
            <a:endParaRPr lang="en-US"/>
          </a:p>
        </p:txBody>
      </p:sp>
    </p:spTree>
    <p:extLst>
      <p:ext uri="{BB962C8B-B14F-4D97-AF65-F5344CB8AC3E}">
        <p14:creationId xmlns:p14="http://schemas.microsoft.com/office/powerpoint/2010/main" val="143045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27EE-3B3A-2B4C-A2F6-3B11D9FEA23A}"/>
              </a:ext>
            </a:extLst>
          </p:cNvPr>
          <p:cNvSpPr>
            <a:spLocks noGrp="1"/>
          </p:cNvSpPr>
          <p:nvPr>
            <p:ph type="ctrTitle"/>
          </p:nvPr>
        </p:nvSpPr>
        <p:spPr>
          <a:xfrm>
            <a:off x="1524000" y="0"/>
            <a:ext cx="9144000" cy="2387600"/>
          </a:xfrm>
        </p:spPr>
        <p:txBody>
          <a:bodyPr/>
          <a:lstStyle/>
          <a:p>
            <a:r>
              <a:rPr lang="en-US" b="1" dirty="0"/>
              <a:t>Zillow Price Predictor</a:t>
            </a:r>
          </a:p>
        </p:txBody>
      </p:sp>
      <p:sp>
        <p:nvSpPr>
          <p:cNvPr id="3" name="Subtitle 2">
            <a:extLst>
              <a:ext uri="{FF2B5EF4-FFF2-40B4-BE49-F238E27FC236}">
                <a16:creationId xmlns:a16="http://schemas.microsoft.com/office/drawing/2014/main" id="{9BCEE770-218B-1542-A447-F2EE053244FF}"/>
              </a:ext>
            </a:extLst>
          </p:cNvPr>
          <p:cNvSpPr>
            <a:spLocks noGrp="1"/>
          </p:cNvSpPr>
          <p:nvPr>
            <p:ph type="subTitle" idx="1"/>
          </p:nvPr>
        </p:nvSpPr>
        <p:spPr>
          <a:xfrm>
            <a:off x="1524000" y="3157173"/>
            <a:ext cx="9144000" cy="2387600"/>
          </a:xfrm>
        </p:spPr>
        <p:txBody>
          <a:bodyPr>
            <a:normAutofit/>
          </a:bodyPr>
          <a:lstStyle/>
          <a:p>
            <a:r>
              <a:rPr lang="en-US" dirty="0"/>
              <a:t>A regression algorithm project for predicting house prices for three California counties.</a:t>
            </a:r>
          </a:p>
          <a:p>
            <a:endParaRPr lang="en-US" dirty="0"/>
          </a:p>
          <a:p>
            <a:endParaRPr lang="en-US" dirty="0"/>
          </a:p>
          <a:p>
            <a:r>
              <a:rPr lang="en-US" dirty="0"/>
              <a:t>By: Jeff Roeder</a:t>
            </a:r>
          </a:p>
        </p:txBody>
      </p:sp>
    </p:spTree>
    <p:extLst>
      <p:ext uri="{BB962C8B-B14F-4D97-AF65-F5344CB8AC3E}">
        <p14:creationId xmlns:p14="http://schemas.microsoft.com/office/powerpoint/2010/main" val="334404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AA3C-9E6C-AE46-8E94-716245A69112}"/>
              </a:ext>
            </a:extLst>
          </p:cNvPr>
          <p:cNvSpPr>
            <a:spLocks noGrp="1"/>
          </p:cNvSpPr>
          <p:nvPr>
            <p:ph type="title"/>
          </p:nvPr>
        </p:nvSpPr>
        <p:spPr/>
        <p:txBody>
          <a:bodyPr/>
          <a:lstStyle/>
          <a:p>
            <a:r>
              <a:rPr lang="en-US" b="1" dirty="0"/>
              <a:t>Initial Path</a:t>
            </a:r>
          </a:p>
        </p:txBody>
      </p:sp>
      <p:sp>
        <p:nvSpPr>
          <p:cNvPr id="3" name="Content Placeholder 2">
            <a:extLst>
              <a:ext uri="{FF2B5EF4-FFF2-40B4-BE49-F238E27FC236}">
                <a16:creationId xmlns:a16="http://schemas.microsoft.com/office/drawing/2014/main" id="{C6877B31-7BD3-784C-96E4-20D00FCD3CA3}"/>
              </a:ext>
            </a:extLst>
          </p:cNvPr>
          <p:cNvSpPr>
            <a:spLocks noGrp="1"/>
          </p:cNvSpPr>
          <p:nvPr>
            <p:ph idx="1"/>
          </p:nvPr>
        </p:nvSpPr>
        <p:spPr/>
        <p:txBody>
          <a:bodyPr/>
          <a:lstStyle/>
          <a:p>
            <a:r>
              <a:rPr lang="en-US" dirty="0"/>
              <a:t>Square feet, number of bedrooms, and number of bathrooms were chosen as baseline features. </a:t>
            </a:r>
          </a:p>
          <a:p>
            <a:endParaRPr lang="en-US" dirty="0"/>
          </a:p>
          <a:p>
            <a:r>
              <a:rPr lang="en-US" dirty="0"/>
              <a:t>These are known features in the housing market that drive prices.</a:t>
            </a:r>
          </a:p>
          <a:p>
            <a:endParaRPr lang="en-US" dirty="0"/>
          </a:p>
          <a:p>
            <a:r>
              <a:rPr lang="en-US" dirty="0"/>
              <a:t>A linear regression model was chosen to model our initial findings.</a:t>
            </a:r>
          </a:p>
          <a:p>
            <a:endParaRPr lang="en-US" dirty="0"/>
          </a:p>
        </p:txBody>
      </p:sp>
    </p:spTree>
    <p:extLst>
      <p:ext uri="{BB962C8B-B14F-4D97-AF65-F5344CB8AC3E}">
        <p14:creationId xmlns:p14="http://schemas.microsoft.com/office/powerpoint/2010/main" val="283591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0FC0-EAF1-4F45-9E73-83652A946DAC}"/>
              </a:ext>
            </a:extLst>
          </p:cNvPr>
          <p:cNvSpPr>
            <a:spLocks noGrp="1"/>
          </p:cNvSpPr>
          <p:nvPr>
            <p:ph type="title"/>
          </p:nvPr>
        </p:nvSpPr>
        <p:spPr/>
        <p:txBody>
          <a:bodyPr/>
          <a:lstStyle/>
          <a:p>
            <a:r>
              <a:rPr lang="en-US" b="1" dirty="0"/>
              <a:t>Model Improvements</a:t>
            </a:r>
          </a:p>
        </p:txBody>
      </p:sp>
      <p:sp>
        <p:nvSpPr>
          <p:cNvPr id="3" name="Content Placeholder 2">
            <a:extLst>
              <a:ext uri="{FF2B5EF4-FFF2-40B4-BE49-F238E27FC236}">
                <a16:creationId xmlns:a16="http://schemas.microsoft.com/office/drawing/2014/main" id="{087A477D-41F1-4D43-AFD1-F7179941532C}"/>
              </a:ext>
            </a:extLst>
          </p:cNvPr>
          <p:cNvSpPr>
            <a:spLocks noGrp="1"/>
          </p:cNvSpPr>
          <p:nvPr>
            <p:ph idx="1"/>
          </p:nvPr>
        </p:nvSpPr>
        <p:spPr/>
        <p:txBody>
          <a:bodyPr>
            <a:normAutofit fontScale="92500" lnSpcReduction="10000"/>
          </a:bodyPr>
          <a:lstStyle/>
          <a:p>
            <a:r>
              <a:rPr lang="en-US" dirty="0"/>
              <a:t>Using one feature - Square feet alone without bedrooms and bathrooms streamlined our model without hurting accuracy. </a:t>
            </a:r>
          </a:p>
          <a:p>
            <a:endParaRPr lang="en-US" dirty="0"/>
          </a:p>
          <a:p>
            <a:r>
              <a:rPr lang="en-US" dirty="0"/>
              <a:t>Splitting by county - Saw an increased r squared over .5 for both Ventura and Orange County using one feature: Square feet.</a:t>
            </a:r>
          </a:p>
          <a:p>
            <a:endParaRPr lang="en-US" dirty="0"/>
          </a:p>
          <a:p>
            <a:r>
              <a:rPr lang="en-US" dirty="0"/>
              <a:t>Bedroom and bathroom - two independent features that were too highly correlated with square feet.</a:t>
            </a:r>
          </a:p>
          <a:p>
            <a:endParaRPr lang="en-US" dirty="0"/>
          </a:p>
          <a:p>
            <a:r>
              <a:rPr lang="en-US" dirty="0"/>
              <a:t>MVP Results – R squared of approximately .44. This number beat the baseline but needs to be stronger.</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0949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318A-A812-B445-98E3-E16F8642279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7EF22347-6916-4944-9E88-FAAD20237E51}"/>
              </a:ext>
            </a:extLst>
          </p:cNvPr>
          <p:cNvSpPr>
            <a:spLocks noGrp="1"/>
          </p:cNvSpPr>
          <p:nvPr>
            <p:ph idx="1"/>
          </p:nvPr>
        </p:nvSpPr>
        <p:spPr/>
        <p:txBody>
          <a:bodyPr>
            <a:normAutofit/>
          </a:bodyPr>
          <a:lstStyle/>
          <a:p>
            <a:r>
              <a:rPr lang="en-US" dirty="0"/>
              <a:t>Further analysis needs to be conducted on the location data, include zip code, county and/or a combination of both. Initial path will include sub-setting similar counties into 4 groups.</a:t>
            </a:r>
          </a:p>
          <a:p>
            <a:endParaRPr lang="en-US" dirty="0"/>
          </a:p>
          <a:p>
            <a:r>
              <a:rPr lang="en-US" dirty="0"/>
              <a:t>Location is too strong of a price driver for us to model these three counties collectively. Tailoring future models to account for location as well as size of the house will likely give us much better results.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7264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220</Words>
  <Application>Microsoft Macintosh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Zillow Price Predictor</vt:lpstr>
      <vt:lpstr>Initial Path</vt:lpstr>
      <vt:lpstr>Model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Price Predictor</dc:title>
  <dc:creator>Jeffery Roeder</dc:creator>
  <cp:lastModifiedBy>Jeffery Roeder</cp:lastModifiedBy>
  <cp:revision>3</cp:revision>
  <dcterms:created xsi:type="dcterms:W3CDTF">2019-10-21T06:57:36Z</dcterms:created>
  <dcterms:modified xsi:type="dcterms:W3CDTF">2019-10-21T07:32:40Z</dcterms:modified>
</cp:coreProperties>
</file>