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9.xml"/><Relationship Id="rId37" Type="http://schemas.openxmlformats.org/officeDocument/2006/relationships/font" Target="fonts/GillSans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Gill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31512f349_0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31512f349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531512f349_0_2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31512f349_0_5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531512f349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31512f349_0_5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31512f349_0_5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531512f349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531512f349_0_5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2a94110d6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52a94110d6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2a94110d6_2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29f2b015f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529f2b015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529f2b015f_2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31512f349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531512f349_2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31512f349_0_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531512f349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531512f349_0_5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2deb559f6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52deb559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52deb559f6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31512f349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531512f3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531512f349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2a94110d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52a94110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352a94110d6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31512f349_0_5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531512f349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531512f349_0_5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31512f349_0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31512f34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31512f349_0_3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52a94110d6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352a94110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52a94110d6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2a94110d6_1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352a94110d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52a94110d6_1_1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52a94110d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352a94110d6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31512f34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31512f349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2a94110d6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52a94110d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2a94110d6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2a94110d6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52a94110d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2a94110d6_0_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2a94110d6_1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2a94110d6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52a94110d6_1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31512f349_0_5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531512f349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531512f349_0_5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2a94110d6_2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52a94110d6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2a94110d6_2_1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31512f349_0_5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531512f34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31512f349_0_5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33473" y="1584615"/>
            <a:ext cx="6400800" cy="30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Helvetica Neue Light"/>
              <a:buNone/>
              <a:defRPr b="1" i="0" sz="88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7112000" y="4767263"/>
            <a:ext cx="1878000" cy="273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125735" y="4767263"/>
            <a:ext cx="6986400" cy="273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125733" y="122604"/>
            <a:ext cx="8864100" cy="6597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146145" y="122606"/>
            <a:ext cx="843900" cy="6597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Formal_Viterbi_GoldOntrans.eps"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472" y="219740"/>
            <a:ext cx="1767925" cy="47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 Use Shield_CardOnTrans.eps"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45" y="143014"/>
            <a:ext cx="632875" cy="6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678371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5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678371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16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75" name="Google Shape;7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122760"/>
            <a:ext cx="8229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CardOnTrans.eps" id="83" name="Google Shape;83;p17"/>
          <p:cNvPicPr preferRelativeResize="0"/>
          <p:nvPr/>
        </p:nvPicPr>
        <p:blipFill rotWithShape="1">
          <a:blip r:embed="rId2">
            <a:alphaModFix/>
          </a:blip>
          <a:srcRect b="0" l="15023" r="15163" t="0"/>
          <a:stretch/>
        </p:blipFill>
        <p:spPr>
          <a:xfrm>
            <a:off x="8451170" y="116725"/>
            <a:ext cx="352785" cy="505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trans.eps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7" y="175239"/>
            <a:ext cx="1325671" cy="3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1745971"/>
            <a:ext cx="8229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Helvetica Neue"/>
              <a:buNone/>
              <a:defRPr b="1" i="0" sz="7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CardOnTrans.eps" id="91" name="Google Shape;91;p18"/>
          <p:cNvPicPr preferRelativeResize="0"/>
          <p:nvPr/>
        </p:nvPicPr>
        <p:blipFill rotWithShape="1">
          <a:blip r:embed="rId2">
            <a:alphaModFix/>
          </a:blip>
          <a:srcRect b="0" l="15023" r="15163" t="0"/>
          <a:stretch/>
        </p:blipFill>
        <p:spPr>
          <a:xfrm>
            <a:off x="8451170" y="116725"/>
            <a:ext cx="352785" cy="505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trans.eps"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7" y="175239"/>
            <a:ext cx="1325671" cy="3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678371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122760"/>
            <a:ext cx="8229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1379783" y="1357960"/>
            <a:ext cx="6350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erriweather Sans"/>
              <a:buNone/>
              <a:defRPr b="1" i="0" sz="4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descr="Small Use Shield_CardOnTrans.eps" id="101" name="Google Shape;101;p19"/>
          <p:cNvPicPr preferRelativeResize="0"/>
          <p:nvPr/>
        </p:nvPicPr>
        <p:blipFill rotWithShape="1">
          <a:blip r:embed="rId2">
            <a:alphaModFix/>
          </a:blip>
          <a:srcRect b="0" l="15023" r="15163" t="0"/>
          <a:stretch/>
        </p:blipFill>
        <p:spPr>
          <a:xfrm>
            <a:off x="8451170" y="116725"/>
            <a:ext cx="352785" cy="505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trans.eps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57" y="175239"/>
            <a:ext cx="1325671" cy="357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1379539" y="3483770"/>
            <a:ext cx="2436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+ Bullets">
  <p:cSld name="2 Images + Bulle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678371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20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045385" y="1154172"/>
            <a:ext cx="46413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045385" y="2954340"/>
            <a:ext cx="4641300" cy="18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457200" y="1154172"/>
            <a:ext cx="34797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5" name="Google Shape;115;p20"/>
          <p:cNvSpPr/>
          <p:nvPr>
            <p:ph idx="4" type="pic"/>
          </p:nvPr>
        </p:nvSpPr>
        <p:spPr>
          <a:xfrm>
            <a:off x="457200" y="2954339"/>
            <a:ext cx="3479700" cy="18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+ Text">
  <p:cSld name="Chart +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93689" y="623944"/>
            <a:ext cx="85848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21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122" name="Google Shape;12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94106" y="4182779"/>
            <a:ext cx="85842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293688" y="1139958"/>
            <a:ext cx="85851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ary image">
  <p:cSld name="Primary image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>
            <p:ph idx="2" type="pic"/>
          </p:nvPr>
        </p:nvSpPr>
        <p:spPr>
          <a:xfrm>
            <a:off x="1" y="-1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552882" y="3729790"/>
            <a:ext cx="2709000" cy="141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552881" y="3730229"/>
            <a:ext cx="2709300" cy="3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body"/>
          </p:nvPr>
        </p:nvSpPr>
        <p:spPr>
          <a:xfrm>
            <a:off x="552882" y="4077133"/>
            <a:ext cx="2709000" cy="106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Faculty/ Thumbnails">
  <p:cSld name="New Faculty/ Thumbnail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63019" y="638949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5" name="Google Shape;135;p23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138" name="Google Shape;1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46647" y="2304393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1" name="Google Shape;141;p23"/>
          <p:cNvSpPr/>
          <p:nvPr>
            <p:ph idx="2" type="pic"/>
          </p:nvPr>
        </p:nvSpPr>
        <p:spPr>
          <a:xfrm>
            <a:off x="256673" y="1218852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3" type="body"/>
          </p:nvPr>
        </p:nvSpPr>
        <p:spPr>
          <a:xfrm>
            <a:off x="1705945" y="2305679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3" name="Google Shape;143;p23"/>
          <p:cNvSpPr/>
          <p:nvPr>
            <p:ph idx="4" type="pic"/>
          </p:nvPr>
        </p:nvSpPr>
        <p:spPr>
          <a:xfrm>
            <a:off x="1715971" y="1220138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5" type="body"/>
          </p:nvPr>
        </p:nvSpPr>
        <p:spPr>
          <a:xfrm>
            <a:off x="3165243" y="2307684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5" name="Google Shape;145;p23"/>
          <p:cNvSpPr/>
          <p:nvPr>
            <p:ph idx="6" type="pic"/>
          </p:nvPr>
        </p:nvSpPr>
        <p:spPr>
          <a:xfrm>
            <a:off x="3175269" y="1222142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7" type="body"/>
          </p:nvPr>
        </p:nvSpPr>
        <p:spPr>
          <a:xfrm>
            <a:off x="4624541" y="2303107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7" name="Google Shape;147;p23"/>
          <p:cNvSpPr/>
          <p:nvPr>
            <p:ph idx="8" type="pic"/>
          </p:nvPr>
        </p:nvSpPr>
        <p:spPr>
          <a:xfrm>
            <a:off x="4634567" y="1217566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9" type="body"/>
          </p:nvPr>
        </p:nvSpPr>
        <p:spPr>
          <a:xfrm>
            <a:off x="6083839" y="2304393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9" name="Google Shape;149;p23"/>
          <p:cNvSpPr/>
          <p:nvPr>
            <p:ph idx="13" type="pic"/>
          </p:nvPr>
        </p:nvSpPr>
        <p:spPr>
          <a:xfrm>
            <a:off x="6093865" y="1218852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14" type="body"/>
          </p:nvPr>
        </p:nvSpPr>
        <p:spPr>
          <a:xfrm>
            <a:off x="7543136" y="2306399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23"/>
          <p:cNvSpPr/>
          <p:nvPr>
            <p:ph idx="15" type="pic"/>
          </p:nvPr>
        </p:nvSpPr>
        <p:spPr>
          <a:xfrm>
            <a:off x="7553163" y="1220857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6" type="body"/>
          </p:nvPr>
        </p:nvSpPr>
        <p:spPr>
          <a:xfrm>
            <a:off x="227931" y="4155979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3" name="Google Shape;153;p23"/>
          <p:cNvSpPr/>
          <p:nvPr>
            <p:ph idx="17" type="pic"/>
          </p:nvPr>
        </p:nvSpPr>
        <p:spPr>
          <a:xfrm>
            <a:off x="237957" y="3070438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8" type="body"/>
          </p:nvPr>
        </p:nvSpPr>
        <p:spPr>
          <a:xfrm>
            <a:off x="1687229" y="4157265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5" name="Google Shape;155;p23"/>
          <p:cNvSpPr/>
          <p:nvPr>
            <p:ph idx="19" type="pic"/>
          </p:nvPr>
        </p:nvSpPr>
        <p:spPr>
          <a:xfrm>
            <a:off x="1697255" y="3071723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0" type="body"/>
          </p:nvPr>
        </p:nvSpPr>
        <p:spPr>
          <a:xfrm>
            <a:off x="3146527" y="4159271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7" name="Google Shape;157;p23"/>
          <p:cNvSpPr/>
          <p:nvPr>
            <p:ph idx="21" type="pic"/>
          </p:nvPr>
        </p:nvSpPr>
        <p:spPr>
          <a:xfrm>
            <a:off x="3156553" y="3073729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22" type="body"/>
          </p:nvPr>
        </p:nvSpPr>
        <p:spPr>
          <a:xfrm>
            <a:off x="4605825" y="4154694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9" name="Google Shape;159;p23"/>
          <p:cNvSpPr/>
          <p:nvPr>
            <p:ph idx="23" type="pic"/>
          </p:nvPr>
        </p:nvSpPr>
        <p:spPr>
          <a:xfrm>
            <a:off x="4615851" y="3069153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24" type="body"/>
          </p:nvPr>
        </p:nvSpPr>
        <p:spPr>
          <a:xfrm>
            <a:off x="6065123" y="4155979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1" name="Google Shape;161;p23"/>
          <p:cNvSpPr/>
          <p:nvPr>
            <p:ph idx="25" type="pic"/>
          </p:nvPr>
        </p:nvSpPr>
        <p:spPr>
          <a:xfrm>
            <a:off x="6075149" y="3070438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26" type="body"/>
          </p:nvPr>
        </p:nvSpPr>
        <p:spPr>
          <a:xfrm>
            <a:off x="7524420" y="4157985"/>
            <a:ext cx="1290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3" name="Google Shape;163;p23"/>
          <p:cNvSpPr/>
          <p:nvPr>
            <p:ph idx="27" type="pic"/>
          </p:nvPr>
        </p:nvSpPr>
        <p:spPr>
          <a:xfrm>
            <a:off x="7534447" y="3072443"/>
            <a:ext cx="128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678371"/>
            <a:ext cx="8229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7" name="Google Shape;167;p24"/>
          <p:cNvSpPr/>
          <p:nvPr/>
        </p:nvSpPr>
        <p:spPr>
          <a:xfrm>
            <a:off x="125733" y="122605"/>
            <a:ext cx="8864100" cy="49185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25733" y="122606"/>
            <a:ext cx="8864100" cy="476100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8381074" y="122606"/>
            <a:ext cx="609000" cy="476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Small Use Shield_WhiteOnTrans.eps" id="170" name="Google Shape;17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2619" y="173689"/>
            <a:ext cx="289360" cy="373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CardOnTrans.eps"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68989"/>
            <a:ext cx="1666874" cy="58340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>
            <p:ph idx="2" type="chart"/>
          </p:nvPr>
        </p:nvSpPr>
        <p:spPr>
          <a:xfrm>
            <a:off x="457200" y="1185863"/>
            <a:ext cx="82296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›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>
                <a:solidFill>
                  <a:srgbClr val="99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286000" y="228600"/>
            <a:ext cx="6248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286000" y="1485900"/>
            <a:ext cx="304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›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»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»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»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5486400" y="1485900"/>
            <a:ext cx="3048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Char char="›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 Sans"/>
              <a:buChar char="»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 Sans"/>
              <a:buChar char="»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»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»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buNone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565500" y="1551075"/>
            <a:ext cx="8013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latin typeface="Helvetica Neue"/>
                <a:ea typeface="Helvetica Neue"/>
                <a:cs typeface="Helvetica Neue"/>
                <a:sym typeface="Helvetica Neue"/>
              </a:rPr>
              <a:t>SCNN Accelerator NoC with Configurable IFmap and Filter Dimensions</a:t>
            </a:r>
            <a:endParaRPr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112000" y="4767263"/>
            <a:ext cx="1878000" cy="273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05/01/2025</a:t>
            </a:r>
            <a:endParaRPr/>
          </a:p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125735" y="4767263"/>
            <a:ext cx="6986400" cy="27390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https://github.com/Jefferyzzo/EE552_Final_Project</a:t>
            </a:r>
            <a:endParaRPr sz="1300"/>
          </a:p>
        </p:txBody>
      </p:sp>
      <p:sp>
        <p:nvSpPr>
          <p:cNvPr id="189" name="Google Shape;189;p27"/>
          <p:cNvSpPr txBox="1"/>
          <p:nvPr/>
        </p:nvSpPr>
        <p:spPr>
          <a:xfrm>
            <a:off x="1340550" y="3481525"/>
            <a:ext cx="6462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Beila Zhao, Chenjie Weng, Yu-Ting Chiu, Jiahui Wang</a:t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 – Tree + PE</a:t>
            </a:r>
            <a:endParaRPr/>
          </a:p>
        </p:txBody>
      </p:sp>
      <p:pic>
        <p:nvPicPr>
          <p:cNvPr id="299" name="Google Shape;2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750" y="1591700"/>
            <a:ext cx="5872051" cy="320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>
            <p:ph idx="1" type="body"/>
          </p:nvPr>
        </p:nvSpPr>
        <p:spPr>
          <a:xfrm>
            <a:off x="457200" y="1351125"/>
            <a:ext cx="27333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Filter size: 3x3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IFmap size: 4x4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Conv size: 2x2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idx="1" type="body"/>
          </p:nvPr>
        </p:nvSpPr>
        <p:spPr>
          <a:xfrm>
            <a:off x="457200" y="1351125"/>
            <a:ext cx="27333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Filter size: 3x3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IFmap size: 4x4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Conv size: 2x2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7" title="55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48" y="1412113"/>
            <a:ext cx="4173550" cy="32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Top Module – Mesh + PE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 Verification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457200" y="4557575"/>
            <a:ext cx="3526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Generated Input Packets (Binary Format)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155662" y="4557575"/>
            <a:ext cx="2126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Golden Model Results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9" name="Google Shape;3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000" y="1406748"/>
            <a:ext cx="2736610" cy="299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250" y="1406750"/>
            <a:ext cx="3369225" cy="136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4247" y="3040600"/>
            <a:ext cx="3369235" cy="136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 Verification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9" title="Screenshot 2025-04-30 at 23.17.30.png"/>
          <p:cNvPicPr preferRelativeResize="0"/>
          <p:nvPr/>
        </p:nvPicPr>
        <p:blipFill rotWithShape="1">
          <a:blip r:embed="rId3">
            <a:alphaModFix/>
          </a:blip>
          <a:srcRect b="28913" l="0" r="57305" t="1882"/>
          <a:stretch/>
        </p:blipFill>
        <p:spPr>
          <a:xfrm>
            <a:off x="365350" y="1402663"/>
            <a:ext cx="3297461" cy="30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9" title="Screenshot 2025-05-01 at 02.38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175" y="2339513"/>
            <a:ext cx="4909625" cy="206976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9"/>
          <p:cNvSpPr txBox="1"/>
          <p:nvPr/>
        </p:nvSpPr>
        <p:spPr>
          <a:xfrm>
            <a:off x="250975" y="4557600"/>
            <a:ext cx="3526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Module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Verification Result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4534825" y="4557600"/>
            <a:ext cx="35262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Memory Log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673500" y="2169000"/>
            <a:ext cx="7797000" cy="80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Advanced Design</a:t>
            </a:r>
            <a:endParaRPr/>
          </a:p>
        </p:txBody>
      </p:sp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Module Specification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457200" y="1351125"/>
            <a:ext cx="4461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Maximum IFmap size: 36x36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Filter size: 2x2-5x5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Maximum Convolution Size: 32x32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Expanded Filter Register and MAC in PE to support flexible filter size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Configurable Sized Mesh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Control Unit: Automatic Instruction Generator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1" title="552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175" y="752750"/>
            <a:ext cx="3496624" cy="415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Topology</a:t>
            </a:r>
            <a:endParaRPr/>
          </a:p>
        </p:txBody>
      </p:sp>
      <p:sp>
        <p:nvSpPr>
          <p:cNvPr id="356" name="Google Shape;356;p42"/>
          <p:cNvSpPr txBox="1"/>
          <p:nvPr>
            <p:ph idx="1" type="body"/>
          </p:nvPr>
        </p:nvSpPr>
        <p:spPr>
          <a:xfrm>
            <a:off x="457200" y="1351125"/>
            <a:ext cx="4461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XY Routing Algorithm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2 direction bits indicate x and y direction respectively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Hop counts for x and y transfers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424" y="2983874"/>
            <a:ext cx="2670924" cy="1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700" y="1254338"/>
            <a:ext cx="3984075" cy="27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2x3 Mesh for Baseline          4x4 Mesh for Advanced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Every node sends 3 packets to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the same destination node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3"/>
          <p:cNvSpPr txBox="1"/>
          <p:nvPr>
            <p:ph type="title"/>
          </p:nvPr>
        </p:nvSpPr>
        <p:spPr>
          <a:xfrm>
            <a:off x="2168725" y="109025"/>
            <a:ext cx="57738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Configurable Mesh: Gather Testbench</a:t>
            </a:r>
            <a:endParaRPr/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25" y="1351137"/>
            <a:ext cx="3202100" cy="22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3"/>
          <p:cNvPicPr preferRelativeResize="0"/>
          <p:nvPr/>
        </p:nvPicPr>
        <p:blipFill rotWithShape="1">
          <a:blip r:embed="rId4">
            <a:alphaModFix/>
          </a:blip>
          <a:srcRect b="2581" l="0" r="13066" t="0"/>
          <a:stretch/>
        </p:blipFill>
        <p:spPr>
          <a:xfrm>
            <a:off x="4782175" y="1351125"/>
            <a:ext cx="3000475" cy="32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Control-Unit-Packet Format</a:t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3">
            <a:alphaModFix/>
          </a:blip>
          <a:srcRect b="0" l="0" r="14015" t="0"/>
          <a:stretch/>
        </p:blipFill>
        <p:spPr>
          <a:xfrm>
            <a:off x="1318300" y="1434625"/>
            <a:ext cx="6507377" cy="30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/>
          <p:nvPr/>
        </p:nvSpPr>
        <p:spPr>
          <a:xfrm>
            <a:off x="7563025" y="1610225"/>
            <a:ext cx="585900" cy="11385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5"/>
          <p:cNvSpPr/>
          <p:nvPr/>
        </p:nvSpPr>
        <p:spPr>
          <a:xfrm>
            <a:off x="624125" y="1263050"/>
            <a:ext cx="873300" cy="27387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5"/>
          <p:cNvSpPr txBox="1"/>
          <p:nvPr/>
        </p:nvSpPr>
        <p:spPr>
          <a:xfrm>
            <a:off x="624125" y="2238750"/>
            <a:ext cx="873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Instruction Decoder</a:t>
            </a:r>
            <a:endParaRPr sz="1100"/>
          </a:p>
        </p:txBody>
      </p:sp>
      <p:cxnSp>
        <p:nvCxnSpPr>
          <p:cNvPr id="388" name="Google Shape;388;p45"/>
          <p:cNvCxnSpPr>
            <a:endCxn id="387" idx="1"/>
          </p:cNvCxnSpPr>
          <p:nvPr/>
        </p:nvCxnSpPr>
        <p:spPr>
          <a:xfrm>
            <a:off x="172625" y="2567850"/>
            <a:ext cx="451500" cy="3900"/>
          </a:xfrm>
          <a:prstGeom prst="straightConnector1">
            <a:avLst/>
          </a:prstGeom>
          <a:noFill/>
          <a:ln cap="flat" cmpd="sng" w="28575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45"/>
          <p:cNvSpPr/>
          <p:nvPr/>
        </p:nvSpPr>
        <p:spPr>
          <a:xfrm>
            <a:off x="2219675" y="1256225"/>
            <a:ext cx="1453500" cy="3540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5"/>
          <p:cNvSpPr txBox="1"/>
          <p:nvPr/>
        </p:nvSpPr>
        <p:spPr>
          <a:xfrm>
            <a:off x="2219825" y="1256225"/>
            <a:ext cx="1453500" cy="354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IFmap </a:t>
            </a:r>
            <a:r>
              <a:rPr lang="en" sz="1100"/>
              <a:t>Memory</a:t>
            </a:r>
            <a:endParaRPr sz="1100"/>
          </a:p>
        </p:txBody>
      </p:sp>
      <p:sp>
        <p:nvSpPr>
          <p:cNvPr id="391" name="Google Shape;391;p45"/>
          <p:cNvSpPr/>
          <p:nvPr/>
        </p:nvSpPr>
        <p:spPr>
          <a:xfrm>
            <a:off x="2219675" y="1863400"/>
            <a:ext cx="1453500" cy="5232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2219675" y="1865550"/>
            <a:ext cx="1453500" cy="523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IFmap Instruction Generator</a:t>
            </a:r>
            <a:endParaRPr sz="1100"/>
          </a:p>
        </p:txBody>
      </p:sp>
      <p:sp>
        <p:nvSpPr>
          <p:cNvPr id="393" name="Google Shape;393;p45"/>
          <p:cNvSpPr/>
          <p:nvPr/>
        </p:nvSpPr>
        <p:spPr>
          <a:xfrm>
            <a:off x="2219650" y="2643500"/>
            <a:ext cx="1453500" cy="6957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219650" y="2729750"/>
            <a:ext cx="14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</a:t>
            </a:r>
            <a:r>
              <a:rPr lang="en" sz="1100"/>
              <a:t> Instruction Generator</a:t>
            </a:r>
            <a:endParaRPr sz="1100"/>
          </a:p>
        </p:txBody>
      </p:sp>
      <p:sp>
        <p:nvSpPr>
          <p:cNvPr id="395" name="Google Shape;395;p45"/>
          <p:cNvSpPr/>
          <p:nvPr/>
        </p:nvSpPr>
        <p:spPr>
          <a:xfrm>
            <a:off x="2219650" y="3594450"/>
            <a:ext cx="1453500" cy="4074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2218925" y="3550525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</a:t>
            </a:r>
            <a:r>
              <a:rPr lang="en" sz="1100"/>
              <a:t> Memory</a:t>
            </a:r>
            <a:endParaRPr sz="1100"/>
          </a:p>
        </p:txBody>
      </p:sp>
      <p:sp>
        <p:nvSpPr>
          <p:cNvPr id="397" name="Google Shape;397;p45"/>
          <p:cNvSpPr/>
          <p:nvPr/>
        </p:nvSpPr>
        <p:spPr>
          <a:xfrm>
            <a:off x="4126175" y="2289500"/>
            <a:ext cx="7578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"/>
          <p:cNvSpPr txBox="1"/>
          <p:nvPr/>
        </p:nvSpPr>
        <p:spPr>
          <a:xfrm>
            <a:off x="4145200" y="2262313"/>
            <a:ext cx="72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Allocate</a:t>
            </a:r>
            <a:endParaRPr sz="1100"/>
          </a:p>
        </p:txBody>
      </p:sp>
      <p:sp>
        <p:nvSpPr>
          <p:cNvPr id="399" name="Google Shape;399;p45"/>
          <p:cNvSpPr/>
          <p:nvPr/>
        </p:nvSpPr>
        <p:spPr>
          <a:xfrm>
            <a:off x="5216950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"/>
          <p:cNvSpPr txBox="1"/>
          <p:nvPr/>
        </p:nvSpPr>
        <p:spPr>
          <a:xfrm>
            <a:off x="5216950" y="4087050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401" name="Google Shape;401;p45"/>
          <p:cNvSpPr/>
          <p:nvPr/>
        </p:nvSpPr>
        <p:spPr>
          <a:xfrm>
            <a:off x="5739375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5744913" y="4091488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403" name="Google Shape;403;p45"/>
          <p:cNvSpPr/>
          <p:nvPr/>
        </p:nvSpPr>
        <p:spPr>
          <a:xfrm>
            <a:off x="6498625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6506988" y="4087050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405" name="Google Shape;405;p45"/>
          <p:cNvSpPr/>
          <p:nvPr/>
        </p:nvSpPr>
        <p:spPr>
          <a:xfrm>
            <a:off x="5216950" y="3251175"/>
            <a:ext cx="17331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5"/>
          <p:cNvSpPr txBox="1"/>
          <p:nvPr/>
        </p:nvSpPr>
        <p:spPr>
          <a:xfrm>
            <a:off x="5197075" y="3244400"/>
            <a:ext cx="173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PE13_FIFO</a:t>
            </a:r>
            <a:endParaRPr sz="1100"/>
          </a:p>
        </p:txBody>
      </p:sp>
      <p:sp>
        <p:nvSpPr>
          <p:cNvPr id="407" name="Google Shape;407;p45"/>
          <p:cNvSpPr/>
          <p:nvPr/>
        </p:nvSpPr>
        <p:spPr>
          <a:xfrm>
            <a:off x="7563025" y="3165550"/>
            <a:ext cx="8733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7563025" y="3195988"/>
            <a:ext cx="87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Packetizer</a:t>
            </a:r>
            <a:endParaRPr sz="1100"/>
          </a:p>
        </p:txBody>
      </p:sp>
      <p:sp>
        <p:nvSpPr>
          <p:cNvPr id="409" name="Google Shape;409;p45"/>
          <p:cNvSpPr/>
          <p:nvPr/>
        </p:nvSpPr>
        <p:spPr>
          <a:xfrm>
            <a:off x="5244026" y="1229063"/>
            <a:ext cx="1733100" cy="3252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5"/>
          <p:cNvSpPr txBox="1"/>
          <p:nvPr/>
        </p:nvSpPr>
        <p:spPr>
          <a:xfrm>
            <a:off x="5244025" y="1198975"/>
            <a:ext cx="173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PE0_FIFO</a:t>
            </a:r>
            <a:endParaRPr sz="1100"/>
          </a:p>
        </p:txBody>
      </p:sp>
      <p:sp>
        <p:nvSpPr>
          <p:cNvPr id="411" name="Google Shape;411;p45"/>
          <p:cNvSpPr/>
          <p:nvPr/>
        </p:nvSpPr>
        <p:spPr>
          <a:xfrm>
            <a:off x="5267500" y="1956950"/>
            <a:ext cx="17331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5"/>
          <p:cNvSpPr txBox="1"/>
          <p:nvPr/>
        </p:nvSpPr>
        <p:spPr>
          <a:xfrm>
            <a:off x="5257263" y="1948925"/>
            <a:ext cx="173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PE1_FIFO</a:t>
            </a:r>
            <a:endParaRPr sz="1100"/>
          </a:p>
        </p:txBody>
      </p:sp>
      <p:cxnSp>
        <p:nvCxnSpPr>
          <p:cNvPr id="413" name="Google Shape;413;p45"/>
          <p:cNvCxnSpPr>
            <a:endCxn id="390" idx="1"/>
          </p:cNvCxnSpPr>
          <p:nvPr/>
        </p:nvCxnSpPr>
        <p:spPr>
          <a:xfrm>
            <a:off x="1497725" y="1425125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45"/>
          <p:cNvCxnSpPr>
            <a:stCxn id="390" idx="2"/>
            <a:endCxn id="391" idx="0"/>
          </p:cNvCxnSpPr>
          <p:nvPr/>
        </p:nvCxnSpPr>
        <p:spPr>
          <a:xfrm>
            <a:off x="2946575" y="1610225"/>
            <a:ext cx="0" cy="2532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45"/>
          <p:cNvCxnSpPr/>
          <p:nvPr/>
        </p:nvCxnSpPr>
        <p:spPr>
          <a:xfrm>
            <a:off x="1497425" y="37941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5"/>
          <p:cNvCxnSpPr/>
          <p:nvPr/>
        </p:nvCxnSpPr>
        <p:spPr>
          <a:xfrm>
            <a:off x="1497425" y="29873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5"/>
          <p:cNvCxnSpPr/>
          <p:nvPr/>
        </p:nvCxnSpPr>
        <p:spPr>
          <a:xfrm>
            <a:off x="3678725" y="2068525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45"/>
          <p:cNvCxnSpPr/>
          <p:nvPr/>
        </p:nvCxnSpPr>
        <p:spPr>
          <a:xfrm flipH="1" rot="10800000">
            <a:off x="3678725" y="2504425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45"/>
          <p:cNvSpPr/>
          <p:nvPr/>
        </p:nvSpPr>
        <p:spPr>
          <a:xfrm>
            <a:off x="6032350" y="2501489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"/>
          <p:cNvSpPr/>
          <p:nvPr/>
        </p:nvSpPr>
        <p:spPr>
          <a:xfrm>
            <a:off x="6032350" y="2717563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/>
          <p:nvPr/>
        </p:nvSpPr>
        <p:spPr>
          <a:xfrm>
            <a:off x="6032350" y="2925686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 txBox="1"/>
          <p:nvPr/>
        </p:nvSpPr>
        <p:spPr>
          <a:xfrm>
            <a:off x="6075498" y="3833138"/>
            <a:ext cx="3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…</a:t>
            </a:r>
            <a:endParaRPr sz="2400"/>
          </a:p>
        </p:txBody>
      </p:sp>
      <p:cxnSp>
        <p:nvCxnSpPr>
          <p:cNvPr id="423" name="Google Shape;423;p45"/>
          <p:cNvCxnSpPr>
            <a:endCxn id="400" idx="2"/>
          </p:cNvCxnSpPr>
          <p:nvPr/>
        </p:nvCxnSpPr>
        <p:spPr>
          <a:xfrm>
            <a:off x="1068100" y="3994950"/>
            <a:ext cx="4374600" cy="446100"/>
          </a:xfrm>
          <a:prstGeom prst="bentConnector4">
            <a:avLst>
              <a:gd fmla="val 2" name="adj1"/>
              <a:gd fmla="val 153379" name="adj2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45"/>
          <p:cNvCxnSpPr>
            <a:endCxn id="402" idx="2"/>
          </p:cNvCxnSpPr>
          <p:nvPr/>
        </p:nvCxnSpPr>
        <p:spPr>
          <a:xfrm flipH="1" rot="10800000">
            <a:off x="5454963" y="4445488"/>
            <a:ext cx="515700" cy="2421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45"/>
          <p:cNvCxnSpPr>
            <a:endCxn id="404" idx="2"/>
          </p:cNvCxnSpPr>
          <p:nvPr/>
        </p:nvCxnSpPr>
        <p:spPr>
          <a:xfrm flipH="1" rot="10800000">
            <a:off x="5983338" y="4441050"/>
            <a:ext cx="749400" cy="2421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45"/>
          <p:cNvCxnSpPr>
            <a:stCxn id="398" idx="3"/>
            <a:endCxn id="410" idx="1"/>
          </p:cNvCxnSpPr>
          <p:nvPr/>
        </p:nvCxnSpPr>
        <p:spPr>
          <a:xfrm flipH="1" rot="10800000">
            <a:off x="4866100" y="1361713"/>
            <a:ext cx="378000" cy="1077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45"/>
          <p:cNvCxnSpPr>
            <a:endCxn id="406" idx="1"/>
          </p:cNvCxnSpPr>
          <p:nvPr/>
        </p:nvCxnSpPr>
        <p:spPr>
          <a:xfrm flipH="1" rot="-5400000">
            <a:off x="4647475" y="2871800"/>
            <a:ext cx="956400" cy="1428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45"/>
          <p:cNvCxnSpPr>
            <a:endCxn id="412" idx="1"/>
          </p:cNvCxnSpPr>
          <p:nvPr/>
        </p:nvCxnSpPr>
        <p:spPr>
          <a:xfrm flipH="1" rot="10800000">
            <a:off x="5033463" y="2125925"/>
            <a:ext cx="223800" cy="93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45"/>
          <p:cNvCxnSpPr/>
          <p:nvPr/>
        </p:nvCxnSpPr>
        <p:spPr>
          <a:xfrm rot="10800000">
            <a:off x="5449400" y="1581225"/>
            <a:ext cx="0" cy="2531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45"/>
          <p:cNvCxnSpPr/>
          <p:nvPr/>
        </p:nvCxnSpPr>
        <p:spPr>
          <a:xfrm rot="10800000">
            <a:off x="5974850" y="2306625"/>
            <a:ext cx="0" cy="18057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45"/>
          <p:cNvCxnSpPr/>
          <p:nvPr/>
        </p:nvCxnSpPr>
        <p:spPr>
          <a:xfrm rot="10800000">
            <a:off x="6729725" y="3609025"/>
            <a:ext cx="0" cy="4959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5"/>
          <p:cNvSpPr txBox="1"/>
          <p:nvPr/>
        </p:nvSpPr>
        <p:spPr>
          <a:xfrm>
            <a:off x="7563025" y="1768225"/>
            <a:ext cx="58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Packetizer</a:t>
            </a:r>
            <a:endParaRPr sz="1100">
              <a:solidFill>
                <a:srgbClr val="F9F6EF"/>
              </a:solidFill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7568275" y="2092550"/>
            <a:ext cx="6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Arbiter</a:t>
            </a:r>
            <a:endParaRPr sz="1100"/>
          </a:p>
        </p:txBody>
      </p:sp>
      <p:sp>
        <p:nvSpPr>
          <p:cNvPr id="434" name="Google Shape;434;p45"/>
          <p:cNvSpPr txBox="1"/>
          <p:nvPr/>
        </p:nvSpPr>
        <p:spPr>
          <a:xfrm>
            <a:off x="7563025" y="2394750"/>
            <a:ext cx="6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Packet</a:t>
            </a:r>
            <a:endParaRPr sz="1100">
              <a:solidFill>
                <a:srgbClr val="F9F6EF"/>
              </a:solidFill>
            </a:endParaRPr>
          </a:p>
        </p:txBody>
      </p:sp>
      <p:cxnSp>
        <p:nvCxnSpPr>
          <p:cNvPr id="435" name="Google Shape;435;p45"/>
          <p:cNvCxnSpPr/>
          <p:nvPr/>
        </p:nvCxnSpPr>
        <p:spPr>
          <a:xfrm>
            <a:off x="6977125" y="1394000"/>
            <a:ext cx="585900" cy="58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45"/>
          <p:cNvCxnSpPr>
            <a:endCxn id="433" idx="1"/>
          </p:cNvCxnSpPr>
          <p:nvPr/>
        </p:nvCxnSpPr>
        <p:spPr>
          <a:xfrm>
            <a:off x="7008775" y="2172950"/>
            <a:ext cx="559500" cy="9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45"/>
          <p:cNvCxnSpPr>
            <a:stCxn id="406" idx="3"/>
            <a:endCxn id="434" idx="1"/>
          </p:cNvCxnSpPr>
          <p:nvPr/>
        </p:nvCxnSpPr>
        <p:spPr>
          <a:xfrm flipH="1" rot="10800000">
            <a:off x="6930175" y="2571800"/>
            <a:ext cx="633000" cy="849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45"/>
          <p:cNvCxnSpPr/>
          <p:nvPr/>
        </p:nvCxnSpPr>
        <p:spPr>
          <a:xfrm>
            <a:off x="7721575" y="2719550"/>
            <a:ext cx="13800" cy="4203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45"/>
          <p:cNvCxnSpPr/>
          <p:nvPr/>
        </p:nvCxnSpPr>
        <p:spPr>
          <a:xfrm>
            <a:off x="3451075" y="996725"/>
            <a:ext cx="4799400" cy="2160900"/>
          </a:xfrm>
          <a:prstGeom prst="bentConnector3">
            <a:avLst>
              <a:gd fmla="val 99811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45"/>
          <p:cNvCxnSpPr/>
          <p:nvPr/>
        </p:nvCxnSpPr>
        <p:spPr>
          <a:xfrm>
            <a:off x="3451075" y="996725"/>
            <a:ext cx="0" cy="2517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45"/>
          <p:cNvCxnSpPr/>
          <p:nvPr/>
        </p:nvCxnSpPr>
        <p:spPr>
          <a:xfrm>
            <a:off x="3288475" y="738725"/>
            <a:ext cx="5174400" cy="2422500"/>
          </a:xfrm>
          <a:prstGeom prst="bentConnector3">
            <a:avLst>
              <a:gd fmla="val 99838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5"/>
          <p:cNvCxnSpPr/>
          <p:nvPr/>
        </p:nvCxnSpPr>
        <p:spPr>
          <a:xfrm flipH="1">
            <a:off x="3280975" y="719100"/>
            <a:ext cx="7500" cy="5034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45"/>
          <p:cNvCxnSpPr>
            <a:stCxn id="396" idx="3"/>
            <a:endCxn id="408" idx="2"/>
          </p:cNvCxnSpPr>
          <p:nvPr/>
        </p:nvCxnSpPr>
        <p:spPr>
          <a:xfrm flipH="1" rot="10800000">
            <a:off x="3672425" y="3549925"/>
            <a:ext cx="4327200" cy="1776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45"/>
          <p:cNvCxnSpPr/>
          <p:nvPr/>
        </p:nvCxnSpPr>
        <p:spPr>
          <a:xfrm>
            <a:off x="8202475" y="3558813"/>
            <a:ext cx="0" cy="3255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5"/>
          <p:cNvSpPr txBox="1"/>
          <p:nvPr/>
        </p:nvSpPr>
        <p:spPr>
          <a:xfrm>
            <a:off x="2219825" y="3716138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Filter Memory</a:t>
            </a:r>
            <a:endParaRPr sz="1100">
              <a:solidFill>
                <a:srgbClr val="F9F6EF"/>
              </a:solidFill>
            </a:endParaRPr>
          </a:p>
        </p:txBody>
      </p:sp>
      <p:cxnSp>
        <p:nvCxnSpPr>
          <p:cNvPr id="446" name="Google Shape;446;p45"/>
          <p:cNvCxnSpPr>
            <a:endCxn id="445" idx="3"/>
          </p:cNvCxnSpPr>
          <p:nvPr/>
        </p:nvCxnSpPr>
        <p:spPr>
          <a:xfrm rot="10800000">
            <a:off x="3673325" y="3893138"/>
            <a:ext cx="45459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5"/>
          <p:cNvCxnSpPr/>
          <p:nvPr/>
        </p:nvCxnSpPr>
        <p:spPr>
          <a:xfrm>
            <a:off x="786950" y="3993925"/>
            <a:ext cx="0" cy="8067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45"/>
          <p:cNvSpPr txBox="1"/>
          <p:nvPr>
            <p:ph type="title"/>
          </p:nvPr>
        </p:nvSpPr>
        <p:spPr>
          <a:xfrm>
            <a:off x="1655675" y="153950"/>
            <a:ext cx="65058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Unit- Filter Instruction Generation</a:t>
            </a:r>
            <a:endParaRPr/>
          </a:p>
        </p:txBody>
      </p:sp>
      <p:cxnSp>
        <p:nvCxnSpPr>
          <p:cNvPr id="449" name="Google Shape;449;p45"/>
          <p:cNvCxnSpPr/>
          <p:nvPr/>
        </p:nvCxnSpPr>
        <p:spPr>
          <a:xfrm>
            <a:off x="786950" y="4800600"/>
            <a:ext cx="76524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5"/>
          <p:cNvCxnSpPr/>
          <p:nvPr/>
        </p:nvCxnSpPr>
        <p:spPr>
          <a:xfrm rot="10800000">
            <a:off x="8439275" y="3520400"/>
            <a:ext cx="0" cy="12876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45"/>
          <p:cNvSpPr txBox="1"/>
          <p:nvPr/>
        </p:nvSpPr>
        <p:spPr>
          <a:xfrm>
            <a:off x="219650" y="2302075"/>
            <a:ext cx="22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</a:t>
            </a:r>
            <a:endParaRPr b="1" sz="1200"/>
          </a:p>
        </p:txBody>
      </p:sp>
      <p:sp>
        <p:nvSpPr>
          <p:cNvPr id="452" name="Google Shape;452;p45"/>
          <p:cNvSpPr txBox="1"/>
          <p:nvPr/>
        </p:nvSpPr>
        <p:spPr>
          <a:xfrm>
            <a:off x="8446900" y="3027975"/>
            <a:ext cx="22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</a:t>
            </a:r>
            <a:endParaRPr b="1" sz="1300"/>
          </a:p>
        </p:txBody>
      </p:sp>
      <p:sp>
        <p:nvSpPr>
          <p:cNvPr id="453" name="Google Shape;453;p45"/>
          <p:cNvSpPr txBox="1"/>
          <p:nvPr/>
        </p:nvSpPr>
        <p:spPr>
          <a:xfrm>
            <a:off x="3813038" y="3473563"/>
            <a:ext cx="12696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454" name="Google Shape;454;p45"/>
          <p:cNvSpPr txBox="1"/>
          <p:nvPr/>
        </p:nvSpPr>
        <p:spPr>
          <a:xfrm>
            <a:off x="3673277" y="2940325"/>
            <a:ext cx="11277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r>
              <a:rPr lang="en" sz="1000"/>
              <a:t>, filter inst</a:t>
            </a:r>
            <a:endParaRPr sz="1000"/>
          </a:p>
        </p:txBody>
      </p:sp>
      <p:sp>
        <p:nvSpPr>
          <p:cNvPr id="455" name="Google Shape;455;p45"/>
          <p:cNvSpPr txBox="1"/>
          <p:nvPr/>
        </p:nvSpPr>
        <p:spPr>
          <a:xfrm>
            <a:off x="1476650" y="2597950"/>
            <a:ext cx="873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row</a:t>
            </a:r>
            <a:endParaRPr sz="1000"/>
          </a:p>
        </p:txBody>
      </p:sp>
      <p:sp>
        <p:nvSpPr>
          <p:cNvPr id="456" name="Google Shape;456;p45"/>
          <p:cNvSpPr txBox="1"/>
          <p:nvPr/>
        </p:nvSpPr>
        <p:spPr>
          <a:xfrm>
            <a:off x="1476650" y="3404050"/>
            <a:ext cx="873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row,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data</a:t>
            </a:r>
            <a:endParaRPr sz="1000"/>
          </a:p>
        </p:txBody>
      </p:sp>
      <p:cxnSp>
        <p:nvCxnSpPr>
          <p:cNvPr id="457" name="Google Shape;457;p45"/>
          <p:cNvCxnSpPr/>
          <p:nvPr/>
        </p:nvCxnSpPr>
        <p:spPr>
          <a:xfrm>
            <a:off x="8454100" y="3350050"/>
            <a:ext cx="377400" cy="0"/>
          </a:xfrm>
          <a:prstGeom prst="straightConnector1">
            <a:avLst/>
          </a:prstGeom>
          <a:noFill/>
          <a:ln cap="flat" cmpd="sng" w="28575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5"/>
          <p:cNvCxnSpPr/>
          <p:nvPr/>
        </p:nvCxnSpPr>
        <p:spPr>
          <a:xfrm>
            <a:off x="172625" y="2567850"/>
            <a:ext cx="451500" cy="3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5"/>
          <p:cNvCxnSpPr/>
          <p:nvPr/>
        </p:nvCxnSpPr>
        <p:spPr>
          <a:xfrm>
            <a:off x="1497725" y="29873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5"/>
          <p:cNvCxnSpPr/>
          <p:nvPr/>
        </p:nvCxnSpPr>
        <p:spPr>
          <a:xfrm>
            <a:off x="1497425" y="37941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5"/>
          <p:cNvSpPr txBox="1"/>
          <p:nvPr/>
        </p:nvSpPr>
        <p:spPr>
          <a:xfrm>
            <a:off x="3896625" y="3834325"/>
            <a:ext cx="1453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Request: Filter row</a:t>
            </a:r>
            <a:endParaRPr sz="1000"/>
          </a:p>
        </p:txBody>
      </p:sp>
      <p:cxnSp>
        <p:nvCxnSpPr>
          <p:cNvPr id="462" name="Google Shape;462;p45"/>
          <p:cNvCxnSpPr/>
          <p:nvPr/>
        </p:nvCxnSpPr>
        <p:spPr>
          <a:xfrm flipH="1" rot="10800000">
            <a:off x="3688225" y="2504425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45"/>
          <p:cNvCxnSpPr>
            <a:stCxn id="398" idx="3"/>
            <a:endCxn id="410" idx="1"/>
          </p:cNvCxnSpPr>
          <p:nvPr/>
        </p:nvCxnSpPr>
        <p:spPr>
          <a:xfrm flipH="1" rot="10800000">
            <a:off x="4866100" y="1361713"/>
            <a:ext cx="378000" cy="1077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45"/>
          <p:cNvCxnSpPr/>
          <p:nvPr/>
        </p:nvCxnSpPr>
        <p:spPr>
          <a:xfrm flipH="1" rot="-5400000">
            <a:off x="4646975" y="2871800"/>
            <a:ext cx="956400" cy="142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45"/>
          <p:cNvCxnSpPr>
            <a:endCxn id="412" idx="1"/>
          </p:cNvCxnSpPr>
          <p:nvPr/>
        </p:nvCxnSpPr>
        <p:spPr>
          <a:xfrm flipH="1" rot="10800000">
            <a:off x="5072163" y="2125925"/>
            <a:ext cx="185100" cy="1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45"/>
          <p:cNvCxnSpPr/>
          <p:nvPr/>
        </p:nvCxnSpPr>
        <p:spPr>
          <a:xfrm>
            <a:off x="6977125" y="1394150"/>
            <a:ext cx="585900" cy="58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5"/>
          <p:cNvCxnSpPr/>
          <p:nvPr/>
        </p:nvCxnSpPr>
        <p:spPr>
          <a:xfrm>
            <a:off x="7002063" y="2172938"/>
            <a:ext cx="559500" cy="9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45"/>
          <p:cNvCxnSpPr/>
          <p:nvPr/>
        </p:nvCxnSpPr>
        <p:spPr>
          <a:xfrm flipH="1" rot="10800000">
            <a:off x="6930675" y="2582875"/>
            <a:ext cx="633000" cy="8496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45"/>
          <p:cNvCxnSpPr/>
          <p:nvPr/>
        </p:nvCxnSpPr>
        <p:spPr>
          <a:xfrm>
            <a:off x="7721575" y="2712975"/>
            <a:ext cx="0" cy="42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45"/>
          <p:cNvCxnSpPr/>
          <p:nvPr/>
        </p:nvCxnSpPr>
        <p:spPr>
          <a:xfrm rot="10800000">
            <a:off x="3673325" y="3903513"/>
            <a:ext cx="4545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45"/>
          <p:cNvCxnSpPr/>
          <p:nvPr/>
        </p:nvCxnSpPr>
        <p:spPr>
          <a:xfrm>
            <a:off x="8202475" y="3558825"/>
            <a:ext cx="0" cy="325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45"/>
          <p:cNvCxnSpPr/>
          <p:nvPr/>
        </p:nvCxnSpPr>
        <p:spPr>
          <a:xfrm flipH="1" rot="10800000">
            <a:off x="3672425" y="3544013"/>
            <a:ext cx="4327200" cy="1776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3" name="Google Shape;473;p45"/>
          <p:cNvCxnSpPr/>
          <p:nvPr/>
        </p:nvCxnSpPr>
        <p:spPr>
          <a:xfrm>
            <a:off x="8454100" y="3373000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Baseline Design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NoC Architecture: T</a:t>
            </a:r>
            <a:r>
              <a:rPr lang="en"/>
              <a:t>ree</a:t>
            </a:r>
            <a:r>
              <a:rPr lang="en"/>
              <a:t> and 2x3 Mesh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Processing Element: Fixed Filter Size Calculation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Advanced Design: Configurable IFmap and Filter Size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NoC Architecture: 4x4 Mesh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Processing Element: Multiple Filter Size Calculation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Control Unit: Automatic Instruction Generator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>
            <a:off x="7563025" y="1610225"/>
            <a:ext cx="585900" cy="11385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>
            <a:off x="624125" y="1263050"/>
            <a:ext cx="873300" cy="27387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 txBox="1"/>
          <p:nvPr/>
        </p:nvSpPr>
        <p:spPr>
          <a:xfrm>
            <a:off x="624125" y="2238750"/>
            <a:ext cx="8733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Instruction Decoder</a:t>
            </a:r>
            <a:endParaRPr sz="1100"/>
          </a:p>
        </p:txBody>
      </p:sp>
      <p:cxnSp>
        <p:nvCxnSpPr>
          <p:cNvPr id="483" name="Google Shape;483;p46"/>
          <p:cNvCxnSpPr>
            <a:endCxn id="482" idx="1"/>
          </p:cNvCxnSpPr>
          <p:nvPr/>
        </p:nvCxnSpPr>
        <p:spPr>
          <a:xfrm>
            <a:off x="172625" y="2567850"/>
            <a:ext cx="451500" cy="3900"/>
          </a:xfrm>
          <a:prstGeom prst="straightConnector1">
            <a:avLst/>
          </a:prstGeom>
          <a:noFill/>
          <a:ln cap="flat" cmpd="sng" w="28575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46"/>
          <p:cNvSpPr/>
          <p:nvPr/>
        </p:nvSpPr>
        <p:spPr>
          <a:xfrm>
            <a:off x="2219675" y="1256225"/>
            <a:ext cx="1453500" cy="3540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 txBox="1"/>
          <p:nvPr/>
        </p:nvSpPr>
        <p:spPr>
          <a:xfrm>
            <a:off x="2219825" y="1256225"/>
            <a:ext cx="1453500" cy="3540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IFmap Memory</a:t>
            </a:r>
            <a:endParaRPr sz="1100"/>
          </a:p>
        </p:txBody>
      </p:sp>
      <p:sp>
        <p:nvSpPr>
          <p:cNvPr id="486" name="Google Shape;486;p46"/>
          <p:cNvSpPr/>
          <p:nvPr/>
        </p:nvSpPr>
        <p:spPr>
          <a:xfrm>
            <a:off x="2219675" y="1863400"/>
            <a:ext cx="1453500" cy="5232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/>
        </p:nvSpPr>
        <p:spPr>
          <a:xfrm>
            <a:off x="2219675" y="1865050"/>
            <a:ext cx="1453500" cy="5232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IFmap Instruction Generator</a:t>
            </a:r>
            <a:endParaRPr sz="1100"/>
          </a:p>
        </p:txBody>
      </p:sp>
      <p:sp>
        <p:nvSpPr>
          <p:cNvPr id="488" name="Google Shape;488;p46"/>
          <p:cNvSpPr/>
          <p:nvPr/>
        </p:nvSpPr>
        <p:spPr>
          <a:xfrm>
            <a:off x="2219650" y="2643500"/>
            <a:ext cx="1453500" cy="6957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6"/>
          <p:cNvSpPr txBox="1"/>
          <p:nvPr/>
        </p:nvSpPr>
        <p:spPr>
          <a:xfrm>
            <a:off x="2219650" y="2729750"/>
            <a:ext cx="14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 Instruction Generator</a:t>
            </a:r>
            <a:endParaRPr sz="1100"/>
          </a:p>
        </p:txBody>
      </p:sp>
      <p:sp>
        <p:nvSpPr>
          <p:cNvPr id="490" name="Google Shape;490;p46"/>
          <p:cNvSpPr/>
          <p:nvPr/>
        </p:nvSpPr>
        <p:spPr>
          <a:xfrm>
            <a:off x="2219650" y="3594450"/>
            <a:ext cx="1453500" cy="407400"/>
          </a:xfrm>
          <a:prstGeom prst="rect">
            <a:avLst/>
          </a:prstGeom>
          <a:solidFill>
            <a:srgbClr val="F9F6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6"/>
          <p:cNvSpPr txBox="1"/>
          <p:nvPr/>
        </p:nvSpPr>
        <p:spPr>
          <a:xfrm>
            <a:off x="2234475" y="3594450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Filter Memory</a:t>
            </a:r>
            <a:endParaRPr sz="1100"/>
          </a:p>
        </p:txBody>
      </p:sp>
      <p:sp>
        <p:nvSpPr>
          <p:cNvPr id="492" name="Google Shape;492;p46"/>
          <p:cNvSpPr/>
          <p:nvPr/>
        </p:nvSpPr>
        <p:spPr>
          <a:xfrm>
            <a:off x="4126175" y="2289500"/>
            <a:ext cx="7578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6"/>
          <p:cNvSpPr txBox="1"/>
          <p:nvPr/>
        </p:nvSpPr>
        <p:spPr>
          <a:xfrm>
            <a:off x="4145200" y="2262313"/>
            <a:ext cx="72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Allocate</a:t>
            </a:r>
            <a:endParaRPr sz="1100"/>
          </a:p>
        </p:txBody>
      </p:sp>
      <p:sp>
        <p:nvSpPr>
          <p:cNvPr id="494" name="Google Shape;494;p46"/>
          <p:cNvSpPr/>
          <p:nvPr/>
        </p:nvSpPr>
        <p:spPr>
          <a:xfrm>
            <a:off x="5216950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5223650" y="4090750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496" name="Google Shape;496;p46"/>
          <p:cNvSpPr/>
          <p:nvPr/>
        </p:nvSpPr>
        <p:spPr>
          <a:xfrm>
            <a:off x="5739375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5748250" y="4090763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498" name="Google Shape;498;p46"/>
          <p:cNvSpPr/>
          <p:nvPr/>
        </p:nvSpPr>
        <p:spPr>
          <a:xfrm>
            <a:off x="6498625" y="4100875"/>
            <a:ext cx="4515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6497513" y="4090750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TB</a:t>
            </a:r>
            <a:endParaRPr sz="1100"/>
          </a:p>
        </p:txBody>
      </p:sp>
      <p:sp>
        <p:nvSpPr>
          <p:cNvPr id="500" name="Google Shape;500;p46"/>
          <p:cNvSpPr/>
          <p:nvPr/>
        </p:nvSpPr>
        <p:spPr>
          <a:xfrm>
            <a:off x="5216950" y="3251175"/>
            <a:ext cx="17331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"/>
          <p:cNvSpPr txBox="1"/>
          <p:nvPr/>
        </p:nvSpPr>
        <p:spPr>
          <a:xfrm>
            <a:off x="5197075" y="3244400"/>
            <a:ext cx="173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PE13_FIFO</a:t>
            </a:r>
            <a:endParaRPr sz="1100"/>
          </a:p>
        </p:txBody>
      </p:sp>
      <p:sp>
        <p:nvSpPr>
          <p:cNvPr id="502" name="Google Shape;502;p46"/>
          <p:cNvSpPr/>
          <p:nvPr/>
        </p:nvSpPr>
        <p:spPr>
          <a:xfrm>
            <a:off x="7563025" y="3165550"/>
            <a:ext cx="8733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"/>
          <p:cNvSpPr txBox="1"/>
          <p:nvPr/>
        </p:nvSpPr>
        <p:spPr>
          <a:xfrm>
            <a:off x="7563025" y="3195988"/>
            <a:ext cx="87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Packetizer</a:t>
            </a:r>
            <a:endParaRPr sz="1100"/>
          </a:p>
        </p:txBody>
      </p:sp>
      <p:sp>
        <p:nvSpPr>
          <p:cNvPr id="504" name="Google Shape;504;p46"/>
          <p:cNvSpPr/>
          <p:nvPr/>
        </p:nvSpPr>
        <p:spPr>
          <a:xfrm>
            <a:off x="5244026" y="1229063"/>
            <a:ext cx="1733100" cy="3252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5244025" y="1198975"/>
            <a:ext cx="17331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PE0_FIFO</a:t>
            </a:r>
            <a:endParaRPr sz="1100"/>
          </a:p>
        </p:txBody>
      </p:sp>
      <p:sp>
        <p:nvSpPr>
          <p:cNvPr id="506" name="Google Shape;506;p46"/>
          <p:cNvSpPr/>
          <p:nvPr/>
        </p:nvSpPr>
        <p:spPr>
          <a:xfrm>
            <a:off x="5267500" y="1956950"/>
            <a:ext cx="1733100" cy="354000"/>
          </a:xfrm>
          <a:prstGeom prst="rect">
            <a:avLst/>
          </a:prstGeom>
          <a:solidFill>
            <a:srgbClr val="F9F6EF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6"/>
          <p:cNvSpPr txBox="1"/>
          <p:nvPr/>
        </p:nvSpPr>
        <p:spPr>
          <a:xfrm>
            <a:off x="5257263" y="1948925"/>
            <a:ext cx="173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PE1_FIFO</a:t>
            </a:r>
            <a:endParaRPr sz="1100"/>
          </a:p>
        </p:txBody>
      </p:sp>
      <p:cxnSp>
        <p:nvCxnSpPr>
          <p:cNvPr id="508" name="Google Shape;508;p46"/>
          <p:cNvCxnSpPr>
            <a:endCxn id="485" idx="1"/>
          </p:cNvCxnSpPr>
          <p:nvPr/>
        </p:nvCxnSpPr>
        <p:spPr>
          <a:xfrm>
            <a:off x="1497725" y="1425125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46"/>
          <p:cNvCxnSpPr>
            <a:stCxn id="485" idx="2"/>
            <a:endCxn id="486" idx="0"/>
          </p:cNvCxnSpPr>
          <p:nvPr/>
        </p:nvCxnSpPr>
        <p:spPr>
          <a:xfrm>
            <a:off x="2946575" y="1610225"/>
            <a:ext cx="0" cy="2532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6"/>
          <p:cNvCxnSpPr/>
          <p:nvPr/>
        </p:nvCxnSpPr>
        <p:spPr>
          <a:xfrm>
            <a:off x="1497425" y="37941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46"/>
          <p:cNvCxnSpPr/>
          <p:nvPr/>
        </p:nvCxnSpPr>
        <p:spPr>
          <a:xfrm>
            <a:off x="1497425" y="2987300"/>
            <a:ext cx="722100" cy="8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6"/>
          <p:cNvCxnSpPr/>
          <p:nvPr/>
        </p:nvCxnSpPr>
        <p:spPr>
          <a:xfrm>
            <a:off x="3678725" y="2068525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46"/>
          <p:cNvCxnSpPr/>
          <p:nvPr/>
        </p:nvCxnSpPr>
        <p:spPr>
          <a:xfrm flipH="1" rot="10800000">
            <a:off x="3678725" y="2567850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46"/>
          <p:cNvSpPr/>
          <p:nvPr/>
        </p:nvSpPr>
        <p:spPr>
          <a:xfrm>
            <a:off x="6032350" y="2501489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"/>
          <p:cNvSpPr/>
          <p:nvPr/>
        </p:nvSpPr>
        <p:spPr>
          <a:xfrm>
            <a:off x="6032350" y="2717563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6"/>
          <p:cNvSpPr/>
          <p:nvPr/>
        </p:nvSpPr>
        <p:spPr>
          <a:xfrm>
            <a:off x="6032350" y="2925686"/>
            <a:ext cx="102300" cy="102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6"/>
          <p:cNvSpPr txBox="1"/>
          <p:nvPr/>
        </p:nvSpPr>
        <p:spPr>
          <a:xfrm>
            <a:off x="6075498" y="3833138"/>
            <a:ext cx="3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…</a:t>
            </a:r>
            <a:endParaRPr sz="2400"/>
          </a:p>
        </p:txBody>
      </p:sp>
      <p:cxnSp>
        <p:nvCxnSpPr>
          <p:cNvPr id="518" name="Google Shape;518;p46"/>
          <p:cNvCxnSpPr>
            <a:endCxn id="495" idx="2"/>
          </p:cNvCxnSpPr>
          <p:nvPr/>
        </p:nvCxnSpPr>
        <p:spPr>
          <a:xfrm>
            <a:off x="1074800" y="3998650"/>
            <a:ext cx="4374600" cy="446100"/>
          </a:xfrm>
          <a:prstGeom prst="bentConnector4">
            <a:avLst>
              <a:gd fmla="val 2" name="adj1"/>
              <a:gd fmla="val 153379" name="adj2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6"/>
          <p:cNvCxnSpPr>
            <a:endCxn id="497" idx="2"/>
          </p:cNvCxnSpPr>
          <p:nvPr/>
        </p:nvCxnSpPr>
        <p:spPr>
          <a:xfrm flipH="1" rot="10800000">
            <a:off x="5458300" y="4444763"/>
            <a:ext cx="515700" cy="2421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6"/>
          <p:cNvCxnSpPr>
            <a:endCxn id="499" idx="2"/>
          </p:cNvCxnSpPr>
          <p:nvPr/>
        </p:nvCxnSpPr>
        <p:spPr>
          <a:xfrm flipH="1" rot="10800000">
            <a:off x="5973863" y="4444750"/>
            <a:ext cx="749400" cy="2421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46"/>
          <p:cNvCxnSpPr>
            <a:stCxn id="493" idx="3"/>
            <a:endCxn id="505" idx="1"/>
          </p:cNvCxnSpPr>
          <p:nvPr/>
        </p:nvCxnSpPr>
        <p:spPr>
          <a:xfrm flipH="1" rot="10800000">
            <a:off x="4866100" y="1361713"/>
            <a:ext cx="378000" cy="1077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46"/>
          <p:cNvCxnSpPr>
            <a:endCxn id="501" idx="1"/>
          </p:cNvCxnSpPr>
          <p:nvPr/>
        </p:nvCxnSpPr>
        <p:spPr>
          <a:xfrm flipH="1" rot="-5400000">
            <a:off x="4630375" y="2854700"/>
            <a:ext cx="973500" cy="1599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6"/>
          <p:cNvCxnSpPr>
            <a:endCxn id="507" idx="1"/>
          </p:cNvCxnSpPr>
          <p:nvPr/>
        </p:nvCxnSpPr>
        <p:spPr>
          <a:xfrm flipH="1" rot="10800000">
            <a:off x="5033463" y="2125925"/>
            <a:ext cx="223800" cy="93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6"/>
          <p:cNvCxnSpPr/>
          <p:nvPr/>
        </p:nvCxnSpPr>
        <p:spPr>
          <a:xfrm rot="10800000">
            <a:off x="5449400" y="1581225"/>
            <a:ext cx="0" cy="25311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6"/>
          <p:cNvCxnSpPr/>
          <p:nvPr/>
        </p:nvCxnSpPr>
        <p:spPr>
          <a:xfrm rot="10800000">
            <a:off x="5974850" y="2306625"/>
            <a:ext cx="0" cy="18057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46"/>
          <p:cNvCxnSpPr/>
          <p:nvPr/>
        </p:nvCxnSpPr>
        <p:spPr>
          <a:xfrm rot="10800000">
            <a:off x="6729725" y="3609025"/>
            <a:ext cx="0" cy="4959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46"/>
          <p:cNvSpPr txBox="1"/>
          <p:nvPr/>
        </p:nvSpPr>
        <p:spPr>
          <a:xfrm>
            <a:off x="7563025" y="1768225"/>
            <a:ext cx="45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Packetizer</a:t>
            </a:r>
            <a:endParaRPr sz="1100">
              <a:solidFill>
                <a:srgbClr val="F9F6EF"/>
              </a:solidFill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7568275" y="2092550"/>
            <a:ext cx="6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Arbiter</a:t>
            </a:r>
            <a:endParaRPr sz="1100"/>
          </a:p>
        </p:txBody>
      </p:sp>
      <p:sp>
        <p:nvSpPr>
          <p:cNvPr id="529" name="Google Shape;529;p46"/>
          <p:cNvSpPr txBox="1"/>
          <p:nvPr/>
        </p:nvSpPr>
        <p:spPr>
          <a:xfrm>
            <a:off x="7563025" y="2394750"/>
            <a:ext cx="6330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Packet</a:t>
            </a:r>
            <a:endParaRPr sz="1100">
              <a:solidFill>
                <a:srgbClr val="F9F6EF"/>
              </a:solidFill>
            </a:endParaRPr>
          </a:p>
        </p:txBody>
      </p:sp>
      <p:cxnSp>
        <p:nvCxnSpPr>
          <p:cNvPr id="530" name="Google Shape;530;p46"/>
          <p:cNvCxnSpPr>
            <a:stCxn id="505" idx="3"/>
            <a:endCxn id="527" idx="1"/>
          </p:cNvCxnSpPr>
          <p:nvPr/>
        </p:nvCxnSpPr>
        <p:spPr>
          <a:xfrm>
            <a:off x="6977125" y="1361575"/>
            <a:ext cx="585900" cy="58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6"/>
          <p:cNvCxnSpPr>
            <a:endCxn id="528" idx="1"/>
          </p:cNvCxnSpPr>
          <p:nvPr/>
        </p:nvCxnSpPr>
        <p:spPr>
          <a:xfrm>
            <a:off x="7008775" y="2172950"/>
            <a:ext cx="559500" cy="96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6"/>
          <p:cNvCxnSpPr>
            <a:stCxn id="501" idx="3"/>
            <a:endCxn id="529" idx="1"/>
          </p:cNvCxnSpPr>
          <p:nvPr/>
        </p:nvCxnSpPr>
        <p:spPr>
          <a:xfrm flipH="1" rot="10800000">
            <a:off x="6930175" y="2527400"/>
            <a:ext cx="633000" cy="8940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6"/>
          <p:cNvCxnSpPr>
            <a:stCxn id="491" idx="3"/>
            <a:endCxn id="503" idx="2"/>
          </p:cNvCxnSpPr>
          <p:nvPr/>
        </p:nvCxnSpPr>
        <p:spPr>
          <a:xfrm flipH="1" rot="10800000">
            <a:off x="3687975" y="3550050"/>
            <a:ext cx="4311600" cy="221400"/>
          </a:xfrm>
          <a:prstGeom prst="bentConnector2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46"/>
          <p:cNvCxnSpPr/>
          <p:nvPr/>
        </p:nvCxnSpPr>
        <p:spPr>
          <a:xfrm>
            <a:off x="8202475" y="3558813"/>
            <a:ext cx="0" cy="3255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46"/>
          <p:cNvSpPr txBox="1"/>
          <p:nvPr/>
        </p:nvSpPr>
        <p:spPr>
          <a:xfrm>
            <a:off x="2226988" y="3687500"/>
            <a:ext cx="14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9F6EF"/>
                </a:solidFill>
              </a:rPr>
              <a:t>Filter Memory</a:t>
            </a:r>
            <a:endParaRPr sz="1100">
              <a:solidFill>
                <a:srgbClr val="F9F6EF"/>
              </a:solidFill>
            </a:endParaRPr>
          </a:p>
        </p:txBody>
      </p:sp>
      <p:cxnSp>
        <p:nvCxnSpPr>
          <p:cNvPr id="536" name="Google Shape;536;p46"/>
          <p:cNvCxnSpPr>
            <a:endCxn id="535" idx="3"/>
          </p:cNvCxnSpPr>
          <p:nvPr/>
        </p:nvCxnSpPr>
        <p:spPr>
          <a:xfrm rot="10800000">
            <a:off x="3680488" y="3864500"/>
            <a:ext cx="45459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6"/>
          <p:cNvCxnSpPr/>
          <p:nvPr/>
        </p:nvCxnSpPr>
        <p:spPr>
          <a:xfrm>
            <a:off x="786950" y="3993925"/>
            <a:ext cx="0" cy="8067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6"/>
          <p:cNvCxnSpPr/>
          <p:nvPr/>
        </p:nvCxnSpPr>
        <p:spPr>
          <a:xfrm>
            <a:off x="786950" y="4800600"/>
            <a:ext cx="7652400" cy="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46"/>
          <p:cNvCxnSpPr/>
          <p:nvPr/>
        </p:nvCxnSpPr>
        <p:spPr>
          <a:xfrm rot="10800000">
            <a:off x="8439275" y="3520400"/>
            <a:ext cx="0" cy="12876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46"/>
          <p:cNvSpPr txBox="1"/>
          <p:nvPr/>
        </p:nvSpPr>
        <p:spPr>
          <a:xfrm>
            <a:off x="1112575" y="4319550"/>
            <a:ext cx="68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PE_ack</a:t>
            </a:r>
            <a:endParaRPr sz="1000"/>
          </a:p>
        </p:txBody>
      </p:sp>
      <p:sp>
        <p:nvSpPr>
          <p:cNvPr id="541" name="Google Shape;541;p46"/>
          <p:cNvSpPr txBox="1"/>
          <p:nvPr/>
        </p:nvSpPr>
        <p:spPr>
          <a:xfrm>
            <a:off x="1498325" y="1356575"/>
            <a:ext cx="7863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Done, Filter Size, Data, Timestep,IFmap size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219650" y="2302075"/>
            <a:ext cx="22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</a:t>
            </a:r>
            <a:endParaRPr b="1" sz="1200"/>
          </a:p>
        </p:txBody>
      </p:sp>
      <p:sp>
        <p:nvSpPr>
          <p:cNvPr id="543" name="Google Shape;543;p46"/>
          <p:cNvSpPr txBox="1"/>
          <p:nvPr/>
        </p:nvSpPr>
        <p:spPr>
          <a:xfrm>
            <a:off x="8446900" y="3027975"/>
            <a:ext cx="2238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</a:t>
            </a:r>
            <a:endParaRPr b="1" sz="1300"/>
          </a:p>
        </p:txBody>
      </p:sp>
      <p:sp>
        <p:nvSpPr>
          <p:cNvPr id="544" name="Google Shape;544;p46"/>
          <p:cNvSpPr txBox="1"/>
          <p:nvPr/>
        </p:nvSpPr>
        <p:spPr>
          <a:xfrm>
            <a:off x="3678725" y="704225"/>
            <a:ext cx="3226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Request: Filter Size, Conv Loc, Timestep</a:t>
            </a:r>
            <a:endParaRPr sz="1000"/>
          </a:p>
        </p:txBody>
      </p:sp>
      <p:sp>
        <p:nvSpPr>
          <p:cNvPr id="545" name="Google Shape;545;p46"/>
          <p:cNvSpPr txBox="1"/>
          <p:nvPr/>
        </p:nvSpPr>
        <p:spPr>
          <a:xfrm>
            <a:off x="4231500" y="969425"/>
            <a:ext cx="681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</a:t>
            </a:r>
            <a:endParaRPr sz="1000"/>
          </a:p>
        </p:txBody>
      </p:sp>
      <p:sp>
        <p:nvSpPr>
          <p:cNvPr id="546" name="Google Shape;546;p46"/>
          <p:cNvSpPr txBox="1"/>
          <p:nvPr/>
        </p:nvSpPr>
        <p:spPr>
          <a:xfrm>
            <a:off x="3319375" y="4728350"/>
            <a:ext cx="1056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Filter size</a:t>
            </a:r>
            <a:endParaRPr sz="1000"/>
          </a:p>
        </p:txBody>
      </p:sp>
      <p:sp>
        <p:nvSpPr>
          <p:cNvPr id="547" name="Google Shape;547;p46"/>
          <p:cNvSpPr txBox="1"/>
          <p:nvPr/>
        </p:nvSpPr>
        <p:spPr>
          <a:xfrm>
            <a:off x="3674225" y="1784500"/>
            <a:ext cx="1209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PE nd, IFmap inst</a:t>
            </a:r>
            <a:endParaRPr sz="1000"/>
          </a:p>
        </p:txBody>
      </p:sp>
      <p:cxnSp>
        <p:nvCxnSpPr>
          <p:cNvPr id="548" name="Google Shape;548;p46"/>
          <p:cNvCxnSpPr/>
          <p:nvPr/>
        </p:nvCxnSpPr>
        <p:spPr>
          <a:xfrm>
            <a:off x="8454100" y="3350050"/>
            <a:ext cx="377400" cy="0"/>
          </a:xfrm>
          <a:prstGeom prst="straightConnector1">
            <a:avLst/>
          </a:prstGeom>
          <a:noFill/>
          <a:ln cap="flat" cmpd="sng" w="28575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6"/>
          <p:cNvCxnSpPr/>
          <p:nvPr/>
        </p:nvCxnSpPr>
        <p:spPr>
          <a:xfrm>
            <a:off x="172625" y="2567850"/>
            <a:ext cx="451500" cy="39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46"/>
          <p:cNvCxnSpPr/>
          <p:nvPr/>
        </p:nvCxnSpPr>
        <p:spPr>
          <a:xfrm>
            <a:off x="1497425" y="1425125"/>
            <a:ext cx="722100" cy="8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6"/>
          <p:cNvCxnSpPr/>
          <p:nvPr/>
        </p:nvCxnSpPr>
        <p:spPr>
          <a:xfrm>
            <a:off x="786950" y="4011275"/>
            <a:ext cx="0" cy="806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6"/>
          <p:cNvCxnSpPr/>
          <p:nvPr/>
        </p:nvCxnSpPr>
        <p:spPr>
          <a:xfrm>
            <a:off x="786950" y="4817950"/>
            <a:ext cx="7652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46"/>
          <p:cNvCxnSpPr/>
          <p:nvPr/>
        </p:nvCxnSpPr>
        <p:spPr>
          <a:xfrm rot="10800000">
            <a:off x="8439275" y="3537750"/>
            <a:ext cx="0" cy="1287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46"/>
          <p:cNvCxnSpPr/>
          <p:nvPr/>
        </p:nvCxnSpPr>
        <p:spPr>
          <a:xfrm>
            <a:off x="2939175" y="1610225"/>
            <a:ext cx="0" cy="253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46"/>
          <p:cNvCxnSpPr/>
          <p:nvPr/>
        </p:nvCxnSpPr>
        <p:spPr>
          <a:xfrm>
            <a:off x="3688238" y="2074263"/>
            <a:ext cx="441900" cy="34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6"/>
          <p:cNvCxnSpPr/>
          <p:nvPr/>
        </p:nvCxnSpPr>
        <p:spPr>
          <a:xfrm flipH="1" rot="10800000">
            <a:off x="4856913" y="1349288"/>
            <a:ext cx="378000" cy="10776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46"/>
          <p:cNvCxnSpPr/>
          <p:nvPr/>
        </p:nvCxnSpPr>
        <p:spPr>
          <a:xfrm>
            <a:off x="1081250" y="4020938"/>
            <a:ext cx="4374600" cy="446100"/>
          </a:xfrm>
          <a:prstGeom prst="bentConnector4">
            <a:avLst>
              <a:gd fmla="val 2" name="adj1"/>
              <a:gd fmla="val 153379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46"/>
          <p:cNvCxnSpPr/>
          <p:nvPr/>
        </p:nvCxnSpPr>
        <p:spPr>
          <a:xfrm rot="10800000">
            <a:off x="5453563" y="1581225"/>
            <a:ext cx="0" cy="2531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46"/>
          <p:cNvCxnSpPr/>
          <p:nvPr/>
        </p:nvCxnSpPr>
        <p:spPr>
          <a:xfrm>
            <a:off x="6986288" y="1349225"/>
            <a:ext cx="585900" cy="583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46"/>
          <p:cNvCxnSpPr/>
          <p:nvPr/>
        </p:nvCxnSpPr>
        <p:spPr>
          <a:xfrm>
            <a:off x="8454100" y="3350050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6"/>
          <p:cNvCxnSpPr>
            <a:stCxn id="485" idx="0"/>
          </p:cNvCxnSpPr>
          <p:nvPr/>
        </p:nvCxnSpPr>
        <p:spPr>
          <a:xfrm flipH="1" rot="-5400000">
            <a:off x="4665575" y="-462775"/>
            <a:ext cx="1901400" cy="5339400"/>
          </a:xfrm>
          <a:prstGeom prst="bentConnector4">
            <a:avLst>
              <a:gd fmla="val -12524" name="adj1"/>
              <a:gd fmla="val 99831" name="adj2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46"/>
          <p:cNvCxnSpPr/>
          <p:nvPr/>
        </p:nvCxnSpPr>
        <p:spPr>
          <a:xfrm flipH="1" rot="-5400000">
            <a:off x="4658175" y="-446912"/>
            <a:ext cx="1901400" cy="5339400"/>
          </a:xfrm>
          <a:prstGeom prst="bentConnector4">
            <a:avLst>
              <a:gd fmla="val -12524" name="adj1"/>
              <a:gd fmla="val 99831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6"/>
          <p:cNvSpPr txBox="1"/>
          <p:nvPr/>
        </p:nvSpPr>
        <p:spPr>
          <a:xfrm>
            <a:off x="2284525" y="1257675"/>
            <a:ext cx="3774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6EF"/>
                </a:solidFill>
              </a:rPr>
              <a:t>1</a:t>
            </a:r>
            <a:endParaRPr>
              <a:solidFill>
                <a:srgbClr val="F9F6EF"/>
              </a:solidFill>
            </a:endParaRPr>
          </a:p>
        </p:txBody>
      </p:sp>
      <p:cxnSp>
        <p:nvCxnSpPr>
          <p:cNvPr id="564" name="Google Shape;564;p46"/>
          <p:cNvCxnSpPr>
            <a:stCxn id="563" idx="0"/>
          </p:cNvCxnSpPr>
          <p:nvPr/>
        </p:nvCxnSpPr>
        <p:spPr>
          <a:xfrm flipH="1" rot="-5400000">
            <a:off x="5454925" y="-1724025"/>
            <a:ext cx="26700" cy="5990100"/>
          </a:xfrm>
          <a:prstGeom prst="bentConnector4">
            <a:avLst>
              <a:gd fmla="val -1928464" name="adj1"/>
              <a:gd fmla="val 99853" name="adj2"/>
            </a:avLst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46"/>
          <p:cNvCxnSpPr>
            <a:endCxn id="543" idx="1"/>
          </p:cNvCxnSpPr>
          <p:nvPr/>
        </p:nvCxnSpPr>
        <p:spPr>
          <a:xfrm flipH="1">
            <a:off x="8446900" y="1275375"/>
            <a:ext cx="16500" cy="19152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6"/>
          <p:cNvCxnSpPr/>
          <p:nvPr/>
        </p:nvCxnSpPr>
        <p:spPr>
          <a:xfrm flipH="1" rot="-5400000">
            <a:off x="5454888" y="-1736412"/>
            <a:ext cx="26700" cy="5990100"/>
          </a:xfrm>
          <a:prstGeom prst="bentConnector4">
            <a:avLst>
              <a:gd fmla="val -1928464" name="adj1"/>
              <a:gd fmla="val 99853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67" name="Google Shape;567;p46"/>
          <p:cNvCxnSpPr/>
          <p:nvPr/>
        </p:nvCxnSpPr>
        <p:spPr>
          <a:xfrm flipH="1">
            <a:off x="8446888" y="1288263"/>
            <a:ext cx="16500" cy="1915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6"/>
          <p:cNvCxnSpPr/>
          <p:nvPr/>
        </p:nvCxnSpPr>
        <p:spPr>
          <a:xfrm>
            <a:off x="7717650" y="2749125"/>
            <a:ext cx="0" cy="408300"/>
          </a:xfrm>
          <a:prstGeom prst="straightConnector1">
            <a:avLst/>
          </a:prstGeom>
          <a:noFill/>
          <a:ln cap="flat" cmpd="sng" w="19050">
            <a:solidFill>
              <a:srgbClr val="C0C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6"/>
          <p:cNvCxnSpPr/>
          <p:nvPr/>
        </p:nvCxnSpPr>
        <p:spPr>
          <a:xfrm>
            <a:off x="7719125" y="2768213"/>
            <a:ext cx="0" cy="4083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6"/>
          <p:cNvSpPr txBox="1"/>
          <p:nvPr>
            <p:ph type="title"/>
          </p:nvPr>
        </p:nvSpPr>
        <p:spPr>
          <a:xfrm>
            <a:off x="1655675" y="153950"/>
            <a:ext cx="65058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Unit- IFmap Instruction Generation</a:t>
            </a:r>
            <a:endParaRPr/>
          </a:p>
        </p:txBody>
      </p:sp>
      <p:sp>
        <p:nvSpPr>
          <p:cNvPr id="571" name="Google Shape;57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Further Directions</a:t>
            </a:r>
            <a:endParaRPr/>
          </a:p>
        </p:txBody>
      </p:sp>
      <p:sp>
        <p:nvSpPr>
          <p:cNvPr id="578" name="Google Shape;578;p47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Reuse IFmap Data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Support more timesteps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Support multiple rounds of SCNN calculation</a:t>
            </a:r>
            <a:endParaRPr/>
          </a:p>
        </p:txBody>
      </p:sp>
      <p:sp>
        <p:nvSpPr>
          <p:cNvPr id="579" name="Google Shape;57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idx="1" type="body"/>
          </p:nvPr>
        </p:nvSpPr>
        <p:spPr>
          <a:xfrm>
            <a:off x="1132500" y="2017950"/>
            <a:ext cx="6879000" cy="110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Thank You！</a:t>
            </a:r>
            <a:endParaRPr/>
          </a:p>
        </p:txBody>
      </p:sp>
      <p:sp>
        <p:nvSpPr>
          <p:cNvPr id="585" name="Google Shape;58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673500" y="2169000"/>
            <a:ext cx="7797000" cy="80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Baseline Design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Parent Node Behavior (</a:t>
            </a:r>
            <a:r>
              <a:rPr b="1"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IS_PARENT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 == 1):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Extracts the destination bit based on current tree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Routes the packet to: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out1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→ left child (if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dest_bit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out2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→ right child (if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dest_bit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Child Node Behavior (</a:t>
            </a:r>
            <a:r>
              <a:rPr b="1"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IS_PARENT</a:t>
            </a:r>
            <a:r>
              <a:rPr b="1" lang="en" sz="1500">
                <a:latin typeface="Helvetica Neue"/>
                <a:ea typeface="Helvetica Neue"/>
                <a:cs typeface="Helvetica Neue"/>
                <a:sym typeface="Helvetica Neue"/>
              </a:rPr>
              <a:t> == 0):</a:t>
            </a:r>
            <a:endParaRPr b="1"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Calculates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mask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based on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to extract relevant bits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Compares masked destination with masked router address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If mismatched →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out1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(back to parent)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❏"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If matched → </a:t>
            </a:r>
            <a:r>
              <a:rPr lang="en" sz="15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out2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(to sibling).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70" y="2142675"/>
            <a:ext cx="313727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725" y="1033300"/>
            <a:ext cx="3330202" cy="8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726123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7200" y="1351126"/>
            <a:ext cx="82296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Helvetica Neue Light"/>
              <a:buChar char="❏"/>
            </a:pPr>
            <a:r>
              <a:rPr lang="en"/>
              <a:t>xxxxxxxxxxxxxxxxxxxxxxxxxxxx_</a:t>
            </a:r>
            <a:r>
              <a:rPr lang="en"/>
              <a:t>000_001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600" y="2021150"/>
            <a:ext cx="4775823" cy="260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175" y="4047125"/>
            <a:ext cx="800836" cy="4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8188150" y="1620950"/>
            <a:ext cx="7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8278425" y="2084075"/>
            <a:ext cx="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8278425" y="2547200"/>
            <a:ext cx="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8312350" y="3243000"/>
            <a:ext cx="6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793075" y="2269725"/>
            <a:ext cx="511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Addr: 110 &amp; 000 = 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Dest: 110 &amp; 001 = 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 =&gt; Send to sibling</a:t>
            </a:r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4131074" y="4047125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872975" y="2331650"/>
            <a:ext cx="511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Addr = Dest: 001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Dest = Output Mem Location: 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packet: </a:t>
            </a:r>
            <a:r>
              <a:rPr lang="en" sz="1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xxxxxxxxxxxxxxxxxxxxxxxxxxxx_001_101</a:t>
            </a:r>
            <a:endParaRPr sz="500"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3730674" y="3243000"/>
            <a:ext cx="841324" cy="5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3730674" y="3243000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872963" y="2221775"/>
            <a:ext cx="511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Addr: 110 &amp; 001 = 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Dest: 110 &amp; 101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 =&gt; Send to parent</a:t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4474349" y="2571750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834597" y="2331650"/>
            <a:ext cx="373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Addr: 100 &amp; 001 = 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Dest: 100 &amp; 101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 =&gt; Send to parent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5906574" y="2084075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736947" y="2269725"/>
            <a:ext cx="373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Addr: 000 &amp; 001 = 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Dest: 000 &amp; 101 = 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Equal =&gt; Send to Sibling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7399499" y="2496500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793072" y="2377575"/>
            <a:ext cx="3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Non-Masked MSB of dest: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=&gt;Send to left child</a:t>
            </a:r>
            <a:endParaRPr/>
          </a:p>
        </p:txBody>
      </p:sp>
      <p:pic>
        <p:nvPicPr>
          <p:cNvPr id="240" name="Google Shape;240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7001474" y="3192300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 txBox="1"/>
          <p:nvPr/>
        </p:nvSpPr>
        <p:spPr>
          <a:xfrm>
            <a:off x="834597" y="2439500"/>
            <a:ext cx="373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Non-Masked MSB of dest: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=&gt;Send to right child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4">
            <a:alphaModFix/>
          </a:blip>
          <a:srcRect b="-7700" l="-16146" r="11093" t="0"/>
          <a:stretch/>
        </p:blipFill>
        <p:spPr>
          <a:xfrm>
            <a:off x="7399499" y="4011250"/>
            <a:ext cx="841324" cy="5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/>
        </p:nvSpPr>
        <p:spPr>
          <a:xfrm>
            <a:off x="872972" y="2485275"/>
            <a:ext cx="3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Success!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606697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</a:t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4380547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001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5154397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010</a:t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986472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011</a:t>
            </a:r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6818547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7650622" y="4592750"/>
            <a:ext cx="4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</a:t>
            </a:r>
            <a:endParaRPr/>
          </a:p>
        </p:txBody>
      </p:sp>
      <p:sp>
        <p:nvSpPr>
          <p:cNvPr id="250" name="Google Shape;25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2201" l="2808" r="0" t="1663"/>
          <a:stretch/>
        </p:blipFill>
        <p:spPr>
          <a:xfrm>
            <a:off x="4633725" y="2595101"/>
            <a:ext cx="3870751" cy="22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457200" y="1351125"/>
            <a:ext cx="6373800" cy="114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Four-phase Full Buffer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Only send to 1 output control: a split branch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Same output with behavioral implementation</a:t>
            </a:r>
            <a:endParaRPr/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Gate Level Implementation for Input Control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565025"/>
            <a:ext cx="3567025" cy="22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457200" y="1351125"/>
            <a:ext cx="3031500" cy="336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Filter size: 3x3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IFmap size: 4x4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Conv size: 2x2</a:t>
            </a:r>
            <a:endParaRPr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Filter value reusable</a:t>
            </a:r>
            <a:endParaRPr/>
          </a:p>
          <a:p>
            <a:pPr indent="45720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325" y="1223400"/>
            <a:ext cx="5227075" cy="3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3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Element</a:t>
            </a:r>
            <a:endParaRPr/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325" y="1223400"/>
            <a:ext cx="5227075" cy="3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Element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1814263" y="3318650"/>
            <a:ext cx="19656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78" name="Google Shape;278;p34"/>
          <p:cNvSpPr txBox="1"/>
          <p:nvPr/>
        </p:nvSpPr>
        <p:spPr>
          <a:xfrm>
            <a:off x="1503075" y="4463225"/>
            <a:ext cx="21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1508475" y="4726863"/>
            <a:ext cx="2048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457200" y="1254350"/>
            <a:ext cx="3031500" cy="26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Helvetica Neue"/>
                <a:ea typeface="Helvetica Neue"/>
                <a:cs typeface="Helvetica Neue"/>
                <a:sym typeface="Helvetica Neue"/>
              </a:rPr>
              <a:t>Timestep 1</a:t>
            </a:r>
            <a:endParaRPr b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1.Receive 3x3 filter values(3 packets)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2.Receive 3x3 ifmap values(1 packet)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3.Perform the computation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4.Calculate the outspike and residue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5.Output the packed data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Helvetica Neue"/>
                <a:ea typeface="Helvetica Neue"/>
                <a:cs typeface="Helvetica Neue"/>
                <a:sym typeface="Helvetica Neue"/>
              </a:rPr>
              <a:t>Timestep 2</a:t>
            </a:r>
            <a:endParaRPr b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1.Receive ifmap values(1 packet)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2.Perform the computation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3.Add residue value from timestep1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4.Calculate the outspike and residue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5.Output the packed data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457200" y="752748"/>
            <a:ext cx="8229600" cy="50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Verification</a:t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25617" t="0"/>
          <a:stretch/>
        </p:blipFill>
        <p:spPr>
          <a:xfrm>
            <a:off x="3508175" y="752750"/>
            <a:ext cx="4944826" cy="37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5" title="Screenshot 2025-04-30 at 23.10.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100" y="1913395"/>
            <a:ext cx="1555700" cy="23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879850" y="4260150"/>
            <a:ext cx="2332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Vector &amp; Golden Output Generation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4571488" y="4546950"/>
            <a:ext cx="2818200" cy="3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 Functional Verification Result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FFCC00"/>
      </a:dk2>
      <a:lt2>
        <a:srgbClr val="990000"/>
      </a:lt2>
      <a:accent1>
        <a:srgbClr val="000000"/>
      </a:accent1>
      <a:accent2>
        <a:srgbClr val="404040"/>
      </a:accent2>
      <a:accent3>
        <a:srgbClr val="808080"/>
      </a:accent3>
      <a:accent4>
        <a:srgbClr val="BFBFBF"/>
      </a:accent4>
      <a:accent5>
        <a:srgbClr val="CECECE"/>
      </a:accent5>
      <a:accent6>
        <a:srgbClr val="FFFFFF"/>
      </a:accent6>
      <a:hlink>
        <a:srgbClr val="990000"/>
      </a:hlink>
      <a:folHlink>
        <a:srgbClr val="99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