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4" r:id="rId3"/>
    <p:sldId id="275" r:id="rId4"/>
    <p:sldId id="285" r:id="rId5"/>
    <p:sldId id="289" r:id="rId6"/>
    <p:sldId id="257" r:id="rId7"/>
    <p:sldId id="290" r:id="rId8"/>
    <p:sldId id="291" r:id="rId9"/>
    <p:sldId id="307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88" r:id="rId22"/>
    <p:sldId id="287" r:id="rId23"/>
    <p:sldId id="286" r:id="rId24"/>
    <p:sldId id="303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13" r:id="rId33"/>
    <p:sldId id="270" r:id="rId34"/>
    <p:sldId id="271" r:id="rId35"/>
    <p:sldId id="312" r:id="rId36"/>
    <p:sldId id="26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1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85629" autoAdjust="0"/>
  </p:normalViewPr>
  <p:slideViewPr>
    <p:cSldViewPr snapToGrid="0">
      <p:cViewPr varScale="1">
        <p:scale>
          <a:sx n="91" d="100"/>
          <a:sy n="91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AA8EC-FE47-48B9-BB77-58D362614D6D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03C2-7EC9-47D0-AD98-44E4C871D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0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003C2-7EC9-47D0-AD98-44E4C871DB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3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57FF6-0A60-442F-B7A2-CE230F31D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613B89-60D2-4351-85EF-6288E04C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EFA42-11BC-4099-8245-71505FFF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0B9BB-ACB4-4E81-8868-EF4E0AAB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86C6B-3C0B-4693-A83B-7F656129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65FF7-A4EC-43BF-A567-B970C3D4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0F8CA-DC21-472C-868C-159B85AF9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A2CB2-7E81-434E-BDC8-DF60FE4A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6BF77-F04F-430B-9539-AA204F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D9078-3D14-4F79-869A-AAB9FC8A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E5B9E2-01B4-4CE5-B68A-1EF0F06A2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AD5EE-8FA3-49B9-A918-B36903F3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BBCD0-4E01-4114-A187-C75600EC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704BB-28D7-4628-8EAA-A4800507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7A58E-7081-409D-9A0A-75FE7672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8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AC130-CF8B-4854-B480-3AEF83A2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DFFD9-E03B-4E49-BD4A-D9B34F396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BE5EB-B843-431D-B1D4-97C5CC92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A7865-ADF5-4A84-813B-B95990BE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F3F27-7BB4-4E62-9B5C-6073655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8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2E94-B020-4F25-9D2C-020E3BC2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094D2-EC89-4C20-B1D7-7B08B651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5BB6D-A6EC-4540-AAC0-01564CD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8B6AC-9F46-410D-B1C6-35FDEF89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9863D-357D-4445-8AFA-4D8FE9C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64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F88EB-4B85-484F-B8A0-62F47C3A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66CA6-8C21-498D-9B04-5A001C26D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9E9BB-F964-4369-89E6-FDEBAE50D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9B102A-ABAF-4395-A4D6-FBFFC9EB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68F43-562F-4A41-A4E4-6FDFF767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8D5B5-92AD-49A9-A77C-F91C4161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4448E-4B30-4012-8D2F-FD98F81E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05D8E-9B47-4616-A113-6739A02D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B02778-F216-4E6B-A3B6-82F1E7CA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7F523D-F21C-41A6-BEE6-29E759297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BE63AD-2F33-4F6E-9774-C6FC9CAB0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5CE6C-6E58-4178-92A3-48E03032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CA5A56-A8E9-48CC-84E4-AE7E21DF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04BC39-EA53-40B2-82F9-7581BA6A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8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95753-F637-468E-A439-69BF5FEA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364A5C-A1D8-401E-9C79-810077E1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DE728-9696-460E-8E83-036DAFDC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09220-6CD7-4D5A-AC20-7C8B7AE9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207EE6-9BFC-4CB7-8CA4-F7A67BF8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BE55CC-2359-4198-98C4-D99D9341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838D6-E6E1-4557-B7B6-CC00852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5A03-D4E0-43FC-B532-A8B379D4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50E17-033A-4360-A20D-1B752D0B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A0A6C-FC13-474A-A700-A48F0919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A0347-2612-4070-BF3B-A0983002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00488-4426-4FD8-AE54-15E2CF9E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3B001-D0AF-4B6E-BA67-3615DAC2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8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FC2D9-CD4F-4E86-87F1-D2CB752E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35846D-96BE-4391-B253-67C21B02E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91307-7A29-4BAE-985C-62AFEA25B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B3B61-0E63-4CDF-98A5-B64D9A1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ED47A-4C36-4924-89A7-3D088C24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B4C703-F438-4998-B34B-30F9D8C7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8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AF3BD9-670A-4E56-8D77-12B661D2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4E986-FE86-4C47-BE96-35755BEAF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41EDD-F746-4C2C-B5AC-593CAD7E4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DADB-5C8C-4E8F-9407-9F4FB4DFC44F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4BAFA-0F86-4BD1-8D24-C869BFC88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4993F-47DD-4550-B866-75A9E1062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37C9-384F-4738-A43D-36722A218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5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宋体" panose="02010600040101010101" pitchFamily="2" charset="-122"/>
          <a:ea typeface="华文宋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宋体" panose="02010600040101010101" pitchFamily="2" charset="-122"/>
          <a:ea typeface="华文宋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宋体" panose="02010600040101010101" pitchFamily="2" charset="-122"/>
          <a:ea typeface="华文宋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宋体" panose="02010600040101010101" pitchFamily="2" charset="-122"/>
          <a:ea typeface="华文宋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宋体" panose="02010600040101010101" pitchFamily="2" charset="-122"/>
          <a:ea typeface="华文宋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29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1B70F-524F-480A-8F3B-AD6F5C99E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12" y="1236268"/>
            <a:ext cx="9144000" cy="1015480"/>
          </a:xfrm>
        </p:spPr>
        <p:txBody>
          <a:bodyPr/>
          <a:lstStyle/>
          <a:p>
            <a:r>
              <a:rPr lang="zh-CN" altLang="en-US" dirty="0"/>
              <a:t>线性方程组的迭代法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8D7AF6-F7C9-406D-988B-2786F9329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511" y="2336507"/>
            <a:ext cx="9144000" cy="379487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迭代法的一般形式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Richardson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迭代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Jacobi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迭代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迭代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连续过松弛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(SOR)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迭代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迭代法的收敛性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3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8DD08-F3B8-4787-B74F-81E4CAD5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Gauss-Seidel</a:t>
            </a:r>
            <a:r>
              <a:rPr lang="zh-CN" altLang="en-US" dirty="0"/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51C135-E6D1-4C6A-8626-B4344548D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51C135-E6D1-4C6A-8626-B4344548D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68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9939-F447-4607-B42D-46AFDBE1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Gauss-Seidel</a:t>
            </a:r>
            <a:r>
              <a:rPr lang="zh-CN" altLang="en-US" dirty="0"/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077CEF-AD1D-4C61-B2BE-DB12146C1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9525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系数矩阵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077CEF-AD1D-4C61-B2BE-DB12146C1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95258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43A57125-8DEF-4D37-9EB2-CC3C8BFC00BB}"/>
              </a:ext>
            </a:extLst>
          </p:cNvPr>
          <p:cNvGrpSpPr/>
          <p:nvPr/>
        </p:nvGrpSpPr>
        <p:grpSpPr>
          <a:xfrm>
            <a:off x="784722" y="5137390"/>
            <a:ext cx="4947958" cy="1247393"/>
            <a:chOff x="656135" y="4934968"/>
            <a:chExt cx="4947958" cy="1247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6516ECD-B0D3-457F-AD97-22E3276FE85B}"/>
                    </a:ext>
                  </a:extLst>
                </p:cNvPr>
                <p:cNvSpPr txBox="1"/>
                <p:nvPr/>
              </p:nvSpPr>
              <p:spPr>
                <a:xfrm>
                  <a:off x="656135" y="4934968"/>
                  <a:ext cx="4947958" cy="7496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6516ECD-B0D3-457F-AD97-22E3276FE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35" y="4934968"/>
                  <a:ext cx="4947958" cy="7496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273A222-68EF-43D6-9442-EB9056C6B3C8}"/>
                    </a:ext>
                  </a:extLst>
                </p:cNvPr>
                <p:cNvSpPr txBox="1"/>
                <p:nvPr/>
              </p:nvSpPr>
              <p:spPr>
                <a:xfrm>
                  <a:off x="738890" y="5720696"/>
                  <a:ext cx="10277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273A222-68EF-43D6-9442-EB9056C6B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90" y="5720696"/>
                  <a:ext cx="1027717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28B005C-E82F-4820-8DE7-44A7854C438B}"/>
                    </a:ext>
                  </a:extLst>
                </p:cNvPr>
                <p:cNvSpPr txBox="1"/>
                <p:nvPr/>
              </p:nvSpPr>
              <p:spPr>
                <a:xfrm>
                  <a:off x="3130114" y="5697109"/>
                  <a:ext cx="7164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2F14F4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28B005C-E82F-4820-8DE7-44A7854C4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14" y="5697109"/>
                  <a:ext cx="7164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FC90FF-4F51-49F8-B95D-1A6707421CB9}"/>
                  </a:ext>
                </a:extLst>
              </p:cNvPr>
              <p:cNvSpPr txBox="1"/>
              <p:nvPr/>
            </p:nvSpPr>
            <p:spPr>
              <a:xfrm>
                <a:off x="5674476" y="4791151"/>
                <a:ext cx="3352841" cy="1545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FC90FF-4F51-49F8-B95D-1A6707421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476" y="4791151"/>
                <a:ext cx="3352841" cy="1545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477E5-F751-41DB-BD27-204F0662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Gauss-Seidel</a:t>
            </a:r>
            <a:r>
              <a:rPr lang="zh-CN" altLang="en-US" dirty="0"/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788430-A566-496A-8451-5886FF39F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迭代与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Jacobi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迭代的区别与联系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Jacobi</a:t>
                </a:r>
                <a:r>
                  <a:rPr lang="zh-CN" altLang="en-US" sz="2400" b="0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788430-A566-496A-8451-5886FF39F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79498C5-1CC2-46FD-95F9-FFAA43BA2D49}"/>
              </a:ext>
            </a:extLst>
          </p:cNvPr>
          <p:cNvGrpSpPr/>
          <p:nvPr/>
        </p:nvGrpSpPr>
        <p:grpSpPr>
          <a:xfrm>
            <a:off x="7936434" y="3278927"/>
            <a:ext cx="2593126" cy="1949789"/>
            <a:chOff x="7936434" y="3333023"/>
            <a:chExt cx="2593126" cy="194978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B120C89-95D3-47AD-96E4-DF27D8E01241}"/>
                </a:ext>
              </a:extLst>
            </p:cNvPr>
            <p:cNvSpPr/>
            <p:nvPr/>
          </p:nvSpPr>
          <p:spPr>
            <a:xfrm>
              <a:off x="7936434" y="3333023"/>
              <a:ext cx="397869" cy="3001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B1975D-13A9-438B-944F-4162AED16C4D}"/>
                </a:ext>
              </a:extLst>
            </p:cNvPr>
            <p:cNvSpPr/>
            <p:nvPr/>
          </p:nvSpPr>
          <p:spPr>
            <a:xfrm>
              <a:off x="9942064" y="4982666"/>
              <a:ext cx="587496" cy="3001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8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7313C-23DD-43AE-804D-8B859C6F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Gauss-Seidel</a:t>
            </a:r>
            <a:r>
              <a:rPr lang="zh-CN" altLang="en-US" dirty="0"/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596722-28B5-4E14-944E-70A112C1C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迭代过程：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0,0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9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18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596722-28B5-4E14-944E-70A112C1C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7D446AE-FC35-41E6-99BC-FF2E592B434D}"/>
              </a:ext>
            </a:extLst>
          </p:cNvPr>
          <p:cNvGrpSpPr/>
          <p:nvPr/>
        </p:nvGrpSpPr>
        <p:grpSpPr>
          <a:xfrm>
            <a:off x="6039068" y="1610260"/>
            <a:ext cx="3143250" cy="2667591"/>
            <a:chOff x="6039068" y="1610260"/>
            <a:chExt cx="3143250" cy="266759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653E2B-B151-48E3-8516-DCE9CED9D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9068" y="2077576"/>
              <a:ext cx="3143250" cy="2200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9F5F0C64-AAAF-401C-8092-03BC332F68DA}"/>
                    </a:ext>
                  </a:extLst>
                </p:cNvPr>
                <p:cNvSpPr txBox="1"/>
                <p:nvPr/>
              </p:nvSpPr>
              <p:spPr>
                <a:xfrm>
                  <a:off x="7032780" y="1610260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9F5F0C64-AAAF-401C-8092-03BC332F6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780" y="1610260"/>
                  <a:ext cx="45377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2E29130-BF94-48D9-BF8E-216404D57182}"/>
                    </a:ext>
                  </a:extLst>
                </p:cNvPr>
                <p:cNvSpPr txBox="1"/>
                <p:nvPr/>
              </p:nvSpPr>
              <p:spPr>
                <a:xfrm>
                  <a:off x="8466444" y="1613596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2E29130-BF94-48D9-BF8E-216404D57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444" y="1613596"/>
                  <a:ext cx="4537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2626B12-CBD9-40BB-B35B-DCD45E502441}"/>
                    </a:ext>
                  </a:extLst>
                </p:cNvPr>
                <p:cNvSpPr txBox="1"/>
                <p:nvPr/>
              </p:nvSpPr>
              <p:spPr>
                <a:xfrm>
                  <a:off x="6039068" y="1615911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2626B12-CBD9-40BB-B35B-DCD45E502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068" y="1615911"/>
                  <a:ext cx="44858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687E7AF-5C2C-4A9B-A79E-4EE0A8412842}"/>
              </a:ext>
            </a:extLst>
          </p:cNvPr>
          <p:cNvSpPr txBox="1"/>
          <p:nvPr/>
        </p:nvSpPr>
        <p:spPr>
          <a:xfrm>
            <a:off x="5123432" y="4613564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Gauss-Seidel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迭代通常收敛比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Jacobi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迭代快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Jacobi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迭代更适合并行计算</a:t>
            </a:r>
          </a:p>
        </p:txBody>
      </p:sp>
    </p:spTree>
    <p:extLst>
      <p:ext uri="{BB962C8B-B14F-4D97-AF65-F5344CB8AC3E}">
        <p14:creationId xmlns:p14="http://schemas.microsoft.com/office/powerpoint/2010/main" val="37513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B0AE9-008B-422B-ADD8-65AC8F7E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连续超松弛（</a:t>
            </a:r>
            <a:r>
              <a:rPr lang="en-US" altLang="zh-CN" dirty="0"/>
              <a:t>SOR</a:t>
            </a:r>
            <a:r>
              <a:rPr lang="zh-CN" altLang="en-US" dirty="0"/>
              <a:t>）迭代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0FA1-C710-4210-BC09-D31E9C73C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对于一般的线性迭代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𝐺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采用外推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松弛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法得到新的迭代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即：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altLang="zh-CN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0FA1-C710-4210-BC09-D31E9C73C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20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4F99-630B-491F-86DF-97F31D99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连续超松弛（</a:t>
            </a:r>
            <a:r>
              <a:rPr lang="en-US" altLang="zh-CN" dirty="0"/>
              <a:t>SOR</a:t>
            </a:r>
            <a:r>
              <a:rPr lang="zh-CN" altLang="en-US" dirty="0"/>
              <a:t>）迭代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FC3588-91C0-4657-B637-FB719750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5423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SOR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,Gauss-Seidel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超松弛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欠松弛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不动点形式：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分裂矩阵：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迭代矩阵：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FC3588-91C0-4657-B637-FB719750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54235"/>
              </a:xfrm>
              <a:blipFill>
                <a:blip r:embed="rId2"/>
                <a:stretch>
                  <a:fillRect l="-928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4148BB5-828D-462E-A8DB-07C10CC75586}"/>
              </a:ext>
            </a:extLst>
          </p:cNvPr>
          <p:cNvGrpSpPr/>
          <p:nvPr/>
        </p:nvGrpSpPr>
        <p:grpSpPr>
          <a:xfrm>
            <a:off x="5584121" y="1758998"/>
            <a:ext cx="5048735" cy="511043"/>
            <a:chOff x="5507341" y="1758998"/>
            <a:chExt cx="5048735" cy="51104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C01E22-2F51-4300-99B4-FA4E4A5A41D2}"/>
                </a:ext>
              </a:extLst>
            </p:cNvPr>
            <p:cNvSpPr/>
            <p:nvPr/>
          </p:nvSpPr>
          <p:spPr>
            <a:xfrm>
              <a:off x="5507341" y="1758998"/>
              <a:ext cx="3001465" cy="511043"/>
            </a:xfrm>
            <a:prstGeom prst="rect">
              <a:avLst/>
            </a:prstGeom>
            <a:noFill/>
            <a:ln w="38100"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642FB6B-9F64-4C55-ABD0-C271C1A0C282}"/>
                </a:ext>
              </a:extLst>
            </p:cNvPr>
            <p:cNvSpPr txBox="1"/>
            <p:nvPr/>
          </p:nvSpPr>
          <p:spPr>
            <a:xfrm>
              <a:off x="8524751" y="178368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2F14F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Gauss-Seidel</a:t>
              </a:r>
              <a:endParaRPr lang="zh-CN" altLang="en-US" sz="2400" dirty="0">
                <a:solidFill>
                  <a:srgbClr val="2F14F4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45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DCA79-577E-474E-90CA-DB65F65B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连续超松弛（</a:t>
            </a:r>
            <a:r>
              <a:rPr lang="en-US" altLang="zh-CN" dirty="0"/>
              <a:t>SOR</a:t>
            </a:r>
            <a:r>
              <a:rPr lang="zh-CN" altLang="en-US" dirty="0"/>
              <a:t>）迭代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4A521A-9013-461A-A561-D785FE6B2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SOR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4A521A-9013-461A-A561-D785FE6B2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F688-4ED0-40F9-8EC0-24079083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连续超松弛（</a:t>
            </a:r>
            <a:r>
              <a:rPr lang="en-US" altLang="zh-CN" dirty="0"/>
              <a:t>SOR</a:t>
            </a:r>
            <a:r>
              <a:rPr lang="zh-CN" altLang="en-US" dirty="0"/>
              <a:t>）迭代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6FEAB-1D27-4782-A433-3F8D1514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320"/>
            <a:ext cx="10515600" cy="6662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迭代过程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3290140-820C-454D-B54E-43007BABF90E}"/>
              </a:ext>
            </a:extLst>
          </p:cNvPr>
          <p:cNvGrpSpPr/>
          <p:nvPr/>
        </p:nvGrpSpPr>
        <p:grpSpPr>
          <a:xfrm>
            <a:off x="4691898" y="2165187"/>
            <a:ext cx="3143250" cy="3139058"/>
            <a:chOff x="4691898" y="2165187"/>
            <a:chExt cx="3143250" cy="313905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0D21526-D369-48FA-A95C-531939BFAC4F}"/>
                </a:ext>
              </a:extLst>
            </p:cNvPr>
            <p:cNvGrpSpPr/>
            <p:nvPr/>
          </p:nvGrpSpPr>
          <p:grpSpPr>
            <a:xfrm>
              <a:off x="4691898" y="2636654"/>
              <a:ext cx="3143250" cy="2667591"/>
              <a:chOff x="6039068" y="1610260"/>
              <a:chExt cx="3143250" cy="266759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96FD4BD3-B970-4D1F-B57D-FE1570959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9068" y="2077576"/>
                <a:ext cx="3143250" cy="220027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FBA1959F-5FDB-40C2-BB86-954D5F89353A}"/>
                      </a:ext>
                    </a:extLst>
                  </p:cNvPr>
                  <p:cNvSpPr txBox="1"/>
                  <p:nvPr/>
                </p:nvSpPr>
                <p:spPr>
                  <a:xfrm>
                    <a:off x="7032780" y="1610260"/>
                    <a:ext cx="4537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9F5F0C64-AAAF-401C-8092-03BC332F6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2780" y="1610260"/>
                    <a:ext cx="45377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F7985098-C7D7-40A0-9293-C90921774CB5}"/>
                      </a:ext>
                    </a:extLst>
                  </p:cNvPr>
                  <p:cNvSpPr txBox="1"/>
                  <p:nvPr/>
                </p:nvSpPr>
                <p:spPr>
                  <a:xfrm>
                    <a:off x="8466444" y="1613596"/>
                    <a:ext cx="4537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B2E29130-BF94-48D9-BF8E-216404D57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6444" y="1613596"/>
                    <a:ext cx="45377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9DC793F5-8A4D-477E-A3B5-CB462C4C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6039068" y="1615911"/>
                    <a:ext cx="44858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92626B12-CBD9-40BB-B35B-DCD45E502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9068" y="1615911"/>
                    <a:ext cx="44858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CFAA22B-02E3-4565-A230-591655B8D0DE}"/>
                    </a:ext>
                  </a:extLst>
                </p:cNvPr>
                <p:cNvSpPr txBox="1"/>
                <p:nvPr/>
              </p:nvSpPr>
              <p:spPr>
                <a:xfrm>
                  <a:off x="4816781" y="2165187"/>
                  <a:ext cx="2893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a14:m>
                  <a:r>
                    <a:rPr lang="en-US" altLang="zh-CN" sz="2400" b="0" i="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Gauss-Seidel</a:t>
                  </a:r>
                  <a:endPara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CFAA22B-02E3-4565-A230-591655B8D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781" y="2165187"/>
                  <a:ext cx="2893484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4474" r="-2316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812926-6237-4984-BBF8-4AF45EA221BC}"/>
              </a:ext>
            </a:extLst>
          </p:cNvPr>
          <p:cNvGrpSpPr/>
          <p:nvPr/>
        </p:nvGrpSpPr>
        <p:grpSpPr>
          <a:xfrm>
            <a:off x="1030130" y="2159536"/>
            <a:ext cx="3171825" cy="3901058"/>
            <a:chOff x="1030130" y="2159536"/>
            <a:chExt cx="3171825" cy="390105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DD3F5AB-77BC-47EA-94B0-974EBEFE7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0130" y="3098319"/>
              <a:ext cx="3171825" cy="2962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5F477B0-4D37-4B9A-AFFE-5B6E45EA6FB6}"/>
                    </a:ext>
                  </a:extLst>
                </p:cNvPr>
                <p:cNvSpPr txBox="1"/>
                <p:nvPr/>
              </p:nvSpPr>
              <p:spPr>
                <a:xfrm>
                  <a:off x="2243117" y="2631003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5F477B0-4D37-4B9A-AFFE-5B6E45EA6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117" y="2631003"/>
                  <a:ext cx="45377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83B588D-F325-4D7F-8A9D-8EF5E6C21202}"/>
                    </a:ext>
                  </a:extLst>
                </p:cNvPr>
                <p:cNvSpPr txBox="1"/>
                <p:nvPr/>
              </p:nvSpPr>
              <p:spPr>
                <a:xfrm>
                  <a:off x="3676781" y="2634339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83B588D-F325-4D7F-8A9D-8EF5E6C21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6781" y="2634339"/>
                  <a:ext cx="453778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A9ADBCC-C57E-4386-9EED-D0BEF8A33961}"/>
                    </a:ext>
                  </a:extLst>
                </p:cNvPr>
                <p:cNvSpPr txBox="1"/>
                <p:nvPr/>
              </p:nvSpPr>
              <p:spPr>
                <a:xfrm>
                  <a:off x="1249405" y="2636654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A9ADBCC-C57E-4386-9EED-D0BEF8A33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9405" y="2636654"/>
                  <a:ext cx="44858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7DB229-B61D-4583-AE34-652B126C14DE}"/>
                    </a:ext>
                  </a:extLst>
                </p:cNvPr>
                <p:cNvSpPr txBox="1"/>
                <p:nvPr/>
              </p:nvSpPr>
              <p:spPr>
                <a:xfrm>
                  <a:off x="1374288" y="2159536"/>
                  <a:ext cx="2202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=0.8,</m:t>
                      </m:r>
                    </m:oMath>
                  </a14:m>
                  <a:r>
                    <a:rPr lang="zh-CN" altLang="en-US" sz="2400" b="0" i="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欠松弛</a:t>
                  </a:r>
                  <a:endPara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7DB229-B61D-4583-AE34-652B126C1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288" y="2159536"/>
                  <a:ext cx="2202591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14474" r="-3315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C3A7E0F-2991-4AAB-9D75-C34497C2258D}"/>
              </a:ext>
            </a:extLst>
          </p:cNvPr>
          <p:cNvGrpSpPr/>
          <p:nvPr/>
        </p:nvGrpSpPr>
        <p:grpSpPr>
          <a:xfrm>
            <a:off x="8205787" y="2165187"/>
            <a:ext cx="3095625" cy="3362007"/>
            <a:chOff x="8205787" y="2165187"/>
            <a:chExt cx="3095625" cy="336200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EE6B03C-BFF6-4A59-AF5D-E27ABDA25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05787" y="3098319"/>
              <a:ext cx="3095625" cy="24288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E16283-AF33-487D-A995-4692095B2EC5}"/>
                    </a:ext>
                  </a:extLst>
                </p:cNvPr>
                <p:cNvSpPr txBox="1"/>
                <p:nvPr/>
              </p:nvSpPr>
              <p:spPr>
                <a:xfrm>
                  <a:off x="9273776" y="2636654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E16283-AF33-487D-A995-4692095B2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776" y="2636654"/>
                  <a:ext cx="453778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D6F152A-6A43-4A6B-9314-750970FE6257}"/>
                    </a:ext>
                  </a:extLst>
                </p:cNvPr>
                <p:cNvSpPr txBox="1"/>
                <p:nvPr/>
              </p:nvSpPr>
              <p:spPr>
                <a:xfrm>
                  <a:off x="10707440" y="2639990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D6F152A-6A43-4A6B-9314-750970FE6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7440" y="2639990"/>
                  <a:ext cx="453778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D06C00D-ECB0-4127-9983-E957F5C4AFAA}"/>
                    </a:ext>
                  </a:extLst>
                </p:cNvPr>
                <p:cNvSpPr txBox="1"/>
                <p:nvPr/>
              </p:nvSpPr>
              <p:spPr>
                <a:xfrm>
                  <a:off x="8280064" y="2642305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D06C00D-ECB0-4127-9983-E957F5C4A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64" y="2642305"/>
                  <a:ext cx="44858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AFB56FC-D3AE-4890-BB0E-1EEF09523851}"/>
                    </a:ext>
                  </a:extLst>
                </p:cNvPr>
                <p:cNvSpPr txBox="1"/>
                <p:nvPr/>
              </p:nvSpPr>
              <p:spPr>
                <a:xfrm>
                  <a:off x="8404947" y="2165187"/>
                  <a:ext cx="22025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=1.2,</m:t>
                      </m:r>
                    </m:oMath>
                  </a14:m>
                  <a:r>
                    <a:rPr lang="zh-CN" altLang="en-US" sz="2400" b="0" i="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超松弛</a:t>
                  </a:r>
                  <a:endPara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BAFB56FC-D3AE-4890-BB0E-1EEF09523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947" y="2165187"/>
                  <a:ext cx="2202591" cy="461665"/>
                </a:xfrm>
                <a:prstGeom prst="rect">
                  <a:avLst/>
                </a:prstGeom>
                <a:blipFill>
                  <a:blip r:embed="rId17"/>
                  <a:stretch>
                    <a:fillRect t="-14474" r="-332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63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2BFC-460C-46F7-B651-2624D712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连续超松弛（</a:t>
            </a:r>
            <a:r>
              <a:rPr lang="en-US" altLang="zh-CN" dirty="0"/>
              <a:t>SOR</a:t>
            </a:r>
            <a:r>
              <a:rPr lang="zh-CN" altLang="en-US" dirty="0"/>
              <a:t>）迭代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内容占位符 9">
                <a:extLst>
                  <a:ext uri="{FF2B5EF4-FFF2-40B4-BE49-F238E27FC236}">
                    <a16:creationId xmlns:a16="http://schemas.microsoft.com/office/drawing/2014/main" id="{9FB6D642-3BBF-400A-99E9-9801A4494D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5084794"/>
                  </p:ext>
                </p:extLst>
              </p:nvPr>
            </p:nvGraphicFramePr>
            <p:xfrm>
              <a:off x="838200" y="3249552"/>
              <a:ext cx="105923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699">
                      <a:extLst>
                        <a:ext uri="{9D8B030D-6E8A-4147-A177-3AD203B41FA5}">
                          <a16:colId xmlns:a16="http://schemas.microsoft.com/office/drawing/2014/main" val="681520972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901665488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880394063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091865038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3939380217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1855659715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1582892077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916756317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3267240130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924709398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238764251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10360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𝝎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0.9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1.0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1.3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1.4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1.5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2890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𝑖𝑡𝑒𝑟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15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12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10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9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9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11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14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358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内容占位符 9">
                <a:extLst>
                  <a:ext uri="{FF2B5EF4-FFF2-40B4-BE49-F238E27FC236}">
                    <a16:creationId xmlns:a16="http://schemas.microsoft.com/office/drawing/2014/main" id="{9FB6D642-3BBF-400A-99E9-9801A4494D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5084794"/>
                  </p:ext>
                </p:extLst>
              </p:nvPr>
            </p:nvGraphicFramePr>
            <p:xfrm>
              <a:off x="838200" y="3249552"/>
              <a:ext cx="1059238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699">
                      <a:extLst>
                        <a:ext uri="{9D8B030D-6E8A-4147-A177-3AD203B41FA5}">
                          <a16:colId xmlns:a16="http://schemas.microsoft.com/office/drawing/2014/main" val="681520972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901665488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880394063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091865038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3939380217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1855659715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1582892077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916756317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3267240130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924709398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238764251"/>
                        </a:ext>
                      </a:extLst>
                    </a:gridCol>
                    <a:gridCol w="882699">
                      <a:extLst>
                        <a:ext uri="{9D8B030D-6E8A-4147-A177-3AD203B41FA5}">
                          <a16:colId xmlns:a16="http://schemas.microsoft.com/office/drawing/2014/main" val="210360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90" t="-8197" r="-11020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0.5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0.6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0.7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0.8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0.9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1.0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1.2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1.3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1.4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1.5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2890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90" t="-108197" r="-11020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15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12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10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9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6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7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9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11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14</a:t>
                          </a:r>
                          <a:endParaRPr lang="zh-CN" altLang="en-US" dirty="0"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63584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ADAFA7-A53F-4A3E-9C2A-FFD47C02EA8B}"/>
                  </a:ext>
                </a:extLst>
              </p:cNvPr>
              <p:cNvSpPr txBox="1"/>
              <p:nvPr/>
            </p:nvSpPr>
            <p:spPr>
              <a:xfrm>
                <a:off x="4411457" y="2680379"/>
                <a:ext cx="4716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取值对收敛步数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𝑖𝑡𝑒𝑟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的影响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𝑇𝑂𝐿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−5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8ADAFA7-A53F-4A3E-9C2A-FFD47C02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457" y="2680379"/>
                <a:ext cx="4716804" cy="369332"/>
              </a:xfrm>
              <a:prstGeom prst="rect">
                <a:avLst/>
              </a:prstGeom>
              <a:blipFill>
                <a:blip r:embed="rId3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8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5E7FF-7222-44E6-ACA5-B64A66E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对比不同迭代法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C35D2F-49CF-4D66-9B77-77BCF9BC8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69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真解：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1,1,1,1,1,1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C35D2F-49CF-4D66-9B77-77BCF9BC8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699"/>
              </a:xfrm>
              <a:blipFill>
                <a:blip r:embed="rId2"/>
                <a:stretch>
                  <a:fillRect l="-928" t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86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2CC1D-7372-4C7A-91D5-8AEC00D9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线性方程组的迭代法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055FCD-253B-4B49-8221-E147463CCB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378" y="1561710"/>
                <a:ext cx="10515600" cy="529629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引例：求解</a:t>
                </a:r>
                <a:r>
                  <a:rPr lang="zh-CN" altLang="en-US" sz="2400" b="0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5−2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5−3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需要回答的问题：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为什么需要迭代法？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如何设计通用的迭代法？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迭代的收敛性？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055FCD-253B-4B49-8221-E147463CCB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378" y="1561710"/>
                <a:ext cx="10515600" cy="5296290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19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61ACE-DD8C-4C8F-844A-CD1D9365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对比不同迭代法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CA019-5AD7-4C7D-984C-6921B3C48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5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CA019-5AD7-4C7D-984C-6921B3C48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57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2599FB1-AEAB-452E-BED0-929E6A50B0BF}"/>
              </a:ext>
            </a:extLst>
          </p:cNvPr>
          <p:cNvGrpSpPr/>
          <p:nvPr/>
        </p:nvGrpSpPr>
        <p:grpSpPr>
          <a:xfrm>
            <a:off x="573040" y="2552642"/>
            <a:ext cx="4161664" cy="2723142"/>
            <a:chOff x="573040" y="2552642"/>
            <a:chExt cx="4161664" cy="27231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997EAC0-FB37-456C-A273-AA324A360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66"/>
            <a:stretch/>
          </p:blipFill>
          <p:spPr>
            <a:xfrm>
              <a:off x="1162136" y="2552642"/>
              <a:ext cx="3572568" cy="21799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D13DE95-1392-476D-8F43-E54C6FED5028}"/>
                    </a:ext>
                  </a:extLst>
                </p:cNvPr>
                <p:cNvSpPr txBox="1"/>
                <p:nvPr/>
              </p:nvSpPr>
              <p:spPr>
                <a:xfrm>
                  <a:off x="1162136" y="4814119"/>
                  <a:ext cx="34016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6</a:t>
                  </a:r>
                  <a:r>
                    <a:rPr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步迭代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SOR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=1.1)</m:t>
                      </m:r>
                    </m:oMath>
                  </a14:m>
                  <a:endPara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D13DE95-1392-476D-8F43-E54C6FED5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36" y="4814119"/>
                  <a:ext cx="340163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867" t="-14667" r="-53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E02A6-2727-4200-B612-F73A5ED2B113}"/>
                    </a:ext>
                  </a:extLst>
                </p:cNvPr>
                <p:cNvSpPr txBox="1"/>
                <p:nvPr/>
              </p:nvSpPr>
              <p:spPr>
                <a:xfrm>
                  <a:off x="573040" y="2882803"/>
                  <a:ext cx="674736" cy="17236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9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9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9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D7E02A6-2727-4200-B612-F73A5ED2B1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40" y="2882803"/>
                  <a:ext cx="674736" cy="17236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A8FB9D4-A58A-4A6C-B94E-6AB69C36E69D}"/>
              </a:ext>
            </a:extLst>
          </p:cNvPr>
          <p:cNvGrpSpPr/>
          <p:nvPr/>
        </p:nvGrpSpPr>
        <p:grpSpPr>
          <a:xfrm>
            <a:off x="6007426" y="2145421"/>
            <a:ext cx="3727712" cy="3130363"/>
            <a:chOff x="6007426" y="2145421"/>
            <a:chExt cx="3727712" cy="313036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4A78137-B95A-4F02-BF16-A7670878B774}"/>
                </a:ext>
              </a:extLst>
            </p:cNvPr>
            <p:cNvGrpSpPr/>
            <p:nvPr/>
          </p:nvGrpSpPr>
          <p:grpSpPr>
            <a:xfrm>
              <a:off x="6096000" y="2631518"/>
              <a:ext cx="3639138" cy="2644266"/>
              <a:chOff x="6096000" y="2631518"/>
              <a:chExt cx="3639138" cy="2644266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C4E14A94-9CCA-421A-BAA0-FC46C02F6B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2501" r="4813"/>
              <a:stretch/>
            </p:blipFill>
            <p:spPr>
              <a:xfrm>
                <a:off x="6328513" y="2631518"/>
                <a:ext cx="2899250" cy="210080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DF479DB-F807-498E-B237-CC235E8427C5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4814119"/>
                    <a:ext cx="363913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6</a:t>
                    </a:r>
                    <a:r>
                      <a: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步</a:t>
                    </a:r>
                    <a:r>
                      <a:rPr lang="en-US" altLang="zh-CN" sz="2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SOR</a:t>
                    </a:r>
                    <a:r>
                      <a: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迭代误差的</a:t>
                    </a:r>
                    <a14:m>
                      <m:oMath xmlns:m="http://schemas.openxmlformats.org/officeDocument/2006/math"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a14:m>
                    <a:r>
                      <a: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范数</a:t>
                    </a: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CDF479DB-F807-498E-B237-CC235E8427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814119"/>
                    <a:ext cx="363913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13" t="-14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C1414EE-4F02-44AB-9272-F0161DD76294}"/>
                    </a:ext>
                  </a:extLst>
                </p:cNvPr>
                <p:cNvSpPr txBox="1"/>
                <p:nvPr/>
              </p:nvSpPr>
              <p:spPr>
                <a:xfrm>
                  <a:off x="9150982" y="4144815"/>
                  <a:ext cx="4991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C1414EE-4F02-44AB-9272-F0161DD76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982" y="4144815"/>
                  <a:ext cx="49917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D046393-1DF3-40FA-BECC-925351DD6DD6}"/>
                    </a:ext>
                  </a:extLst>
                </p:cNvPr>
                <p:cNvSpPr txBox="1"/>
                <p:nvPr/>
              </p:nvSpPr>
              <p:spPr>
                <a:xfrm>
                  <a:off x="6007426" y="2145421"/>
                  <a:ext cx="21062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D046393-1DF3-40FA-BECC-925351DD6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426" y="2145421"/>
                  <a:ext cx="210628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37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D5415-48E7-4337-98B1-E24BA851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805A27-6075-470D-A6EC-8D6E2B1A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1873" cy="68723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伪代码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BC11B-C644-4BA8-958D-C4E29CDB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14" y="2388134"/>
            <a:ext cx="8238856" cy="410474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CF0FEC8-8D5A-4A98-BE18-AD0F3C77FFBC}"/>
              </a:ext>
            </a:extLst>
          </p:cNvPr>
          <p:cNvGrpSpPr/>
          <p:nvPr/>
        </p:nvGrpSpPr>
        <p:grpSpPr>
          <a:xfrm>
            <a:off x="2799622" y="3894925"/>
            <a:ext cx="5898693" cy="558412"/>
            <a:chOff x="2799622" y="3894925"/>
            <a:chExt cx="5898693" cy="55841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D07632-9385-4FFB-AF91-B74F4AD44929}"/>
                </a:ext>
              </a:extLst>
            </p:cNvPr>
            <p:cNvSpPr/>
            <p:nvPr/>
          </p:nvSpPr>
          <p:spPr>
            <a:xfrm>
              <a:off x="2799622" y="3894925"/>
              <a:ext cx="2093465" cy="5584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1F5063B-9A8E-492B-94CE-5EF8C04E9833}"/>
                    </a:ext>
                  </a:extLst>
                </p:cNvPr>
                <p:cNvSpPr txBox="1"/>
                <p:nvPr/>
              </p:nvSpPr>
              <p:spPr>
                <a:xfrm>
                  <a:off x="4885412" y="3974076"/>
                  <a:ext cx="38129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迭代法则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</m:oMath>
                  </a14:m>
                  <a:endPara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1F5063B-9A8E-492B-94CE-5EF8C04E98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412" y="3974076"/>
                  <a:ext cx="3812903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1597" t="-12121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270FF3A-B2BD-40CF-A940-3A46BAC9763A}"/>
              </a:ext>
            </a:extLst>
          </p:cNvPr>
          <p:cNvGrpSpPr/>
          <p:nvPr/>
        </p:nvGrpSpPr>
        <p:grpSpPr>
          <a:xfrm>
            <a:off x="2791947" y="4718583"/>
            <a:ext cx="3898061" cy="795738"/>
            <a:chOff x="2791947" y="4718583"/>
            <a:chExt cx="3898061" cy="79573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05CE67B-E16E-4A41-8517-19014AE9AB88}"/>
                </a:ext>
              </a:extLst>
            </p:cNvPr>
            <p:cNvSpPr/>
            <p:nvPr/>
          </p:nvSpPr>
          <p:spPr>
            <a:xfrm>
              <a:off x="2791947" y="4718583"/>
              <a:ext cx="2687473" cy="795738"/>
            </a:xfrm>
            <a:prstGeom prst="rect">
              <a:avLst/>
            </a:prstGeom>
            <a:noFill/>
            <a:ln w="38100"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7532F55-4564-427B-94B7-44E4B417C174}"/>
                </a:ext>
              </a:extLst>
            </p:cNvPr>
            <p:cNvSpPr txBox="1"/>
            <p:nvPr/>
          </p:nvSpPr>
          <p:spPr>
            <a:xfrm>
              <a:off x="5479420" y="491639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F14F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收敛判别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99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CF9B55-6FCC-4D63-84AF-4DE646E5E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951"/>
          <a:stretch/>
        </p:blipFill>
        <p:spPr>
          <a:xfrm>
            <a:off x="1" y="1444893"/>
            <a:ext cx="6225764" cy="50905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9BCA5B-4397-47CE-B534-24DB5AEF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191024-C250-4090-B46E-C6FF2693F383}"/>
              </a:ext>
            </a:extLst>
          </p:cNvPr>
          <p:cNvSpPr txBox="1"/>
          <p:nvPr/>
        </p:nvSpPr>
        <p:spPr>
          <a:xfrm>
            <a:off x="3411323" y="145018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Gauss-Seidel C Code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C4F806-00C6-46C5-A6F6-4110A21A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62" y="298234"/>
            <a:ext cx="5918520" cy="624224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28E50D9-72A9-4D55-8841-466BCA68873C}"/>
              </a:ext>
            </a:extLst>
          </p:cNvPr>
          <p:cNvGrpSpPr/>
          <p:nvPr/>
        </p:nvGrpSpPr>
        <p:grpSpPr>
          <a:xfrm>
            <a:off x="420269" y="4681319"/>
            <a:ext cx="5729246" cy="1854091"/>
            <a:chOff x="453710" y="3785061"/>
            <a:chExt cx="5729246" cy="205998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6881A5-2880-4214-BF9A-F9970DC2BFB4}"/>
                </a:ext>
              </a:extLst>
            </p:cNvPr>
            <p:cNvSpPr/>
            <p:nvPr/>
          </p:nvSpPr>
          <p:spPr>
            <a:xfrm>
              <a:off x="453710" y="3785061"/>
              <a:ext cx="5729246" cy="20599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CB523B-D6F6-417F-A769-59DCA36BF707}"/>
                    </a:ext>
                  </a:extLst>
                </p:cNvPr>
                <p:cNvSpPr txBox="1"/>
                <p:nvPr/>
              </p:nvSpPr>
              <p:spPr>
                <a:xfrm>
                  <a:off x="4166339" y="4609880"/>
                  <a:ext cx="1963102" cy="4103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𝐷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a14:m>
                  <a:endPara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CB523B-D6F6-417F-A769-59DCA36BF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339" y="4609880"/>
                  <a:ext cx="1963102" cy="410346"/>
                </a:xfrm>
                <a:prstGeom prst="rect">
                  <a:avLst/>
                </a:prstGeom>
                <a:blipFill>
                  <a:blip r:embed="rId4"/>
                  <a:stretch>
                    <a:fillRect l="-2795" t="-13333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E2DB9F-EADA-4CCC-AB29-C02A4FF95234}"/>
              </a:ext>
            </a:extLst>
          </p:cNvPr>
          <p:cNvGrpSpPr/>
          <p:nvPr/>
        </p:nvGrpSpPr>
        <p:grpSpPr>
          <a:xfrm>
            <a:off x="6631144" y="295003"/>
            <a:ext cx="5537937" cy="1437565"/>
            <a:chOff x="6631144" y="295003"/>
            <a:chExt cx="5537937" cy="143756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8DD5B02-3B0B-4D31-B405-030732BA7FC9}"/>
                </a:ext>
              </a:extLst>
            </p:cNvPr>
            <p:cNvSpPr/>
            <p:nvPr/>
          </p:nvSpPr>
          <p:spPr>
            <a:xfrm>
              <a:off x="6631144" y="295003"/>
              <a:ext cx="5537937" cy="14375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B4CCBD-077A-4A2B-9642-96909FB9DE83}"/>
                    </a:ext>
                  </a:extLst>
                </p:cNvPr>
                <p:cNvSpPr txBox="1"/>
                <p:nvPr/>
              </p:nvSpPr>
              <p:spPr>
                <a:xfrm>
                  <a:off x="10004951" y="658574"/>
                  <a:ext cx="1953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求解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𝐷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</m:t>
                      </m:r>
                    </m:oMath>
                  </a14:m>
                  <a:endPara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B4CCBD-077A-4A2B-9642-96909FB9D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951" y="658574"/>
                  <a:ext cx="195374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492" t="-1147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384037F-1688-444C-93AD-C54D80648A94}"/>
              </a:ext>
            </a:extLst>
          </p:cNvPr>
          <p:cNvGrpSpPr/>
          <p:nvPr/>
        </p:nvGrpSpPr>
        <p:grpSpPr>
          <a:xfrm>
            <a:off x="6631145" y="1732569"/>
            <a:ext cx="5537936" cy="1089212"/>
            <a:chOff x="6631144" y="295003"/>
            <a:chExt cx="5537937" cy="143756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1C7D10-3AA9-43D7-97F0-E45F90428E95}"/>
                </a:ext>
              </a:extLst>
            </p:cNvPr>
            <p:cNvSpPr/>
            <p:nvPr/>
          </p:nvSpPr>
          <p:spPr>
            <a:xfrm>
              <a:off x="6631144" y="295003"/>
              <a:ext cx="5537937" cy="1437565"/>
            </a:xfrm>
            <a:prstGeom prst="rect">
              <a:avLst/>
            </a:prstGeom>
            <a:noFill/>
            <a:ln w="38100"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CAE34C6-27DE-4AF2-AE2E-1B3C96C3D02C}"/>
                </a:ext>
              </a:extLst>
            </p:cNvPr>
            <p:cNvSpPr txBox="1"/>
            <p:nvPr/>
          </p:nvSpPr>
          <p:spPr>
            <a:xfrm>
              <a:off x="10004951" y="658574"/>
              <a:ext cx="1107996" cy="46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2F14F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向量加法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D213032-D55C-4963-8A8C-63247CDBE44C}"/>
              </a:ext>
            </a:extLst>
          </p:cNvPr>
          <p:cNvGrpSpPr/>
          <p:nvPr/>
        </p:nvGrpSpPr>
        <p:grpSpPr>
          <a:xfrm>
            <a:off x="6631143" y="2828925"/>
            <a:ext cx="5537937" cy="1139220"/>
            <a:chOff x="6631144" y="295003"/>
            <a:chExt cx="5537937" cy="143756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CD26BEA-40DD-4DBC-A66C-1636E27F99FD}"/>
                </a:ext>
              </a:extLst>
            </p:cNvPr>
            <p:cNvSpPr/>
            <p:nvPr/>
          </p:nvSpPr>
          <p:spPr>
            <a:xfrm>
              <a:off x="6631144" y="295003"/>
              <a:ext cx="5537937" cy="1437565"/>
            </a:xfrm>
            <a:prstGeom prst="rect">
              <a:avLst/>
            </a:prstGeom>
            <a:noFill/>
            <a:ln w="38100"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0F3B9A-473C-46AC-8B8E-08F405818ADA}"/>
                </a:ext>
              </a:extLst>
            </p:cNvPr>
            <p:cNvSpPr txBox="1"/>
            <p:nvPr/>
          </p:nvSpPr>
          <p:spPr>
            <a:xfrm>
              <a:off x="10004951" y="658574"/>
              <a:ext cx="1107996" cy="46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2F14F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向量减法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79E314-A1E8-40B9-A292-555F985647DB}"/>
              </a:ext>
            </a:extLst>
          </p:cNvPr>
          <p:cNvGrpSpPr/>
          <p:nvPr/>
        </p:nvGrpSpPr>
        <p:grpSpPr>
          <a:xfrm>
            <a:off x="6631143" y="3975289"/>
            <a:ext cx="5537937" cy="1139220"/>
            <a:chOff x="6631144" y="295003"/>
            <a:chExt cx="5537937" cy="143756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553C091-B772-47FD-A1F8-B04E2E0BE8BC}"/>
                </a:ext>
              </a:extLst>
            </p:cNvPr>
            <p:cNvSpPr/>
            <p:nvPr/>
          </p:nvSpPr>
          <p:spPr>
            <a:xfrm>
              <a:off x="6631144" y="295003"/>
              <a:ext cx="5537937" cy="1437565"/>
            </a:xfrm>
            <a:prstGeom prst="rect">
              <a:avLst/>
            </a:prstGeom>
            <a:noFill/>
            <a:ln w="38100"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F0AC74F-6F3B-41C4-9EFE-E9F34CB3C70C}"/>
                </a:ext>
              </a:extLst>
            </p:cNvPr>
            <p:cNvSpPr txBox="1"/>
            <p:nvPr/>
          </p:nvSpPr>
          <p:spPr>
            <a:xfrm>
              <a:off x="10004951" y="658574"/>
              <a:ext cx="1107996" cy="46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2F14F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向量复制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A0B397B-3EB0-4AA1-A366-8034E0CC144A}"/>
              </a:ext>
            </a:extLst>
          </p:cNvPr>
          <p:cNvGrpSpPr/>
          <p:nvPr/>
        </p:nvGrpSpPr>
        <p:grpSpPr>
          <a:xfrm>
            <a:off x="6631141" y="5114508"/>
            <a:ext cx="5537937" cy="1420901"/>
            <a:chOff x="6631144" y="295003"/>
            <a:chExt cx="5537937" cy="143756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1768CC1-6DD9-4A41-A34D-78BA76FEE386}"/>
                </a:ext>
              </a:extLst>
            </p:cNvPr>
            <p:cNvSpPr/>
            <p:nvPr/>
          </p:nvSpPr>
          <p:spPr>
            <a:xfrm>
              <a:off x="6631144" y="295003"/>
              <a:ext cx="5537937" cy="1437565"/>
            </a:xfrm>
            <a:prstGeom prst="rect">
              <a:avLst/>
            </a:prstGeom>
            <a:noFill/>
            <a:ln w="38100"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B3EE71E-5601-4A13-B2C4-0AE19E939309}"/>
                </a:ext>
              </a:extLst>
            </p:cNvPr>
            <p:cNvSpPr txBox="1"/>
            <p:nvPr/>
          </p:nvSpPr>
          <p:spPr>
            <a:xfrm>
              <a:off x="10004951" y="658574"/>
              <a:ext cx="1569660" cy="373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2F14F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向量无穷范数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05D31E3-1D4F-4275-8098-10A3D043FFB4}"/>
              </a:ext>
            </a:extLst>
          </p:cNvPr>
          <p:cNvGrpSpPr/>
          <p:nvPr/>
        </p:nvGrpSpPr>
        <p:grpSpPr>
          <a:xfrm>
            <a:off x="391267" y="2122352"/>
            <a:ext cx="5211343" cy="1352844"/>
            <a:chOff x="391267" y="2122352"/>
            <a:chExt cx="5211343" cy="135284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5CC78AB-5FAE-4DAB-B829-61C3E997CF66}"/>
                </a:ext>
              </a:extLst>
            </p:cNvPr>
            <p:cNvGrpSpPr/>
            <p:nvPr/>
          </p:nvGrpSpPr>
          <p:grpSpPr>
            <a:xfrm>
              <a:off x="418865" y="3014606"/>
              <a:ext cx="5183745" cy="460590"/>
              <a:chOff x="453710" y="3785062"/>
              <a:chExt cx="5183745" cy="51173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DDF14D-B1C9-4B67-AB50-320BAC7BAF22}"/>
                  </a:ext>
                </a:extLst>
              </p:cNvPr>
              <p:cNvSpPr/>
              <p:nvPr/>
            </p:nvSpPr>
            <p:spPr>
              <a:xfrm>
                <a:off x="453710" y="3785062"/>
                <a:ext cx="5183745" cy="51173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49CDBF-7BFA-47E5-A684-A6D0A71DBD2A}"/>
                  </a:ext>
                </a:extLst>
              </p:cNvPr>
              <p:cNvSpPr txBox="1"/>
              <p:nvPr/>
            </p:nvSpPr>
            <p:spPr>
              <a:xfrm>
                <a:off x="4529459" y="3788816"/>
                <a:ext cx="1107996" cy="410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问题定义</a:t>
                </a:r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67E8D31-899B-4E2C-AF42-74A6BAB14576}"/>
                </a:ext>
              </a:extLst>
            </p:cNvPr>
            <p:cNvSpPr/>
            <p:nvPr/>
          </p:nvSpPr>
          <p:spPr>
            <a:xfrm>
              <a:off x="391267" y="2122352"/>
              <a:ext cx="1430390" cy="4605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7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E0225B-4DAD-4D1C-9E11-7298DD93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5" y="1323164"/>
            <a:ext cx="6503195" cy="55348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A0A31C-291A-439A-9F62-B29B2AD0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迭代法的代码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D422F3-984D-46A9-945C-313B2AFAE1D1}"/>
              </a:ext>
            </a:extLst>
          </p:cNvPr>
          <p:cNvGrpSpPr/>
          <p:nvPr/>
        </p:nvGrpSpPr>
        <p:grpSpPr>
          <a:xfrm>
            <a:off x="3248850" y="3393279"/>
            <a:ext cx="5430808" cy="2500314"/>
            <a:chOff x="422702" y="3785061"/>
            <a:chExt cx="5430808" cy="24780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89FF6D-853E-4DF3-BD0A-198C3A46B483}"/>
                </a:ext>
              </a:extLst>
            </p:cNvPr>
            <p:cNvSpPr/>
            <p:nvPr/>
          </p:nvSpPr>
          <p:spPr>
            <a:xfrm>
              <a:off x="453709" y="3785061"/>
              <a:ext cx="5399801" cy="24780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873E03-8195-4E65-A2EF-69661B5A955A}"/>
                </a:ext>
              </a:extLst>
            </p:cNvPr>
            <p:cNvSpPr txBox="1"/>
            <p:nvPr/>
          </p:nvSpPr>
          <p:spPr>
            <a:xfrm>
              <a:off x="422702" y="4453271"/>
              <a:ext cx="492443" cy="118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</a:t>
              </a:r>
              <a:endPara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循</a:t>
              </a:r>
              <a:endPara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环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86A82-3321-4522-9169-C0CFB82CB1D1}"/>
              </a:ext>
            </a:extLst>
          </p:cNvPr>
          <p:cNvGrpSpPr/>
          <p:nvPr/>
        </p:nvGrpSpPr>
        <p:grpSpPr>
          <a:xfrm>
            <a:off x="5543553" y="3691018"/>
            <a:ext cx="1691691" cy="369332"/>
            <a:chOff x="5057775" y="3691018"/>
            <a:chExt cx="1691691" cy="369332"/>
          </a:xfrm>
        </p:grpSpPr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CFCE8781-77ED-4CF6-B92A-43F0C0AB19D4}"/>
                </a:ext>
              </a:extLst>
            </p:cNvPr>
            <p:cNvSpPr/>
            <p:nvPr/>
          </p:nvSpPr>
          <p:spPr>
            <a:xfrm>
              <a:off x="5057775" y="3814763"/>
              <a:ext cx="621506" cy="135731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A7AA7C0-1CF6-4C60-A3D6-A11270FCFA23}"/>
                    </a:ext>
                  </a:extLst>
                </p:cNvPr>
                <p:cNvSpPr txBox="1"/>
                <p:nvPr/>
              </p:nvSpPr>
              <p:spPr>
                <a:xfrm>
                  <a:off x="5667375" y="3691018"/>
                  <a:ext cx="10820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𝑡𝑒𝑚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2F14F4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A7AA7C0-1CF6-4C60-A3D6-A11270FCF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75" y="3691018"/>
                  <a:ext cx="108209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262A17-CD72-4922-95FF-76C766072D35}"/>
              </a:ext>
            </a:extLst>
          </p:cNvPr>
          <p:cNvGrpSpPr/>
          <p:nvPr/>
        </p:nvGrpSpPr>
        <p:grpSpPr>
          <a:xfrm>
            <a:off x="8725606" y="3882827"/>
            <a:ext cx="2609506" cy="369332"/>
            <a:chOff x="5057775" y="3691018"/>
            <a:chExt cx="2609506" cy="369332"/>
          </a:xfrm>
        </p:grpSpPr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5DDA5655-F832-4629-B3F2-6D2FA764FAE4}"/>
                </a:ext>
              </a:extLst>
            </p:cNvPr>
            <p:cNvSpPr/>
            <p:nvPr/>
          </p:nvSpPr>
          <p:spPr>
            <a:xfrm>
              <a:off x="5057775" y="3814763"/>
              <a:ext cx="621506" cy="135731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F7277D2-D3A0-473B-B3DF-61B59213C8B9}"/>
                    </a:ext>
                  </a:extLst>
                </p:cNvPr>
                <p:cNvSpPr txBox="1"/>
                <p:nvPr/>
              </p:nvSpPr>
              <p:spPr>
                <a:xfrm>
                  <a:off x="5667375" y="3691018"/>
                  <a:ext cx="1999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2F14F4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F7277D2-D3A0-473B-B3DF-61B59213C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75" y="3691018"/>
                  <a:ext cx="199990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7D27597-9D40-4DDC-BCF8-F9D2364FD744}"/>
              </a:ext>
            </a:extLst>
          </p:cNvPr>
          <p:cNvGrpSpPr/>
          <p:nvPr/>
        </p:nvGrpSpPr>
        <p:grpSpPr>
          <a:xfrm>
            <a:off x="7142539" y="4100990"/>
            <a:ext cx="3834842" cy="369332"/>
            <a:chOff x="5057775" y="3691018"/>
            <a:chExt cx="3834842" cy="369332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2D01FF26-4547-47AC-B47C-809E7ACEA1CD}"/>
                </a:ext>
              </a:extLst>
            </p:cNvPr>
            <p:cNvSpPr/>
            <p:nvPr/>
          </p:nvSpPr>
          <p:spPr>
            <a:xfrm>
              <a:off x="5057775" y="3814763"/>
              <a:ext cx="621506" cy="135731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50882E0-54FF-4D33-995B-7AECAB8E8DB8}"/>
                    </a:ext>
                  </a:extLst>
                </p:cNvPr>
                <p:cNvSpPr txBox="1"/>
                <p:nvPr/>
              </p:nvSpPr>
              <p:spPr>
                <a:xfrm>
                  <a:off x="5667375" y="3691018"/>
                  <a:ext cx="32252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rgbClr val="2F14F4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50882E0-54FF-4D33-995B-7AECAB8E8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75" y="3691018"/>
                  <a:ext cx="322524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1262A17-CD72-4922-95FF-76C766072D35}"/>
              </a:ext>
            </a:extLst>
          </p:cNvPr>
          <p:cNvGrpSpPr/>
          <p:nvPr/>
        </p:nvGrpSpPr>
        <p:grpSpPr>
          <a:xfrm>
            <a:off x="7173546" y="4314310"/>
            <a:ext cx="2794172" cy="369332"/>
            <a:chOff x="5057775" y="3691018"/>
            <a:chExt cx="2794172" cy="369332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5DDA5655-F832-4629-B3F2-6D2FA764FAE4}"/>
                </a:ext>
              </a:extLst>
            </p:cNvPr>
            <p:cNvSpPr/>
            <p:nvPr/>
          </p:nvSpPr>
          <p:spPr>
            <a:xfrm>
              <a:off x="5057775" y="3814763"/>
              <a:ext cx="621506" cy="135731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15">
                  <a:extLst>
                    <a:ext uri="{FF2B5EF4-FFF2-40B4-BE49-F238E27FC236}">
                      <a16:creationId xmlns:a16="http://schemas.microsoft.com/office/drawing/2014/main" id="{0F7277D2-D3A0-473B-B3DF-61B59213C8B9}"/>
                    </a:ext>
                  </a:extLst>
                </p:cNvPr>
                <p:cNvSpPr txBox="1"/>
                <p:nvPr/>
              </p:nvSpPr>
              <p:spPr>
                <a:xfrm>
                  <a:off x="5667375" y="3691018"/>
                  <a:ext cx="21845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b="0" dirty="0">
                      <a:solidFill>
                        <a:srgbClr val="2F14F4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Solve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2F14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2F14F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solidFill>
                                <a:srgbClr val="2F14F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2F14F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2F14F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2F14F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2F14F4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zh-CN" altLang="en-US" dirty="0">
                    <a:solidFill>
                      <a:srgbClr val="2F14F4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15">
                  <a:extLst>
                    <a:ext uri="{FF2B5EF4-FFF2-40B4-BE49-F238E27FC236}">
                      <a16:creationId xmlns:a16="http://schemas.microsoft.com/office/drawing/2014/main" id="{0F7277D2-D3A0-473B-B3DF-61B59213C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375" y="3691018"/>
                  <a:ext cx="218457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14" t="-13333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2D9D13F-2AF0-4CB6-89D5-B17897C71750}"/>
              </a:ext>
            </a:extLst>
          </p:cNvPr>
          <p:cNvGrpSpPr/>
          <p:nvPr/>
        </p:nvGrpSpPr>
        <p:grpSpPr>
          <a:xfrm>
            <a:off x="6375161" y="4480659"/>
            <a:ext cx="2058363" cy="369332"/>
            <a:chOff x="5057775" y="3691018"/>
            <a:chExt cx="2058363" cy="369332"/>
          </a:xfrm>
        </p:grpSpPr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B08520A6-9DC0-4CB7-857C-EE7E329678E3}"/>
                </a:ext>
              </a:extLst>
            </p:cNvPr>
            <p:cNvSpPr/>
            <p:nvPr/>
          </p:nvSpPr>
          <p:spPr>
            <a:xfrm>
              <a:off x="5057775" y="3814763"/>
              <a:ext cx="621506" cy="135731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88317F5-672D-479C-974F-0DDE40B302EC}"/>
                    </a:ext>
                  </a:extLst>
                </p:cNvPr>
                <p:cNvSpPr txBox="1"/>
                <p:nvPr/>
              </p:nvSpPr>
              <p:spPr>
                <a:xfrm>
                  <a:off x="5624511" y="3691018"/>
                  <a:ext cx="1491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𝑡𝑒𝑚</m:t>
                        </m:r>
                      </m:oMath>
                    </m:oMathPara>
                  </a14:m>
                  <a:endParaRPr lang="zh-CN" altLang="en-US" dirty="0">
                    <a:solidFill>
                      <a:srgbClr val="2F14F4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88317F5-672D-479C-974F-0DDE40B30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511" y="3691018"/>
                  <a:ext cx="149162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2EAA235-87D9-445C-B1FD-0CDCFEE7937C}"/>
              </a:ext>
            </a:extLst>
          </p:cNvPr>
          <p:cNvGrpSpPr/>
          <p:nvPr/>
        </p:nvGrpSpPr>
        <p:grpSpPr>
          <a:xfrm>
            <a:off x="6424844" y="4706373"/>
            <a:ext cx="2258096" cy="369332"/>
            <a:chOff x="5057775" y="3691018"/>
            <a:chExt cx="2258096" cy="369332"/>
          </a:xfrm>
        </p:grpSpPr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6A13445C-3A3E-40FA-B69D-36606C31E345}"/>
                </a:ext>
              </a:extLst>
            </p:cNvPr>
            <p:cNvSpPr/>
            <p:nvPr/>
          </p:nvSpPr>
          <p:spPr>
            <a:xfrm>
              <a:off x="5057775" y="3814763"/>
              <a:ext cx="621506" cy="135731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7FBBFAD-04BC-4536-89CB-BB8EFF389C87}"/>
                    </a:ext>
                  </a:extLst>
                </p:cNvPr>
                <p:cNvSpPr txBox="1"/>
                <p:nvPr/>
              </p:nvSpPr>
              <p:spPr>
                <a:xfrm>
                  <a:off x="5624511" y="3691018"/>
                  <a:ext cx="1691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2F14F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7FBBFAD-04BC-4536-89CB-BB8EFF389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511" y="3691018"/>
                  <a:ext cx="169136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117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4752-83FE-472B-ABA9-DDF5A0B3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25D3F0-620D-4379-8A7C-CB46A4F1E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引理（诺伊曼级数定理）：若对</a:t>
                </a:r>
                <a:r>
                  <a:rPr lang="zh-CN" altLang="en-US" sz="2400" i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某个</a:t>
                </a:r>
                <a:r>
                  <a:rPr lang="zh-CN" altLang="en-US" sz="2400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算子范数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可逆，且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迭代收敛定理：若迭代矩阵的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某个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算子范数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收敛于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解。并且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≤…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25D3F0-620D-4379-8A7C-CB46A4F1E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812" t="-1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77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41C9-4573-4795-A25A-9D5EF553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F7C3C1-B807-4E7C-9181-082664163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65238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单位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严格行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列对角占优矩阵，即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=1&gt;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(1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                               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=1&gt;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(1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Richardson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收敛。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F7C3C1-B807-4E7C-9181-082664163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65238" cy="4667250"/>
              </a:xfrm>
              <a:blipFill>
                <a:blip r:embed="rId2"/>
                <a:stretch>
                  <a:fillRect l="-1168" t="-3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98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154DD-51BB-469C-BA63-37D5D590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FF40BB-E8D9-45EF-BEC6-842E81578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Richardson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迭代能否保证收敛？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1/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FF40BB-E8D9-45EF-BEC6-842E81578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812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EDC127B-199E-4680-91CE-480F02A6DB5B}"/>
              </a:ext>
            </a:extLst>
          </p:cNvPr>
          <p:cNvSpPr txBox="1"/>
          <p:nvPr/>
        </p:nvSpPr>
        <p:spPr>
          <a:xfrm>
            <a:off x="2631517" y="2331372"/>
            <a:ext cx="86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</a:rPr>
              <a:t>×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D5496D-A792-4622-BF60-30B565170757}"/>
              </a:ext>
            </a:extLst>
          </p:cNvPr>
          <p:cNvSpPr txBox="1"/>
          <p:nvPr/>
        </p:nvSpPr>
        <p:spPr>
          <a:xfrm>
            <a:off x="4277670" y="3680091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F7A027-5042-4026-9F0A-C287B4943319}"/>
              </a:ext>
            </a:extLst>
          </p:cNvPr>
          <p:cNvSpPr txBox="1"/>
          <p:nvPr/>
        </p:nvSpPr>
        <p:spPr>
          <a:xfrm>
            <a:off x="4277670" y="5269045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CBAF1-8274-4089-9988-C4AB9A2B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AA272E-74EC-43A9-8FDF-4DD8F2C76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推论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：如果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是严格行对角占优矩阵，即 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|&gt;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 (1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Jacobi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收敛。</a:t>
                </a: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AA272E-74EC-43A9-8FDF-4DD8F2C76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917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65032-122C-4DCB-A1A3-DE0CF153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9219C0-4920-49B0-B38E-0865D91FF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136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例：求解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Jacobi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迭代能否保证收敛？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e>
                          </m:eqAr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  <m: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9219C0-4920-49B0-B38E-0865D91FF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1361"/>
              </a:xfrm>
              <a:blipFill>
                <a:blip r:embed="rId2"/>
                <a:stretch>
                  <a:fillRect l="-812" t="-2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D48EC98-6223-44BC-B20F-6120E0183430}"/>
              </a:ext>
            </a:extLst>
          </p:cNvPr>
          <p:cNvSpPr txBox="1"/>
          <p:nvPr/>
        </p:nvSpPr>
        <p:spPr>
          <a:xfrm>
            <a:off x="4891923" y="2416683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1788A0-CB41-4CDC-B7E9-0BD8A14DB8AA}"/>
              </a:ext>
            </a:extLst>
          </p:cNvPr>
          <p:cNvSpPr txBox="1"/>
          <p:nvPr/>
        </p:nvSpPr>
        <p:spPr>
          <a:xfrm>
            <a:off x="7133715" y="3594584"/>
            <a:ext cx="86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</a:rPr>
              <a:t>×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D812BB-040B-45E2-AC9A-C3728E1A81F8}"/>
              </a:ext>
            </a:extLst>
          </p:cNvPr>
          <p:cNvSpPr txBox="1"/>
          <p:nvPr/>
        </p:nvSpPr>
        <p:spPr>
          <a:xfrm>
            <a:off x="7098449" y="5221542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8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9CA46-B1B1-491F-86A9-CA09C2C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BD77FF-8388-4CBB-986B-ED7FC5097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迭代收敛性？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i="1">
                          <a:solidFill>
                            <a:srgbClr val="2F14F4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i="1">
                          <a:solidFill>
                            <a:srgbClr val="2F14F4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2F14F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sz="2400" i="1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2F14F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2F14F4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Schur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酉三角化定理：每个方阵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酉相似于一个上三角阵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，即：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𝑈𝑇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是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的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共轭转置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Schur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酉三角化定理的推论：每个方阵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相似于非对角元是任意小（可能为复数）的上三角阵。</a:t>
                </a: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BD77FF-8388-4CBB-986B-ED7FC5097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8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AD992-7502-42DC-ACB8-54286308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迭代法的一般形式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9B338B-1504-407E-966B-50A142A42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61964" cy="44227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是分裂矩阵</a:t>
                </a:r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不动点形式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迭代矩阵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0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设计原则：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易算、收敛</a:t>
                </a:r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定义）赋范线性空间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向量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序列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收敛：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=0</a:t>
                </a: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9B338B-1504-407E-966B-50A142A42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61964" cy="4422775"/>
              </a:xfrm>
              <a:blipFill>
                <a:blip r:embed="rId2"/>
                <a:stretch>
                  <a:fillRect l="-786" t="-2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15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F43FF-0C23-480B-9E69-C69E10AB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3BFB6-E037-4D16-ADB8-26627CBC2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谱半径定理：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的谱半径满足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i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“任意</a:t>
                </a:r>
                <a:r>
                  <a:rPr lang="zh-CN" altLang="en-US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算子范数</a:t>
                </a:r>
                <a:r>
                  <a:rPr lang="zh-CN" altLang="en-US" i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"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算子范数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任意接近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，即：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为任意正数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3BFB6-E037-4D16-ADB8-26627CBC2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04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7AE59-E9ED-4B6D-86B2-84B08C69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5CC453-3B0E-416C-8208-D3DC8F5C3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迭代收敛定理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：迭代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任意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向量）对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任意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初始向量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收敛于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充要条件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定理：若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严格行对角占优，对任何初始向量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的解。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定理：若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的主对角元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=1,..,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SOR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收敛的必要条件是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&lt;2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5CC453-3B0E-416C-8208-D3DC8F5C3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09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CC5E9-AF7E-4C0B-BB00-740D2066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迭代法的收敛性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0B9EB1-B9FE-4812-A537-E430A7686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518" y="1539438"/>
                <a:ext cx="10515600" cy="47706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Richardson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Jacobi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nor/>
                      </m:rP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</m:den>
                    </m:f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0B9EB1-B9FE-4812-A537-E430A7686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518" y="1539438"/>
                <a:ext cx="10515600" cy="4770619"/>
              </a:xfrm>
              <a:blipFill>
                <a:blip r:embed="rId2"/>
                <a:stretch>
                  <a:fillRect l="-754" t="-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6228BA9-15D1-4E4E-8ED8-09E0975B3249}"/>
              </a:ext>
            </a:extLst>
          </p:cNvPr>
          <p:cNvSpPr txBox="1"/>
          <p:nvPr/>
        </p:nvSpPr>
        <p:spPr>
          <a:xfrm>
            <a:off x="8337911" y="2015214"/>
            <a:ext cx="86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</a:rPr>
              <a:t>×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426CFF-D1A0-4445-9996-EB8291901DB5}"/>
              </a:ext>
            </a:extLst>
          </p:cNvPr>
          <p:cNvSpPr txBox="1"/>
          <p:nvPr/>
        </p:nvSpPr>
        <p:spPr>
          <a:xfrm>
            <a:off x="8302645" y="3429000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A6E3DB-0E9D-4ADF-B9DC-111328389209}"/>
              </a:ext>
            </a:extLst>
          </p:cNvPr>
          <p:cNvSpPr txBox="1"/>
          <p:nvPr/>
        </p:nvSpPr>
        <p:spPr>
          <a:xfrm>
            <a:off x="9320173" y="4656842"/>
            <a:ext cx="9044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9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DC223-E6F5-4ED3-9EBE-4067500A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为什么需要迭代方法？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E615EC-09E1-4759-AA7C-8051B92EA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消元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/LU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分解复杂度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矩阵乘法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迭代法复杂度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为迭代步数。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对于稀疏矩阵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非零元个数为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迭代法优势明显：更少的内存更快的速度！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E615EC-09E1-4759-AA7C-8051B92EA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3CA67EF-D8CC-486B-8C86-007E2707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37" y="3677692"/>
            <a:ext cx="4484633" cy="23042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F3F69CA-662F-47C7-AC69-1C386F35C02C}"/>
              </a:ext>
            </a:extLst>
          </p:cNvPr>
          <p:cNvGrpSpPr/>
          <p:nvPr/>
        </p:nvGrpSpPr>
        <p:grpSpPr>
          <a:xfrm>
            <a:off x="4656925" y="3677691"/>
            <a:ext cx="7501653" cy="2304299"/>
            <a:chOff x="4656925" y="3677691"/>
            <a:chExt cx="7501653" cy="230429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7144597-A2A3-4B3E-BC87-B4229B83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1818" y="3677691"/>
              <a:ext cx="6616760" cy="230429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B862A37-C0B1-4CD3-AB3F-4A98C15E3D99}"/>
                </a:ext>
              </a:extLst>
            </p:cNvPr>
            <p:cNvSpPr txBox="1"/>
            <p:nvPr/>
          </p:nvSpPr>
          <p:spPr>
            <a:xfrm>
              <a:off x="4656925" y="446407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2F14F4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消元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722B2C7F-9D1C-427B-8AB3-255DB225AEE0}"/>
                </a:ext>
              </a:extLst>
            </p:cNvPr>
            <p:cNvSpPr/>
            <p:nvPr/>
          </p:nvSpPr>
          <p:spPr>
            <a:xfrm>
              <a:off x="4656925" y="4829840"/>
              <a:ext cx="884893" cy="279207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F14F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18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DC223-E6F5-4ED3-9EBE-4067500A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为什么需要迭代方法？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E615EC-09E1-4759-AA7C-8051B92EA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例：稀疏矩阵大规模计算：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消元：双精度</a:t>
                </a:r>
                <a:r>
                  <a:rPr lang="zh-CN" altLang="en-US" dirty="0">
                    <a:solidFill>
                      <a:srgbClr val="2F14F4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en-US" altLang="zh-CN" dirty="0">
                    <a:solidFill>
                      <a:srgbClr val="2F14F4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80G</a:t>
                </a:r>
                <a:r>
                  <a:rPr lang="zh-CN" altLang="en-US" dirty="0">
                    <a:solidFill>
                      <a:srgbClr val="2F14F4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字节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；操作数的</a:t>
                </a:r>
                <a:r>
                  <a:rPr lang="zh-CN" altLang="en-US" b="0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量级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,CPU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频率几个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GHz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（每秒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次浮点数操作），计算</a:t>
                </a:r>
                <a:r>
                  <a:rPr lang="zh-CN" altLang="en-US" dirty="0">
                    <a:solidFill>
                      <a:srgbClr val="2F14F4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时间量级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2F14F4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秒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秒）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迭代法：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内存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，每步迭代操作数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100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次迭代的计算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时间在秒量级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E615EC-09E1-4759-AA7C-8051B92EA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B602E-68B8-4FA8-850D-476EEEF9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为什么需要迭代方法？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17321E-676F-4F65-9447-A3070FF38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稀疏矩阵求解，精确解为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0,1,2,…,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消元与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对比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17321E-676F-4F65-9447-A3070FF38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C9FF276-9600-457E-AE6C-418C693955C2}"/>
              </a:ext>
            </a:extLst>
          </p:cNvPr>
          <p:cNvGrpSpPr/>
          <p:nvPr/>
        </p:nvGrpSpPr>
        <p:grpSpPr>
          <a:xfrm>
            <a:off x="2262152" y="2546982"/>
            <a:ext cx="7157828" cy="1281871"/>
            <a:chOff x="998744" y="2791287"/>
            <a:chExt cx="7157828" cy="12818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内容占位符 9">
                  <a:extLst>
                    <a:ext uri="{FF2B5EF4-FFF2-40B4-BE49-F238E27FC236}">
                      <a16:creationId xmlns:a16="http://schemas.microsoft.com/office/drawing/2014/main" id="{38F2DD17-4167-48BB-86AB-48AB5B78098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2131740"/>
                    </p:ext>
                  </p:extLst>
                </p:nvPr>
              </p:nvGraphicFramePr>
              <p:xfrm>
                <a:off x="998744" y="3326334"/>
                <a:ext cx="7061592" cy="746824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882699">
                        <a:extLst>
                          <a:ext uri="{9D8B030D-6E8A-4147-A177-3AD203B41FA5}">
                            <a16:colId xmlns:a16="http://schemas.microsoft.com/office/drawing/2014/main" val="681520972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901665488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2880394063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2091865038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3939380217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1855659715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1582892077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916756317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𝒏</m:t>
                                  </m:r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10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𝟑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𝟒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𝟓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𝟔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𝟕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98289031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𝑖𝑡𝑒𝑟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28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56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64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71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78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84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91</a:t>
                            </a:r>
                            <a:endParaRPr lang="zh-CN" altLang="en-US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786358427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内容占位符 9">
                  <a:extLst>
                    <a:ext uri="{FF2B5EF4-FFF2-40B4-BE49-F238E27FC236}">
                      <a16:creationId xmlns:a16="http://schemas.microsoft.com/office/drawing/2014/main" id="{38F2DD17-4167-48BB-86AB-48AB5B78098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2131740"/>
                    </p:ext>
                  </p:extLst>
                </p:nvPr>
              </p:nvGraphicFramePr>
              <p:xfrm>
                <a:off x="998744" y="3326334"/>
                <a:ext cx="7061592" cy="746824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882699">
                        <a:extLst>
                          <a:ext uri="{9D8B030D-6E8A-4147-A177-3AD203B41FA5}">
                            <a16:colId xmlns:a16="http://schemas.microsoft.com/office/drawing/2014/main" val="681520972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901665488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2880394063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2091865038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3939380217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1855659715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1582892077"/>
                          </a:ext>
                        </a:extLst>
                      </a:gridCol>
                      <a:gridCol w="882699">
                        <a:extLst>
                          <a:ext uri="{9D8B030D-6E8A-4147-A177-3AD203B41FA5}">
                            <a16:colId xmlns:a16="http://schemas.microsoft.com/office/drawing/2014/main" val="916756317"/>
                          </a:ext>
                        </a:extLst>
                      </a:gridCol>
                    </a:tblGrid>
                    <a:tr h="375984"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690" t="-8065" r="-702069" b="-12258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10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200690" t="-8065" r="-502069" b="-12258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300690" t="-8065" r="-402069" b="-12258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403472" t="-8065" r="-304861" b="-12258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500000" t="-8065" r="-202759" b="-12258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600000" t="-8065" r="-102759" b="-12258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700000" t="-8065" r="-2759" b="-122581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8289031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3"/>
                            <a:stretch>
                              <a:fillRect l="-690" t="-108065" r="-702069" b="-2258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28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56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64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71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78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84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91</a:t>
                            </a:r>
                            <a:endParaRPr lang="zh-CN" altLang="en-US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786358427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DCDE13C-4ADC-40B9-9134-A620C4A121B7}"/>
                    </a:ext>
                  </a:extLst>
                </p:cNvPr>
                <p:cNvSpPr txBox="1"/>
                <p:nvPr/>
              </p:nvSpPr>
              <p:spPr>
                <a:xfrm>
                  <a:off x="1116824" y="2791287"/>
                  <a:ext cx="70397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Gauss-Seidel</a:t>
                  </a:r>
                  <a:r>
                    <a:rPr lang="zh-CN" altLang="en-US" sz="2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迭代次数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𝑖𝑡𝑒𝑟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随矩阵维度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lang="zh-CN" altLang="en-US" sz="2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的变化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𝑇𝑂𝐿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DCDE13C-4ADC-40B9-9134-A620C4A12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824" y="2791287"/>
                  <a:ext cx="7039748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66" t="-12308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8BEDA7C-04CF-4AD6-BB4B-90B2B8BC9D71}"/>
              </a:ext>
            </a:extLst>
          </p:cNvPr>
          <p:cNvGrpSpPr/>
          <p:nvPr/>
        </p:nvGrpSpPr>
        <p:grpSpPr>
          <a:xfrm>
            <a:off x="1258222" y="4326370"/>
            <a:ext cx="10079999" cy="1684183"/>
            <a:chOff x="-499449" y="2926224"/>
            <a:chExt cx="10079999" cy="168418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内容占位符 9">
                  <a:extLst>
                    <a:ext uri="{FF2B5EF4-FFF2-40B4-BE49-F238E27FC236}">
                      <a16:creationId xmlns:a16="http://schemas.microsoft.com/office/drawing/2014/main" id="{D217A67C-1D52-441B-BB49-01F4A65224C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43936656"/>
                    </p:ext>
                  </p:extLst>
                </p:nvPr>
              </p:nvGraphicFramePr>
              <p:xfrm>
                <a:off x="-499449" y="3492743"/>
                <a:ext cx="10079999" cy="1117664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3935">
                        <a:extLst>
                          <a:ext uri="{9D8B030D-6E8A-4147-A177-3AD203B41FA5}">
                            <a16:colId xmlns:a16="http://schemas.microsoft.com/office/drawing/2014/main" val="681520972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901665488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2880394063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2091865038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3939380217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1855659715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1582892077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916756317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𝒏</m:t>
                                  </m:r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10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𝟑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𝟒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𝟓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𝟔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𝟕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zh-CN" altLang="en-US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98289031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14:m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Gauss</m:t>
                                </m:r>
                              </m:oMath>
                            </a14:m>
                            <a:r>
                              <a:rPr lang="zh-CN" altLang="en-US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消元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0.001s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1.02s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1483.46s</a:t>
                            </a:r>
                            <a:endParaRPr lang="zh-CN" altLang="en-US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-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-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-</a:t>
                            </a:r>
                            <a:endParaRPr lang="zh-CN" altLang="en-US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78635842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Gauss-Seidel</a:t>
                            </a:r>
                            <a:r>
                              <a:rPr lang="zh-CN" altLang="en-US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迭代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0.002s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0.02s</a:t>
                            </a:r>
                            <a:endParaRPr lang="zh-CN" altLang="en-US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0.20s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2.73s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22.65s</a:t>
                            </a:r>
                            <a:endParaRPr lang="zh-CN" altLang="en-US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428179566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内容占位符 9">
                  <a:extLst>
                    <a:ext uri="{FF2B5EF4-FFF2-40B4-BE49-F238E27FC236}">
                      <a16:creationId xmlns:a16="http://schemas.microsoft.com/office/drawing/2014/main" id="{D217A67C-1D52-441B-BB49-01F4A65224C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43936656"/>
                    </p:ext>
                  </p:extLst>
                </p:nvPr>
              </p:nvGraphicFramePr>
              <p:xfrm>
                <a:off x="-499449" y="3492743"/>
                <a:ext cx="10079999" cy="1117664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3935">
                        <a:extLst>
                          <a:ext uri="{9D8B030D-6E8A-4147-A177-3AD203B41FA5}">
                            <a16:colId xmlns:a16="http://schemas.microsoft.com/office/drawing/2014/main" val="681520972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901665488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2880394063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2091865038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3939380217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1855659715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1582892077"/>
                          </a:ext>
                        </a:extLst>
                      </a:gridCol>
                      <a:gridCol w="1125152">
                        <a:extLst>
                          <a:ext uri="{9D8B030D-6E8A-4147-A177-3AD203B41FA5}">
                            <a16:colId xmlns:a16="http://schemas.microsoft.com/office/drawing/2014/main" val="916756317"/>
                          </a:ext>
                        </a:extLst>
                      </a:gridCol>
                    </a:tblGrid>
                    <a:tr h="375984"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276" t="-8065" r="-358287" b="-22096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10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295676" t="-8065" r="-501622" b="-22096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395676" t="-8065" r="-401622" b="-22096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498370" t="-8065" r="-303804" b="-22096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595135" t="-8065" r="-202162" b="-22096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698913" t="-8065" r="-103261" b="-22096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794595" t="-8065" r="-2703" b="-220968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8289031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endParaRPr lang="zh-CN"/>
                          </a:p>
                        </a:txBody>
                        <a:tcPr>
                          <a:blipFill>
                            <a:blip r:embed="rId5"/>
                            <a:stretch>
                              <a:fillRect l="-276" t="-109836" r="-358287" b="-12459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0.001s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1.02s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1483.46s</a:t>
                            </a:r>
                            <a:endParaRPr lang="zh-CN" altLang="en-US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-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-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-</a:t>
                            </a:r>
                            <a:endParaRPr lang="zh-CN" altLang="en-US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2786358427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Gauss-Seidel</a:t>
                            </a:r>
                            <a:r>
                              <a:rPr lang="zh-CN" altLang="en-US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迭代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0.002s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rgbClr val="FF0000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0.02s</a:t>
                            </a:r>
                            <a:endParaRPr lang="zh-CN" altLang="en-US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0.20s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2.73s</a:t>
                            </a:r>
                            <a:endParaRPr lang="zh-CN" altLang="en-US" dirty="0"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altLang="zh-CN" dirty="0">
                                <a:solidFill>
                                  <a:schemeClr val="tx1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22.65s</a:t>
                            </a:r>
                            <a:endParaRPr lang="zh-CN" altLang="en-US" dirty="0">
                              <a:solidFill>
                                <a:schemeClr val="tx1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428179566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1E146B9-8167-4A0C-9B5F-8BBE9E0FA496}"/>
                    </a:ext>
                  </a:extLst>
                </p:cNvPr>
                <p:cNvSpPr txBox="1"/>
                <p:nvPr/>
              </p:nvSpPr>
              <p:spPr>
                <a:xfrm>
                  <a:off x="237325" y="2926224"/>
                  <a:ext cx="68618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计算时间随矩阵维度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lang="zh-CN" altLang="en-US" sz="20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的变化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Gauss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Seidel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𝑇𝑂𝐿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−7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1E146B9-8167-4A0C-9B5F-8BBE9E0FA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25" y="2926224"/>
                  <a:ext cx="6861878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888" t="-12308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104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94BF6-85B6-42A1-B68E-3E9E01C4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思考与练习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857E34-C5F3-4AC0-B6FD-AC9FC8412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291" y="1783744"/>
                <a:ext cx="10515600" cy="47915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对方程重新组织，得到一个严格行对角占优系数矩阵，并推导相应的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Jacobi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迭代和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迭代公式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dirty="0">
                                  <a:latin typeface="黑体" panose="02010609060101010101" pitchFamily="49" charset="-122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编程实现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Jacobi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迭代、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Gauss-Seidel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迭代和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SOR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迭代，并迭代求解以上方程组。所有迭代初始向量取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，误差限取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，结果保留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位小数。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b="0" dirty="0">
                    <a:solidFill>
                      <a:srgbClr val="2F14F4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选做</a:t>
                </a:r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）编程实现</a:t>
                </a:r>
                <a:r>
                  <a:rPr lang="en-US" altLang="zh-CN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Jacobi</a:t>
                </a:r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迭代求解课件中的稀疏系数矩阵的线性方程组，并与之前实现的</a:t>
                </a:r>
                <a:r>
                  <a:rPr lang="en-US" altLang="zh-CN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Gauss</a:t>
                </a:r>
                <a:r>
                  <a:rPr lang="zh-CN" altLang="en-US" sz="24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消元进行比较。</a:t>
                </a:r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857E34-C5F3-4AC0-B6FD-AC9FC8412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291" y="1783744"/>
                <a:ext cx="10515600" cy="4791560"/>
              </a:xfrm>
              <a:blipFill>
                <a:blip r:embed="rId2"/>
                <a:stretch>
                  <a:fillRect l="-812" t="-1781" r="-464" b="-1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55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81854-3DB5-4C47-9A2D-8B35D975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Richardson</a:t>
            </a:r>
            <a:r>
              <a:rPr lang="zh-CN" altLang="en-US" dirty="0"/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DFD13-2475-4901-A03F-D4230E8A9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657" y="1546418"/>
                <a:ext cx="11000138" cy="523828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系数矩阵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Richardson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DFD13-2475-4901-A03F-D4230E8A9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657" y="1546418"/>
                <a:ext cx="11000138" cy="5238289"/>
              </a:xfrm>
              <a:blipFill>
                <a:blip r:embed="rId2"/>
                <a:stretch>
                  <a:fillRect l="-831" t="-1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91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12433-909E-4773-ADC4-A08BAA83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Richardson</a:t>
            </a:r>
            <a:r>
              <a:rPr lang="zh-CN" altLang="en-US" dirty="0"/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AEA66-1885-4152-B0E9-13664A6AE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迭代过程：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0,0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−5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FAEA66-1885-4152-B0E9-13664A6AE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5A80218-6CAE-4B75-A331-5D6FD49E5D3A}"/>
              </a:ext>
            </a:extLst>
          </p:cNvPr>
          <p:cNvGrpSpPr/>
          <p:nvPr/>
        </p:nvGrpSpPr>
        <p:grpSpPr>
          <a:xfrm>
            <a:off x="6865939" y="1545089"/>
            <a:ext cx="4487861" cy="3779663"/>
            <a:chOff x="6865939" y="1545089"/>
            <a:chExt cx="4487861" cy="37796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FA332A2-AA82-4E08-9B47-EC155C6DA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2852" y="1983854"/>
              <a:ext cx="4480948" cy="33408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83697C1-8AD5-4A2B-8BEC-9997C84BA1F4}"/>
                    </a:ext>
                  </a:extLst>
                </p:cNvPr>
                <p:cNvSpPr txBox="1"/>
                <p:nvPr/>
              </p:nvSpPr>
              <p:spPr>
                <a:xfrm>
                  <a:off x="7859651" y="1545089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83697C1-8AD5-4A2B-8BEC-9997C84BA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51" y="1545089"/>
                  <a:ext cx="45377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D16EFC0-D843-4799-B430-50E8A87C7517}"/>
                    </a:ext>
                  </a:extLst>
                </p:cNvPr>
                <p:cNvSpPr txBox="1"/>
                <p:nvPr/>
              </p:nvSpPr>
              <p:spPr>
                <a:xfrm>
                  <a:off x="9293315" y="1548425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D16EFC0-D843-4799-B430-50E8A87C7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3315" y="1548425"/>
                  <a:ext cx="4537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AA83E23-9036-47FD-A2AD-AEE5E2125888}"/>
                    </a:ext>
                  </a:extLst>
                </p:cNvPr>
                <p:cNvSpPr txBox="1"/>
                <p:nvPr/>
              </p:nvSpPr>
              <p:spPr>
                <a:xfrm>
                  <a:off x="6865939" y="1550740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AA83E23-9036-47FD-A2AD-AEE5E2125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939" y="1550740"/>
                  <a:ext cx="44858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024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32AFF-FA44-473A-BFBA-BAF20DE9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Jacobi</a:t>
            </a:r>
            <a:r>
              <a:rPr lang="zh-CN" altLang="en-US" dirty="0"/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0E17A93-6B3E-47BC-AFD1-6BE014220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218"/>
                <a:ext cx="10861964" cy="48277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2F14F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0E17A93-6B3E-47BC-AFD1-6BE014220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218"/>
                <a:ext cx="10861964" cy="4827780"/>
              </a:xfrm>
              <a:blipFill>
                <a:blip r:embed="rId2"/>
                <a:stretch>
                  <a:fillRect l="-786" t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1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1BAB1-1305-453A-9236-C06FB86C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Jacobi</a:t>
            </a:r>
            <a:r>
              <a:rPr lang="zh-CN" altLang="en-US" dirty="0"/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BB5F34-E26C-46F5-ABD8-F2D7CC165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34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=5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系数矩阵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Jacobi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迭代：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BB5F34-E26C-46F5-ABD8-F2D7CC165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3441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F07E16B2-28A6-479F-85D2-1D630B154819}"/>
              </a:ext>
            </a:extLst>
          </p:cNvPr>
          <p:cNvGrpSpPr/>
          <p:nvPr/>
        </p:nvGrpSpPr>
        <p:grpSpPr>
          <a:xfrm>
            <a:off x="784722" y="4934968"/>
            <a:ext cx="6730048" cy="1283493"/>
            <a:chOff x="656135" y="4934968"/>
            <a:chExt cx="6730048" cy="1283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D000EDB-9C94-4CF3-B8D8-A89FA908AE4A}"/>
                    </a:ext>
                  </a:extLst>
                </p:cNvPr>
                <p:cNvSpPr txBox="1"/>
                <p:nvPr/>
              </p:nvSpPr>
              <p:spPr>
                <a:xfrm>
                  <a:off x="656135" y="4934968"/>
                  <a:ext cx="6730048" cy="8218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rgbClr val="2F14F4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solidFill>
                                        <a:srgbClr val="2F14F4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D000EDB-9C94-4CF3-B8D8-A89FA908A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35" y="4934968"/>
                  <a:ext cx="6730048" cy="8218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4313CF6-CFF4-47BA-9D6B-60E706D27D80}"/>
                    </a:ext>
                  </a:extLst>
                </p:cNvPr>
                <p:cNvSpPr txBox="1"/>
                <p:nvPr/>
              </p:nvSpPr>
              <p:spPr>
                <a:xfrm>
                  <a:off x="2254589" y="5756796"/>
                  <a:ext cx="7979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4313CF6-CFF4-47BA-9D6B-60E706D27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589" y="5756796"/>
                  <a:ext cx="79797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3AA2CAC-8116-41A9-9A5F-EAE774A4E66A}"/>
                    </a:ext>
                  </a:extLst>
                </p:cNvPr>
                <p:cNvSpPr txBox="1"/>
                <p:nvPr/>
              </p:nvSpPr>
              <p:spPr>
                <a:xfrm>
                  <a:off x="3429928" y="5756796"/>
                  <a:ext cx="10565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dirty="0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solidFill>
                              <a:srgbClr val="2F14F4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2F14F4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3AA2CAC-8116-41A9-9A5F-EAE774A4E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928" y="5756796"/>
                  <a:ext cx="105650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50FBAC3-5EEA-4ADC-943C-2BB82E8CBC27}"/>
                    </a:ext>
                  </a:extLst>
                </p:cNvPr>
                <p:cNvSpPr txBox="1"/>
                <p:nvPr/>
              </p:nvSpPr>
              <p:spPr>
                <a:xfrm>
                  <a:off x="5688271" y="5756796"/>
                  <a:ext cx="7979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50FBAC3-5EEA-4ADC-943C-2BB82E8CB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271" y="5756796"/>
                  <a:ext cx="79797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007F5A-E5C6-451D-8EA7-8FD052E81573}"/>
                  </a:ext>
                </a:extLst>
              </p:cNvPr>
              <p:cNvSpPr txBox="1"/>
              <p:nvPr/>
            </p:nvSpPr>
            <p:spPr>
              <a:xfrm>
                <a:off x="7286170" y="4960535"/>
                <a:ext cx="4271234" cy="79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2F14F4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2F14F4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2F14F4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007F5A-E5C6-451D-8EA7-8FD052E8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170" y="4960535"/>
                <a:ext cx="4271234" cy="79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0FCDAD-DC6D-4D2A-BA47-E57CC3EBF201}"/>
                  </a:ext>
                </a:extLst>
              </p:cNvPr>
              <p:cNvSpPr txBox="1"/>
              <p:nvPr/>
            </p:nvSpPr>
            <p:spPr>
              <a:xfrm>
                <a:off x="7257724" y="5889734"/>
                <a:ext cx="2262606" cy="805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(5−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)/3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(5−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)/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0FCDAD-DC6D-4D2A-BA47-E57CC3EB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724" y="5889734"/>
                <a:ext cx="2262606" cy="8056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8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AF678-85F5-49AC-A6B1-18823DE4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Jacobi</a:t>
            </a:r>
            <a:r>
              <a:rPr lang="zh-CN" altLang="en-US" dirty="0"/>
              <a:t>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12BD51-2D65-4307-8EEE-BBB58540A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16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迭代过程：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0,0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400" b="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(5−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)/3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(5−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)/2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5/3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5/2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(5−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)/3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(5−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)/2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5/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(5−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)/3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(5−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)/2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10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/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5/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12BD51-2D65-4307-8EEE-BBB58540A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16763"/>
              </a:xfrm>
              <a:blipFill>
                <a:blip r:embed="rId2"/>
                <a:stretch>
                  <a:fillRect l="-928" t="-2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F38A660B-D3DF-47DD-BF20-4763F579C49D}"/>
              </a:ext>
            </a:extLst>
          </p:cNvPr>
          <p:cNvGrpSpPr/>
          <p:nvPr/>
        </p:nvGrpSpPr>
        <p:grpSpPr>
          <a:xfrm>
            <a:off x="7551217" y="1644143"/>
            <a:ext cx="3162300" cy="3772491"/>
            <a:chOff x="7551217" y="1644143"/>
            <a:chExt cx="3162300" cy="377249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D555329-995E-4D78-B393-E452626E8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1217" y="2111459"/>
              <a:ext cx="3162300" cy="33051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A26ED3F-A331-4830-BE92-5B960BB652F8}"/>
                    </a:ext>
                  </a:extLst>
                </p:cNvPr>
                <p:cNvSpPr txBox="1"/>
                <p:nvPr/>
              </p:nvSpPr>
              <p:spPr>
                <a:xfrm>
                  <a:off x="8641429" y="1644143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A26ED3F-A331-4830-BE92-5B960BB65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429" y="1644143"/>
                  <a:ext cx="45377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C4D79DD-53B2-4D8A-BE96-A45C0ADD2B09}"/>
                    </a:ext>
                  </a:extLst>
                </p:cNvPr>
                <p:cNvSpPr txBox="1"/>
                <p:nvPr/>
              </p:nvSpPr>
              <p:spPr>
                <a:xfrm>
                  <a:off x="10075093" y="1647479"/>
                  <a:ext cx="4537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C4D79DD-53B2-4D8A-BE96-A45C0ADD2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5093" y="1647479"/>
                  <a:ext cx="4537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43A9AF0-7B4A-445C-8F30-4A9F46D6E58D}"/>
                    </a:ext>
                  </a:extLst>
                </p:cNvPr>
                <p:cNvSpPr txBox="1"/>
                <p:nvPr/>
              </p:nvSpPr>
              <p:spPr>
                <a:xfrm>
                  <a:off x="7647717" y="1649794"/>
                  <a:ext cx="4485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A43A9AF0-7B4A-445C-8F30-4A9F46D6E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717" y="1649794"/>
                  <a:ext cx="44858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89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9524B-9003-47EB-9EF5-E4BBA0C5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Jacobi</a:t>
            </a:r>
            <a:r>
              <a:rPr lang="zh-CN" altLang="en-US" dirty="0"/>
              <a:t>迭代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6A8B6-CDAF-4717-A58B-825D3ABA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Jacobi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迭代与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Richardson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迭代的关系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91D0E4-1053-48A2-AC78-64D0EB1676CF}"/>
                  </a:ext>
                </a:extLst>
              </p:cNvPr>
              <p:cNvSpPr txBox="1"/>
              <p:nvPr/>
            </p:nvSpPr>
            <p:spPr>
              <a:xfrm>
                <a:off x="5207194" y="2821726"/>
                <a:ext cx="1280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E91D0E4-1053-48A2-AC78-64D0EB16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94" y="2821726"/>
                <a:ext cx="128054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7CEB07-B54D-4846-9AC8-84CFCD470ABE}"/>
              </a:ext>
            </a:extLst>
          </p:cNvPr>
          <p:cNvGrpSpPr/>
          <p:nvPr/>
        </p:nvGrpSpPr>
        <p:grpSpPr>
          <a:xfrm>
            <a:off x="6512454" y="2677807"/>
            <a:ext cx="5379003" cy="605584"/>
            <a:chOff x="6512454" y="2677807"/>
            <a:chExt cx="5379003" cy="605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9EACD06-4876-465D-9C0A-895DAB53D3A2}"/>
                    </a:ext>
                  </a:extLst>
                </p:cNvPr>
                <p:cNvSpPr txBox="1"/>
                <p:nvPr/>
              </p:nvSpPr>
              <p:spPr>
                <a:xfrm>
                  <a:off x="7684087" y="2821726"/>
                  <a:ext cx="42073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9EACD06-4876-465D-9C0A-895DAB53D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087" y="2821726"/>
                  <a:ext cx="420737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0122976F-CE88-4EDC-8A7E-E4FFB89A7E78}"/>
                </a:ext>
              </a:extLst>
            </p:cNvPr>
            <p:cNvSpPr/>
            <p:nvPr/>
          </p:nvSpPr>
          <p:spPr>
            <a:xfrm>
              <a:off x="6512454" y="3017556"/>
              <a:ext cx="1193606" cy="177223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77B481C-1098-479A-980E-DF8F2CFC974E}"/>
                </a:ext>
              </a:extLst>
            </p:cNvPr>
            <p:cNvSpPr txBox="1"/>
            <p:nvPr/>
          </p:nvSpPr>
          <p:spPr>
            <a:xfrm>
              <a:off x="6629885" y="267780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Jacobi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140ACBE-87AA-4E79-A84A-3A3D4C542EEC}"/>
              </a:ext>
            </a:extLst>
          </p:cNvPr>
          <p:cNvGrpSpPr/>
          <p:nvPr/>
        </p:nvGrpSpPr>
        <p:grpSpPr>
          <a:xfrm>
            <a:off x="838200" y="2679093"/>
            <a:ext cx="4573362" cy="604298"/>
            <a:chOff x="838200" y="2679093"/>
            <a:chExt cx="4573362" cy="604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C9109D2-EDE9-458A-8E4A-6F7BE77DDA73}"/>
                    </a:ext>
                  </a:extLst>
                </p:cNvPr>
                <p:cNvSpPr txBox="1"/>
                <p:nvPr/>
              </p:nvSpPr>
              <p:spPr>
                <a:xfrm>
                  <a:off x="838200" y="2821726"/>
                  <a:ext cx="315067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C9109D2-EDE9-458A-8E4A-6F7BE77DD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821726"/>
                  <a:ext cx="315067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DFAEA79E-08BA-43D4-B695-CFFA09B6AF6F}"/>
                </a:ext>
              </a:extLst>
            </p:cNvPr>
            <p:cNvSpPr/>
            <p:nvPr/>
          </p:nvSpPr>
          <p:spPr>
            <a:xfrm flipH="1">
              <a:off x="4072734" y="3017555"/>
              <a:ext cx="1193606" cy="177223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4E5CBF-88BB-4B4D-BF81-EA29298B8E2E}"/>
                </a:ext>
              </a:extLst>
            </p:cNvPr>
            <p:cNvSpPr txBox="1"/>
            <p:nvPr/>
          </p:nvSpPr>
          <p:spPr>
            <a:xfrm>
              <a:off x="4072734" y="267909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Richardson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8FFC0A3-3D25-4279-8A5F-93F6D1EAA145}"/>
              </a:ext>
            </a:extLst>
          </p:cNvPr>
          <p:cNvGrpSpPr/>
          <p:nvPr/>
        </p:nvGrpSpPr>
        <p:grpSpPr>
          <a:xfrm>
            <a:off x="4731223" y="3283392"/>
            <a:ext cx="2337243" cy="1677617"/>
            <a:chOff x="4731223" y="3283392"/>
            <a:chExt cx="2337243" cy="1677617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9D321840-4C3B-43A1-A2DC-FB99A1629B68}"/>
                </a:ext>
              </a:extLst>
            </p:cNvPr>
            <p:cNvSpPr/>
            <p:nvPr/>
          </p:nvSpPr>
          <p:spPr>
            <a:xfrm rot="16200000" flipH="1">
              <a:off x="5250662" y="3791583"/>
              <a:ext cx="1193606" cy="177223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07801F-A80A-4FD7-BE99-CA9FCAD79869}"/>
                    </a:ext>
                  </a:extLst>
                </p:cNvPr>
                <p:cNvSpPr txBox="1"/>
                <p:nvPr/>
              </p:nvSpPr>
              <p:spPr>
                <a:xfrm>
                  <a:off x="4731223" y="4499344"/>
                  <a:ext cx="23372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07801F-A80A-4FD7-BE99-CA9FCAD79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23" y="4499344"/>
                  <a:ext cx="233724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A95360-685E-4FEF-972D-623BB5872EDC}"/>
              </a:ext>
            </a:extLst>
          </p:cNvPr>
          <p:cNvGrpSpPr/>
          <p:nvPr/>
        </p:nvGrpSpPr>
        <p:grpSpPr>
          <a:xfrm>
            <a:off x="6474734" y="3628844"/>
            <a:ext cx="1459363" cy="462972"/>
            <a:chOff x="6474734" y="3628844"/>
            <a:chExt cx="1459363" cy="462972"/>
          </a:xfrm>
        </p:grpSpPr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EBEEF397-13CF-4E7F-A485-9795CE3D2936}"/>
                </a:ext>
              </a:extLst>
            </p:cNvPr>
            <p:cNvSpPr/>
            <p:nvPr/>
          </p:nvSpPr>
          <p:spPr>
            <a:xfrm rot="8100000" flipH="1">
              <a:off x="6740491" y="3914593"/>
              <a:ext cx="1193606" cy="177223"/>
            </a:xfrm>
            <a:prstGeom prst="rightArrow">
              <a:avLst/>
            </a:prstGeom>
            <a:solidFill>
              <a:srgbClr val="2F14F4"/>
            </a:solidFill>
            <a:ln>
              <a:solidFill>
                <a:srgbClr val="2F1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FFEAF53-56E0-44F5-B90F-647D4AA376B3}"/>
                </a:ext>
              </a:extLst>
            </p:cNvPr>
            <p:cNvSpPr txBox="1"/>
            <p:nvPr/>
          </p:nvSpPr>
          <p:spPr>
            <a:xfrm rot="-2700000">
              <a:off x="6474734" y="362884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Richardson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6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26063</TotalTime>
  <Words>2118</Words>
  <Application>Microsoft Office PowerPoint</Application>
  <PresentationFormat>Widescreen</PresentationFormat>
  <Paragraphs>353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华文宋体</vt:lpstr>
      <vt:lpstr>微软雅黑</vt:lpstr>
      <vt:lpstr>等线</vt:lpstr>
      <vt:lpstr>黑体</vt:lpstr>
      <vt:lpstr>Arial</vt:lpstr>
      <vt:lpstr>Cambria Math</vt:lpstr>
      <vt:lpstr>Wingdings</vt:lpstr>
      <vt:lpstr>Office 主题​​</vt:lpstr>
      <vt:lpstr>线性方程组的迭代法</vt:lpstr>
      <vt:lpstr>线性方程组的迭代法</vt:lpstr>
      <vt:lpstr>迭代法的一般形式</vt:lpstr>
      <vt:lpstr>Richardson迭代</vt:lpstr>
      <vt:lpstr>Richardson迭代</vt:lpstr>
      <vt:lpstr>Jacobi迭代</vt:lpstr>
      <vt:lpstr>Jacobi迭代</vt:lpstr>
      <vt:lpstr>Jacobi迭代</vt:lpstr>
      <vt:lpstr>Jacobi迭代</vt:lpstr>
      <vt:lpstr>Gauss-Seidel迭代</vt:lpstr>
      <vt:lpstr>Gauss-Seidel迭代</vt:lpstr>
      <vt:lpstr>Gauss-Seidel迭代</vt:lpstr>
      <vt:lpstr>Gauss-Seidel迭代</vt:lpstr>
      <vt:lpstr>连续超松弛（SOR）迭代</vt:lpstr>
      <vt:lpstr>连续超松弛（SOR）迭代</vt:lpstr>
      <vt:lpstr>连续超松弛（SOR）迭代</vt:lpstr>
      <vt:lpstr>连续超松弛（SOR）迭代</vt:lpstr>
      <vt:lpstr>连续超松弛（SOR）迭代</vt:lpstr>
      <vt:lpstr>对比不同迭代法</vt:lpstr>
      <vt:lpstr>对比不同迭代法</vt:lpstr>
      <vt:lpstr>迭代法的代码</vt:lpstr>
      <vt:lpstr>迭代法的代码</vt:lpstr>
      <vt:lpstr>迭代法的代码</vt:lpstr>
      <vt:lpstr>迭代法的收敛性</vt:lpstr>
      <vt:lpstr>迭代法的收敛性</vt:lpstr>
      <vt:lpstr>迭代法的收敛性</vt:lpstr>
      <vt:lpstr>迭代法的收敛性</vt:lpstr>
      <vt:lpstr>迭代法的收敛性</vt:lpstr>
      <vt:lpstr>迭代法的收敛性</vt:lpstr>
      <vt:lpstr>迭代法的收敛性</vt:lpstr>
      <vt:lpstr>迭代法的收敛性</vt:lpstr>
      <vt:lpstr>迭代法的收敛性</vt:lpstr>
      <vt:lpstr>为什么需要迭代方法？</vt:lpstr>
      <vt:lpstr>为什么需要迭代方法？</vt:lpstr>
      <vt:lpstr>为什么需要迭代方法？</vt:lpstr>
      <vt:lpstr>思考与练习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数值微分</dc:title>
  <dc:creator>HUA SHEN</dc:creator>
  <cp:lastModifiedBy>杰锋 周</cp:lastModifiedBy>
  <cp:revision>739</cp:revision>
  <dcterms:created xsi:type="dcterms:W3CDTF">2021-06-15T08:01:11Z</dcterms:created>
  <dcterms:modified xsi:type="dcterms:W3CDTF">2023-03-28T12:37:16Z</dcterms:modified>
</cp:coreProperties>
</file>