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3"/>
    <p:restoredTop sz="75938" autoAdjust="0"/>
  </p:normalViewPr>
  <p:slideViewPr>
    <p:cSldViewPr snapToGrid="0" snapToObjects="1">
      <p:cViewPr varScale="1">
        <p:scale>
          <a:sx n="131" d="100"/>
          <a:sy n="131" d="100"/>
        </p:scale>
        <p:origin x="184" y="232"/>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1/13/20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1/13/20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mice@seas.upenn.edu" TargetMode="External"/><Relationship Id="rId5" Type="http://schemas.openxmlformats.org/officeDocument/2006/relationships/hyperlink" Target="mailto:wanghan2@sas.upenn.edu" TargetMode="External"/><Relationship Id="rId4" Type="http://schemas.openxmlformats.org/officeDocument/2006/relationships/hyperlink" Target="mailto:srchen@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493334" TargetMode="External"/><Relationship Id="rId2" Type="http://schemas.openxmlformats.org/officeDocument/2006/relationships/hyperlink" Target="https://nikolaimatni.github.io/courses/ese605-spring2020/index.html" TargetMode="External"/><Relationship Id="rId1" Type="http://schemas.openxmlformats.org/officeDocument/2006/relationships/slideLayout" Target="../slideLayouts/slideLayout2.xml"/><Relationship Id="rId4" Type="http://schemas.openxmlformats.org/officeDocument/2006/relationships/hyperlink" Target="http://piazza.com/upenn/spring2020/srs_ese6050012020a/hom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atalog.upenn.edu/pennbook/code-of-academic-integr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talog.upenn.edu/pennbook/code-of-academic-integr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Shaoru</a:t>
            </a:r>
            <a:r>
              <a:rPr lang="en-US" sz="2000" dirty="0">
                <a:solidFill>
                  <a:schemeClr val="tx1"/>
                </a:solidFill>
              </a:rPr>
              <a:t> Chen (</a:t>
            </a:r>
            <a:r>
              <a:rPr lang="en-US" sz="2000" dirty="0">
                <a:solidFill>
                  <a:schemeClr val="tx1"/>
                </a:solidFill>
                <a:hlinkClick r:id="rId4"/>
              </a:rPr>
              <a:t>srchen@seas.upenn.edu</a:t>
            </a:r>
            <a:r>
              <a:rPr lang="en-US" sz="2000" dirty="0">
                <a:solidFill>
                  <a:schemeClr val="tx1"/>
                </a:solidFill>
              </a:rPr>
              <a:t>), Han Wang (</a:t>
            </a:r>
            <a:r>
              <a:rPr lang="en-US" sz="2000" dirty="0">
                <a:solidFill>
                  <a:schemeClr val="tx1"/>
                </a:solidFill>
                <a:hlinkClick r:id="rId5"/>
              </a:rPr>
              <a:t>wanghan2@sas.upenn.edu</a:t>
            </a:r>
            <a:r>
              <a:rPr lang="en-US" sz="2000" dirty="0">
                <a:solidFill>
                  <a:schemeClr val="tx1"/>
                </a:solidFill>
              </a:rPr>
              <a:t>), Alexandre Amice (</a:t>
            </a:r>
            <a:r>
              <a:rPr lang="en-US" sz="2000" dirty="0">
                <a:solidFill>
                  <a:schemeClr val="tx1"/>
                </a:solidFill>
                <a:hlinkClick r:id="rId6"/>
              </a:rPr>
              <a:t>amice@seas.upenn.edu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in LRSM</a:t>
            </a:r>
          </a:p>
          <a:p>
            <a:pPr algn="l"/>
            <a:r>
              <a:rPr lang="en-US" sz="2000" b="1" dirty="0">
                <a:solidFill>
                  <a:schemeClr val="tx1"/>
                </a:solidFill>
              </a:rPr>
              <a:t>Website:  </a:t>
            </a:r>
            <a:r>
              <a:rPr lang="en-US" sz="2000" dirty="0">
                <a:solidFill>
                  <a:schemeClr val="tx1"/>
                </a:solidFill>
                <a:hlinkClick r:id="rId7"/>
              </a:rPr>
              <a:t>https://nikolaimatni.github.io/courses/ese605-spring2020/</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401205"/>
          </a:xfrm>
          <a:prstGeom prst="rect">
            <a:avLst/>
          </a:prstGeom>
        </p:spPr>
        <p:txBody>
          <a:bodyPr wrap="square">
            <a:spAutoFit/>
          </a:bodyPr>
          <a:lstStyle/>
          <a:p>
            <a:pPr marL="285750" indent="-285750" algn="just">
              <a:buFont typeface="Arial" panose="020B0604020202020204" pitchFamily="34" charset="0"/>
              <a:buChar char="•"/>
            </a:pPr>
            <a:r>
              <a:rPr lang="en-US" sz="2000" b="1" dirty="0"/>
              <a:t>Lectures: </a:t>
            </a:r>
            <a:r>
              <a:rPr lang="en-US" sz="2000" dirty="0"/>
              <a:t>Tu/Th 3:00-4:30pm LRSM Auditorium</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Course website: </a:t>
            </a:r>
            <a:r>
              <a:rPr lang="en-US" sz="2000" dirty="0"/>
              <a:t>all lecture slides and homework will be </a:t>
            </a:r>
            <a:r>
              <a:rPr lang="en-US" sz="2000"/>
              <a:t>posted on</a:t>
            </a:r>
            <a:br>
              <a:rPr lang="en-US" sz="2000" b="1" dirty="0"/>
            </a:br>
            <a:r>
              <a:rPr lang="en-US" sz="2000" dirty="0">
                <a:hlinkClick r:id="rId2"/>
              </a:rPr>
              <a:t>https://nikolaimatni.github.io/courses/ese605-spring2020/index.html</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Canvas (</a:t>
            </a:r>
            <a:r>
              <a:rPr lang="en-US" sz="2000" b="1" dirty="0" err="1"/>
              <a:t>Gradescope</a:t>
            </a:r>
            <a:r>
              <a:rPr lang="en-US" sz="2000" b="1" dirty="0"/>
              <a:t>): </a:t>
            </a:r>
            <a:r>
              <a:rPr lang="en-US" sz="2000" dirty="0"/>
              <a:t>all homework assignments to be turned in using canvas portal, </a:t>
            </a:r>
            <a:r>
              <a:rPr lang="en-US" sz="2000" dirty="0">
                <a:hlinkClick r:id="rId3"/>
              </a:rPr>
              <a:t>https://canvas.upenn.edu/courses/1493334</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Piazza: </a:t>
            </a:r>
            <a:r>
              <a:rPr lang="en-US" sz="2000" u="sng" dirty="0">
                <a:hlinkClick r:id="rId4"/>
              </a:rPr>
              <a:t>piazza.com/upenn/spring2020/srs_ese6050012020a/home</a:t>
            </a:r>
            <a:r>
              <a:rPr lang="en-US" sz="2000" dirty="0"/>
              <a:t>, for discussion and clarifications, sign up at link above, passcode: </a:t>
            </a:r>
            <a:r>
              <a:rPr lang="en-US" sz="2000" i="1" dirty="0"/>
              <a:t>hyperplane</a:t>
            </a:r>
            <a:r>
              <a:rPr lang="en-US" sz="2000" dirty="0"/>
              <a:t>.</a:t>
            </a:r>
          </a:p>
          <a:p>
            <a:pPr marL="285750" indent="-285750">
              <a:buFont typeface="Arial" panose="020B0604020202020204" pitchFamily="34" charset="0"/>
              <a:buChar char="•"/>
            </a:pPr>
            <a:endParaRPr lang="en-US" sz="2000" b="1" i="1" dirty="0"/>
          </a:p>
          <a:p>
            <a:pPr marL="285750" indent="-285750">
              <a:buFont typeface="Arial" panose="020B0604020202020204" pitchFamily="34" charset="0"/>
              <a:buChar char="•"/>
            </a:pPr>
            <a:r>
              <a:rPr lang="en-US" sz="2000" b="1" dirty="0"/>
              <a:t>Office hours: </a:t>
            </a:r>
            <a:r>
              <a:rPr lang="en-US" sz="2000" dirty="0"/>
              <a:t>NM after class, Levine 374, SC Fr 1-2.30 room TBD, HW Mon 3-4.30 room TBD, AA Wed 2.30-4.30 Moore 317.</a:t>
            </a:r>
            <a:endParaRPr lang="en-US" sz="2000" b="1" dirty="0"/>
          </a:p>
          <a:p>
            <a:pPr algn="just"/>
            <a:endParaRPr lang="en-US" sz="20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970318"/>
          </a:xfrm>
          <a:prstGeom prst="rect">
            <a:avLst/>
          </a:prstGeom>
        </p:spPr>
        <p:txBody>
          <a:bodyPr wrap="square">
            <a:spAutoFit/>
          </a:bodyPr>
          <a:lstStyle/>
          <a:p>
            <a:pPr marL="285750" indent="-285750" algn="just">
              <a:buFont typeface="Arial" panose="020B0604020202020204" pitchFamily="34" charset="0"/>
              <a:buChar char="•"/>
            </a:pPr>
            <a:r>
              <a:rPr lang="en-US" b="1" dirty="0"/>
              <a:t>Homework (20%): </a:t>
            </a:r>
            <a:r>
              <a:rPr lang="en-US" dirty="0"/>
              <a:t>there will be weekly homework assignments (11), handed out on Tuesday, and due the following Friday by 5pm.  You will be given </a:t>
            </a:r>
            <a:r>
              <a:rPr lang="en-US" b="1" i="1" dirty="0"/>
              <a:t>5 free late days</a:t>
            </a:r>
            <a:r>
              <a:rPr lang="en-US" dirty="0"/>
              <a:t> which you may use as you please throughout the semester, after which no late assignments will be accepted.  The homework assignments </a:t>
            </a:r>
            <a:r>
              <a:rPr lang="en-US" b="1" i="1" dirty="0"/>
              <a:t>must be </a:t>
            </a:r>
            <a:r>
              <a:rPr lang="en-US" b="1" i="1" dirty="0" err="1"/>
              <a:t>LateXed</a:t>
            </a:r>
            <a:r>
              <a:rPr lang="en-US" b="1" i="1" dirty="0"/>
              <a:t> and submitted on Canvas via </a:t>
            </a:r>
            <a:r>
              <a:rPr lang="en-US" b="1" i="1" dirty="0" err="1"/>
              <a:t>Gradescope</a:t>
            </a:r>
            <a:r>
              <a:rPr lang="en-US" dirty="0"/>
              <a:t>.  You are allowed, even encouraged, to work on homework in small groups, but you must write up your own homework to hand in.  Homework will be graded on a scale of 0-4.</a:t>
            </a:r>
            <a:endParaRPr lang="en-US" b="1" dirty="0"/>
          </a:p>
          <a:p>
            <a:pPr marL="285750" indent="-285750" algn="just">
              <a:buFont typeface="Arial" panose="020B0604020202020204" pitchFamily="34" charset="0"/>
              <a:buChar char="•"/>
            </a:pPr>
            <a:r>
              <a:rPr lang="en-US" b="1" dirty="0"/>
              <a:t>Midterm exam (30%):</a:t>
            </a:r>
            <a:r>
              <a:rPr lang="en-US" dirty="0"/>
              <a:t> there will be an in-class, 75 minute, closed book, closed notes midterm scheduled for </a:t>
            </a:r>
            <a:r>
              <a:rPr lang="en-US" b="1" i="1" dirty="0"/>
              <a:t>3/03</a:t>
            </a:r>
            <a:r>
              <a:rPr lang="en-US" dirty="0"/>
              <a:t>.</a:t>
            </a:r>
          </a:p>
          <a:p>
            <a:pPr marL="285750" lvl="0" indent="-285750">
              <a:buFont typeface="Arial" panose="020B0604020202020204" pitchFamily="34" charset="0"/>
              <a:buChar char="•"/>
            </a:pPr>
            <a:r>
              <a:rPr lang="en-US" b="1" dirty="0"/>
              <a:t>Final programming assignment (15%):</a:t>
            </a:r>
            <a:r>
              <a:rPr lang="en-US" dirty="0"/>
              <a:t> there will be a final programming assignment due on the last day of classes </a:t>
            </a:r>
            <a:r>
              <a:rPr lang="en-US" b="1" dirty="0"/>
              <a:t>4/29</a:t>
            </a:r>
            <a:r>
              <a:rPr lang="en-US" dirty="0"/>
              <a:t>.</a:t>
            </a:r>
          </a:p>
          <a:p>
            <a:pPr marL="285750" lvl="0" indent="-285750">
              <a:buFont typeface="Arial" panose="020B0604020202020204" pitchFamily="34" charset="0"/>
              <a:buChar char="•"/>
            </a:pPr>
            <a:r>
              <a:rPr lang="en-US" b="1" dirty="0"/>
              <a:t>Final exam (35%): </a:t>
            </a:r>
            <a:r>
              <a:rPr lang="en-US" dirty="0"/>
              <a:t>there will be a take-home final exam during the final exam period.</a:t>
            </a:r>
          </a:p>
          <a:p>
            <a:pPr marL="285750" indent="-285750">
              <a:buFont typeface="Arial" panose="020B0604020202020204" pitchFamily="34" charset="0"/>
              <a:buChar char="•"/>
            </a:pPr>
            <a:r>
              <a:rPr lang="en-US" b="1" dirty="0"/>
              <a:t>Code of Academic Integrity: </a:t>
            </a:r>
            <a:r>
              <a:rPr lang="en-US" dirty="0"/>
              <a:t>All students are expected to adhere to the University’s </a:t>
            </a:r>
            <a:r>
              <a:rPr lang="en-US" u="sng" dirty="0">
                <a:hlinkClick r:id="rId2"/>
              </a:rPr>
              <a:t>Code of Academic Integrity</a:t>
            </a:r>
            <a:r>
              <a:rPr lang="en-US" dirty="0"/>
              <a:t>.  </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dissolv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dissolv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3" end="3"/>
                                            </p:txEl>
                                          </p:spTgt>
                                        </p:tgtEl>
                                        <p:attrNameLst>
                                          <p:attrName>style.visibility</p:attrName>
                                        </p:attrNameLst>
                                      </p:cBhvr>
                                      <p:to>
                                        <p:strVal val="visible"/>
                                      </p:to>
                                    </p:set>
                                    <p:animEffect transition="in" filter="dissolve">
                                      <p:cBhvr>
                                        <p:cTn id="22" dur="500"/>
                                        <p:tgtEl>
                                          <p:spTgt spid="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4" end="4"/>
                                            </p:txEl>
                                          </p:spTgt>
                                        </p:tgtEl>
                                        <p:attrNameLst>
                                          <p:attrName>style.visibility</p:attrName>
                                        </p:attrNameLst>
                                      </p:cBhvr>
                                      <p:to>
                                        <p:strVal val="visible"/>
                                      </p:to>
                                    </p:set>
                                    <p:animEffect transition="in" filter="dissolve">
                                      <p:cBhvr>
                                        <p:cTn id="27"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47317"/>
          </a:xfrm>
          <a:prstGeom prst="rect">
            <a:avLst/>
          </a:prstGeom>
        </p:spPr>
        <p:txBody>
          <a:bodyPr wrap="square">
            <a:spAutoFit/>
          </a:bodyPr>
          <a:lstStyle/>
          <a:p>
            <a:pPr marL="285750" indent="-285750">
              <a:buFont typeface="Arial" panose="020B0604020202020204" pitchFamily="34" charset="0"/>
              <a:buChar char="•"/>
            </a:pPr>
            <a:r>
              <a:rPr lang="en-US" b="1" dirty="0"/>
              <a:t>Code of Academic Integrity: </a:t>
            </a:r>
            <a:r>
              <a:rPr lang="en-US" dirty="0"/>
              <a:t>All students are expected to adhere to the University’s </a:t>
            </a:r>
            <a:r>
              <a:rPr lang="en-US" u="sng" dirty="0">
                <a:hlinkClick r:id="rId2"/>
              </a:rPr>
              <a:t>Code of Academic Integrity</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should also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251794</TotalTime>
  <Words>1056</Words>
  <Application>Microsoft Macintosh PowerPoint</Application>
  <PresentationFormat>On-screen Show (16:9)</PresentationFormat>
  <Paragraphs>64</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2570</cp:revision>
  <cp:lastPrinted>2019-08-05T19:45:22Z</cp:lastPrinted>
  <dcterms:created xsi:type="dcterms:W3CDTF">2016-12-08T19:27:44Z</dcterms:created>
  <dcterms:modified xsi:type="dcterms:W3CDTF">2020-01-13T20:21:35Z</dcterms:modified>
  <cp:category/>
</cp:coreProperties>
</file>