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sldIdLst>
    <p:sldId id="256" r:id="rId2"/>
    <p:sldId id="27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0" r:id="rId2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Sunday, June 19,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4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Sunday, June 19,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5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Sunday, June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Sunday, June 19,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51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2" r:id="rId6"/>
    <p:sldLayoutId id="2147483968" r:id="rId7"/>
    <p:sldLayoutId id="2147483969" r:id="rId8"/>
    <p:sldLayoutId id="2147483970" r:id="rId9"/>
    <p:sldLayoutId id="2147483971" r:id="rId10"/>
    <p:sldLayoutId id="21474839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Rectangle 1103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5" name="Rectangle 1105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543E7-FC1D-EC41-2A8A-03D4688F6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619200"/>
            <a:ext cx="4991961" cy="1477328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l"/>
            <a:r>
              <a:rPr lang="en-US" sz="3200" b="0" dirty="0" err="1"/>
              <a:t>Exploração</a:t>
            </a:r>
            <a:r>
              <a:rPr lang="en-US" sz="3200" b="0" dirty="0"/>
              <a:t> e </a:t>
            </a:r>
            <a:r>
              <a:rPr lang="en-US" sz="3200" b="0" dirty="0" err="1"/>
              <a:t>comparação</a:t>
            </a:r>
            <a:r>
              <a:rPr lang="en-US" sz="3200" b="0" dirty="0"/>
              <a:t> de dados </a:t>
            </a:r>
            <a:r>
              <a:rPr lang="en-US" sz="3200" b="0" dirty="0" err="1"/>
              <a:t>numa</a:t>
            </a:r>
            <a:r>
              <a:rPr lang="en-US" sz="3200" b="0" dirty="0"/>
              <a:t> </a:t>
            </a:r>
            <a:r>
              <a:rPr lang="en-US" sz="3200" b="0" dirty="0" err="1"/>
              <a:t>Operadora</a:t>
            </a:r>
            <a:r>
              <a:rPr lang="en-US" sz="3200" b="0" dirty="0"/>
              <a:t> </a:t>
            </a:r>
            <a:r>
              <a:rPr lang="en-US" sz="3200" b="0" dirty="0" err="1"/>
              <a:t>Móvel</a:t>
            </a:r>
            <a:endParaRPr lang="en-US" sz="3200" b="0" dirty="0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C121EB76-3407-F244-F98A-AD3AF5C7C530}"/>
              </a:ext>
            </a:extLst>
          </p:cNvPr>
          <p:cNvSpPr txBox="1">
            <a:spLocks/>
          </p:cNvSpPr>
          <p:nvPr/>
        </p:nvSpPr>
        <p:spPr>
          <a:xfrm>
            <a:off x="720000" y="3417579"/>
            <a:ext cx="4991962" cy="32162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SzPct val="92000"/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ANADI-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Trabalho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prático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 2</a:t>
            </a:r>
          </a:p>
          <a:p>
            <a:pPr marL="285750"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SzPct val="92000"/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Luís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araújo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- 1190827</a:t>
            </a:r>
          </a:p>
          <a:p>
            <a:pPr marL="285750"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SzPct val="92000"/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Filipe costa- 1210098</a:t>
            </a:r>
          </a:p>
          <a:p>
            <a:pPr marL="285750"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SzPct val="92000"/>
              <a:buFont typeface="The Hand Extrablack" panose="03070A02030502020204" pitchFamily="66" charset="0"/>
              <a:buChar char="•"/>
            </a:pP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Jorge </a:t>
            </a:r>
            <a:r>
              <a:rPr lang="en-US" sz="2000" spc="20" dirty="0" err="1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gonçalves</a:t>
            </a:r>
            <a:r>
              <a:rPr lang="en-US" sz="2000" spc="20" dirty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rPr>
              <a:t>- 1210107</a:t>
            </a:r>
          </a:p>
          <a:p>
            <a:pPr marL="285750" indent="-228600" defTabSz="9144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4"/>
              </a:buClr>
              <a:buSzPct val="92000"/>
              <a:buFont typeface="The Hand Extrablack" panose="03070A02030502020204" pitchFamily="66" charset="0"/>
              <a:buChar char="•"/>
            </a:pPr>
            <a:endParaRPr lang="en-US" sz="2000" spc="20" dirty="0">
              <a:solidFill>
                <a:schemeClr val="tx1">
                  <a:alpha val="58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30" name="Picture 6" descr="Exame Informática | Um serviço só de Internet, sem canais e telefone fixo –  é assim tão difícil?">
            <a:extLst>
              <a:ext uri="{FF2B5EF4-FFF2-40B4-BE49-F238E27FC236}">
                <a16:creationId xmlns:a16="http://schemas.microsoft.com/office/drawing/2014/main" id="{3267320B-88AF-378F-21D6-AA8FFD4F3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2" r="19797" b="1"/>
          <a:stretch/>
        </p:blipFill>
        <p:spPr bwMode="auto">
          <a:xfrm>
            <a:off x="5595730" y="116308"/>
            <a:ext cx="6470373" cy="6602543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2C65A635-92C6-903A-BD6D-A3D3198CD55C}"/>
              </a:ext>
            </a:extLst>
          </p:cNvPr>
          <p:cNvSpPr txBox="1">
            <a:spLocks/>
          </p:cNvSpPr>
          <p:nvPr/>
        </p:nvSpPr>
        <p:spPr>
          <a:xfrm>
            <a:off x="472147" y="2140862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5. Previsão do atributo “</a:t>
            </a:r>
            <a:r>
              <a:rPr lang="pt-PT" dirty="0" err="1"/>
              <a:t>TotalTarifas</a:t>
            </a:r>
            <a:r>
              <a:rPr lang="pt-PT" dirty="0"/>
              <a:t>” utilizando:</a:t>
            </a:r>
          </a:p>
          <a:p>
            <a:pPr lvl="1"/>
            <a:r>
              <a:rPr lang="pt-PT" dirty="0"/>
              <a:t>a) Regressão linear múltipla: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out”;</a:t>
            </a:r>
          </a:p>
          <a:p>
            <a:pPr lvl="2"/>
            <a:r>
              <a:rPr lang="pt-PT" dirty="0"/>
              <a:t>Utilização das funções “lm” e “</a:t>
            </a:r>
            <a:r>
              <a:rPr lang="pt-PT" dirty="0" err="1"/>
              <a:t>predict</a:t>
            </a:r>
            <a:r>
              <a:rPr lang="pt-PT" dirty="0"/>
              <a:t>”;</a:t>
            </a:r>
          </a:p>
          <a:p>
            <a:pPr lvl="2"/>
            <a:r>
              <a:rPr lang="pt-PT" dirty="0"/>
              <a:t>Cálculo do erro médio absoluto (MAE) e raiz quadrada do erro médio (RMSE).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AE1B9AA-F028-AF03-AF95-03CB90B6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F17B7E-C446-3490-DC0D-9C53C987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26" y="1548252"/>
            <a:ext cx="6380850" cy="245417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25761FD-F376-45D8-A968-EBD5F631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14" y="4514180"/>
            <a:ext cx="4970275" cy="10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EE3001-ECB2-C4FD-2E6E-AD57F22D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9FF4A1F4-E3E7-BAF7-DE0A-AD1913E105C1}"/>
              </a:ext>
            </a:extLst>
          </p:cNvPr>
          <p:cNvSpPr txBox="1">
            <a:spLocks/>
          </p:cNvSpPr>
          <p:nvPr/>
        </p:nvSpPr>
        <p:spPr>
          <a:xfrm>
            <a:off x="384672" y="2015710"/>
            <a:ext cx="5376000" cy="3597464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5. Previsão do atributo “</a:t>
            </a:r>
            <a:r>
              <a:rPr lang="pt-PT" dirty="0" err="1"/>
              <a:t>TotalTarifas</a:t>
            </a:r>
            <a:r>
              <a:rPr lang="pt-PT" dirty="0"/>
              <a:t>” utilizando:</a:t>
            </a:r>
          </a:p>
          <a:p>
            <a:pPr lvl="1"/>
            <a:r>
              <a:rPr lang="pt-PT" dirty="0"/>
              <a:t>b) Árvore de regressão com a função “</a:t>
            </a:r>
            <a:r>
              <a:rPr lang="pt-PT" dirty="0" err="1"/>
              <a:t>rpart</a:t>
            </a:r>
            <a:r>
              <a:rPr lang="pt-PT" dirty="0"/>
              <a:t>”. Apresentação da árvore de regressão obtida: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out”.</a:t>
            </a:r>
          </a:p>
          <a:p>
            <a:pPr lvl="2"/>
            <a:r>
              <a:rPr lang="pt-PT" dirty="0"/>
              <a:t>Utilização das funções “</a:t>
            </a:r>
            <a:r>
              <a:rPr lang="pt-PT" dirty="0" err="1"/>
              <a:t>rpart</a:t>
            </a:r>
            <a:r>
              <a:rPr lang="pt-PT" dirty="0"/>
              <a:t>” e “</a:t>
            </a:r>
            <a:r>
              <a:rPr lang="pt-PT" dirty="0" err="1"/>
              <a:t>predict</a:t>
            </a:r>
            <a:r>
              <a:rPr lang="pt-PT" dirty="0"/>
              <a:t>”;</a:t>
            </a:r>
          </a:p>
          <a:p>
            <a:pPr lvl="2"/>
            <a:r>
              <a:rPr lang="pt-PT" dirty="0"/>
              <a:t>Cálculo do erro médio absoluto (MAE) e raiz quadrada do erro médio (RMSE).</a:t>
            </a:r>
          </a:p>
          <a:p>
            <a:pPr lvl="2"/>
            <a:endParaRPr lang="pt-PT" dirty="0"/>
          </a:p>
          <a:p>
            <a:pPr lvl="1"/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EE59D1-5531-8A0C-A255-C414ECCC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72" y="705957"/>
            <a:ext cx="6163535" cy="3781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C488C3-91A2-A44F-BB7A-7F5CD6B44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01" y="4841040"/>
            <a:ext cx="4970275" cy="10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18B654A8-EF9D-7A9F-2502-6700C4A63317}"/>
              </a:ext>
            </a:extLst>
          </p:cNvPr>
          <p:cNvSpPr txBox="1">
            <a:spLocks/>
          </p:cNvSpPr>
          <p:nvPr/>
        </p:nvSpPr>
        <p:spPr>
          <a:xfrm>
            <a:off x="371621" y="2206175"/>
            <a:ext cx="5531510" cy="3700101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5. Previsão do atributo “</a:t>
            </a:r>
            <a:r>
              <a:rPr lang="pt-PT" dirty="0" err="1"/>
              <a:t>TotalTarifas</a:t>
            </a:r>
            <a:r>
              <a:rPr lang="pt-PT" dirty="0"/>
              <a:t>” utilizando:</a:t>
            </a:r>
          </a:p>
          <a:p>
            <a:pPr lvl="1"/>
            <a:r>
              <a:rPr lang="pt-PT" dirty="0"/>
              <a:t>c) Rede neuronal com a função “</a:t>
            </a:r>
            <a:r>
              <a:rPr lang="pt-PT" dirty="0" err="1"/>
              <a:t>neuralnet</a:t>
            </a:r>
            <a:r>
              <a:rPr lang="pt-PT" dirty="0"/>
              <a:t>”. Apresentação da rede obtida: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out”;</a:t>
            </a:r>
          </a:p>
          <a:p>
            <a:pPr lvl="2"/>
            <a:r>
              <a:rPr lang="pt-PT" dirty="0"/>
              <a:t>Utilização da função “</a:t>
            </a:r>
            <a:r>
              <a:rPr lang="pt-PT" dirty="0" err="1"/>
              <a:t>neuralnet</a:t>
            </a:r>
            <a:r>
              <a:rPr lang="pt-PT" dirty="0"/>
              <a:t>”;</a:t>
            </a:r>
          </a:p>
          <a:p>
            <a:pPr lvl="2"/>
            <a:r>
              <a:rPr lang="pt-PT" dirty="0"/>
              <a:t>Utilização da função “compute”;</a:t>
            </a:r>
          </a:p>
          <a:p>
            <a:pPr lvl="2"/>
            <a:r>
              <a:rPr lang="pt-PT" dirty="0"/>
              <a:t>Cálculo do erro médio absoluto (MAE) e raiz quadrada do erro médio (RMSE).</a:t>
            </a:r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C5A511-793D-0464-6AA1-84AB535B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686C21-FF97-56D4-8EE3-B676420EE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95" y="221963"/>
            <a:ext cx="5805633" cy="490987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8B3AB3-3AB1-374C-A18F-10849A0E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073" y="5254819"/>
            <a:ext cx="4970275" cy="10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9D91A4-8A71-D305-CD57-C9629B84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65F1D31-80CB-CCEB-90B2-A62B305E0B52}"/>
              </a:ext>
            </a:extLst>
          </p:cNvPr>
          <p:cNvSpPr txBox="1">
            <a:spLocks/>
          </p:cNvSpPr>
          <p:nvPr/>
        </p:nvSpPr>
        <p:spPr>
          <a:xfrm>
            <a:off x="440082" y="2103540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6. Comparação dos resultados obtidos pelos modelos referidos na questão 5, usando o erro médio absoluto (MAE) e raiz quadrada do erro médio (RMSE):</a:t>
            </a:r>
          </a:p>
          <a:p>
            <a:pPr lvl="1"/>
            <a:r>
              <a:rPr lang="pt-PT" dirty="0"/>
              <a:t>Utilização do “k-</a:t>
            </a:r>
            <a:r>
              <a:rPr lang="pt-PT" dirty="0" err="1"/>
              <a:t>fold</a:t>
            </a:r>
            <a:r>
              <a:rPr lang="pt-PT" dirty="0"/>
              <a:t> cross </a:t>
            </a:r>
            <a:r>
              <a:rPr lang="pt-PT" dirty="0" err="1"/>
              <a:t>validation</a:t>
            </a:r>
            <a:r>
              <a:rPr lang="pt-PT" dirty="0"/>
              <a:t>”.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C4E7D9-601A-C2E0-5B5C-66DC6A1A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04" y="2303672"/>
            <a:ext cx="5595914" cy="140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65EE4AA-B578-4626-E277-53CBFA43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9092029-0870-21D1-03CB-9E783C30DB7D}"/>
              </a:ext>
            </a:extLst>
          </p:cNvPr>
          <p:cNvSpPr txBox="1">
            <a:spLocks/>
          </p:cNvSpPr>
          <p:nvPr/>
        </p:nvSpPr>
        <p:spPr>
          <a:xfrm>
            <a:off x="458743" y="2028895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7. Justificação para os resultados obtidos (dois melhores modelos) de forma a se verificar se são estatisticamente significativos (para um nível de significância de 5%). Identificação do modelo que apresenta o melhor desempenho:</a:t>
            </a:r>
          </a:p>
          <a:p>
            <a:pPr lvl="1"/>
            <a:r>
              <a:rPr lang="pt-PT" dirty="0"/>
              <a:t>Utilização dos testes: “</a:t>
            </a:r>
            <a:r>
              <a:rPr lang="pt-PT" dirty="0" err="1"/>
              <a:t>t.test</a:t>
            </a:r>
            <a:r>
              <a:rPr lang="pt-PT" dirty="0"/>
              <a:t>” e “</a:t>
            </a:r>
            <a:r>
              <a:rPr lang="pt-PT" dirty="0" err="1"/>
              <a:t>wilcox.test</a:t>
            </a:r>
            <a:r>
              <a:rPr lang="pt-PT" dirty="0"/>
              <a:t>”.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82801E-182E-91D8-AD61-773DCE04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32" y="2245416"/>
            <a:ext cx="5235394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E09B94C-1A7B-00E4-33CF-CABF1847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4.2- Classificação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ADC09098-2F88-E71E-B07D-4C59D33DC277}"/>
              </a:ext>
            </a:extLst>
          </p:cNvPr>
          <p:cNvSpPr txBox="1">
            <a:spLocks/>
          </p:cNvSpPr>
          <p:nvPr/>
        </p:nvSpPr>
        <p:spPr>
          <a:xfrm>
            <a:off x="440081" y="2150193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8. Estudo da capacidade preditiva relativamente ao atributo “Ativo” utilizando: </a:t>
            </a:r>
          </a:p>
          <a:p>
            <a:pPr lvl="1"/>
            <a:r>
              <a:rPr lang="pt-PT" dirty="0"/>
              <a:t>a) árvore de decisão: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out”;</a:t>
            </a:r>
          </a:p>
          <a:p>
            <a:pPr lvl="2"/>
            <a:r>
              <a:rPr lang="pt-PT" dirty="0"/>
              <a:t>Utilização da função “</a:t>
            </a:r>
            <a:r>
              <a:rPr lang="pt-PT" dirty="0" err="1"/>
              <a:t>rpart</a:t>
            </a:r>
            <a:r>
              <a:rPr lang="pt-PT" dirty="0"/>
              <a:t>”;</a:t>
            </a:r>
          </a:p>
          <a:p>
            <a:pPr lvl="2"/>
            <a:r>
              <a:rPr lang="pt-PT" dirty="0"/>
              <a:t>Utilização da função “</a:t>
            </a:r>
            <a:r>
              <a:rPr lang="pt-PT" dirty="0" err="1"/>
              <a:t>predict</a:t>
            </a:r>
            <a:r>
              <a:rPr lang="pt-PT" dirty="0"/>
              <a:t>”.</a:t>
            </a:r>
          </a:p>
          <a:p>
            <a:pPr lvl="2"/>
            <a:endParaRPr lang="pt-PT" dirty="0"/>
          </a:p>
          <a:p>
            <a:pPr lvl="2"/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B8580AA-3EB2-CA10-E02A-2DB506495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332" y="2049566"/>
            <a:ext cx="5296359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5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41C035-859D-B327-B78F-17131F78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4.2- Classificação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752A3914-A47F-9FD4-1418-1A942138A429}"/>
              </a:ext>
            </a:extLst>
          </p:cNvPr>
          <p:cNvSpPr txBox="1">
            <a:spLocks/>
          </p:cNvSpPr>
          <p:nvPr/>
        </p:nvSpPr>
        <p:spPr>
          <a:xfrm>
            <a:off x="430751" y="2131532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8. Estudo da capacidade preditiva relativamente ao atributo “Ativo” utilizando: </a:t>
            </a:r>
          </a:p>
          <a:p>
            <a:pPr lvl="1"/>
            <a:r>
              <a:rPr lang="pt-PT" dirty="0"/>
              <a:t>b) rede neuronal: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out”;</a:t>
            </a:r>
          </a:p>
          <a:p>
            <a:pPr lvl="2"/>
            <a:r>
              <a:rPr lang="pt-PT" dirty="0"/>
              <a:t>Utilização da função “</a:t>
            </a:r>
            <a:r>
              <a:rPr lang="pt-PT" dirty="0" err="1"/>
              <a:t>neuralnet</a:t>
            </a:r>
            <a:r>
              <a:rPr lang="pt-PT" dirty="0"/>
              <a:t>”;</a:t>
            </a:r>
          </a:p>
          <a:p>
            <a:pPr lvl="2"/>
            <a:r>
              <a:rPr lang="pt-PT" dirty="0"/>
              <a:t>Utilização da função “compute”;</a:t>
            </a:r>
          </a:p>
          <a:p>
            <a:pPr lvl="2"/>
            <a:r>
              <a:rPr lang="pt-PT" dirty="0"/>
              <a:t>Cálculo da raiz quadrada do erro médio (RMSE).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A8D2F3-A7B0-94ED-2BCC-111F5042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77" y="3497901"/>
            <a:ext cx="5898172" cy="6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7186D1-AF81-39DC-8691-615619566307}"/>
              </a:ext>
            </a:extLst>
          </p:cNvPr>
          <p:cNvSpPr txBox="1">
            <a:spLocks/>
          </p:cNvSpPr>
          <p:nvPr/>
        </p:nvSpPr>
        <p:spPr>
          <a:xfrm>
            <a:off x="718300" y="70924"/>
            <a:ext cx="4991961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4.2- Classificação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4AB31438-D965-66B8-75A3-931E9A7B5BA3}"/>
              </a:ext>
            </a:extLst>
          </p:cNvPr>
          <p:cNvSpPr txBox="1">
            <a:spLocks/>
          </p:cNvSpPr>
          <p:nvPr/>
        </p:nvSpPr>
        <p:spPr>
          <a:xfrm>
            <a:off x="440082" y="2215508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8. Estudo da capacidade preditiva relativamente ao atributo “Ativo” utilizando: </a:t>
            </a:r>
          </a:p>
          <a:p>
            <a:pPr lvl="1"/>
            <a:r>
              <a:rPr lang="pt-PT" dirty="0"/>
              <a:t>c) K-vizinhos-mais-próximos: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out”;</a:t>
            </a:r>
          </a:p>
          <a:p>
            <a:pPr lvl="2"/>
            <a:r>
              <a:rPr lang="pt-PT" dirty="0"/>
              <a:t>Utilização da função “knn.reg”;</a:t>
            </a:r>
          </a:p>
          <a:p>
            <a:pPr lvl="2"/>
            <a:r>
              <a:rPr lang="pt-PT" dirty="0"/>
              <a:t>Utilização da função “</a:t>
            </a:r>
            <a:r>
              <a:rPr lang="pt-PT" dirty="0" err="1"/>
              <a:t>knn</a:t>
            </a:r>
            <a:r>
              <a:rPr lang="pt-PT" dirty="0"/>
              <a:t>”;</a:t>
            </a:r>
          </a:p>
          <a:p>
            <a:pPr lvl="2"/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82E254-1DD9-0493-7516-8853E92A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05" y="183821"/>
            <a:ext cx="2017046" cy="4108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DD2CAB-7EB8-ACA3-D6D6-23141AD0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61" y="628289"/>
            <a:ext cx="6163535" cy="28007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7D00CD-966D-832B-FF07-CD4A43F6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505" y="3495746"/>
            <a:ext cx="2017046" cy="4108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C4E2B52-81C8-4363-1F7F-FDC585BE5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60" y="3973373"/>
            <a:ext cx="6163535" cy="28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DCBD5C-675C-39F0-94B0-E8BDDFD8807A}"/>
              </a:ext>
            </a:extLst>
          </p:cNvPr>
          <p:cNvSpPr txBox="1">
            <a:spLocks/>
          </p:cNvSpPr>
          <p:nvPr/>
        </p:nvSpPr>
        <p:spPr>
          <a:xfrm>
            <a:off x="718300" y="70924"/>
            <a:ext cx="4991961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4.2- Classificação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001247BA-6F03-0E93-E08B-4F5464465418}"/>
              </a:ext>
            </a:extLst>
          </p:cNvPr>
          <p:cNvSpPr txBox="1">
            <a:spLocks/>
          </p:cNvSpPr>
          <p:nvPr/>
        </p:nvSpPr>
        <p:spPr>
          <a:xfrm>
            <a:off x="458743" y="1888936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9. Obtenção da média e do desvio padrão da taxa de acerto da previsão do atributo “Ativo” com os dois melhores modelos obtidos na alínea anterior utilizando o método “k-</a:t>
            </a:r>
            <a:r>
              <a:rPr lang="pt-PT" dirty="0" err="1"/>
              <a:t>fold</a:t>
            </a:r>
            <a:r>
              <a:rPr lang="pt-PT" dirty="0"/>
              <a:t> cross </a:t>
            </a:r>
            <a:r>
              <a:rPr lang="pt-PT" dirty="0" err="1"/>
              <a:t>validation</a:t>
            </a:r>
            <a:r>
              <a:rPr lang="pt-PT" dirty="0"/>
              <a:t>”:</a:t>
            </a:r>
          </a:p>
          <a:p>
            <a:pPr lvl="1"/>
            <a:r>
              <a:rPr lang="pt-PT" dirty="0"/>
              <a:t>Utilização da função “</a:t>
            </a:r>
            <a:r>
              <a:rPr lang="pt-PT" dirty="0" err="1"/>
              <a:t>knn</a:t>
            </a:r>
            <a:r>
              <a:rPr lang="pt-PT" dirty="0"/>
              <a:t>”;</a:t>
            </a:r>
          </a:p>
          <a:p>
            <a:pPr lvl="1"/>
            <a:r>
              <a:rPr lang="pt-PT" dirty="0"/>
              <a:t>Utilização da função “</a:t>
            </a:r>
            <a:r>
              <a:rPr lang="pt-PT" dirty="0" err="1"/>
              <a:t>rpart</a:t>
            </a:r>
            <a:r>
              <a:rPr lang="pt-PT" dirty="0"/>
              <a:t>”;</a:t>
            </a:r>
          </a:p>
          <a:p>
            <a:pPr lvl="1"/>
            <a:r>
              <a:rPr lang="pt-PT" dirty="0"/>
              <a:t>Utilização da função “</a:t>
            </a:r>
            <a:r>
              <a:rPr lang="pt-PT" dirty="0" err="1"/>
              <a:t>predict</a:t>
            </a:r>
            <a:r>
              <a:rPr lang="pt-PT" dirty="0"/>
              <a:t>”.</a:t>
            </a:r>
          </a:p>
          <a:p>
            <a:pPr lvl="1"/>
            <a:endParaRPr lang="pt-PT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D66007-0C61-2F5D-E8E9-124F9BF5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661" y="1467556"/>
            <a:ext cx="3064825" cy="25501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16F96E-4091-7CEE-F9B7-6BB3E596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00" y="4231001"/>
            <a:ext cx="3955749" cy="11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E081FE-FB14-33D6-CE58-1B157E8FE517}"/>
              </a:ext>
            </a:extLst>
          </p:cNvPr>
          <p:cNvSpPr txBox="1">
            <a:spLocks/>
          </p:cNvSpPr>
          <p:nvPr/>
        </p:nvSpPr>
        <p:spPr>
          <a:xfrm>
            <a:off x="718300" y="70924"/>
            <a:ext cx="4991961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4.2- Classificação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66A1165-6024-ED28-F503-63BD148945C1}"/>
              </a:ext>
            </a:extLst>
          </p:cNvPr>
          <p:cNvSpPr txBox="1">
            <a:spLocks/>
          </p:cNvSpPr>
          <p:nvPr/>
        </p:nvSpPr>
        <p:spPr>
          <a:xfrm>
            <a:off x="440081" y="2243499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10. Verificação da existência da diferença significativa no desempenho dos dois melhores modelos obtidos anteriormente (use um nível de significância de 5%). Identificação do modelo que apresenta o melhor desempenho:</a:t>
            </a:r>
          </a:p>
          <a:p>
            <a:pPr lvl="1"/>
            <a:r>
              <a:rPr lang="pt-PT" dirty="0"/>
              <a:t>Utilização dos testes: “</a:t>
            </a:r>
            <a:r>
              <a:rPr lang="pt-PT" dirty="0" err="1"/>
              <a:t>t.test</a:t>
            </a:r>
            <a:r>
              <a:rPr lang="pt-PT" dirty="0"/>
              <a:t>” e “</a:t>
            </a:r>
            <a:r>
              <a:rPr lang="pt-PT" dirty="0" err="1"/>
              <a:t>wilcox.test</a:t>
            </a:r>
            <a:r>
              <a:rPr lang="pt-PT" dirty="0"/>
              <a:t>”.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DDAFC0-32F0-9277-811A-A5A26DD9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41" y="418662"/>
            <a:ext cx="5197290" cy="29415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7F0E2D-847F-D100-B8D3-B2BF8F1F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698" y="3497764"/>
            <a:ext cx="5187333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1DA07-EBD0-E5C0-50CD-0DA1F92E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Agenda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D732B95-13C7-280D-574A-79F1EF5B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Objetivo</a:t>
            </a:r>
          </a:p>
          <a:p>
            <a:r>
              <a:rPr lang="pt-PT" dirty="0"/>
              <a:t>Problema</a:t>
            </a:r>
          </a:p>
          <a:p>
            <a:r>
              <a:rPr lang="pt-PT" dirty="0"/>
              <a:t>Regressão</a:t>
            </a:r>
          </a:p>
          <a:p>
            <a:r>
              <a:rPr lang="pt-PT" dirty="0"/>
              <a:t>Classificação</a:t>
            </a:r>
          </a:p>
          <a:p>
            <a:r>
              <a:rPr lang="pt-PT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60577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120FB10-09D0-CFC2-4A43-C3018BFCCAD4}"/>
              </a:ext>
            </a:extLst>
          </p:cNvPr>
          <p:cNvSpPr txBox="1">
            <a:spLocks/>
          </p:cNvSpPr>
          <p:nvPr/>
        </p:nvSpPr>
        <p:spPr>
          <a:xfrm>
            <a:off x="718300" y="70924"/>
            <a:ext cx="4991961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4.2- Classificação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1BC96BD6-A5BE-C2E7-145B-33C9EDA13A76}"/>
              </a:ext>
            </a:extLst>
          </p:cNvPr>
          <p:cNvSpPr txBox="1">
            <a:spLocks/>
          </p:cNvSpPr>
          <p:nvPr/>
        </p:nvSpPr>
        <p:spPr>
          <a:xfrm>
            <a:off x="421421" y="2430112"/>
            <a:ext cx="5172800" cy="3382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Comparação dos resultados dos modelos. </a:t>
            </a:r>
            <a:r>
              <a:rPr lang="pt-PT" dirty="0" err="1"/>
              <a:t>Discução</a:t>
            </a:r>
            <a:r>
              <a:rPr lang="pt-PT" dirty="0"/>
              <a:t> em detalhe sobre qual o modelo que apresentou melhor e pior desempenho de acordo com os critérios: </a:t>
            </a:r>
            <a:r>
              <a:rPr lang="pt-PT" dirty="0" err="1"/>
              <a:t>Accuracy</a:t>
            </a:r>
            <a:r>
              <a:rPr lang="pt-PT" dirty="0"/>
              <a:t>; </a:t>
            </a:r>
            <a:r>
              <a:rPr lang="pt-PT" dirty="0" err="1"/>
              <a:t>Sensitivity</a:t>
            </a:r>
            <a:r>
              <a:rPr lang="pt-PT" dirty="0"/>
              <a:t>; </a:t>
            </a:r>
            <a:r>
              <a:rPr lang="pt-PT" dirty="0" err="1"/>
              <a:t>Specificity</a:t>
            </a:r>
            <a:r>
              <a:rPr lang="pt-PT" dirty="0"/>
              <a:t> e F1.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D1F88A-2432-08B8-5E93-E30312492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" t="1968" r="202" b="1560"/>
          <a:stretch/>
        </p:blipFill>
        <p:spPr>
          <a:xfrm>
            <a:off x="5796280" y="2719897"/>
            <a:ext cx="6169660" cy="14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BB3780B-63EB-450D-A804-D6AA12F9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0847A5-A329-48CD-B3A7-3892FF6DA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73929C-FE21-3099-12EC-1559C041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35" y="124678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7FC1DD-0C09-23AC-6B84-8D9F7CB3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734" y="2075070"/>
            <a:ext cx="4991962" cy="32162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PT" dirty="0"/>
              <a:t>Devido à vasta quantia de dados existentes foi possível fazer uma análise extensa com recurso aos vários algoritmos lecionados .</a:t>
            </a:r>
          </a:p>
          <a:p>
            <a:pPr>
              <a:lnSpc>
                <a:spcPct val="110000"/>
              </a:lnSpc>
            </a:pPr>
            <a:r>
              <a:rPr lang="pt-PT" dirty="0"/>
              <a:t>Deste modo e, utilizando as diversas funções em R, conseguimos responder a todas as alíneas do enunciado permitindo assim uma boa aquisição de conhecimento prático.</a:t>
            </a:r>
          </a:p>
        </p:txBody>
      </p:sp>
      <p:pic>
        <p:nvPicPr>
          <p:cNvPr id="4" name="Picture 6" descr="Exame Informática | Um serviço só de Internet, sem canais e telefone fixo –  é assim tão difícil?">
            <a:extLst>
              <a:ext uri="{FF2B5EF4-FFF2-40B4-BE49-F238E27FC236}">
                <a16:creationId xmlns:a16="http://schemas.microsoft.com/office/drawing/2014/main" id="{A1156DC1-3373-838D-A682-ADCEAF6CD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1" r="19798" b="1"/>
          <a:stretch/>
        </p:blipFill>
        <p:spPr bwMode="auto">
          <a:xfrm>
            <a:off x="6229665" y="726945"/>
            <a:ext cx="5361537" cy="5404109"/>
          </a:xfrm>
          <a:custGeom>
            <a:avLst/>
            <a:gdLst/>
            <a:ahLst/>
            <a:cxnLst/>
            <a:rect l="l" t="t" r="r" b="b"/>
            <a:pathLst>
              <a:path w="5361537" h="5404109">
                <a:moveTo>
                  <a:pt x="2870828" y="1041"/>
                </a:moveTo>
                <a:cubicBezTo>
                  <a:pt x="3203581" y="14830"/>
                  <a:pt x="3513736" y="163111"/>
                  <a:pt x="3800184" y="290250"/>
                </a:cubicBezTo>
                <a:cubicBezTo>
                  <a:pt x="4171154" y="479730"/>
                  <a:pt x="4508586" y="661721"/>
                  <a:pt x="4702438" y="1026076"/>
                </a:cubicBezTo>
                <a:lnTo>
                  <a:pt x="4959549" y="1326248"/>
                </a:lnTo>
                <a:cubicBezTo>
                  <a:pt x="5129003" y="1601579"/>
                  <a:pt x="5186377" y="1874538"/>
                  <a:pt x="5266423" y="2173276"/>
                </a:cubicBezTo>
                <a:cubicBezTo>
                  <a:pt x="5322579" y="2382854"/>
                  <a:pt x="5370498" y="2561686"/>
                  <a:pt x="5358128" y="2694064"/>
                </a:cubicBezTo>
                <a:cubicBezTo>
                  <a:pt x="5387135" y="3102588"/>
                  <a:pt x="5225012" y="3513996"/>
                  <a:pt x="5101614" y="3771685"/>
                </a:cubicBezTo>
                <a:cubicBezTo>
                  <a:pt x="4997551" y="4040670"/>
                  <a:pt x="4756585" y="4494622"/>
                  <a:pt x="4442699" y="4781934"/>
                </a:cubicBezTo>
                <a:cubicBezTo>
                  <a:pt x="4128813" y="5069245"/>
                  <a:pt x="3867535" y="5122778"/>
                  <a:pt x="3526897" y="5225036"/>
                </a:cubicBezTo>
                <a:cubicBezTo>
                  <a:pt x="3186396" y="5327806"/>
                  <a:pt x="2777866" y="5432329"/>
                  <a:pt x="2398771" y="5397154"/>
                </a:cubicBezTo>
                <a:cubicBezTo>
                  <a:pt x="2019540" y="5361468"/>
                  <a:pt x="1637694" y="5196321"/>
                  <a:pt x="1251137" y="5011566"/>
                </a:cubicBezTo>
                <a:cubicBezTo>
                  <a:pt x="928921" y="4825498"/>
                  <a:pt x="428548" y="4335676"/>
                  <a:pt x="348364" y="4036426"/>
                </a:cubicBezTo>
                <a:cubicBezTo>
                  <a:pt x="268180" y="3737176"/>
                  <a:pt x="-82248" y="2964977"/>
                  <a:pt x="17820" y="2441683"/>
                </a:cubicBezTo>
                <a:cubicBezTo>
                  <a:pt x="117889" y="1918389"/>
                  <a:pt x="122569" y="1757316"/>
                  <a:pt x="362894" y="1276624"/>
                </a:cubicBezTo>
                <a:cubicBezTo>
                  <a:pt x="659155" y="828176"/>
                  <a:pt x="1338551" y="373177"/>
                  <a:pt x="1764257" y="227256"/>
                </a:cubicBezTo>
                <a:cubicBezTo>
                  <a:pt x="2005919" y="114722"/>
                  <a:pt x="2440806" y="61902"/>
                  <a:pt x="2530583" y="37846"/>
                </a:cubicBezTo>
                <a:cubicBezTo>
                  <a:pt x="2646482" y="6791"/>
                  <a:pt x="2759910" y="-3556"/>
                  <a:pt x="2870828" y="104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2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DAFE-69FA-547D-B900-2158ECDD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901690"/>
          </a:xfrm>
        </p:spPr>
        <p:txBody>
          <a:bodyPr/>
          <a:lstStyle/>
          <a:p>
            <a:r>
              <a:rPr lang="pt-PT" dirty="0"/>
              <a:t>Objetivo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A2D5F1-60DB-8DA5-3ACD-CD64F3B34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62" y="1732384"/>
            <a:ext cx="10728325" cy="1455575"/>
          </a:xfrm>
        </p:spPr>
        <p:txBody>
          <a:bodyPr>
            <a:normAutofit/>
          </a:bodyPr>
          <a:lstStyle/>
          <a:p>
            <a:r>
              <a:rPr lang="pt-PT" dirty="0"/>
              <a:t>Desenvolvido no âmbito da Unidade Curricular Análise de Dados em Informática, este trabalho tem como objetivo geral a Análise de Desempenho de técnicas de aprendizagem automática.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6AD4F31E-6D9D-5E5F-4C49-3417536C7FFA}"/>
              </a:ext>
            </a:extLst>
          </p:cNvPr>
          <p:cNvSpPr txBox="1">
            <a:spLocks/>
          </p:cNvSpPr>
          <p:nvPr/>
        </p:nvSpPr>
        <p:spPr>
          <a:xfrm>
            <a:off x="496062" y="3670041"/>
            <a:ext cx="10728325" cy="16484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Objetivos específicos: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Definir a metodologia de trabalho;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Análise e discussão dos resultados com recurso ao 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Escrita de um artigo científico.</a:t>
            </a:r>
          </a:p>
        </p:txBody>
      </p:sp>
    </p:spTree>
    <p:extLst>
      <p:ext uri="{BB962C8B-B14F-4D97-AF65-F5344CB8AC3E}">
        <p14:creationId xmlns:p14="http://schemas.microsoft.com/office/powerpoint/2010/main" val="11676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C34E8-AA99-0159-2725-E72191DA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9D437D-0875-C289-2040-9DE66C7A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4" y="2420302"/>
            <a:ext cx="10728325" cy="3227375"/>
          </a:xfrm>
        </p:spPr>
        <p:txBody>
          <a:bodyPr>
            <a:normAutofit/>
          </a:bodyPr>
          <a:lstStyle/>
          <a:p>
            <a:r>
              <a:rPr lang="pt-PT" dirty="0"/>
              <a:t>No âmbito da 2ªiteração do Trabalho Prático, pretende-se realizar a análise dos dados dos clientes de uma operadora móvel através de modelos de classificação/regressão usando os seguintes algoritmos de aprendizagem automática:</a:t>
            </a:r>
          </a:p>
          <a:p>
            <a:pPr lvl="1"/>
            <a:r>
              <a:rPr lang="pt-PT" dirty="0"/>
              <a:t>Regressão Linear;</a:t>
            </a:r>
          </a:p>
          <a:p>
            <a:pPr lvl="1"/>
            <a:r>
              <a:rPr lang="pt-PT" dirty="0"/>
              <a:t>Árvores de Decisão;</a:t>
            </a:r>
          </a:p>
          <a:p>
            <a:pPr lvl="1"/>
            <a:r>
              <a:rPr lang="pt-PT" dirty="0"/>
              <a:t>K-vizinhos-mais-próximos;</a:t>
            </a:r>
          </a:p>
          <a:p>
            <a:pPr lvl="1"/>
            <a:r>
              <a:rPr lang="pt-PT" dirty="0"/>
              <a:t>Redes Neuronais.</a:t>
            </a:r>
          </a:p>
          <a:p>
            <a:pPr lvl="1"/>
            <a:endParaRPr lang="pt-PT" dirty="0"/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9169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18EAF-60D0-AD1C-F0AE-CB794B86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6777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90F87-121F-D1E5-9A6A-A030D733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6" y="3896159"/>
            <a:ext cx="4991962" cy="1769143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2. Pré-processamento dos dados importados:</a:t>
            </a:r>
          </a:p>
          <a:p>
            <a:pPr marL="457200" indent="-457200">
              <a:buFont typeface="+mj-lt"/>
              <a:buAutoNum type="alphaLcParenR"/>
            </a:pPr>
            <a:r>
              <a:rPr lang="pt-PT" dirty="0"/>
              <a:t>eliminação dos </a:t>
            </a:r>
            <a:r>
              <a:rPr lang="pt-PT" dirty="0" err="1"/>
              <a:t>NAs</a:t>
            </a:r>
            <a:endParaRPr lang="pt-PT" dirty="0"/>
          </a:p>
          <a:p>
            <a:pPr marL="457200" indent="-457200">
              <a:buFont typeface="+mj-lt"/>
              <a:buAutoNum type="alphaLcParenR"/>
            </a:pPr>
            <a:r>
              <a:rPr lang="pt-PT" dirty="0"/>
              <a:t>identificação de dados inconsistentes e </a:t>
            </a:r>
            <a:r>
              <a:rPr lang="pt-PT" dirty="0" err="1"/>
              <a:t>outliers</a:t>
            </a:r>
            <a:r>
              <a:rPr lang="pt-PT" dirty="0"/>
              <a:t>  </a:t>
            </a:r>
          </a:p>
          <a:p>
            <a:pPr marL="457200" indent="-457200">
              <a:buFont typeface="+mj-lt"/>
              <a:buAutoNum type="alphaLcParenR"/>
            </a:pPr>
            <a:r>
              <a:rPr lang="pt-PT" dirty="0"/>
              <a:t>seleção de atributos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D8D165-4086-DC5C-93CD-94A87BEC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961" y="2230340"/>
            <a:ext cx="6241376" cy="333163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8470B527-A2DB-0A9D-FCED-38375CB3DA69}"/>
              </a:ext>
            </a:extLst>
          </p:cNvPr>
          <p:cNvSpPr txBox="1">
            <a:spLocks/>
          </p:cNvSpPr>
          <p:nvPr/>
        </p:nvSpPr>
        <p:spPr>
          <a:xfrm>
            <a:off x="481336" y="2340907"/>
            <a:ext cx="4991962" cy="16936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1. Importação dos dados presentes no moodle, verificação da sua dimensão e realização do seu sumário;</a:t>
            </a:r>
          </a:p>
        </p:txBody>
      </p:sp>
    </p:spTree>
    <p:extLst>
      <p:ext uri="{BB962C8B-B14F-4D97-AF65-F5344CB8AC3E}">
        <p14:creationId xmlns:p14="http://schemas.microsoft.com/office/powerpoint/2010/main" val="25692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BCE28-789F-8CA5-D179-12FA0A2A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11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CD3C47-BD0C-AF2A-35D8-1CA83EBF2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97" y="2118612"/>
            <a:ext cx="4126321" cy="3216273"/>
          </a:xfrm>
        </p:spPr>
        <p:txBody>
          <a:bodyPr>
            <a:normAutofit fontScale="92500"/>
          </a:bodyPr>
          <a:lstStyle/>
          <a:p>
            <a:r>
              <a:rPr lang="pt-PT" dirty="0"/>
              <a:t>3. Criação de um diagrama de correlação entre todos os atributos e comentário sobre o observado:</a:t>
            </a:r>
          </a:p>
          <a:p>
            <a:pPr lvl="1"/>
            <a:r>
              <a:rPr lang="pt-PT" dirty="0"/>
              <a:t>Explicação do método utilizado para se colocar todas as variáveis no tipo numérico (função “</a:t>
            </a:r>
            <a:r>
              <a:rPr lang="pt-PT" dirty="0" err="1"/>
              <a:t>dummy_cols</a:t>
            </a:r>
            <a:r>
              <a:rPr lang="pt-PT" dirty="0"/>
              <a:t>” da livraria “</a:t>
            </a:r>
            <a:r>
              <a:rPr lang="pt-PT" dirty="0" err="1"/>
              <a:t>fastDummies</a:t>
            </a:r>
            <a:r>
              <a:rPr lang="pt-PT" dirty="0"/>
              <a:t>”. 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C5D9411B-7542-1A0F-1E4A-EB52FC6B1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485" y="537640"/>
            <a:ext cx="7075690" cy="5782719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43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D69F5-880C-1EB2-50CA-6651578D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2957920" cy="894640"/>
          </a:xfrm>
        </p:spPr>
        <p:txBody>
          <a:bodyPr/>
          <a:lstStyle/>
          <a:p>
            <a:r>
              <a:rPr lang="pt-PT" dirty="0"/>
              <a:t>4.1-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53F11-C910-757F-D1EC-60300741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12" y="2271491"/>
            <a:ext cx="5172800" cy="3382238"/>
          </a:xfrm>
        </p:spPr>
        <p:txBody>
          <a:bodyPr>
            <a:normAutofit/>
          </a:bodyPr>
          <a:lstStyle/>
          <a:p>
            <a:r>
              <a:rPr lang="pt-PT" dirty="0"/>
              <a:t>4. Obtenção de um modelo de regressão linear simples para a variável objetivo para determinar o período de “Fidelização” usando a tarifa mensal (“</a:t>
            </a:r>
            <a:r>
              <a:rPr lang="pt-PT" dirty="0" err="1"/>
              <a:t>TarifaMensal</a:t>
            </a:r>
            <a:r>
              <a:rPr lang="pt-PT" dirty="0"/>
              <a:t>”):</a:t>
            </a:r>
          </a:p>
          <a:p>
            <a:pPr lvl="1"/>
            <a:r>
              <a:rPr lang="pt-PT" dirty="0"/>
              <a:t>a) Apresentação da função linear resultante:</a:t>
            </a:r>
          </a:p>
          <a:p>
            <a:pPr lvl="2"/>
            <a:r>
              <a:rPr lang="pt-PT" dirty="0"/>
              <a:t>Utilização da técnica “</a:t>
            </a:r>
            <a:r>
              <a:rPr lang="pt-PT" dirty="0" err="1"/>
              <a:t>hold</a:t>
            </a:r>
            <a:r>
              <a:rPr lang="pt-PT" dirty="0"/>
              <a:t> out”.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6B1606-5DF7-45B8-6C95-98E51D05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48" y="3026856"/>
            <a:ext cx="5930140" cy="13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5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3B63D-97A2-43B6-B140-7FADB9C5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B3E9-A7F5-451B-8FC3-9BBE5305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E288B7-93C4-5898-7685-62AABD51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9F56F0-455C-B771-FF8B-88BEAFCC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84" y="2451139"/>
            <a:ext cx="4136480" cy="3216273"/>
          </a:xfrm>
        </p:spPr>
        <p:txBody>
          <a:bodyPr>
            <a:normAutofit/>
          </a:bodyPr>
          <a:lstStyle/>
          <a:p>
            <a:r>
              <a:rPr lang="pt-PT" dirty="0"/>
              <a:t>4b) Visualização da reta correspondente ao modelo de regressão linear simples e o respetivo diagrama de dispersão.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A053D5-B2B7-284E-472F-28DADC05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64" y="1190588"/>
            <a:ext cx="7295982" cy="44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7A9A90-C94F-09CD-7099-90247397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80" y="2372989"/>
            <a:ext cx="4637471" cy="2343566"/>
          </a:xfrm>
        </p:spPr>
        <p:txBody>
          <a:bodyPr>
            <a:normAutofit/>
          </a:bodyPr>
          <a:lstStyle/>
          <a:p>
            <a:r>
              <a:rPr lang="pt-PT" dirty="0"/>
              <a:t>4c) Cálculo do erro médio absoluto (MAE) e raiz quadrada do erro médio (RMSE) do modelo sobre os 30% casos de teste:</a:t>
            </a:r>
          </a:p>
          <a:p>
            <a:pPr lvl="1"/>
            <a:r>
              <a:rPr lang="pt-PT" dirty="0"/>
              <a:t>Utilização das funções “</a:t>
            </a:r>
            <a:r>
              <a:rPr lang="pt-PT" dirty="0" err="1"/>
              <a:t>mae</a:t>
            </a:r>
            <a:r>
              <a:rPr lang="pt-PT" dirty="0"/>
              <a:t>” e “</a:t>
            </a:r>
            <a:r>
              <a:rPr lang="pt-PT" dirty="0" err="1"/>
              <a:t>rmse</a:t>
            </a:r>
            <a:r>
              <a:rPr lang="pt-PT" dirty="0"/>
              <a:t>”.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90F2FC8-FCD9-8913-03FD-D71BCCE0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0924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pt-PT" dirty="0"/>
              <a:t>4.1- Regressão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A592FD-CB42-9D90-9DE7-6A78A05CC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151" y="2372989"/>
            <a:ext cx="2374601" cy="59818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5E8144C-F272-5DD4-0971-74DF4F94B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716" y="3886830"/>
            <a:ext cx="2374036" cy="5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920</Words>
  <Application>Microsoft Office PowerPoint</Application>
  <PresentationFormat>Ecrã Panorâmico</PresentationFormat>
  <Paragraphs>100</Paragraphs>
  <Slides>21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Sagona Book</vt:lpstr>
      <vt:lpstr>The Hand Extrablack</vt:lpstr>
      <vt:lpstr>BlobVTI</vt:lpstr>
      <vt:lpstr>Exploração e comparação de dados numa Operadora Móvel</vt:lpstr>
      <vt:lpstr>Agenda</vt:lpstr>
      <vt:lpstr>Objetivo</vt:lpstr>
      <vt:lpstr>Problema</vt:lpstr>
      <vt:lpstr>4.1- Regressão</vt:lpstr>
      <vt:lpstr>4.1- Regressão</vt:lpstr>
      <vt:lpstr>4.1- Regressão</vt:lpstr>
      <vt:lpstr>4.1- Regressão</vt:lpstr>
      <vt:lpstr>4.1- Regressão</vt:lpstr>
      <vt:lpstr>4.1- Regressão</vt:lpstr>
      <vt:lpstr>4.1- Regressão</vt:lpstr>
      <vt:lpstr>4.1- Regressão</vt:lpstr>
      <vt:lpstr>4.1- Regressão</vt:lpstr>
      <vt:lpstr>4.1- Regressão</vt:lpstr>
      <vt:lpstr>4.2- Classificação</vt:lpstr>
      <vt:lpstr>4.2- Classificação</vt:lpstr>
      <vt:lpstr>Apresentação do PowerPoint</vt:lpstr>
      <vt:lpstr>Apresentação do PowerPoint</vt:lpstr>
      <vt:lpstr>Apresentação do PowerPoint</vt:lpstr>
      <vt:lpstr>Apresentação do PowerPoint</vt:lpstr>
      <vt:lpstr>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Exploração e comparação de dados numa Operadora Móvel</dc:title>
  <dc:creator>Luís Araújo (1190827)</dc:creator>
  <cp:lastModifiedBy>Luís Araújo (1190827)</cp:lastModifiedBy>
  <cp:revision>86</cp:revision>
  <dcterms:created xsi:type="dcterms:W3CDTF">2022-06-11T20:36:13Z</dcterms:created>
  <dcterms:modified xsi:type="dcterms:W3CDTF">2022-06-19T20:27:08Z</dcterms:modified>
</cp:coreProperties>
</file>