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snapToObjects="1">
      <p:cViewPr varScale="1">
        <p:scale>
          <a:sx n="90" d="100"/>
          <a:sy n="90" d="100"/>
        </p:scale>
        <p:origin x="23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31BAFD-32C6-EA47-9ED6-A514C0A15090}" type="doc">
      <dgm:prSet loTypeId="urn:microsoft.com/office/officeart/2005/8/layout/process1" loCatId="" qsTypeId="urn:microsoft.com/office/officeart/2005/8/quickstyle/simple1" qsCatId="simple" csTypeId="urn:microsoft.com/office/officeart/2005/8/colors/accent1_2" csCatId="accent1" phldr="1"/>
      <dgm:spPr/>
    </dgm:pt>
    <dgm:pt modelId="{BA852052-EA05-7342-B999-711031FAE35D}">
      <dgm:prSet phldrT="[Text]"/>
      <dgm:spPr/>
      <dgm:t>
        <a:bodyPr/>
        <a:lstStyle/>
        <a:p>
          <a:r>
            <a:rPr lang="en-US" dirty="0"/>
            <a:t>Data Engineer</a:t>
          </a:r>
        </a:p>
      </dgm:t>
    </dgm:pt>
    <dgm:pt modelId="{180AAA20-EC91-C441-AD1E-41685DB65FAF}" type="parTrans" cxnId="{7C0BB803-2CE2-0A49-9327-307107F5EC4E}">
      <dgm:prSet/>
      <dgm:spPr/>
      <dgm:t>
        <a:bodyPr/>
        <a:lstStyle/>
        <a:p>
          <a:endParaRPr lang="en-US"/>
        </a:p>
      </dgm:t>
    </dgm:pt>
    <dgm:pt modelId="{DC6D29D3-5473-A548-9F76-53E6CD1199DF}" type="sibTrans" cxnId="{7C0BB803-2CE2-0A49-9327-307107F5EC4E}">
      <dgm:prSet/>
      <dgm:spPr/>
      <dgm:t>
        <a:bodyPr/>
        <a:lstStyle/>
        <a:p>
          <a:endParaRPr lang="en-US"/>
        </a:p>
      </dgm:t>
    </dgm:pt>
    <dgm:pt modelId="{AC56136A-B493-5F4B-A36B-07F0FF3517FC}">
      <dgm:prSet phldrT="[Text]"/>
      <dgm:spPr/>
      <dgm:t>
        <a:bodyPr/>
        <a:lstStyle/>
        <a:p>
          <a:r>
            <a:rPr lang="en-US" dirty="0"/>
            <a:t>Data Scientist</a:t>
          </a:r>
        </a:p>
      </dgm:t>
    </dgm:pt>
    <dgm:pt modelId="{E24D7867-3624-BE44-9002-0D7DAB09CD24}" type="parTrans" cxnId="{BD43D56F-554F-5A48-B0A8-1EC371DBBB18}">
      <dgm:prSet/>
      <dgm:spPr/>
      <dgm:t>
        <a:bodyPr/>
        <a:lstStyle/>
        <a:p>
          <a:endParaRPr lang="en-US"/>
        </a:p>
      </dgm:t>
    </dgm:pt>
    <dgm:pt modelId="{7CF4A00E-E1EC-394C-8E2D-98B33608463E}" type="sibTrans" cxnId="{BD43D56F-554F-5A48-B0A8-1EC371DBBB18}">
      <dgm:prSet/>
      <dgm:spPr/>
      <dgm:t>
        <a:bodyPr/>
        <a:lstStyle/>
        <a:p>
          <a:endParaRPr lang="en-US"/>
        </a:p>
      </dgm:t>
    </dgm:pt>
    <dgm:pt modelId="{3006F0AF-86BA-3D47-B3DD-59BA27540E06}">
      <dgm:prSet phldrT="[Text]"/>
      <dgm:spPr/>
      <dgm:t>
        <a:bodyPr/>
        <a:lstStyle/>
        <a:p>
          <a:r>
            <a:rPr lang="en-US" dirty="0" err="1"/>
            <a:t>MLOps</a:t>
          </a:r>
          <a:endParaRPr lang="en-US" dirty="0"/>
        </a:p>
      </dgm:t>
    </dgm:pt>
    <dgm:pt modelId="{B22C5863-22AC-9546-B8EE-7303F59E2DC6}" type="parTrans" cxnId="{A5837AC6-26DB-D345-BCB1-664764A68B54}">
      <dgm:prSet/>
      <dgm:spPr/>
      <dgm:t>
        <a:bodyPr/>
        <a:lstStyle/>
        <a:p>
          <a:endParaRPr lang="en-US"/>
        </a:p>
      </dgm:t>
    </dgm:pt>
    <dgm:pt modelId="{5D7B7CF7-B158-4E4D-81CF-1D4DEBC5B4E7}" type="sibTrans" cxnId="{A5837AC6-26DB-D345-BCB1-664764A68B54}">
      <dgm:prSet/>
      <dgm:spPr/>
      <dgm:t>
        <a:bodyPr/>
        <a:lstStyle/>
        <a:p>
          <a:endParaRPr lang="en-US"/>
        </a:p>
      </dgm:t>
    </dgm:pt>
    <dgm:pt modelId="{2F6A9DDD-397A-7A47-AF48-F0EA333F5510}" type="pres">
      <dgm:prSet presAssocID="{6931BAFD-32C6-EA47-9ED6-A514C0A15090}" presName="Name0" presStyleCnt="0">
        <dgm:presLayoutVars>
          <dgm:dir/>
          <dgm:resizeHandles val="exact"/>
        </dgm:presLayoutVars>
      </dgm:prSet>
      <dgm:spPr/>
    </dgm:pt>
    <dgm:pt modelId="{81D01EBE-DA31-244C-A70A-CB69B73F84A3}" type="pres">
      <dgm:prSet presAssocID="{BA852052-EA05-7342-B999-711031FAE35D}" presName="node" presStyleLbl="node1" presStyleIdx="0" presStyleCnt="3" custScaleX="53490" custScaleY="35632">
        <dgm:presLayoutVars>
          <dgm:bulletEnabled val="1"/>
        </dgm:presLayoutVars>
      </dgm:prSet>
      <dgm:spPr/>
    </dgm:pt>
    <dgm:pt modelId="{0FE2A1BC-B011-454B-84C9-8DACE215ACFF}" type="pres">
      <dgm:prSet presAssocID="{DC6D29D3-5473-A548-9F76-53E6CD1199DF}" presName="sibTrans" presStyleLbl="sibTrans2D1" presStyleIdx="0" presStyleCnt="2"/>
      <dgm:spPr/>
    </dgm:pt>
    <dgm:pt modelId="{0603C93F-A024-0D47-86D5-34EAE8B72AAC}" type="pres">
      <dgm:prSet presAssocID="{DC6D29D3-5473-A548-9F76-53E6CD1199DF}" presName="connectorText" presStyleLbl="sibTrans2D1" presStyleIdx="0" presStyleCnt="2"/>
      <dgm:spPr/>
    </dgm:pt>
    <dgm:pt modelId="{22D25ACD-ED3E-414A-A9FC-F56908E5657E}" type="pres">
      <dgm:prSet presAssocID="{AC56136A-B493-5F4B-A36B-07F0FF3517FC}" presName="node" presStyleLbl="node1" presStyleIdx="1" presStyleCnt="3" custScaleX="52133" custScaleY="35632">
        <dgm:presLayoutVars>
          <dgm:bulletEnabled val="1"/>
        </dgm:presLayoutVars>
      </dgm:prSet>
      <dgm:spPr/>
    </dgm:pt>
    <dgm:pt modelId="{7A7332E0-6D4E-8F42-86FF-15C05F1DB819}" type="pres">
      <dgm:prSet presAssocID="{7CF4A00E-E1EC-394C-8E2D-98B33608463E}" presName="sibTrans" presStyleLbl="sibTrans2D1" presStyleIdx="1" presStyleCnt="2"/>
      <dgm:spPr/>
    </dgm:pt>
    <dgm:pt modelId="{7015D503-349B-0149-A6B5-63DE64D6040D}" type="pres">
      <dgm:prSet presAssocID="{7CF4A00E-E1EC-394C-8E2D-98B33608463E}" presName="connectorText" presStyleLbl="sibTrans2D1" presStyleIdx="1" presStyleCnt="2"/>
      <dgm:spPr/>
    </dgm:pt>
    <dgm:pt modelId="{837CFE72-64CB-1246-A4B6-88E7985F5897}" type="pres">
      <dgm:prSet presAssocID="{3006F0AF-86BA-3D47-B3DD-59BA27540E06}" presName="node" presStyleLbl="node1" presStyleIdx="2" presStyleCnt="3" custScaleX="51590" custScaleY="35632">
        <dgm:presLayoutVars>
          <dgm:bulletEnabled val="1"/>
        </dgm:presLayoutVars>
      </dgm:prSet>
      <dgm:spPr/>
    </dgm:pt>
  </dgm:ptLst>
  <dgm:cxnLst>
    <dgm:cxn modelId="{7C0BB803-2CE2-0A49-9327-307107F5EC4E}" srcId="{6931BAFD-32C6-EA47-9ED6-A514C0A15090}" destId="{BA852052-EA05-7342-B999-711031FAE35D}" srcOrd="0" destOrd="0" parTransId="{180AAA20-EC91-C441-AD1E-41685DB65FAF}" sibTransId="{DC6D29D3-5473-A548-9F76-53E6CD1199DF}"/>
    <dgm:cxn modelId="{20DCBC0C-9938-E646-9AEA-C2C1CFD3EFF9}" type="presOf" srcId="{DC6D29D3-5473-A548-9F76-53E6CD1199DF}" destId="{0FE2A1BC-B011-454B-84C9-8DACE215ACFF}" srcOrd="0" destOrd="0" presId="urn:microsoft.com/office/officeart/2005/8/layout/process1"/>
    <dgm:cxn modelId="{FFDF4513-DFF3-6149-A0CA-B3D6774241A2}" type="presOf" srcId="{AC56136A-B493-5F4B-A36B-07F0FF3517FC}" destId="{22D25ACD-ED3E-414A-A9FC-F56908E5657E}" srcOrd="0" destOrd="0" presId="urn:microsoft.com/office/officeart/2005/8/layout/process1"/>
    <dgm:cxn modelId="{160A3C6B-9216-DE46-8CBA-2F411FAC3F46}" type="presOf" srcId="{DC6D29D3-5473-A548-9F76-53E6CD1199DF}" destId="{0603C93F-A024-0D47-86D5-34EAE8B72AAC}" srcOrd="1" destOrd="0" presId="urn:microsoft.com/office/officeart/2005/8/layout/process1"/>
    <dgm:cxn modelId="{BD43D56F-554F-5A48-B0A8-1EC371DBBB18}" srcId="{6931BAFD-32C6-EA47-9ED6-A514C0A15090}" destId="{AC56136A-B493-5F4B-A36B-07F0FF3517FC}" srcOrd="1" destOrd="0" parTransId="{E24D7867-3624-BE44-9002-0D7DAB09CD24}" sibTransId="{7CF4A00E-E1EC-394C-8E2D-98B33608463E}"/>
    <dgm:cxn modelId="{4E6CA7A2-C7BA-3446-959F-BC4B824B5E74}" type="presOf" srcId="{7CF4A00E-E1EC-394C-8E2D-98B33608463E}" destId="{7A7332E0-6D4E-8F42-86FF-15C05F1DB819}" srcOrd="0" destOrd="0" presId="urn:microsoft.com/office/officeart/2005/8/layout/process1"/>
    <dgm:cxn modelId="{021833B9-AF02-914D-B218-E4B5CCB7BADE}" type="presOf" srcId="{6931BAFD-32C6-EA47-9ED6-A514C0A15090}" destId="{2F6A9DDD-397A-7A47-AF48-F0EA333F5510}" srcOrd="0" destOrd="0" presId="urn:microsoft.com/office/officeart/2005/8/layout/process1"/>
    <dgm:cxn modelId="{8B0D4DB9-7920-F64A-88B7-6E1380AF80F7}" type="presOf" srcId="{3006F0AF-86BA-3D47-B3DD-59BA27540E06}" destId="{837CFE72-64CB-1246-A4B6-88E7985F5897}" srcOrd="0" destOrd="0" presId="urn:microsoft.com/office/officeart/2005/8/layout/process1"/>
    <dgm:cxn modelId="{A5837AC6-26DB-D345-BCB1-664764A68B54}" srcId="{6931BAFD-32C6-EA47-9ED6-A514C0A15090}" destId="{3006F0AF-86BA-3D47-B3DD-59BA27540E06}" srcOrd="2" destOrd="0" parTransId="{B22C5863-22AC-9546-B8EE-7303F59E2DC6}" sibTransId="{5D7B7CF7-B158-4E4D-81CF-1D4DEBC5B4E7}"/>
    <dgm:cxn modelId="{916F19E9-9237-3542-B1B2-97FF0B1D1EDF}" type="presOf" srcId="{7CF4A00E-E1EC-394C-8E2D-98B33608463E}" destId="{7015D503-349B-0149-A6B5-63DE64D6040D}" srcOrd="1" destOrd="0" presId="urn:microsoft.com/office/officeart/2005/8/layout/process1"/>
    <dgm:cxn modelId="{829033F4-4236-2643-9FA8-E477979EB8D9}" type="presOf" srcId="{BA852052-EA05-7342-B999-711031FAE35D}" destId="{81D01EBE-DA31-244C-A70A-CB69B73F84A3}" srcOrd="0" destOrd="0" presId="urn:microsoft.com/office/officeart/2005/8/layout/process1"/>
    <dgm:cxn modelId="{7E59C5EA-F0A1-4749-B8D5-101182EFE73A}" type="presParOf" srcId="{2F6A9DDD-397A-7A47-AF48-F0EA333F5510}" destId="{81D01EBE-DA31-244C-A70A-CB69B73F84A3}" srcOrd="0" destOrd="0" presId="urn:microsoft.com/office/officeart/2005/8/layout/process1"/>
    <dgm:cxn modelId="{8602C4B7-EFA2-904C-B400-A22BFEDBD883}" type="presParOf" srcId="{2F6A9DDD-397A-7A47-AF48-F0EA333F5510}" destId="{0FE2A1BC-B011-454B-84C9-8DACE215ACFF}" srcOrd="1" destOrd="0" presId="urn:microsoft.com/office/officeart/2005/8/layout/process1"/>
    <dgm:cxn modelId="{5219E78C-0ED0-BF45-8E71-B9B0770B86C2}" type="presParOf" srcId="{0FE2A1BC-B011-454B-84C9-8DACE215ACFF}" destId="{0603C93F-A024-0D47-86D5-34EAE8B72AAC}" srcOrd="0" destOrd="0" presId="urn:microsoft.com/office/officeart/2005/8/layout/process1"/>
    <dgm:cxn modelId="{28AA8547-ADCD-844F-8401-AE1513517765}" type="presParOf" srcId="{2F6A9DDD-397A-7A47-AF48-F0EA333F5510}" destId="{22D25ACD-ED3E-414A-A9FC-F56908E5657E}" srcOrd="2" destOrd="0" presId="urn:microsoft.com/office/officeart/2005/8/layout/process1"/>
    <dgm:cxn modelId="{AF253BD0-81DE-604A-AFF7-B68AA06F5F79}" type="presParOf" srcId="{2F6A9DDD-397A-7A47-AF48-F0EA333F5510}" destId="{7A7332E0-6D4E-8F42-86FF-15C05F1DB819}" srcOrd="3" destOrd="0" presId="urn:microsoft.com/office/officeart/2005/8/layout/process1"/>
    <dgm:cxn modelId="{C69C8F58-DCEB-2A48-A9C2-7E6378C75FBA}" type="presParOf" srcId="{7A7332E0-6D4E-8F42-86FF-15C05F1DB819}" destId="{7015D503-349B-0149-A6B5-63DE64D6040D}" srcOrd="0" destOrd="0" presId="urn:microsoft.com/office/officeart/2005/8/layout/process1"/>
    <dgm:cxn modelId="{3F22D07D-806A-5944-BD6F-E1BFA70F67DC}" type="presParOf" srcId="{2F6A9DDD-397A-7A47-AF48-F0EA333F5510}" destId="{837CFE72-64CB-1246-A4B6-88E7985F589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01EBE-DA31-244C-A70A-CB69B73F84A3}">
      <dsp:nvSpPr>
        <dsp:cNvPr id="0" name=""/>
        <dsp:cNvSpPr/>
      </dsp:nvSpPr>
      <dsp:spPr>
        <a:xfrm>
          <a:off x="2186" y="189111"/>
          <a:ext cx="2370213" cy="947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 Engineer</a:t>
          </a:r>
        </a:p>
      </dsp:txBody>
      <dsp:txXfrm>
        <a:off x="29933" y="216858"/>
        <a:ext cx="2314719" cy="891847"/>
      </dsp:txXfrm>
    </dsp:sp>
    <dsp:sp modelId="{0FE2A1BC-B011-454B-84C9-8DACE215ACFF}">
      <dsp:nvSpPr>
        <dsp:cNvPr id="0" name=""/>
        <dsp:cNvSpPr/>
      </dsp:nvSpPr>
      <dsp:spPr>
        <a:xfrm>
          <a:off x="2815513" y="113321"/>
          <a:ext cx="939400" cy="10989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815513" y="333105"/>
        <a:ext cx="657580" cy="659353"/>
      </dsp:txXfrm>
    </dsp:sp>
    <dsp:sp modelId="{22D25ACD-ED3E-414A-A9FC-F56908E5657E}">
      <dsp:nvSpPr>
        <dsp:cNvPr id="0" name=""/>
        <dsp:cNvSpPr/>
      </dsp:nvSpPr>
      <dsp:spPr>
        <a:xfrm>
          <a:off x="4144854" y="189111"/>
          <a:ext cx="2310083" cy="947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 Scientist</a:t>
          </a:r>
        </a:p>
      </dsp:txBody>
      <dsp:txXfrm>
        <a:off x="4172601" y="216858"/>
        <a:ext cx="2254589" cy="891847"/>
      </dsp:txXfrm>
    </dsp:sp>
    <dsp:sp modelId="{7A7332E0-6D4E-8F42-86FF-15C05F1DB819}">
      <dsp:nvSpPr>
        <dsp:cNvPr id="0" name=""/>
        <dsp:cNvSpPr/>
      </dsp:nvSpPr>
      <dsp:spPr>
        <a:xfrm>
          <a:off x="6898050" y="113321"/>
          <a:ext cx="939400" cy="10989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898050" y="333105"/>
        <a:ext cx="657580" cy="659353"/>
      </dsp:txXfrm>
    </dsp:sp>
    <dsp:sp modelId="{837CFE72-64CB-1246-A4B6-88E7985F5897}">
      <dsp:nvSpPr>
        <dsp:cNvPr id="0" name=""/>
        <dsp:cNvSpPr/>
      </dsp:nvSpPr>
      <dsp:spPr>
        <a:xfrm>
          <a:off x="8227391" y="189111"/>
          <a:ext cx="2286022" cy="947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MLOps</a:t>
          </a:r>
          <a:endParaRPr lang="en-US" sz="2800" kern="1200" dirty="0"/>
        </a:p>
      </dsp:txBody>
      <dsp:txXfrm>
        <a:off x="8255138" y="216858"/>
        <a:ext cx="2230528" cy="8918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C447-88E3-E147-5C54-2DF9A87CDC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8D75E5-EC21-B7F6-4EE8-237F38642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C0244F-7B47-3C92-3099-5A692D4216D8}"/>
              </a:ext>
            </a:extLst>
          </p:cNvPr>
          <p:cNvSpPr>
            <a:spLocks noGrp="1"/>
          </p:cNvSpPr>
          <p:nvPr>
            <p:ph type="dt" sz="half" idx="10"/>
          </p:nvPr>
        </p:nvSpPr>
        <p:spPr/>
        <p:txBody>
          <a:bodyPr/>
          <a:lstStyle/>
          <a:p>
            <a:fld id="{280CC827-7188-8E40-9AFD-B8ED46E00388}" type="datetimeFigureOut">
              <a:rPr lang="en-US" smtClean="0"/>
              <a:t>7/21/22</a:t>
            </a:fld>
            <a:endParaRPr lang="en-US"/>
          </a:p>
        </p:txBody>
      </p:sp>
      <p:sp>
        <p:nvSpPr>
          <p:cNvPr id="5" name="Footer Placeholder 4">
            <a:extLst>
              <a:ext uri="{FF2B5EF4-FFF2-40B4-BE49-F238E27FC236}">
                <a16:creationId xmlns:a16="http://schemas.microsoft.com/office/drawing/2014/main" id="{A38D452E-AE69-D2DC-F7C9-F10C756D7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C3340-DE1B-98C4-AE84-CCA2B8CFDC65}"/>
              </a:ext>
            </a:extLst>
          </p:cNvPr>
          <p:cNvSpPr>
            <a:spLocks noGrp="1"/>
          </p:cNvSpPr>
          <p:nvPr>
            <p:ph type="sldNum" sz="quarter" idx="12"/>
          </p:nvPr>
        </p:nvSpPr>
        <p:spPr/>
        <p:txBody>
          <a:bodyPr/>
          <a:lstStyle/>
          <a:p>
            <a:fld id="{AF403394-50BA-3542-BF1D-B4166F1F8DDB}" type="slidenum">
              <a:rPr lang="en-US" smtClean="0"/>
              <a:t>‹#›</a:t>
            </a:fld>
            <a:endParaRPr lang="en-US"/>
          </a:p>
        </p:txBody>
      </p:sp>
    </p:spTree>
    <p:extLst>
      <p:ext uri="{BB962C8B-B14F-4D97-AF65-F5344CB8AC3E}">
        <p14:creationId xmlns:p14="http://schemas.microsoft.com/office/powerpoint/2010/main" val="36695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CCA2-A04A-7F86-8048-B86B87A94A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D0F969-06D9-32C3-0914-F19FC91636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D1FD8-0BD3-B4F9-FBB9-A75910E92860}"/>
              </a:ext>
            </a:extLst>
          </p:cNvPr>
          <p:cNvSpPr>
            <a:spLocks noGrp="1"/>
          </p:cNvSpPr>
          <p:nvPr>
            <p:ph type="dt" sz="half" idx="10"/>
          </p:nvPr>
        </p:nvSpPr>
        <p:spPr/>
        <p:txBody>
          <a:bodyPr/>
          <a:lstStyle/>
          <a:p>
            <a:fld id="{280CC827-7188-8E40-9AFD-B8ED46E00388}" type="datetimeFigureOut">
              <a:rPr lang="en-US" smtClean="0"/>
              <a:t>7/21/22</a:t>
            </a:fld>
            <a:endParaRPr lang="en-US"/>
          </a:p>
        </p:txBody>
      </p:sp>
      <p:sp>
        <p:nvSpPr>
          <p:cNvPr id="5" name="Footer Placeholder 4">
            <a:extLst>
              <a:ext uri="{FF2B5EF4-FFF2-40B4-BE49-F238E27FC236}">
                <a16:creationId xmlns:a16="http://schemas.microsoft.com/office/drawing/2014/main" id="{9C52EF45-2867-6AA2-9DA8-4590648AD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44964-0032-25E5-F9F7-8C908EE917EF}"/>
              </a:ext>
            </a:extLst>
          </p:cNvPr>
          <p:cNvSpPr>
            <a:spLocks noGrp="1"/>
          </p:cNvSpPr>
          <p:nvPr>
            <p:ph type="sldNum" sz="quarter" idx="12"/>
          </p:nvPr>
        </p:nvSpPr>
        <p:spPr/>
        <p:txBody>
          <a:bodyPr/>
          <a:lstStyle/>
          <a:p>
            <a:fld id="{AF403394-50BA-3542-BF1D-B4166F1F8DDB}" type="slidenum">
              <a:rPr lang="en-US" smtClean="0"/>
              <a:t>‹#›</a:t>
            </a:fld>
            <a:endParaRPr lang="en-US"/>
          </a:p>
        </p:txBody>
      </p:sp>
    </p:spTree>
    <p:extLst>
      <p:ext uri="{BB962C8B-B14F-4D97-AF65-F5344CB8AC3E}">
        <p14:creationId xmlns:p14="http://schemas.microsoft.com/office/powerpoint/2010/main" val="264260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1C9C56-0396-23F1-7F01-CB31634BFC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F71E0F-725C-B8B3-EE99-87A0CFE3A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CAF76-2C6E-E601-C0FD-EC74004C3182}"/>
              </a:ext>
            </a:extLst>
          </p:cNvPr>
          <p:cNvSpPr>
            <a:spLocks noGrp="1"/>
          </p:cNvSpPr>
          <p:nvPr>
            <p:ph type="dt" sz="half" idx="10"/>
          </p:nvPr>
        </p:nvSpPr>
        <p:spPr/>
        <p:txBody>
          <a:bodyPr/>
          <a:lstStyle/>
          <a:p>
            <a:fld id="{280CC827-7188-8E40-9AFD-B8ED46E00388}" type="datetimeFigureOut">
              <a:rPr lang="en-US" smtClean="0"/>
              <a:t>7/21/22</a:t>
            </a:fld>
            <a:endParaRPr lang="en-US"/>
          </a:p>
        </p:txBody>
      </p:sp>
      <p:sp>
        <p:nvSpPr>
          <p:cNvPr id="5" name="Footer Placeholder 4">
            <a:extLst>
              <a:ext uri="{FF2B5EF4-FFF2-40B4-BE49-F238E27FC236}">
                <a16:creationId xmlns:a16="http://schemas.microsoft.com/office/drawing/2014/main" id="{14AED3E1-43C7-5696-707A-5AF2D8FC8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1E614-8140-26DA-4716-AE5E4AD37EF0}"/>
              </a:ext>
            </a:extLst>
          </p:cNvPr>
          <p:cNvSpPr>
            <a:spLocks noGrp="1"/>
          </p:cNvSpPr>
          <p:nvPr>
            <p:ph type="sldNum" sz="quarter" idx="12"/>
          </p:nvPr>
        </p:nvSpPr>
        <p:spPr/>
        <p:txBody>
          <a:bodyPr/>
          <a:lstStyle/>
          <a:p>
            <a:fld id="{AF403394-50BA-3542-BF1D-B4166F1F8DDB}" type="slidenum">
              <a:rPr lang="en-US" smtClean="0"/>
              <a:t>‹#›</a:t>
            </a:fld>
            <a:endParaRPr lang="en-US"/>
          </a:p>
        </p:txBody>
      </p:sp>
    </p:spTree>
    <p:extLst>
      <p:ext uri="{BB962C8B-B14F-4D97-AF65-F5344CB8AC3E}">
        <p14:creationId xmlns:p14="http://schemas.microsoft.com/office/powerpoint/2010/main" val="172388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8814-8ED8-3D92-F5A9-E1626F5C1A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D7088-EA4D-415A-A177-265070936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FB05F-5215-B64B-13A0-D902D582113C}"/>
              </a:ext>
            </a:extLst>
          </p:cNvPr>
          <p:cNvSpPr>
            <a:spLocks noGrp="1"/>
          </p:cNvSpPr>
          <p:nvPr>
            <p:ph type="dt" sz="half" idx="10"/>
          </p:nvPr>
        </p:nvSpPr>
        <p:spPr/>
        <p:txBody>
          <a:bodyPr/>
          <a:lstStyle/>
          <a:p>
            <a:fld id="{280CC827-7188-8E40-9AFD-B8ED46E00388}" type="datetimeFigureOut">
              <a:rPr lang="en-US" smtClean="0"/>
              <a:t>7/21/22</a:t>
            </a:fld>
            <a:endParaRPr lang="en-US"/>
          </a:p>
        </p:txBody>
      </p:sp>
      <p:sp>
        <p:nvSpPr>
          <p:cNvPr id="5" name="Footer Placeholder 4">
            <a:extLst>
              <a:ext uri="{FF2B5EF4-FFF2-40B4-BE49-F238E27FC236}">
                <a16:creationId xmlns:a16="http://schemas.microsoft.com/office/drawing/2014/main" id="{CC9D511E-3D5F-EE3A-6491-7CC81F6F2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F4368-A704-2D10-B78C-3E9813138381}"/>
              </a:ext>
            </a:extLst>
          </p:cNvPr>
          <p:cNvSpPr>
            <a:spLocks noGrp="1"/>
          </p:cNvSpPr>
          <p:nvPr>
            <p:ph type="sldNum" sz="quarter" idx="12"/>
          </p:nvPr>
        </p:nvSpPr>
        <p:spPr/>
        <p:txBody>
          <a:bodyPr/>
          <a:lstStyle/>
          <a:p>
            <a:fld id="{AF403394-50BA-3542-BF1D-B4166F1F8DDB}" type="slidenum">
              <a:rPr lang="en-US" smtClean="0"/>
              <a:t>‹#›</a:t>
            </a:fld>
            <a:endParaRPr lang="en-US"/>
          </a:p>
        </p:txBody>
      </p:sp>
    </p:spTree>
    <p:extLst>
      <p:ext uri="{BB962C8B-B14F-4D97-AF65-F5344CB8AC3E}">
        <p14:creationId xmlns:p14="http://schemas.microsoft.com/office/powerpoint/2010/main" val="37198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9837-37AF-B5C3-80B1-FB6AFEFCB9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9C58C4-74EC-6D76-CF26-2F340C024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7E9A5-8CD6-1DD3-86D4-705B27C639B8}"/>
              </a:ext>
            </a:extLst>
          </p:cNvPr>
          <p:cNvSpPr>
            <a:spLocks noGrp="1"/>
          </p:cNvSpPr>
          <p:nvPr>
            <p:ph type="dt" sz="half" idx="10"/>
          </p:nvPr>
        </p:nvSpPr>
        <p:spPr/>
        <p:txBody>
          <a:bodyPr/>
          <a:lstStyle/>
          <a:p>
            <a:fld id="{280CC827-7188-8E40-9AFD-B8ED46E00388}" type="datetimeFigureOut">
              <a:rPr lang="en-US" smtClean="0"/>
              <a:t>7/21/22</a:t>
            </a:fld>
            <a:endParaRPr lang="en-US"/>
          </a:p>
        </p:txBody>
      </p:sp>
      <p:sp>
        <p:nvSpPr>
          <p:cNvPr id="5" name="Footer Placeholder 4">
            <a:extLst>
              <a:ext uri="{FF2B5EF4-FFF2-40B4-BE49-F238E27FC236}">
                <a16:creationId xmlns:a16="http://schemas.microsoft.com/office/drawing/2014/main" id="{88D0E6EA-C5A5-103D-E489-B7C9199CC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DC272-6423-1635-FFBF-9C209226AA8F}"/>
              </a:ext>
            </a:extLst>
          </p:cNvPr>
          <p:cNvSpPr>
            <a:spLocks noGrp="1"/>
          </p:cNvSpPr>
          <p:nvPr>
            <p:ph type="sldNum" sz="quarter" idx="12"/>
          </p:nvPr>
        </p:nvSpPr>
        <p:spPr/>
        <p:txBody>
          <a:bodyPr/>
          <a:lstStyle/>
          <a:p>
            <a:fld id="{AF403394-50BA-3542-BF1D-B4166F1F8DDB}" type="slidenum">
              <a:rPr lang="en-US" smtClean="0"/>
              <a:t>‹#›</a:t>
            </a:fld>
            <a:endParaRPr lang="en-US"/>
          </a:p>
        </p:txBody>
      </p:sp>
    </p:spTree>
    <p:extLst>
      <p:ext uri="{BB962C8B-B14F-4D97-AF65-F5344CB8AC3E}">
        <p14:creationId xmlns:p14="http://schemas.microsoft.com/office/powerpoint/2010/main" val="179003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F561-005D-6DC7-4036-8CA10D1DAB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71A66-C79E-578D-676B-69227F1382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37AEC5-F245-5A3C-C483-067C57547B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CAE87B-9E80-7806-D56C-EBB67D5DECF7}"/>
              </a:ext>
            </a:extLst>
          </p:cNvPr>
          <p:cNvSpPr>
            <a:spLocks noGrp="1"/>
          </p:cNvSpPr>
          <p:nvPr>
            <p:ph type="dt" sz="half" idx="10"/>
          </p:nvPr>
        </p:nvSpPr>
        <p:spPr/>
        <p:txBody>
          <a:bodyPr/>
          <a:lstStyle/>
          <a:p>
            <a:fld id="{280CC827-7188-8E40-9AFD-B8ED46E00388}" type="datetimeFigureOut">
              <a:rPr lang="en-US" smtClean="0"/>
              <a:t>7/21/22</a:t>
            </a:fld>
            <a:endParaRPr lang="en-US"/>
          </a:p>
        </p:txBody>
      </p:sp>
      <p:sp>
        <p:nvSpPr>
          <p:cNvPr id="6" name="Footer Placeholder 5">
            <a:extLst>
              <a:ext uri="{FF2B5EF4-FFF2-40B4-BE49-F238E27FC236}">
                <a16:creationId xmlns:a16="http://schemas.microsoft.com/office/drawing/2014/main" id="{AEAABE30-E765-5185-6FD7-9523FD955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B234B-602B-3826-1AE7-D0216A8E2692}"/>
              </a:ext>
            </a:extLst>
          </p:cNvPr>
          <p:cNvSpPr>
            <a:spLocks noGrp="1"/>
          </p:cNvSpPr>
          <p:nvPr>
            <p:ph type="sldNum" sz="quarter" idx="12"/>
          </p:nvPr>
        </p:nvSpPr>
        <p:spPr/>
        <p:txBody>
          <a:bodyPr/>
          <a:lstStyle/>
          <a:p>
            <a:fld id="{AF403394-50BA-3542-BF1D-B4166F1F8DDB}" type="slidenum">
              <a:rPr lang="en-US" smtClean="0"/>
              <a:t>‹#›</a:t>
            </a:fld>
            <a:endParaRPr lang="en-US"/>
          </a:p>
        </p:txBody>
      </p:sp>
    </p:spTree>
    <p:extLst>
      <p:ext uri="{BB962C8B-B14F-4D97-AF65-F5344CB8AC3E}">
        <p14:creationId xmlns:p14="http://schemas.microsoft.com/office/powerpoint/2010/main" val="220812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33A4-8D4A-E738-8AFE-D6FB1C8286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92DEBA-A44F-4CCD-3EDC-5E97E5440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78229D-3CC4-3DE6-ADCA-7F7122D6EE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6680DE-5D5D-2E62-520C-891E9AA39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99B52E-FEBB-858A-400E-B169C3B13E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68D48-77AA-06AC-943D-22029D70147B}"/>
              </a:ext>
            </a:extLst>
          </p:cNvPr>
          <p:cNvSpPr>
            <a:spLocks noGrp="1"/>
          </p:cNvSpPr>
          <p:nvPr>
            <p:ph type="dt" sz="half" idx="10"/>
          </p:nvPr>
        </p:nvSpPr>
        <p:spPr/>
        <p:txBody>
          <a:bodyPr/>
          <a:lstStyle/>
          <a:p>
            <a:fld id="{280CC827-7188-8E40-9AFD-B8ED46E00388}" type="datetimeFigureOut">
              <a:rPr lang="en-US" smtClean="0"/>
              <a:t>7/21/22</a:t>
            </a:fld>
            <a:endParaRPr lang="en-US"/>
          </a:p>
        </p:txBody>
      </p:sp>
      <p:sp>
        <p:nvSpPr>
          <p:cNvPr id="8" name="Footer Placeholder 7">
            <a:extLst>
              <a:ext uri="{FF2B5EF4-FFF2-40B4-BE49-F238E27FC236}">
                <a16:creationId xmlns:a16="http://schemas.microsoft.com/office/drawing/2014/main" id="{69E8467B-7E82-3D81-1912-91FC786423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4A67C1-9D8C-99A4-858C-5C00E210E862}"/>
              </a:ext>
            </a:extLst>
          </p:cNvPr>
          <p:cNvSpPr>
            <a:spLocks noGrp="1"/>
          </p:cNvSpPr>
          <p:nvPr>
            <p:ph type="sldNum" sz="quarter" idx="12"/>
          </p:nvPr>
        </p:nvSpPr>
        <p:spPr/>
        <p:txBody>
          <a:bodyPr/>
          <a:lstStyle/>
          <a:p>
            <a:fld id="{AF403394-50BA-3542-BF1D-B4166F1F8DDB}" type="slidenum">
              <a:rPr lang="en-US" smtClean="0"/>
              <a:t>‹#›</a:t>
            </a:fld>
            <a:endParaRPr lang="en-US"/>
          </a:p>
        </p:txBody>
      </p:sp>
    </p:spTree>
    <p:extLst>
      <p:ext uri="{BB962C8B-B14F-4D97-AF65-F5344CB8AC3E}">
        <p14:creationId xmlns:p14="http://schemas.microsoft.com/office/powerpoint/2010/main" val="423283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D3C6-4B50-27E5-9841-AB8E57D32A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36FD3C-A88E-7D39-9A18-33DA58506824}"/>
              </a:ext>
            </a:extLst>
          </p:cNvPr>
          <p:cNvSpPr>
            <a:spLocks noGrp="1"/>
          </p:cNvSpPr>
          <p:nvPr>
            <p:ph type="dt" sz="half" idx="10"/>
          </p:nvPr>
        </p:nvSpPr>
        <p:spPr/>
        <p:txBody>
          <a:bodyPr/>
          <a:lstStyle/>
          <a:p>
            <a:fld id="{280CC827-7188-8E40-9AFD-B8ED46E00388}" type="datetimeFigureOut">
              <a:rPr lang="en-US" smtClean="0"/>
              <a:t>7/21/22</a:t>
            </a:fld>
            <a:endParaRPr lang="en-US"/>
          </a:p>
        </p:txBody>
      </p:sp>
      <p:sp>
        <p:nvSpPr>
          <p:cNvPr id="4" name="Footer Placeholder 3">
            <a:extLst>
              <a:ext uri="{FF2B5EF4-FFF2-40B4-BE49-F238E27FC236}">
                <a16:creationId xmlns:a16="http://schemas.microsoft.com/office/drawing/2014/main" id="{76C9D957-A354-6AAE-E972-90AE478A7E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2019FE-2F9A-1ACA-A8BC-3FCD60F8BB1E}"/>
              </a:ext>
            </a:extLst>
          </p:cNvPr>
          <p:cNvSpPr>
            <a:spLocks noGrp="1"/>
          </p:cNvSpPr>
          <p:nvPr>
            <p:ph type="sldNum" sz="quarter" idx="12"/>
          </p:nvPr>
        </p:nvSpPr>
        <p:spPr/>
        <p:txBody>
          <a:bodyPr/>
          <a:lstStyle/>
          <a:p>
            <a:fld id="{AF403394-50BA-3542-BF1D-B4166F1F8DDB}" type="slidenum">
              <a:rPr lang="en-US" smtClean="0"/>
              <a:t>‹#›</a:t>
            </a:fld>
            <a:endParaRPr lang="en-US"/>
          </a:p>
        </p:txBody>
      </p:sp>
    </p:spTree>
    <p:extLst>
      <p:ext uri="{BB962C8B-B14F-4D97-AF65-F5344CB8AC3E}">
        <p14:creationId xmlns:p14="http://schemas.microsoft.com/office/powerpoint/2010/main" val="165018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9447F1-60CE-4DE2-660A-DCFD32047375}"/>
              </a:ext>
            </a:extLst>
          </p:cNvPr>
          <p:cNvSpPr>
            <a:spLocks noGrp="1"/>
          </p:cNvSpPr>
          <p:nvPr>
            <p:ph type="dt" sz="half" idx="10"/>
          </p:nvPr>
        </p:nvSpPr>
        <p:spPr/>
        <p:txBody>
          <a:bodyPr/>
          <a:lstStyle/>
          <a:p>
            <a:fld id="{280CC827-7188-8E40-9AFD-B8ED46E00388}" type="datetimeFigureOut">
              <a:rPr lang="en-US" smtClean="0"/>
              <a:t>7/21/22</a:t>
            </a:fld>
            <a:endParaRPr lang="en-US"/>
          </a:p>
        </p:txBody>
      </p:sp>
      <p:sp>
        <p:nvSpPr>
          <p:cNvPr id="3" name="Footer Placeholder 2">
            <a:extLst>
              <a:ext uri="{FF2B5EF4-FFF2-40B4-BE49-F238E27FC236}">
                <a16:creationId xmlns:a16="http://schemas.microsoft.com/office/drawing/2014/main" id="{95BC3848-BA36-FA9B-6B5E-F99B16D049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FF7C7-9BF5-D063-3875-D99742E251F4}"/>
              </a:ext>
            </a:extLst>
          </p:cNvPr>
          <p:cNvSpPr>
            <a:spLocks noGrp="1"/>
          </p:cNvSpPr>
          <p:nvPr>
            <p:ph type="sldNum" sz="quarter" idx="12"/>
          </p:nvPr>
        </p:nvSpPr>
        <p:spPr/>
        <p:txBody>
          <a:bodyPr/>
          <a:lstStyle/>
          <a:p>
            <a:fld id="{AF403394-50BA-3542-BF1D-B4166F1F8DDB}" type="slidenum">
              <a:rPr lang="en-US" smtClean="0"/>
              <a:t>‹#›</a:t>
            </a:fld>
            <a:endParaRPr lang="en-US"/>
          </a:p>
        </p:txBody>
      </p:sp>
    </p:spTree>
    <p:extLst>
      <p:ext uri="{BB962C8B-B14F-4D97-AF65-F5344CB8AC3E}">
        <p14:creationId xmlns:p14="http://schemas.microsoft.com/office/powerpoint/2010/main" val="274715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5816-944D-2A18-83C3-5923F5D2F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40B66F-8293-CBEE-5313-1E652A18F6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B5C583-E531-7EFF-6357-2B4290D07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D886C-46EE-BDD3-5D55-5A61BACAD70C}"/>
              </a:ext>
            </a:extLst>
          </p:cNvPr>
          <p:cNvSpPr>
            <a:spLocks noGrp="1"/>
          </p:cNvSpPr>
          <p:nvPr>
            <p:ph type="dt" sz="half" idx="10"/>
          </p:nvPr>
        </p:nvSpPr>
        <p:spPr/>
        <p:txBody>
          <a:bodyPr/>
          <a:lstStyle/>
          <a:p>
            <a:fld id="{280CC827-7188-8E40-9AFD-B8ED46E00388}" type="datetimeFigureOut">
              <a:rPr lang="en-US" smtClean="0"/>
              <a:t>7/21/22</a:t>
            </a:fld>
            <a:endParaRPr lang="en-US"/>
          </a:p>
        </p:txBody>
      </p:sp>
      <p:sp>
        <p:nvSpPr>
          <p:cNvPr id="6" name="Footer Placeholder 5">
            <a:extLst>
              <a:ext uri="{FF2B5EF4-FFF2-40B4-BE49-F238E27FC236}">
                <a16:creationId xmlns:a16="http://schemas.microsoft.com/office/drawing/2014/main" id="{31B1D3BA-4F99-6E3A-A4EA-181E7EB9B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1BD1A-2BDD-8545-06F9-873A4AC8FFDE}"/>
              </a:ext>
            </a:extLst>
          </p:cNvPr>
          <p:cNvSpPr>
            <a:spLocks noGrp="1"/>
          </p:cNvSpPr>
          <p:nvPr>
            <p:ph type="sldNum" sz="quarter" idx="12"/>
          </p:nvPr>
        </p:nvSpPr>
        <p:spPr/>
        <p:txBody>
          <a:bodyPr/>
          <a:lstStyle/>
          <a:p>
            <a:fld id="{AF403394-50BA-3542-BF1D-B4166F1F8DDB}" type="slidenum">
              <a:rPr lang="en-US" smtClean="0"/>
              <a:t>‹#›</a:t>
            </a:fld>
            <a:endParaRPr lang="en-US"/>
          </a:p>
        </p:txBody>
      </p:sp>
    </p:spTree>
    <p:extLst>
      <p:ext uri="{BB962C8B-B14F-4D97-AF65-F5344CB8AC3E}">
        <p14:creationId xmlns:p14="http://schemas.microsoft.com/office/powerpoint/2010/main" val="12327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DDD1-4864-5054-12D7-A0709909B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D10499-0E6C-4B0F-E80A-3F73FCEF2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8D14A0-FB6B-927B-9670-142E4240A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AFCDE-1824-466E-EEE9-73B3BD11DA74}"/>
              </a:ext>
            </a:extLst>
          </p:cNvPr>
          <p:cNvSpPr>
            <a:spLocks noGrp="1"/>
          </p:cNvSpPr>
          <p:nvPr>
            <p:ph type="dt" sz="half" idx="10"/>
          </p:nvPr>
        </p:nvSpPr>
        <p:spPr/>
        <p:txBody>
          <a:bodyPr/>
          <a:lstStyle/>
          <a:p>
            <a:fld id="{280CC827-7188-8E40-9AFD-B8ED46E00388}" type="datetimeFigureOut">
              <a:rPr lang="en-US" smtClean="0"/>
              <a:t>7/21/22</a:t>
            </a:fld>
            <a:endParaRPr lang="en-US"/>
          </a:p>
        </p:txBody>
      </p:sp>
      <p:sp>
        <p:nvSpPr>
          <p:cNvPr id="6" name="Footer Placeholder 5">
            <a:extLst>
              <a:ext uri="{FF2B5EF4-FFF2-40B4-BE49-F238E27FC236}">
                <a16:creationId xmlns:a16="http://schemas.microsoft.com/office/drawing/2014/main" id="{CA448AA2-E84E-20FD-7BF9-E3B87DED5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908703-163F-CEE4-1AFC-17617B47FCCA}"/>
              </a:ext>
            </a:extLst>
          </p:cNvPr>
          <p:cNvSpPr>
            <a:spLocks noGrp="1"/>
          </p:cNvSpPr>
          <p:nvPr>
            <p:ph type="sldNum" sz="quarter" idx="12"/>
          </p:nvPr>
        </p:nvSpPr>
        <p:spPr/>
        <p:txBody>
          <a:bodyPr/>
          <a:lstStyle/>
          <a:p>
            <a:fld id="{AF403394-50BA-3542-BF1D-B4166F1F8DDB}" type="slidenum">
              <a:rPr lang="en-US" smtClean="0"/>
              <a:t>‹#›</a:t>
            </a:fld>
            <a:endParaRPr lang="en-US"/>
          </a:p>
        </p:txBody>
      </p:sp>
    </p:spTree>
    <p:extLst>
      <p:ext uri="{BB962C8B-B14F-4D97-AF65-F5344CB8AC3E}">
        <p14:creationId xmlns:p14="http://schemas.microsoft.com/office/powerpoint/2010/main" val="44618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579E7B-4A11-1E4E-D2EB-4401F3DB2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E93164-82D7-B61E-ABC4-6023DAB54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A749B-5C07-5331-87E9-8F03C2E547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CC827-7188-8E40-9AFD-B8ED46E00388}" type="datetimeFigureOut">
              <a:rPr lang="en-US" smtClean="0"/>
              <a:t>7/21/22</a:t>
            </a:fld>
            <a:endParaRPr lang="en-US"/>
          </a:p>
        </p:txBody>
      </p:sp>
      <p:sp>
        <p:nvSpPr>
          <p:cNvPr id="5" name="Footer Placeholder 4">
            <a:extLst>
              <a:ext uri="{FF2B5EF4-FFF2-40B4-BE49-F238E27FC236}">
                <a16:creationId xmlns:a16="http://schemas.microsoft.com/office/drawing/2014/main" id="{8AC4AEFD-5271-9DE8-6F02-8B27956CC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A50AEB-CF44-0556-F92D-CC9B6AF248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03394-50BA-3542-BF1D-B4166F1F8DDB}" type="slidenum">
              <a:rPr lang="en-US" smtClean="0"/>
              <a:t>‹#›</a:t>
            </a:fld>
            <a:endParaRPr lang="en-US"/>
          </a:p>
        </p:txBody>
      </p:sp>
    </p:spTree>
    <p:extLst>
      <p:ext uri="{BB962C8B-B14F-4D97-AF65-F5344CB8AC3E}">
        <p14:creationId xmlns:p14="http://schemas.microsoft.com/office/powerpoint/2010/main" val="3993865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akefs.io/data-lake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2E0F-EB5A-306C-ABE3-1848EB05828F}"/>
              </a:ext>
            </a:extLst>
          </p:cNvPr>
          <p:cNvSpPr>
            <a:spLocks noGrp="1"/>
          </p:cNvSpPr>
          <p:nvPr>
            <p:ph type="ctrTitle"/>
          </p:nvPr>
        </p:nvSpPr>
        <p:spPr/>
        <p:txBody>
          <a:bodyPr/>
          <a:lstStyle/>
          <a:p>
            <a:r>
              <a:rPr lang="en-US" dirty="0"/>
              <a:t>SFL Scientific Take home</a:t>
            </a:r>
          </a:p>
        </p:txBody>
      </p:sp>
      <p:sp>
        <p:nvSpPr>
          <p:cNvPr id="3" name="Subtitle 2">
            <a:extLst>
              <a:ext uri="{FF2B5EF4-FFF2-40B4-BE49-F238E27FC236}">
                <a16:creationId xmlns:a16="http://schemas.microsoft.com/office/drawing/2014/main" id="{7A5881FF-36E5-8553-772D-46D5B8FF48BA}"/>
              </a:ext>
            </a:extLst>
          </p:cNvPr>
          <p:cNvSpPr>
            <a:spLocks noGrp="1"/>
          </p:cNvSpPr>
          <p:nvPr>
            <p:ph type="subTitle" idx="1"/>
          </p:nvPr>
        </p:nvSpPr>
        <p:spPr/>
        <p:txBody>
          <a:bodyPr/>
          <a:lstStyle/>
          <a:p>
            <a:r>
              <a:rPr lang="en-US" dirty="0"/>
              <a:t>Jeff Ott</a:t>
            </a:r>
          </a:p>
        </p:txBody>
      </p:sp>
    </p:spTree>
    <p:extLst>
      <p:ext uri="{BB962C8B-B14F-4D97-AF65-F5344CB8AC3E}">
        <p14:creationId xmlns:p14="http://schemas.microsoft.com/office/powerpoint/2010/main" val="1266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0ED6-8141-1024-289D-C84ABB63F5F8}"/>
              </a:ext>
            </a:extLst>
          </p:cNvPr>
          <p:cNvSpPr>
            <a:spLocks noGrp="1"/>
          </p:cNvSpPr>
          <p:nvPr>
            <p:ph type="title"/>
          </p:nvPr>
        </p:nvSpPr>
        <p:spPr>
          <a:xfrm>
            <a:off x="838200" y="365125"/>
            <a:ext cx="10515600" cy="1460500"/>
          </a:xfrm>
        </p:spPr>
        <p:txBody>
          <a:bodyPr>
            <a:normAutofit fontScale="90000"/>
          </a:bodyPr>
          <a:lstStyle/>
          <a:p>
            <a:r>
              <a:rPr lang="en-US" dirty="0"/>
              <a:t>What is a Data Lake? Explain its benefits, how it differs from a data warehouse, and how it might benefit a client.</a:t>
            </a:r>
          </a:p>
        </p:txBody>
      </p:sp>
      <p:sp>
        <p:nvSpPr>
          <p:cNvPr id="3" name="Content Placeholder 2">
            <a:extLst>
              <a:ext uri="{FF2B5EF4-FFF2-40B4-BE49-F238E27FC236}">
                <a16:creationId xmlns:a16="http://schemas.microsoft.com/office/drawing/2014/main" id="{A9300BB8-36C4-58AD-0A0F-39BCC924BB88}"/>
              </a:ext>
            </a:extLst>
          </p:cNvPr>
          <p:cNvSpPr>
            <a:spLocks noGrp="1"/>
          </p:cNvSpPr>
          <p:nvPr>
            <p:ph idx="1"/>
          </p:nvPr>
        </p:nvSpPr>
        <p:spPr>
          <a:xfrm>
            <a:off x="838200" y="2173183"/>
            <a:ext cx="10515600" cy="4003779"/>
          </a:xfrm>
        </p:spPr>
        <p:txBody>
          <a:bodyPr>
            <a:normAutofit fontScale="85000" lnSpcReduction="10000"/>
          </a:bodyPr>
          <a:lstStyle/>
          <a:p>
            <a:pPr marL="0" indent="0">
              <a:buNone/>
            </a:pPr>
            <a:r>
              <a:rPr lang="en-US" dirty="0"/>
              <a:t>Is data the new oil? Then a data lake is your national storage.  </a:t>
            </a:r>
          </a:p>
          <a:p>
            <a:pPr marL="0" indent="0">
              <a:buNone/>
            </a:pPr>
            <a:r>
              <a:rPr lang="en-US" dirty="0"/>
              <a:t>In simple terms, a data lake is a place to store all your raw data.</a:t>
            </a:r>
          </a:p>
          <a:p>
            <a:pPr marL="0" indent="0">
              <a:buNone/>
            </a:pPr>
            <a:endParaRPr lang="en-US" dirty="0"/>
          </a:p>
          <a:p>
            <a:pPr marL="0" indent="0">
              <a:buNone/>
            </a:pPr>
            <a:r>
              <a:rPr lang="en-US" dirty="0"/>
              <a:t> What is raw data? Raw data is any data that has yet to be processed for use. With all these methods of collecting data, the data lake provides a flexible low-cost service to store this data. If it differs from a data warehouse in purpose and the type of data. A data warehouse is better suited for tabular data, which is consistently accessed for predetermined business decisions. The client’s current needs are how I would recommend the storage for a client who is collecting a ton of data without the existing resources to process it into tabular form. The Data Lake is a solution to retain the data and its value for whatever analysis or business questions in a low-cost format. </a:t>
            </a:r>
          </a:p>
        </p:txBody>
      </p:sp>
    </p:spTree>
    <p:extLst>
      <p:ext uri="{BB962C8B-B14F-4D97-AF65-F5344CB8AC3E}">
        <p14:creationId xmlns:p14="http://schemas.microsoft.com/office/powerpoint/2010/main" val="315224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9817-DA3F-3EC9-E8B5-C41EA26859B7}"/>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4615770B-3DDB-1F60-1DF6-2FD3BF2ACA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8354" y="1825625"/>
            <a:ext cx="6495291"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57FA01-612B-3C95-72A4-11D0DA97E8B6}"/>
              </a:ext>
            </a:extLst>
          </p:cNvPr>
          <p:cNvSpPr txBox="1"/>
          <p:nvPr/>
        </p:nvSpPr>
        <p:spPr>
          <a:xfrm>
            <a:off x="3242883" y="5807631"/>
            <a:ext cx="6100762" cy="276999"/>
          </a:xfrm>
          <a:prstGeom prst="rect">
            <a:avLst/>
          </a:prstGeom>
          <a:noFill/>
        </p:spPr>
        <p:txBody>
          <a:bodyPr wrap="square">
            <a:spAutoFit/>
          </a:bodyPr>
          <a:lstStyle/>
          <a:p>
            <a:r>
              <a:rPr lang="en-US" sz="1200" dirty="0">
                <a:hlinkClick r:id="rId3"/>
              </a:rPr>
              <a:t>https://lakefs.io/data-lakes/</a:t>
            </a:r>
            <a:r>
              <a:rPr lang="en-US" sz="1200" dirty="0"/>
              <a:t> </a:t>
            </a:r>
          </a:p>
        </p:txBody>
      </p:sp>
    </p:spTree>
    <p:extLst>
      <p:ext uri="{BB962C8B-B14F-4D97-AF65-F5344CB8AC3E}">
        <p14:creationId xmlns:p14="http://schemas.microsoft.com/office/powerpoint/2010/main" val="27334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17D-543F-3146-93E2-1AB5E5787074}"/>
              </a:ext>
            </a:extLst>
          </p:cNvPr>
          <p:cNvSpPr>
            <a:spLocks noGrp="1"/>
          </p:cNvSpPr>
          <p:nvPr>
            <p:ph type="title"/>
          </p:nvPr>
        </p:nvSpPr>
        <p:spPr/>
        <p:txBody>
          <a:bodyPr>
            <a:normAutofit fontScale="90000"/>
          </a:bodyPr>
          <a:lstStyle/>
          <a:p>
            <a:r>
              <a:rPr lang="en-US" dirty="0"/>
              <a:t>Explain serverless architecture.  What are its pros and cons?</a:t>
            </a:r>
            <a:br>
              <a:rPr lang="en-US" dirty="0"/>
            </a:br>
            <a:endParaRPr lang="en-US" dirty="0"/>
          </a:p>
        </p:txBody>
      </p:sp>
      <p:sp>
        <p:nvSpPr>
          <p:cNvPr id="3" name="Content Placeholder 2">
            <a:extLst>
              <a:ext uri="{FF2B5EF4-FFF2-40B4-BE49-F238E27FC236}">
                <a16:creationId xmlns:a16="http://schemas.microsoft.com/office/drawing/2014/main" id="{703220A8-316A-BAA7-01C0-B12F48A57726}"/>
              </a:ext>
            </a:extLst>
          </p:cNvPr>
          <p:cNvSpPr>
            <a:spLocks noGrp="1"/>
          </p:cNvSpPr>
          <p:nvPr>
            <p:ph idx="1"/>
          </p:nvPr>
        </p:nvSpPr>
        <p:spPr/>
        <p:txBody>
          <a:bodyPr/>
          <a:lstStyle/>
          <a:p>
            <a:r>
              <a:rPr lang="en-US" dirty="0"/>
              <a:t>Serverless architecture is a bit of a misnomer, this pushes the burden of server management and scaling to a third-party provider. This allows your team more flexibility in computing resources and storage capabilities. It can also allows for a reduction in physical space, computing power, and costs (depending). Security is also handled</a:t>
            </a:r>
          </a:p>
          <a:p>
            <a:endParaRPr lang="en-US" dirty="0"/>
          </a:p>
          <a:p>
            <a:r>
              <a:rPr lang="en-US" dirty="0"/>
              <a:t>The cons are the extra expenses you may be incurring (depending). There is also the possibility that your cloud service provider will change terms with Vendor Lock in which could be a problem. Troubleshooting can also be difficult on these services.</a:t>
            </a:r>
          </a:p>
        </p:txBody>
      </p:sp>
    </p:spTree>
    <p:extLst>
      <p:ext uri="{BB962C8B-B14F-4D97-AF65-F5344CB8AC3E}">
        <p14:creationId xmlns:p14="http://schemas.microsoft.com/office/powerpoint/2010/main" val="416211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2649-4DF5-4C8B-DF81-A756DA003041}"/>
              </a:ext>
            </a:extLst>
          </p:cNvPr>
          <p:cNvSpPr>
            <a:spLocks noGrp="1"/>
          </p:cNvSpPr>
          <p:nvPr>
            <p:ph type="title"/>
          </p:nvPr>
        </p:nvSpPr>
        <p:spPr/>
        <p:txBody>
          <a:bodyPr>
            <a:normAutofit/>
          </a:bodyPr>
          <a:lstStyle/>
          <a:p>
            <a:r>
              <a:rPr lang="en-US" sz="2200" dirty="0"/>
              <a:t>Please provide a diagram for an ETL pipeline (ex: Section 2) using serverless AWS services. Describe each component and its function within the pipeline.</a:t>
            </a:r>
            <a:br>
              <a:rPr lang="en-US" dirty="0"/>
            </a:br>
            <a:endParaRPr lang="en-US" dirty="0"/>
          </a:p>
        </p:txBody>
      </p:sp>
      <p:sp>
        <p:nvSpPr>
          <p:cNvPr id="4" name="Content Placeholder 3">
            <a:extLst>
              <a:ext uri="{FF2B5EF4-FFF2-40B4-BE49-F238E27FC236}">
                <a16:creationId xmlns:a16="http://schemas.microsoft.com/office/drawing/2014/main" id="{B424C35A-15FF-63F2-AA40-AAFFF3B3B1FE}"/>
              </a:ext>
            </a:extLst>
          </p:cNvPr>
          <p:cNvSpPr>
            <a:spLocks noGrp="1"/>
          </p:cNvSpPr>
          <p:nvPr>
            <p:ph idx="1"/>
          </p:nvPr>
        </p:nvSpPr>
        <p:spPr>
          <a:xfrm>
            <a:off x="838200" y="4648199"/>
            <a:ext cx="10515600" cy="1528763"/>
          </a:xfrm>
        </p:spPr>
        <p:txBody>
          <a:bodyPr/>
          <a:lstStyle/>
          <a:p>
            <a:r>
              <a:rPr lang="en-US" dirty="0"/>
              <a:t>Data can be local or stored in S3</a:t>
            </a:r>
          </a:p>
          <a:p>
            <a:r>
              <a:rPr lang="en-US" dirty="0"/>
              <a:t>EC2: This is where I will Extract and transform the data</a:t>
            </a:r>
          </a:p>
          <a:p>
            <a:r>
              <a:rPr lang="en-US" dirty="0"/>
              <a:t>RDS- Is where I will load the data </a:t>
            </a:r>
          </a:p>
          <a:p>
            <a:endParaRPr lang="en-US" dirty="0"/>
          </a:p>
          <a:p>
            <a:endParaRPr lang="en-US" dirty="0"/>
          </a:p>
          <a:p>
            <a:endParaRPr lang="en-US" dirty="0"/>
          </a:p>
          <a:p>
            <a:endParaRPr lang="en-US" dirty="0"/>
          </a:p>
        </p:txBody>
      </p:sp>
      <p:pic>
        <p:nvPicPr>
          <p:cNvPr id="2052" name="Picture 4">
            <a:extLst>
              <a:ext uri="{FF2B5EF4-FFF2-40B4-BE49-F238E27FC236}">
                <a16:creationId xmlns:a16="http://schemas.microsoft.com/office/drawing/2014/main" id="{EC76922C-EC99-EA82-441D-1129D48DE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590800"/>
            <a:ext cx="10477500" cy="16764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B810C74E-5B01-768C-55F0-C5624FDC782A}"/>
              </a:ext>
            </a:extLst>
          </p:cNvPr>
          <p:cNvSpPr/>
          <p:nvPr/>
        </p:nvSpPr>
        <p:spPr>
          <a:xfrm>
            <a:off x="5957888" y="2971800"/>
            <a:ext cx="728662" cy="32861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6497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E8D5-EFB7-C619-1909-024B73EF5A97}"/>
              </a:ext>
            </a:extLst>
          </p:cNvPr>
          <p:cNvSpPr>
            <a:spLocks noGrp="1"/>
          </p:cNvSpPr>
          <p:nvPr>
            <p:ph type="title"/>
          </p:nvPr>
        </p:nvSpPr>
        <p:spPr/>
        <p:txBody>
          <a:bodyPr>
            <a:normAutofit fontScale="90000"/>
          </a:bodyPr>
          <a:lstStyle/>
          <a:p>
            <a:r>
              <a:rPr lang="en-US" sz="3100" dirty="0"/>
              <a:t>Describe modern </a:t>
            </a:r>
            <a:r>
              <a:rPr lang="en-US" sz="3100" dirty="0" err="1"/>
              <a:t>MLOps</a:t>
            </a:r>
            <a:r>
              <a:rPr lang="en-US" sz="3100" dirty="0"/>
              <a:t> and how organizations should be approaching management from a tool and system perspective.</a:t>
            </a:r>
            <a:br>
              <a:rPr lang="en-US" dirty="0"/>
            </a:br>
            <a:endParaRPr lang="en-US" dirty="0"/>
          </a:p>
        </p:txBody>
      </p:sp>
      <p:graphicFrame>
        <p:nvGraphicFramePr>
          <p:cNvPr id="4" name="Content Placeholder 3">
            <a:extLst>
              <a:ext uri="{FF2B5EF4-FFF2-40B4-BE49-F238E27FC236}">
                <a16:creationId xmlns:a16="http://schemas.microsoft.com/office/drawing/2014/main" id="{35DC25E0-2EAC-87FB-B7EE-DD5700126C2C}"/>
              </a:ext>
            </a:extLst>
          </p:cNvPr>
          <p:cNvGraphicFramePr>
            <a:graphicFrameLocks noGrp="1"/>
          </p:cNvGraphicFramePr>
          <p:nvPr>
            <p:ph idx="1"/>
            <p:extLst>
              <p:ext uri="{D42A27DB-BD31-4B8C-83A1-F6EECF244321}">
                <p14:modId xmlns:p14="http://schemas.microsoft.com/office/powerpoint/2010/main" val="2125367454"/>
              </p:ext>
            </p:extLst>
          </p:nvPr>
        </p:nvGraphicFramePr>
        <p:xfrm>
          <a:off x="581025" y="1371601"/>
          <a:ext cx="10515600" cy="1325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6C05E2A-EB01-9565-2694-E57C50A04EA5}"/>
              </a:ext>
            </a:extLst>
          </p:cNvPr>
          <p:cNvSpPr txBox="1"/>
          <p:nvPr/>
        </p:nvSpPr>
        <p:spPr>
          <a:xfrm>
            <a:off x="700088" y="3200400"/>
            <a:ext cx="8986837" cy="3416320"/>
          </a:xfrm>
          <a:prstGeom prst="rect">
            <a:avLst/>
          </a:prstGeom>
          <a:noFill/>
        </p:spPr>
        <p:txBody>
          <a:bodyPr wrap="square" rtlCol="0">
            <a:spAutoFit/>
          </a:bodyPr>
          <a:lstStyle/>
          <a:p>
            <a:r>
              <a:rPr lang="en-US" dirty="0" err="1"/>
              <a:t>Mlops</a:t>
            </a:r>
            <a:r>
              <a:rPr lang="en-US" dirty="0"/>
              <a:t> is model monitoring and deployment. It’s </a:t>
            </a:r>
            <a:r>
              <a:rPr lang="en-US" dirty="0" err="1"/>
              <a:t>Mlops</a:t>
            </a:r>
            <a:r>
              <a:rPr lang="en-US" dirty="0"/>
              <a:t> job to make sure your models are working efficiently and effectively. When the Data Scientist creates and proves the model the model needs to be applied to the business case. It’s the job of the ML Ops engineer to deploy and monitor the model for changes. This mean understanding the different avenues of deployment and understanding the tradeoffs. How do you scale your model for users. How you predict streamed in data. The </a:t>
            </a:r>
            <a:r>
              <a:rPr lang="en-US" dirty="0" err="1"/>
              <a:t>Mlops</a:t>
            </a:r>
            <a:r>
              <a:rPr lang="en-US" dirty="0"/>
              <a:t> engineer also needs to monitor the models use cases and adjust as your data adjusts. </a:t>
            </a:r>
          </a:p>
          <a:p>
            <a:endParaRPr lang="en-US" dirty="0"/>
          </a:p>
          <a:p>
            <a:r>
              <a:rPr lang="en-US" dirty="0"/>
              <a:t>Organizations should have a focused MLOPs group who works with both the Data Engineer and Data scientists. Costs and Risk should be at the forefront of each business mind when they think of </a:t>
            </a:r>
            <a:r>
              <a:rPr lang="en-US" dirty="0" err="1"/>
              <a:t>MLOps</a:t>
            </a:r>
            <a:r>
              <a:rPr lang="en-US" dirty="0"/>
              <a:t>.  What is the benefit of having a scalable model but what is the risk of having a model which isn’t closely monitor. </a:t>
            </a:r>
            <a:r>
              <a:rPr lang="en-US"/>
              <a:t>The System needs to work and the tools need to fit the job</a:t>
            </a:r>
            <a:endParaRPr lang="en-US" dirty="0"/>
          </a:p>
        </p:txBody>
      </p:sp>
    </p:spTree>
    <p:extLst>
      <p:ext uri="{BB962C8B-B14F-4D97-AF65-F5344CB8AC3E}">
        <p14:creationId xmlns:p14="http://schemas.microsoft.com/office/powerpoint/2010/main" val="7892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577</Words>
  <Application>Microsoft Macintosh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SFL Scientific Take home</vt:lpstr>
      <vt:lpstr>What is a Data Lake? Explain its benefits, how it differs from a data warehouse, and how it might benefit a client.</vt:lpstr>
      <vt:lpstr>PowerPoint Presentation</vt:lpstr>
      <vt:lpstr>Explain serverless architecture.  What are its pros and cons? </vt:lpstr>
      <vt:lpstr>Please provide a diagram for an ETL pipeline (ex: Section 2) using serverless AWS services. Describe each component and its function within the pipeline. </vt:lpstr>
      <vt:lpstr>Describe modern MLOps and how organizations should be approaching management from a tool and system perspective.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SFL Scientific Take home</dc:title>
  <dc:creator>Jeff Ott</dc:creator>
  <cp:lastModifiedBy>Jeff Ott</cp:lastModifiedBy>
  <cp:revision>1</cp:revision>
  <dcterms:created xsi:type="dcterms:W3CDTF">2022-07-21T18:19:04Z</dcterms:created>
  <dcterms:modified xsi:type="dcterms:W3CDTF">2022-07-21T22:47:35Z</dcterms:modified>
</cp:coreProperties>
</file>