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73" r:id="rId13"/>
    <p:sldId id="270" r:id="rId14"/>
    <p:sldId id="271" r:id="rId15"/>
    <p:sldId id="272" r:id="rId16"/>
    <p:sldId id="264" r:id="rId17"/>
    <p:sldId id="265" r:id="rId18"/>
    <p:sldId id="266" r:id="rId19"/>
    <p:sldId id="267"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custDataLst>
    <p:tags r:id="rId3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08" y="28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8862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9935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07273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111145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Jeffrey Carlson</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[Complete this template by replacing the bracketed text with the relevant information.]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2800" dirty="0"/>
              <a:t>Test 3 Objective: Utilizing ASSERT_TRUE to verify the collection's size expansion post-resize operation.</a:t>
            </a:r>
          </a:p>
          <a:p>
            <a:pPr>
              <a:buFont typeface="Arial" panose="020B0604020202020204" pitchFamily="34" charset="0"/>
              <a:buChar char="•"/>
            </a:pPr>
            <a:r>
              <a:rPr lang="en-US" sz="2800" dirty="0"/>
              <a:t>Validation Check: Confirming size increase or decrease after a resize operation using ASSERT_TRUE.</a:t>
            </a:r>
          </a:p>
          <a:p>
            <a:pPr>
              <a:buFont typeface="Arial" panose="020B0604020202020204" pitchFamily="34" charset="0"/>
              <a:buChar char="•"/>
            </a:pPr>
            <a:r>
              <a:rPr lang="en-US" sz="2800" dirty="0"/>
              <a:t>Assessment Method: Employing ASSERT_TRUE to validate the change in collection size post-resize, ensuring accurate functionality.</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10734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3200" dirty="0"/>
              <a:t>- Test 4 Objective: Verify successful reduction of collection size to zero after a resizing operation using ASSERT_TRUE.</a:t>
            </a:r>
          </a:p>
          <a:p>
            <a:pPr>
              <a:buFont typeface="Arial" panose="020B0604020202020204" pitchFamily="34" charset="0"/>
              <a:buChar char="•"/>
            </a:pPr>
            <a:r>
              <a:rPr lang="en-US" sz="3200" dirty="0"/>
              <a:t>Validation Check: Employing ASSERT_TRUE to confirm that the collection's size equals zero post-resize, ensuring the operation's success.</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68446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3600" dirty="0"/>
              <a:t>Test 5 Objective: Validate that the collection has been resized to zero after a clear operation using ASSERT_TRUE.</a:t>
            </a:r>
          </a:p>
          <a:p>
            <a:pPr>
              <a:buFont typeface="Arial" panose="020B0604020202020204" pitchFamily="34" charset="0"/>
              <a:buChar char="•"/>
            </a:pPr>
            <a:r>
              <a:rPr lang="en-US" sz="3600" dirty="0"/>
              <a:t>Validation Check: Utilizing ASSERT_TRUE(collection-&gt;size() == 0) to confirm complete clearing of the collection from start to finish.</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691233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a:buFont typeface="Arial" panose="020B0604020202020204" pitchFamily="34" charset="0"/>
              <a:buChar char="•"/>
            </a:pPr>
            <a:r>
              <a:rPr lang="en-US" sz="2800" b="1" dirty="0"/>
              <a:t>CI/CD Automation:</a:t>
            </a:r>
            <a:r>
              <a:rPr lang="en-US" sz="2800" dirty="0"/>
              <a:t> Integrate compilation, static checks via Docker, GitLab, and Jenkins for smoother collaboration in the Build phase.</a:t>
            </a:r>
          </a:p>
          <a:p>
            <a:pPr>
              <a:buFont typeface="Arial" panose="020B0604020202020204" pitchFamily="34" charset="0"/>
              <a:buChar char="•"/>
            </a:pPr>
            <a:r>
              <a:rPr lang="en-US" sz="2800" b="1" dirty="0"/>
              <a:t>SecOps Testing:</a:t>
            </a:r>
            <a:r>
              <a:rPr lang="en-US" sz="2800" dirty="0"/>
              <a:t> Use virtual containers for automated security checks throughout SDLC, detecting vulnerabilities in real-time.</a:t>
            </a:r>
          </a:p>
          <a:p>
            <a:pPr>
              <a:buFont typeface="Arial" panose="020B0604020202020204" pitchFamily="34" charset="0"/>
              <a:buChar char="•"/>
            </a:pPr>
            <a:r>
              <a:rPr lang="en-US" sz="2800" b="1" dirty="0"/>
              <a:t>Vulnerability Assessment:</a:t>
            </a:r>
            <a:r>
              <a:rPr lang="en-US" sz="2800" dirty="0"/>
              <a:t> Employ tools like OWASP Dependency-Check, </a:t>
            </a:r>
            <a:r>
              <a:rPr lang="en-US" sz="2800" dirty="0" err="1"/>
              <a:t>ClangTidy</a:t>
            </a:r>
            <a:r>
              <a:rPr lang="en-US" sz="2800" dirty="0"/>
              <a:t>, </a:t>
            </a:r>
            <a:r>
              <a:rPr lang="en-US" sz="2800" dirty="0" err="1"/>
              <a:t>Cppchecker</a:t>
            </a:r>
            <a:r>
              <a:rPr lang="en-US" sz="2800" dirty="0"/>
              <a:t>, </a:t>
            </a:r>
            <a:r>
              <a:rPr lang="en-US" sz="2800" dirty="0" err="1"/>
              <a:t>Parasoft</a:t>
            </a:r>
            <a:r>
              <a:rPr lang="en-US" sz="2800" dirty="0"/>
              <a:t>, Coverity, Jenkins, GitLab, and Docker for code vulnerability checks.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875323" y="764373"/>
            <a:ext cx="10630877"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Secure Development Lifecycle Strategies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sz="2400" dirty="0"/>
              <a:t>Preventing Costly Bugs: Implement secure coding early on to avoid expensive issues during implementation, echoing IBM's insights.</a:t>
            </a:r>
          </a:p>
          <a:p>
            <a:pPr>
              <a:buFont typeface="Arial" panose="020B0604020202020204" pitchFamily="34" charset="0"/>
              <a:buChar char="•"/>
            </a:pPr>
            <a:r>
              <a:rPr lang="en-US" sz="2400" dirty="0"/>
              <a:t>Proactive Pre-Production Measures: Use automated tests and threat documentation to prevent pricier production problems, necessitating defense in depth strategies.</a:t>
            </a:r>
          </a:p>
          <a:p>
            <a:pPr>
              <a:buFont typeface="Arial" panose="020B0604020202020204" pitchFamily="34" charset="0"/>
              <a:buChar char="•"/>
            </a:pPr>
            <a:r>
              <a:rPr lang="en-US" sz="2400" dirty="0"/>
              <a:t>Cost-Efficient Security Focus: Prioritize proactive security in design to mitigate costly bug fixes in implementation, aligning with IBM's findings.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err="1"/>
              <a:t>Pentesting</a:t>
            </a:r>
            <a:r>
              <a:rPr lang="en-US" dirty="0"/>
              <a:t> and Cloud Defense</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sz="2800" dirty="0" err="1"/>
              <a:t>Pentesting</a:t>
            </a:r>
            <a:r>
              <a:rPr lang="en-US" sz="2800" dirty="0"/>
              <a:t> Impact: Unveil and tackle threats in common malware and APIs through </a:t>
            </a:r>
            <a:r>
              <a:rPr lang="en-US" sz="2800" dirty="0" err="1"/>
              <a:t>pentesting</a:t>
            </a:r>
            <a:r>
              <a:rPr lang="en-US" sz="2800" dirty="0"/>
              <a:t>.</a:t>
            </a:r>
          </a:p>
          <a:p>
            <a:pPr>
              <a:buFont typeface="Arial" panose="020B0604020202020204" pitchFamily="34" charset="0"/>
              <a:buChar char="•"/>
            </a:pPr>
            <a:r>
              <a:rPr lang="en-US" sz="2800" dirty="0"/>
              <a:t>Layered Cloud Security: Employ a "defense in depth" strategy across various layers for comprehensive protection.</a:t>
            </a:r>
          </a:p>
          <a:p>
            <a:pPr>
              <a:buFont typeface="Arial" panose="020B0604020202020204" pitchFamily="34" charset="0"/>
              <a:buChar char="•"/>
            </a:pPr>
            <a:r>
              <a:rPr lang="en-US" sz="2800" dirty="0"/>
              <a:t>Effective Security Practices: Utilize diverse tools, opt for least privilege controls, and stay updated with current security resources.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Fortifying Server Security: Controls, Encryption, Layered Defense, Testing, Compliance.</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918747364"/>
              </p:ext>
            </p:extLst>
          </p:nvPr>
        </p:nvGraphicFramePr>
        <p:xfrm>
          <a:off x="3171900" y="2561050"/>
          <a:ext cx="7835225" cy="438906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STD-001-ccp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STD-002-ccp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STD-003-ccp</a:t>
                      </a:r>
                    </a:p>
                    <a:p>
                      <a:pPr marL="0" marR="0" lvl="0" indent="0" algn="ctr" rtl="0">
                        <a:lnSpc>
                          <a:spcPct val="100000"/>
                        </a:lnSpc>
                        <a:spcBef>
                          <a:spcPts val="0"/>
                        </a:spcBef>
                        <a:spcAft>
                          <a:spcPts val="0"/>
                        </a:spcAft>
                        <a:buClr>
                          <a:srgbClr val="000000"/>
                        </a:buClr>
                        <a:buSzPts val="3600"/>
                        <a:buFont typeface="Arial"/>
                        <a:buNone/>
                      </a:pP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STD-004-ccp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STD-005-ccp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STD-009-ccp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endParaRPr lang="en-US" sz="20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endParaRPr lang="en-US"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STD-007-ccp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rgbClr val="FFD966"/>
                          </a:solidFill>
                        </a:rPr>
                        <a:t>STD-008-ccp</a:t>
                      </a:r>
                    </a:p>
                    <a:p>
                      <a:pPr marL="0" marR="0" lvl="0" indent="0" algn="ctr" rtl="0">
                        <a:lnSpc>
                          <a:spcPct val="100000"/>
                        </a:lnSpc>
                        <a:spcBef>
                          <a:spcPts val="0"/>
                        </a:spcBef>
                        <a:spcAft>
                          <a:spcPts val="0"/>
                        </a:spcAft>
                        <a:buClr>
                          <a:srgbClr val="000000"/>
                        </a:buClr>
                        <a:buSzPts val="3600"/>
                        <a:buFont typeface="Arial"/>
                        <a:buNone/>
                      </a:pPr>
                      <a:endParaRPr lang="en-US"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STD-006-ccp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7" name="Table 6">
            <a:extLst>
              <a:ext uri="{FF2B5EF4-FFF2-40B4-BE49-F238E27FC236}">
                <a16:creationId xmlns:a16="http://schemas.microsoft.com/office/drawing/2014/main" id="{387C8792-1949-DC4F-EB68-767E3E12F3BF}"/>
              </a:ext>
            </a:extLst>
          </p:cNvPr>
          <p:cNvGraphicFramePr>
            <a:graphicFrameLocks noGrp="1"/>
          </p:cNvGraphicFramePr>
          <p:nvPr>
            <p:extLst>
              <p:ext uri="{D42A27DB-BD31-4B8C-83A1-F6EECF244321}">
                <p14:modId xmlns:p14="http://schemas.microsoft.com/office/powerpoint/2010/main" val="1668219545"/>
              </p:ext>
            </p:extLst>
          </p:nvPr>
        </p:nvGraphicFramePr>
        <p:xfrm>
          <a:off x="328246" y="1633415"/>
          <a:ext cx="8806229" cy="5067872"/>
        </p:xfrm>
        <a:graphic>
          <a:graphicData uri="http://schemas.openxmlformats.org/drawingml/2006/table">
            <a:tbl>
              <a:tblPr firstRow="1" firstCol="1" bandRow="1">
                <a:tableStyleId>{802198C4-3087-4945-87E3-76CBB3509B7E}</a:tableStyleId>
              </a:tblPr>
              <a:tblGrid>
                <a:gridCol w="8806229">
                  <a:extLst>
                    <a:ext uri="{9D8B030D-6E8A-4147-A177-3AD203B41FA5}">
                      <a16:colId xmlns:a16="http://schemas.microsoft.com/office/drawing/2014/main" val="1064331502"/>
                    </a:ext>
                  </a:extLst>
                </a:gridCol>
              </a:tblGrid>
              <a:tr h="3643943">
                <a:tc>
                  <a:txBody>
                    <a:bodyPr/>
                    <a:lstStyle/>
                    <a:p>
                      <a:pPr marL="342900" marR="0" lvl="0" indent="-342900">
                        <a:lnSpc>
                          <a:spcPct val="107000"/>
                        </a:lnSpc>
                        <a:spcBef>
                          <a:spcPts val="0"/>
                        </a:spcBef>
                        <a:spcAft>
                          <a:spcPts val="0"/>
                        </a:spcAft>
                        <a:buFont typeface="+mj-lt"/>
                        <a:buAutoNum type="arabicPeriod"/>
                      </a:pPr>
                      <a:r>
                        <a:rPr lang="en-US" sz="2400" dirty="0">
                          <a:solidFill>
                            <a:schemeClr val="bg1"/>
                          </a:solidFill>
                          <a:effectLst/>
                        </a:rPr>
                        <a:t>Keep it Simple (ALL)</a:t>
                      </a:r>
                    </a:p>
                    <a:p>
                      <a:pPr marL="342900" marR="0" lvl="0" indent="-342900">
                        <a:lnSpc>
                          <a:spcPct val="107000"/>
                        </a:lnSpc>
                        <a:spcBef>
                          <a:spcPts val="0"/>
                        </a:spcBef>
                        <a:spcAft>
                          <a:spcPts val="0"/>
                        </a:spcAft>
                        <a:buFont typeface="+mj-lt"/>
                        <a:buAutoNum type="arabicPeriod"/>
                      </a:pPr>
                      <a:r>
                        <a:rPr lang="en-US" sz="2400" dirty="0">
                          <a:solidFill>
                            <a:schemeClr val="bg1"/>
                          </a:solidFill>
                          <a:effectLst/>
                        </a:rPr>
                        <a:t>Validate Input Data (STD 001, 002, 003, 004)</a:t>
                      </a:r>
                    </a:p>
                    <a:p>
                      <a:pPr marL="342900" marR="0" lvl="0" indent="-342900">
                        <a:lnSpc>
                          <a:spcPct val="107000"/>
                        </a:lnSpc>
                        <a:spcBef>
                          <a:spcPts val="0"/>
                        </a:spcBef>
                        <a:spcAft>
                          <a:spcPts val="0"/>
                        </a:spcAft>
                        <a:buFont typeface="+mj-lt"/>
                        <a:buAutoNum type="arabicPeriod"/>
                      </a:pPr>
                      <a:r>
                        <a:rPr lang="en-US" sz="2400" dirty="0">
                          <a:solidFill>
                            <a:schemeClr val="bg1"/>
                          </a:solidFill>
                          <a:effectLst/>
                        </a:rPr>
                        <a:t>Heed Compiler Warnings (STD 002, 003, 010)</a:t>
                      </a:r>
                    </a:p>
                    <a:p>
                      <a:pPr marL="342900" marR="0" lvl="0" indent="-342900">
                        <a:lnSpc>
                          <a:spcPct val="107000"/>
                        </a:lnSpc>
                        <a:spcBef>
                          <a:spcPts val="0"/>
                        </a:spcBef>
                        <a:spcAft>
                          <a:spcPts val="0"/>
                        </a:spcAft>
                        <a:buFont typeface="+mj-lt"/>
                        <a:buAutoNum type="arabicPeriod"/>
                      </a:pPr>
                      <a:r>
                        <a:rPr lang="en-US" sz="2400" dirty="0">
                          <a:solidFill>
                            <a:schemeClr val="bg1"/>
                          </a:solidFill>
                          <a:effectLst/>
                        </a:rPr>
                        <a:t>Use Effective Quality Assurance Techniques (STD 001, 002, 003, 005, 006, 007, 008, 010)</a:t>
                      </a:r>
                    </a:p>
                    <a:p>
                      <a:pPr marL="342900" marR="0" lvl="0" indent="-342900">
                        <a:lnSpc>
                          <a:spcPct val="107000"/>
                        </a:lnSpc>
                        <a:spcBef>
                          <a:spcPts val="0"/>
                        </a:spcBef>
                        <a:spcAft>
                          <a:spcPts val="0"/>
                        </a:spcAft>
                        <a:buFont typeface="+mj-lt"/>
                        <a:buAutoNum type="arabicPeriod"/>
                      </a:pPr>
                      <a:r>
                        <a:rPr lang="en-US" sz="2400" dirty="0">
                          <a:solidFill>
                            <a:schemeClr val="bg1"/>
                          </a:solidFill>
                          <a:effectLst/>
                        </a:rPr>
                        <a:t>Adopt a Secure Coding Standard (STD 005, 006, 007, 008, 009, 010)</a:t>
                      </a:r>
                    </a:p>
                    <a:p>
                      <a:pPr marL="342900" marR="0" lvl="0" indent="-342900">
                        <a:lnSpc>
                          <a:spcPct val="107000"/>
                        </a:lnSpc>
                        <a:spcBef>
                          <a:spcPts val="0"/>
                        </a:spcBef>
                        <a:spcAft>
                          <a:spcPts val="0"/>
                        </a:spcAft>
                        <a:buFont typeface="+mj-lt"/>
                        <a:buAutoNum type="arabicPeriod"/>
                      </a:pPr>
                      <a:r>
                        <a:rPr lang="en-US" sz="2400" dirty="0">
                          <a:solidFill>
                            <a:schemeClr val="bg1"/>
                          </a:solidFill>
                          <a:effectLst/>
                        </a:rPr>
                        <a:t>Architect for Security Policies (STD 002, 004, 005, 006, 007, 008, 009, 010)</a:t>
                      </a:r>
                    </a:p>
                    <a:p>
                      <a:pPr marL="342900" marR="0" lvl="0" indent="-342900">
                        <a:lnSpc>
                          <a:spcPct val="107000"/>
                        </a:lnSpc>
                        <a:spcBef>
                          <a:spcPts val="0"/>
                        </a:spcBef>
                        <a:spcAft>
                          <a:spcPts val="0"/>
                        </a:spcAft>
                        <a:buFont typeface="+mj-lt"/>
                        <a:buAutoNum type="arabicPeriod"/>
                      </a:pPr>
                      <a:r>
                        <a:rPr lang="en-US" sz="2400" dirty="0">
                          <a:solidFill>
                            <a:schemeClr val="bg1"/>
                          </a:solidFill>
                          <a:effectLst/>
                        </a:rPr>
                        <a:t>Default Deny (STD 004)</a:t>
                      </a:r>
                    </a:p>
                    <a:p>
                      <a:pPr marL="342900" marR="0" lvl="0" indent="-342900">
                        <a:lnSpc>
                          <a:spcPct val="107000"/>
                        </a:lnSpc>
                        <a:spcBef>
                          <a:spcPts val="0"/>
                        </a:spcBef>
                        <a:spcAft>
                          <a:spcPts val="0"/>
                        </a:spcAft>
                        <a:buFont typeface="+mj-lt"/>
                        <a:buAutoNum type="arabicPeriod"/>
                      </a:pPr>
                      <a:r>
                        <a:rPr lang="en-US" sz="2400" dirty="0">
                          <a:solidFill>
                            <a:schemeClr val="bg1"/>
                          </a:solidFill>
                          <a:effectLst/>
                        </a:rPr>
                        <a:t>Sanitize Data Sent to Other Systems (STD 003, 004)</a:t>
                      </a:r>
                    </a:p>
                    <a:p>
                      <a:pPr marL="342900" marR="0" lvl="0" indent="-342900">
                        <a:lnSpc>
                          <a:spcPct val="107000"/>
                        </a:lnSpc>
                        <a:spcBef>
                          <a:spcPts val="0"/>
                        </a:spcBef>
                        <a:spcAft>
                          <a:spcPts val="0"/>
                        </a:spcAft>
                        <a:buFont typeface="+mj-lt"/>
                        <a:buAutoNum type="arabicPeriod"/>
                      </a:pPr>
                      <a:r>
                        <a:rPr lang="en-US" sz="2400" dirty="0">
                          <a:solidFill>
                            <a:schemeClr val="bg1"/>
                          </a:solidFill>
                          <a:effectLst/>
                        </a:rPr>
                        <a:t>Practice Defense in Depth (STD 004)</a:t>
                      </a:r>
                    </a:p>
                    <a:p>
                      <a:pPr marL="342900" marR="0" lvl="0" indent="-342900">
                        <a:lnSpc>
                          <a:spcPct val="107000"/>
                        </a:lnSpc>
                        <a:spcBef>
                          <a:spcPts val="0"/>
                        </a:spcBef>
                        <a:spcAft>
                          <a:spcPts val="800"/>
                        </a:spcAft>
                        <a:buFont typeface="+mj-lt"/>
                        <a:buAutoNum type="arabicPeriod"/>
                      </a:pPr>
                      <a:r>
                        <a:rPr lang="en-US" sz="2400" dirty="0">
                          <a:solidFill>
                            <a:schemeClr val="bg1"/>
                          </a:solidFill>
                          <a:effectLst/>
                        </a:rPr>
                        <a:t>Adhere to Principle of Least Privilege (STD 004, 009, 010)</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216624844"/>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B4B51565-0358-B98D-453D-875B4CDD32B3}"/>
              </a:ext>
            </a:extLst>
          </p:cNvPr>
          <p:cNvGraphicFramePr>
            <a:graphicFrameLocks noGrp="1"/>
          </p:cNvGraphicFramePr>
          <p:nvPr>
            <p:extLst>
              <p:ext uri="{D42A27DB-BD31-4B8C-83A1-F6EECF244321}">
                <p14:modId xmlns:p14="http://schemas.microsoft.com/office/powerpoint/2010/main" val="2281281399"/>
              </p:ext>
            </p:extLst>
          </p:nvPr>
        </p:nvGraphicFramePr>
        <p:xfrm>
          <a:off x="906585" y="2000738"/>
          <a:ext cx="8227890" cy="4542663"/>
        </p:xfrm>
        <a:graphic>
          <a:graphicData uri="http://schemas.openxmlformats.org/drawingml/2006/table">
            <a:tbl>
              <a:tblPr firstRow="1" firstCol="1" bandRow="1">
                <a:tableStyleId>{802198C4-3087-4945-87E3-76CBB3509B7E}</a:tableStyleId>
              </a:tblPr>
              <a:tblGrid>
                <a:gridCol w="8227890">
                  <a:extLst>
                    <a:ext uri="{9D8B030D-6E8A-4147-A177-3AD203B41FA5}">
                      <a16:colId xmlns:a16="http://schemas.microsoft.com/office/drawing/2014/main" val="4189424834"/>
                    </a:ext>
                  </a:extLst>
                </a:gridCol>
              </a:tblGrid>
              <a:tr h="3097232">
                <a:tc>
                  <a:txBody>
                    <a:bodyPr/>
                    <a:lstStyle/>
                    <a:p>
                      <a:pPr marL="342900" marR="0" lvl="0" indent="-342900">
                        <a:lnSpc>
                          <a:spcPct val="107000"/>
                        </a:lnSpc>
                        <a:spcBef>
                          <a:spcPts val="0"/>
                        </a:spcBef>
                        <a:spcAft>
                          <a:spcPts val="0"/>
                        </a:spcAft>
                        <a:buFont typeface="+mj-lt"/>
                        <a:buAutoNum type="arabicPeriod"/>
                      </a:pPr>
                      <a:r>
                        <a:rPr lang="en-US" sz="2800" dirty="0">
                          <a:solidFill>
                            <a:schemeClr val="bg1"/>
                          </a:solidFill>
                          <a:effectLst/>
                        </a:rPr>
                        <a:t>Data Type</a:t>
                      </a:r>
                    </a:p>
                    <a:p>
                      <a:pPr marL="342900" marR="0" lvl="0" indent="-342900">
                        <a:lnSpc>
                          <a:spcPct val="107000"/>
                        </a:lnSpc>
                        <a:spcBef>
                          <a:spcPts val="0"/>
                        </a:spcBef>
                        <a:spcAft>
                          <a:spcPts val="0"/>
                        </a:spcAft>
                        <a:buFont typeface="+mj-lt"/>
                        <a:buAutoNum type="arabicPeriod"/>
                      </a:pPr>
                      <a:r>
                        <a:rPr lang="en-US" sz="2800" dirty="0">
                          <a:solidFill>
                            <a:schemeClr val="bg1"/>
                          </a:solidFill>
                          <a:effectLst/>
                        </a:rPr>
                        <a:t>String Correctness</a:t>
                      </a:r>
                    </a:p>
                    <a:p>
                      <a:pPr marL="342900" marR="0" lvl="0" indent="-342900">
                        <a:lnSpc>
                          <a:spcPct val="107000"/>
                        </a:lnSpc>
                        <a:spcBef>
                          <a:spcPts val="0"/>
                        </a:spcBef>
                        <a:spcAft>
                          <a:spcPts val="0"/>
                        </a:spcAft>
                        <a:buFont typeface="+mj-lt"/>
                        <a:buAutoNum type="arabicPeriod"/>
                      </a:pPr>
                      <a:r>
                        <a:rPr lang="en-US" sz="2800" dirty="0">
                          <a:solidFill>
                            <a:schemeClr val="bg1"/>
                          </a:solidFill>
                          <a:effectLst/>
                        </a:rPr>
                        <a:t>Expressions</a:t>
                      </a:r>
                    </a:p>
                    <a:p>
                      <a:pPr marL="342900" marR="0" lvl="0" indent="-342900">
                        <a:lnSpc>
                          <a:spcPct val="107000"/>
                        </a:lnSpc>
                        <a:spcBef>
                          <a:spcPts val="0"/>
                        </a:spcBef>
                        <a:spcAft>
                          <a:spcPts val="0"/>
                        </a:spcAft>
                        <a:buFont typeface="+mj-lt"/>
                        <a:buAutoNum type="arabicPeriod"/>
                      </a:pPr>
                      <a:r>
                        <a:rPr lang="en-US" sz="2800" dirty="0">
                          <a:solidFill>
                            <a:schemeClr val="bg1"/>
                          </a:solidFill>
                          <a:effectLst/>
                        </a:rPr>
                        <a:t>Memory Protection</a:t>
                      </a:r>
                    </a:p>
                    <a:p>
                      <a:pPr marL="342900" marR="0" lvl="0" indent="-342900">
                        <a:lnSpc>
                          <a:spcPct val="107000"/>
                        </a:lnSpc>
                        <a:spcBef>
                          <a:spcPts val="0"/>
                        </a:spcBef>
                        <a:spcAft>
                          <a:spcPts val="0"/>
                        </a:spcAft>
                        <a:buFont typeface="+mj-lt"/>
                        <a:buAutoNum type="arabicPeriod"/>
                      </a:pPr>
                      <a:r>
                        <a:rPr lang="en-US" sz="2800" dirty="0">
                          <a:solidFill>
                            <a:schemeClr val="bg1"/>
                          </a:solidFill>
                          <a:effectLst/>
                        </a:rPr>
                        <a:t>Data Value</a:t>
                      </a:r>
                    </a:p>
                    <a:p>
                      <a:pPr marL="342900" marR="0" lvl="0" indent="-342900">
                        <a:lnSpc>
                          <a:spcPct val="107000"/>
                        </a:lnSpc>
                        <a:spcBef>
                          <a:spcPts val="0"/>
                        </a:spcBef>
                        <a:spcAft>
                          <a:spcPts val="0"/>
                        </a:spcAft>
                        <a:buFont typeface="+mj-lt"/>
                        <a:buAutoNum type="arabicPeriod"/>
                      </a:pPr>
                      <a:r>
                        <a:rPr lang="en-US" sz="2800" dirty="0">
                          <a:solidFill>
                            <a:schemeClr val="bg1"/>
                          </a:solidFill>
                          <a:effectLst/>
                        </a:rPr>
                        <a:t>Secure Object Oriented Programming</a:t>
                      </a:r>
                    </a:p>
                    <a:p>
                      <a:pPr marL="342900" marR="0" lvl="0" indent="-342900">
                        <a:lnSpc>
                          <a:spcPct val="107000"/>
                        </a:lnSpc>
                        <a:spcBef>
                          <a:spcPts val="0"/>
                        </a:spcBef>
                        <a:spcAft>
                          <a:spcPts val="0"/>
                        </a:spcAft>
                        <a:buFont typeface="+mj-lt"/>
                        <a:buAutoNum type="arabicPeriod"/>
                      </a:pPr>
                      <a:r>
                        <a:rPr lang="en-US" sz="2800" dirty="0">
                          <a:solidFill>
                            <a:schemeClr val="bg1"/>
                          </a:solidFill>
                          <a:effectLst/>
                        </a:rPr>
                        <a:t>SQL Injection Prevention</a:t>
                      </a:r>
                    </a:p>
                    <a:p>
                      <a:pPr marL="342900" marR="0" lvl="0" indent="-342900">
                        <a:lnSpc>
                          <a:spcPct val="107000"/>
                        </a:lnSpc>
                        <a:spcBef>
                          <a:spcPts val="0"/>
                        </a:spcBef>
                        <a:spcAft>
                          <a:spcPts val="0"/>
                        </a:spcAft>
                        <a:buFont typeface="+mj-lt"/>
                        <a:buAutoNum type="arabicPeriod"/>
                      </a:pPr>
                      <a:r>
                        <a:rPr lang="en-US" sz="2800" dirty="0">
                          <a:solidFill>
                            <a:schemeClr val="bg1"/>
                          </a:solidFill>
                          <a:effectLst/>
                        </a:rPr>
                        <a:t>Assertions</a:t>
                      </a:r>
                    </a:p>
                    <a:p>
                      <a:pPr marL="342900" marR="0" lvl="0" indent="-342900">
                        <a:lnSpc>
                          <a:spcPct val="107000"/>
                        </a:lnSpc>
                        <a:spcBef>
                          <a:spcPts val="0"/>
                        </a:spcBef>
                        <a:spcAft>
                          <a:spcPts val="0"/>
                        </a:spcAft>
                        <a:buFont typeface="+mj-lt"/>
                        <a:buAutoNum type="arabicPeriod"/>
                      </a:pPr>
                      <a:r>
                        <a:rPr lang="en-US" sz="2800" dirty="0">
                          <a:solidFill>
                            <a:schemeClr val="bg1"/>
                          </a:solidFill>
                          <a:effectLst/>
                        </a:rPr>
                        <a:t>API Vulnerability Assessment</a:t>
                      </a:r>
                    </a:p>
                    <a:p>
                      <a:pPr marL="342900" marR="0" lvl="0" indent="-342900">
                        <a:lnSpc>
                          <a:spcPct val="107000"/>
                        </a:lnSpc>
                        <a:spcBef>
                          <a:spcPts val="0"/>
                        </a:spcBef>
                        <a:spcAft>
                          <a:spcPts val="800"/>
                        </a:spcAft>
                        <a:buFont typeface="+mj-lt"/>
                        <a:buAutoNum type="arabicPeriod"/>
                      </a:pPr>
                      <a:r>
                        <a:rPr lang="en-US" sz="2800" dirty="0">
                          <a:solidFill>
                            <a:schemeClr val="bg1"/>
                          </a:solidFill>
                          <a:effectLst/>
                        </a:rPr>
                        <a:t>Exceptions</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76175145"/>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sz="2800" b="1" dirty="0">
                <a:latin typeface="+mn-lt"/>
              </a:rPr>
              <a:t>Rest:</a:t>
            </a:r>
            <a:r>
              <a:rPr lang="en-US" sz="2800" dirty="0">
                <a:latin typeface="+mn-lt"/>
              </a:rPr>
              <a:t> Full-disk and database encryption with a robust backup strategy for data security.</a:t>
            </a:r>
          </a:p>
          <a:p>
            <a:pPr>
              <a:buFont typeface="Arial" panose="020B0604020202020204" pitchFamily="34" charset="0"/>
              <a:buChar char="•"/>
            </a:pPr>
            <a:r>
              <a:rPr lang="en-US" sz="2800" b="1" dirty="0">
                <a:latin typeface="+mn-lt"/>
              </a:rPr>
              <a:t>Flight:</a:t>
            </a:r>
            <a:r>
              <a:rPr lang="en-US" sz="2800" dirty="0">
                <a:latin typeface="+mn-lt"/>
              </a:rPr>
              <a:t> Updated libraries, Public Key infrastructure, Managed File Transfer/SSH, and Data Leak Prevention for secure communication.</a:t>
            </a:r>
          </a:p>
          <a:p>
            <a:pPr>
              <a:buFont typeface="Arial" panose="020B0604020202020204" pitchFamily="34" charset="0"/>
              <a:buChar char="•"/>
            </a:pPr>
            <a:r>
              <a:rPr lang="en-US" sz="2800" b="1" dirty="0">
                <a:latin typeface="+mn-lt"/>
              </a:rPr>
              <a:t>Use:</a:t>
            </a:r>
            <a:r>
              <a:rPr lang="en-US" sz="2800" dirty="0">
                <a:latin typeface="+mn-lt"/>
              </a:rPr>
              <a:t> Identity management, role-based access, and IRM for persistent document protection.</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sz="3200" b="1" dirty="0"/>
              <a:t>Authentication:</a:t>
            </a:r>
            <a:r>
              <a:rPr lang="en-US" sz="3200" dirty="0"/>
              <a:t> Verify user identity with credentials (username/password) using secure protocols in a local or AWS server.</a:t>
            </a:r>
          </a:p>
          <a:p>
            <a:pPr>
              <a:buFont typeface="Arial" panose="020B0604020202020204" pitchFamily="34" charset="0"/>
              <a:buChar char="•"/>
            </a:pPr>
            <a:r>
              <a:rPr lang="en-US" sz="3200" b="1" dirty="0"/>
              <a:t>Authorization:</a:t>
            </a:r>
            <a:r>
              <a:rPr lang="en-US" sz="3200" dirty="0"/>
              <a:t> Control user access to resources post-authentication, regulating their actions.</a:t>
            </a:r>
          </a:p>
          <a:p>
            <a:pPr>
              <a:buFont typeface="Arial" panose="020B0604020202020204" pitchFamily="34" charset="0"/>
              <a:buChar char="•"/>
            </a:pPr>
            <a:r>
              <a:rPr lang="en-US" sz="3200" b="1" dirty="0"/>
              <a:t>Accounting:</a:t>
            </a:r>
            <a:r>
              <a:rPr lang="en-US" sz="3200" dirty="0"/>
              <a:t> Log user activities (login/logout, resource usage) for comprehensive monitoring and tracking.</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2800" dirty="0"/>
              <a:t>Vulnerability Assessments: Targeting out-of-bounds issues (STD-001 Data Value, STD-005 Memory Protection).</a:t>
            </a:r>
          </a:p>
          <a:p>
            <a:pPr>
              <a:buFont typeface="Arial" panose="020B0604020202020204" pitchFamily="34" charset="0"/>
              <a:buChar char="•"/>
            </a:pPr>
            <a:r>
              <a:rPr lang="en-US" sz="2800" dirty="0"/>
              <a:t>Testing Framework: Utilizing Google Test for autonomous and reproducible tests.</a:t>
            </a:r>
          </a:p>
          <a:p>
            <a:pPr>
              <a:buFont typeface="Arial" panose="020B0604020202020204" pitchFamily="34" charset="0"/>
              <a:buChar char="•"/>
            </a:pPr>
            <a:r>
              <a:rPr lang="en-US" sz="2800" dirty="0"/>
              <a:t>Implementation Guideline: Following Google Test Primer's "ASSERT_* versions" for test failure handling. </a:t>
            </a:r>
          </a:p>
          <a:p>
            <a:pPr>
              <a:buFont typeface="Arial" panose="020B0604020202020204" pitchFamily="34" charset="0"/>
              <a:buChar char="•"/>
            </a:pPr>
            <a:r>
              <a:rPr lang="en-US" sz="2800" dirty="0"/>
              <a:t>Initial Test: Validating addition of 5 values to the collection.</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r>
              <a:rPr lang="en-US" sz="3600" dirty="0"/>
              <a:t>Test 2 Objective: Validate if the collection's maximum size is at least 10 using ASSERT_TRUE.</a:t>
            </a:r>
          </a:p>
          <a:p>
            <a:r>
              <a:rPr lang="en-US" sz="3600" dirty="0"/>
              <a:t>Assertion Check: Verifying that the collection's maximum size meets or exceeds a defined value.</a:t>
            </a:r>
          </a:p>
          <a:p>
            <a:r>
              <a:rPr lang="en-US" sz="3600" dirty="0"/>
              <a:t>Validation Method: Using ASSERT_TRUE to ensure the minimum size requirement in the collection.</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3811379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43</TotalTime>
  <Words>815</Words>
  <Application>Microsoft Office PowerPoint</Application>
  <PresentationFormat>Widescreen</PresentationFormat>
  <Paragraphs>84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Unit Testing</vt:lpstr>
      <vt:lpstr>AUTOMATION SUMMARY</vt:lpstr>
      <vt:lpstr>AUTOMATION SUMMARY</vt:lpstr>
      <vt:lpstr>Secure Development Lifecycle Strategies</vt:lpstr>
      <vt:lpstr>Pentesting and Cloud Defense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Jeffrey C</cp:lastModifiedBy>
  <cp:revision>6</cp:revision>
  <dcterms:created xsi:type="dcterms:W3CDTF">2020-08-19T17:59:24Z</dcterms:created>
  <dcterms:modified xsi:type="dcterms:W3CDTF">2023-12-10T16:19:26Z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