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35" r:id="rId1"/>
  </p:sldMasterIdLst>
  <p:notesMasterIdLst>
    <p:notesMasterId r:id="rId22"/>
  </p:notesMasterIdLst>
  <p:sldIdLst>
    <p:sldId id="256" r:id="rId2"/>
    <p:sldId id="449" r:id="rId3"/>
    <p:sldId id="450" r:id="rId4"/>
    <p:sldId id="452" r:id="rId5"/>
    <p:sldId id="451" r:id="rId6"/>
    <p:sldId id="454" r:id="rId7"/>
    <p:sldId id="455" r:id="rId8"/>
    <p:sldId id="453" r:id="rId9"/>
    <p:sldId id="456" r:id="rId10"/>
    <p:sldId id="458" r:id="rId11"/>
    <p:sldId id="457" r:id="rId12"/>
    <p:sldId id="460" r:id="rId13"/>
    <p:sldId id="459" r:id="rId14"/>
    <p:sldId id="461" r:id="rId15"/>
    <p:sldId id="462" r:id="rId16"/>
    <p:sldId id="463" r:id="rId17"/>
    <p:sldId id="464" r:id="rId18"/>
    <p:sldId id="465" r:id="rId19"/>
    <p:sldId id="466" r:id="rId20"/>
    <p:sldId id="286" r:id="rId21"/>
  </p:sldIdLst>
  <p:sldSz cx="12192000" cy="6858000"/>
  <p:notesSz cx="7010400" cy="9296400"/>
  <p:embeddedFontLst>
    <p:embeddedFont>
      <p:font typeface="Cambria" panose="02040503050406030204" pitchFamily="18" charset="0"/>
      <p:regular r:id="rId23"/>
      <p:bold r:id="rId24"/>
      <p:italic r:id="rId25"/>
      <p:boldItalic r:id="rId26"/>
    </p:embeddedFont>
    <p:embeddedFont>
      <p:font typeface="Consolas" panose="020B0609020204030204" pitchFamily="49" charset="0"/>
      <p:regular r:id="rId27"/>
      <p:bold r:id="rId28"/>
      <p:italic r:id="rId29"/>
      <p:boldItalic r:id="rId30"/>
    </p:embeddedFont>
    <p:embeddedFont>
      <p:font typeface="Poppins" panose="00000500000000000000" pitchFamily="2" charset="0"/>
      <p:regular r:id="rId31"/>
      <p:bold r:id="rId32"/>
      <p:italic r:id="rId33"/>
      <p:boldItalic r:id="rId34"/>
    </p:embeddedFont>
    <p:embeddedFont>
      <p:font typeface="poppins-bold" panose="020B0604020202020204" charset="0"/>
      <p:regular r:id="rId35"/>
    </p:embeddedFont>
    <p:embeddedFont>
      <p:font typeface="Roboto Condensed Light" panose="02000000000000000000" pitchFamily="2" charset="0"/>
      <p:regular r:id="rId36"/>
      <p:italic r:id="rId37"/>
    </p:embeddedFont>
    <p:embeddedFont>
      <p:font typeface="Wingdings 3" panose="05040102010807070707" pitchFamily="18" charset="2"/>
      <p:regular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524F"/>
    <a:srgbClr val="CAE4F6"/>
    <a:srgbClr val="301B92"/>
    <a:srgbClr val="673BB7"/>
    <a:srgbClr val="607D8B"/>
    <a:srgbClr val="B71B1C"/>
    <a:srgbClr val="F54337"/>
    <a:srgbClr val="D81A60"/>
    <a:srgbClr val="890E4F"/>
    <a:srgbClr val="EA1E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p:normalViewPr>
  <p:slideViewPr>
    <p:cSldViewPr snapToGrid="0">
      <p:cViewPr>
        <p:scale>
          <a:sx n="82" d="100"/>
          <a:sy n="82" d="100"/>
        </p:scale>
        <p:origin x="950" y="7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648E3F3-8B31-41D2-AA9B-9796555DB866}" type="datetimeFigureOut">
              <a:rPr lang="en-US" smtClean="0"/>
              <a:pPr/>
              <a:t>1/7/2025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BC79BDEF-6165-4E72-B1A6-6E8034CEC248}" type="slidenum">
              <a:rPr lang="en-US" smtClean="0"/>
              <a:pPr/>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0.jpeg"/><Relationship Id="rId4" Type="http://schemas.openxmlformats.org/officeDocument/2006/relationships/image" Target="../media/image5.png"/><Relationship Id="rId9" Type="http://schemas.microsoft.com/office/2007/relationships/hdphoto" Target="../media/hdphoto1.wdp"/></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0.jpeg"/><Relationship Id="rId4" Type="http://schemas.openxmlformats.org/officeDocument/2006/relationships/image" Target="../media/image5.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0.jpeg"/><Relationship Id="rId4" Type="http://schemas.openxmlformats.org/officeDocument/2006/relationships/image" Target="../media/image5.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0.jpe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0.jpeg"/><Relationship Id="rId4" Type="http://schemas.openxmlformats.org/officeDocument/2006/relationships/image" Target="../media/image5.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0.jpeg"/><Relationship Id="rId4" Type="http://schemas.openxmlformats.org/officeDocument/2006/relationships/image" Target="../media/image5.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0.jpeg"/><Relationship Id="rId4" Type="http://schemas.openxmlformats.org/officeDocument/2006/relationships/image" Target="../media/image5.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0.jpeg"/><Relationship Id="rId4" Type="http://schemas.openxmlformats.org/officeDocument/2006/relationships/image" Target="../media/image5.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0.jpeg"/><Relationship Id="rId4" Type="http://schemas.openxmlformats.org/officeDocument/2006/relationships/image" Target="../media/image5.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0.jpeg"/><Relationship Id="rId5" Type="http://schemas.openxmlformats.org/officeDocument/2006/relationships/image" Target="../media/image6.png"/><Relationship Id="rId10" Type="http://schemas.openxmlformats.org/officeDocument/2006/relationships/image" Target="../media/image11.jpeg"/><Relationship Id="rId4" Type="http://schemas.openxmlformats.org/officeDocument/2006/relationships/image" Target="../media/image5.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0.jpeg"/><Relationship Id="rId4" Type="http://schemas.openxmlformats.org/officeDocument/2006/relationships/image" Target="../media/image5.png"/><Relationship Id="rId9" Type="http://schemas.microsoft.com/office/2007/relationships/hdphoto" Target="../media/hdphoto1.wdp"/></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0.jpeg"/><Relationship Id="rId5" Type="http://schemas.openxmlformats.org/officeDocument/2006/relationships/image" Target="../media/image6.png"/><Relationship Id="rId10" Type="http://schemas.openxmlformats.org/officeDocument/2006/relationships/image" Target="../media/image9.png"/><Relationship Id="rId4" Type="http://schemas.openxmlformats.org/officeDocument/2006/relationships/image" Target="../media/image5.png"/><Relationship Id="rId9" Type="http://schemas.microsoft.com/office/2007/relationships/hdphoto" Target="../media/hdphoto1.wdp"/></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3979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a:prstGeom prst="rect">
            <a:avLst/>
          </a:prstGeo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a:prstGeom prst="rect">
            <a:avLst/>
          </a:prstGeo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a:prstGeom prst="rect">
            <a:avLst/>
          </a:prstGeo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a:prstGeom prst="rect">
            <a:avLst/>
          </a:prstGeo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a:prstGeom prst="rect">
            <a:avLst/>
          </a:prstGeo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a:prstGeom prst="rect">
            <a:avLst/>
          </a:prstGeo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a:prstGeom prst="rect">
            <a:avLst/>
          </a:prstGeo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a:prstGeom prst="rect">
            <a:avLst/>
          </a:prstGeo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a:prstGeom prst="rect">
            <a:avLst/>
          </a:prstGeo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a:prstGeom prst="rect">
            <a:avLst/>
          </a:prstGeo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a:prstGeom prst="rect">
            <a:avLst/>
          </a:prstGeo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a:prstGeom prst="rect">
            <a:avLst/>
          </a:prstGeo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a:prstGeom prst="rect">
            <a:avLst/>
          </a:prstGeo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a:prstGeom prst="rect">
            <a:avLst/>
          </a:prstGeo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a:prstGeom prst="rect">
            <a:avLst/>
          </a:prstGeo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a:prstGeom prst="rect">
            <a:avLst/>
          </a:prstGeo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a:prstGeom prst="rect">
            <a:avLst/>
          </a:prstGeo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a:prstGeom prst="rect">
            <a:avLst/>
          </a:prstGeo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a:prstGeom prst="rect">
            <a:avLst/>
          </a:prstGeo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a:prstGeom prst="rect">
            <a:avLst/>
          </a:prstGeo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a:prstGeom prst="rect">
            <a:avLst/>
          </a:prstGeo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a:prstGeom prst="rect">
            <a:avLst/>
          </a:prstGeo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a:prstGeom prst="rect">
            <a:avLst/>
          </a:prstGeo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a:prstGeom prst="rect">
            <a:avLst/>
          </a:prstGeo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a:prstGeom prst="rect">
            <a:avLst/>
          </a:prstGeo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a:prstGeom prst="rect">
            <a:avLst/>
          </a:prstGeo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a:prstGeom prst="rect">
            <a:avLst/>
          </a:prstGeo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a:prstGeom prst="rect">
            <a:avLst/>
          </a:prstGeo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a:prstGeom prst="rect">
            <a:avLst/>
          </a:prstGeo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a:prstGeom prst="rect">
            <a:avLst/>
          </a:prstGeo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a:prstGeom prst="rect">
            <a:avLst/>
          </a:prstGeo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a:prstGeom prst="rect">
            <a:avLst/>
          </a:prstGeo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a:prstGeom prst="rect">
            <a:avLst/>
          </a:prstGeo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a:prstGeom prst="rect">
            <a:avLst/>
          </a:prstGeo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a:prstGeom prst="rect">
            <a:avLst/>
          </a:prstGeo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a:prstGeom prst="rect">
            <a:avLst/>
          </a:prstGeo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a:prstGeom prst="rect">
            <a:avLst/>
          </a:prstGeo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a:prstGeom prst="rect">
            <a:avLst/>
          </a:prstGeo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a:prstGeom prst="rect">
            <a:avLst/>
          </a:prstGeo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a:prstGeom prst="rect">
            <a:avLst/>
          </a:prstGeo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a:prstGeom prst="rect">
            <a:avLst/>
          </a:prstGeo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a:prstGeom prst="rect">
            <a:avLst/>
          </a:prstGeo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a:prstGeom prst="rect">
            <a:avLst/>
          </a:prstGeo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a:prstGeom prst="rect">
            <a:avLst/>
          </a:prstGeo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a:prstGeom prst="rect">
            <a:avLst/>
          </a:prstGeo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a:prstGeom prst="rect">
            <a:avLst/>
          </a:prstGeo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a:prstGeom prst="rect">
            <a:avLst/>
          </a:prstGeo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a:prstGeom prst="rect">
            <a:avLst/>
          </a:prstGeo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a:prstGeom prst="rect">
            <a:avLst/>
          </a:prstGeo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a:prstGeom prst="rect">
            <a:avLst/>
          </a:prstGeo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a:prstGeom prst="rect">
            <a:avLst/>
          </a:prstGeo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a:prstGeom prst="rect">
            <a:avLst/>
          </a:prstGeo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a:prstGeom prst="rect">
            <a:avLst/>
          </a:prstGeo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a:prstGeom prst="rect">
            <a:avLst/>
          </a:prstGeo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a:prstGeom prst="rect">
            <a:avLst/>
          </a:prstGeo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a:prstGeom prst="rect">
            <a:avLst/>
          </a:prstGeo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a:prstGeom prst="rect">
            <a:avLst/>
          </a:prstGeo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a:prstGeom prst="rect">
            <a:avLst/>
          </a:prstGeo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a:prstGeom prst="rect">
            <a:avLst/>
          </a:prstGeo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a:prstGeom prst="rect">
            <a:avLst/>
          </a:prstGeo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9576895" y="58903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Jayesh D.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Vagadiya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653367" y="6604000"/>
            <a:ext cx="48852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#3140705 (OOP-I)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09 – IO Programming</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55363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a:prstGeom prst="rect">
            <a:avLst/>
          </a:prstGeo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a:prstGeom prst="rect">
            <a:avLst/>
          </a:prstGeo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a:prstGeom prst="rect">
            <a:avLst/>
          </a:prstGeo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a:prstGeom prst="rect">
            <a:avLst/>
          </a:prstGeo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a:prstGeom prst="rect">
            <a:avLst/>
          </a:prstGeo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a:prstGeom prst="rect">
            <a:avLst/>
          </a:prstGeo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a:prstGeom prst="rect">
            <a:avLst/>
          </a:prstGeo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a:prstGeom prst="rect">
            <a:avLst/>
          </a:prstGeo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a:prstGeom prst="rect">
            <a:avLst/>
          </a:prstGeo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a:prstGeom prst="rect">
            <a:avLst/>
          </a:prstGeo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a:prstGeom prst="rect">
            <a:avLst/>
          </a:prstGeo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a:prstGeom prst="rect">
            <a:avLst/>
          </a:prstGeo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Jayesh D.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Vagadiya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#3140705 (OOP-I)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09 – IO Programming</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prstGeom prst="rect">
            <a:avLst/>
          </a:prstGeo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a:prstGeom prst="rect">
            <a:avLst/>
          </a:prstGeo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594100" y="6604000"/>
            <a:ext cx="5003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#3140705 (OOP-I)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09 – IO Programming</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484034" y="6604000"/>
            <a:ext cx="5223933"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#3140705 (OOP-I)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09 – IO Programming</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475567" y="6604000"/>
            <a:ext cx="52408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#3140705 (OOP-I)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09 – IO Programming</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1524789"/>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667" r:id="rId3"/>
    <p:sldLayoutId id="2147483688" r:id="rId4"/>
    <p:sldLayoutId id="2147483672" r:id="rId5"/>
    <p:sldLayoutId id="2147483689" r:id="rId6"/>
    <p:sldLayoutId id="2147483690" r:id="rId7"/>
    <p:sldLayoutId id="2147483673" r:id="rId8"/>
    <p:sldLayoutId id="2147483691" r:id="rId9"/>
    <p:sldLayoutId id="2147483674" r:id="rId10"/>
    <p:sldLayoutId id="2147483676" r:id="rId11"/>
    <p:sldLayoutId id="2147483677" r:id="rId12"/>
    <p:sldLayoutId id="2147483678" r:id="rId13"/>
    <p:sldLayoutId id="2147483679" r:id="rId14"/>
    <p:sldLayoutId id="2147483681" r:id="rId15"/>
    <p:sldLayoutId id="2147483683" r:id="rId16"/>
    <p:sldLayoutId id="2147483682" r:id="rId17"/>
    <p:sldLayoutId id="2147483684" r:id="rId18"/>
    <p:sldLayoutId id="2147483685" r:id="rId19"/>
    <p:sldLayoutId id="2147483686"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0" y="0"/>
            <a:ext cx="12192000" cy="6858000"/>
          </a:xfrm>
          <a:prstGeom prst="rect">
            <a:avLst/>
          </a:prstGeom>
          <a:solidFill>
            <a:schemeClr val="accent1">
              <a:lumMod val="20000"/>
              <a:lumOff val="80000"/>
              <a:alpha val="43000"/>
            </a:schemeClr>
          </a:solidFill>
          <a:ln w="12700" cap="sq">
            <a:noFill/>
            <a:miter/>
          </a:ln>
        </p:spPr>
        <p:txBody>
          <a:bodyPr vert="horz" wrap="square" lIns="91440" tIns="45720" rIns="91440" bIns="45720" rtlCol="0" anchor="ctr"/>
          <a:lstStyle/>
          <a:p>
            <a:pPr algn="ctr"/>
            <a:endParaRPr kumimoji="1" lang="zh-CN" altLang="en-US"/>
          </a:p>
        </p:txBody>
      </p:sp>
      <p:sp>
        <p:nvSpPr>
          <p:cNvPr id="3" name="标题 1"/>
          <p:cNvSpPr txBox="1"/>
          <p:nvPr/>
        </p:nvSpPr>
        <p:spPr>
          <a:xfrm>
            <a:off x="660400" y="1510914"/>
            <a:ext cx="5827853" cy="2267095"/>
          </a:xfrm>
          <a:prstGeom prst="rect">
            <a:avLst/>
          </a:prstGeom>
          <a:noFill/>
          <a:ln>
            <a:noFill/>
          </a:ln>
        </p:spPr>
        <p:txBody>
          <a:bodyPr vert="horz" wrap="square" lIns="0" tIns="0" rIns="0" bIns="0" rtlCol="0" anchor="ctr"/>
          <a:lstStyle/>
          <a:p>
            <a:pPr algn="l"/>
            <a:r>
              <a:rPr kumimoji="1" lang="en-US" altLang="zh-CN" sz="3000" dirty="0">
                <a:ln w="12700">
                  <a:noFill/>
                </a:ln>
                <a:solidFill>
                  <a:srgbClr val="262626">
                    <a:alpha val="100000"/>
                  </a:srgbClr>
                </a:solidFill>
                <a:latin typeface="Poppins"/>
                <a:ea typeface="Poppins"/>
                <a:cs typeface="Poppins"/>
              </a:rPr>
              <a:t>File Handling</a:t>
            </a:r>
            <a:endParaRPr kumimoji="1" lang="zh-CN" altLang="en-US" dirty="0"/>
          </a:p>
        </p:txBody>
      </p:sp>
      <p:pic>
        <p:nvPicPr>
          <p:cNvPr id="5" name="Picture 4"/>
          <p:cNvPicPr>
            <a:picLocks noChangeAspect="1"/>
          </p:cNvPicPr>
          <p:nvPr/>
        </p:nvPicPr>
        <p:blipFill>
          <a:blip r:embed="rId2">
            <a:alphaModFix/>
          </a:blip>
          <a:srcRect r="27236"/>
          <a:stretch>
            <a:fillRect/>
          </a:stretch>
        </p:blipFill>
        <p:spPr>
          <a:xfrm>
            <a:off x="5181600" y="698489"/>
            <a:ext cx="7010400" cy="6159511"/>
          </a:xfrm>
          <a:prstGeom prst="rect">
            <a:avLst/>
          </a:prstGeom>
          <a:noFill/>
          <a:ln>
            <a:noFill/>
          </a:ln>
        </p:spPr>
      </p:pic>
      <p:sp>
        <p:nvSpPr>
          <p:cNvPr id="9" name="标题 1"/>
          <p:cNvSpPr txBox="1"/>
          <p:nvPr/>
        </p:nvSpPr>
        <p:spPr>
          <a:xfrm>
            <a:off x="832874" y="868634"/>
            <a:ext cx="1257890" cy="156204"/>
          </a:xfrm>
          <a:custGeom>
            <a:avLst/>
            <a:gdLst>
              <a:gd name="connsiteX0" fmla="*/ 300742 w 1046688"/>
              <a:gd name="connsiteY0" fmla="*/ 125157 h 129977"/>
              <a:gd name="connsiteX1" fmla="*/ 300905 w 1046688"/>
              <a:gd name="connsiteY1" fmla="*/ 125190 h 129977"/>
              <a:gd name="connsiteX2" fmla="*/ 300580 w 1046688"/>
              <a:gd name="connsiteY2" fmla="*/ 125190 h 129977"/>
              <a:gd name="connsiteX3" fmla="*/ 394939 w 1046688"/>
              <a:gd name="connsiteY3" fmla="*/ 24503 h 129977"/>
              <a:gd name="connsiteX4" fmla="*/ 389584 w 1046688"/>
              <a:gd name="connsiteY4" fmla="*/ 29857 h 129977"/>
              <a:gd name="connsiteX5" fmla="*/ 389584 w 1046688"/>
              <a:gd name="connsiteY5" fmla="*/ 56956 h 129977"/>
              <a:gd name="connsiteX6" fmla="*/ 394777 w 1046688"/>
              <a:gd name="connsiteY6" fmla="*/ 62311 h 129977"/>
              <a:gd name="connsiteX7" fmla="*/ 394939 w 1046688"/>
              <a:gd name="connsiteY7" fmla="*/ 62311 h 129977"/>
              <a:gd name="connsiteX8" fmla="*/ 428123 w 1046688"/>
              <a:gd name="connsiteY8" fmla="*/ 62311 h 129977"/>
              <a:gd name="connsiteX9" fmla="*/ 447433 w 1046688"/>
              <a:gd name="connsiteY9" fmla="*/ 44218 h 129977"/>
              <a:gd name="connsiteX10" fmla="*/ 429689 w 1046688"/>
              <a:gd name="connsiteY10" fmla="*/ 24528 h 129977"/>
              <a:gd name="connsiteX11" fmla="*/ 428610 w 1046688"/>
              <a:gd name="connsiteY11" fmla="*/ 24503 h 129977"/>
              <a:gd name="connsiteX12" fmla="*/ 983160 w 1046688"/>
              <a:gd name="connsiteY12" fmla="*/ 24016 h 129977"/>
              <a:gd name="connsiteX13" fmla="*/ 983160 w 1046688"/>
              <a:gd name="connsiteY13" fmla="*/ 24503 h 129977"/>
              <a:gd name="connsiteX14" fmla="*/ 941133 w 1046688"/>
              <a:gd name="connsiteY14" fmla="*/ 66368 h 129977"/>
              <a:gd name="connsiteX15" fmla="*/ 982998 w 1046688"/>
              <a:gd name="connsiteY15" fmla="*/ 108395 h 129977"/>
              <a:gd name="connsiteX16" fmla="*/ 1025025 w 1046688"/>
              <a:gd name="connsiteY16" fmla="*/ 66530 h 129977"/>
              <a:gd name="connsiteX17" fmla="*/ 1025025 w 1046688"/>
              <a:gd name="connsiteY17" fmla="*/ 66449 h 129977"/>
              <a:gd name="connsiteX18" fmla="*/ 983404 w 1046688"/>
              <a:gd name="connsiteY18" fmla="*/ 24018 h 129977"/>
              <a:gd name="connsiteX19" fmla="*/ 983160 w 1046688"/>
              <a:gd name="connsiteY19" fmla="*/ 24016 h 129977"/>
              <a:gd name="connsiteX20" fmla="*/ 712578 w 1046688"/>
              <a:gd name="connsiteY20" fmla="*/ 21906 h 129977"/>
              <a:gd name="connsiteX21" fmla="*/ 670632 w 1046688"/>
              <a:gd name="connsiteY21" fmla="*/ 63852 h 129977"/>
              <a:gd name="connsiteX22" fmla="*/ 712578 w 1046688"/>
              <a:gd name="connsiteY22" fmla="*/ 105798 h 129977"/>
              <a:gd name="connsiteX23" fmla="*/ 754524 w 1046688"/>
              <a:gd name="connsiteY23" fmla="*/ 63852 h 129977"/>
              <a:gd name="connsiteX24" fmla="*/ 754524 w 1046688"/>
              <a:gd name="connsiteY24" fmla="*/ 63771 h 129977"/>
              <a:gd name="connsiteX25" fmla="*/ 712578 w 1046688"/>
              <a:gd name="connsiteY25" fmla="*/ 21906 h 129977"/>
              <a:gd name="connsiteX26" fmla="*/ 171172 w 1046688"/>
              <a:gd name="connsiteY26" fmla="*/ 21744 h 129977"/>
              <a:gd name="connsiteX27" fmla="*/ 171172 w 1046688"/>
              <a:gd name="connsiteY27" fmla="*/ 22068 h 129977"/>
              <a:gd name="connsiteX28" fmla="*/ 128983 w 1046688"/>
              <a:gd name="connsiteY28" fmla="*/ 64096 h 129977"/>
              <a:gd name="connsiteX29" fmla="*/ 171010 w 1046688"/>
              <a:gd name="connsiteY29" fmla="*/ 106285 h 129977"/>
              <a:gd name="connsiteX30" fmla="*/ 213200 w 1046688"/>
              <a:gd name="connsiteY30" fmla="*/ 64258 h 129977"/>
              <a:gd name="connsiteX31" fmla="*/ 213200 w 1046688"/>
              <a:gd name="connsiteY31" fmla="*/ 64096 h 129977"/>
              <a:gd name="connsiteX32" fmla="*/ 171335 w 1046688"/>
              <a:gd name="connsiteY32" fmla="*/ 21745 h 129977"/>
              <a:gd name="connsiteX33" fmla="*/ 171172 w 1046688"/>
              <a:gd name="connsiteY33" fmla="*/ 21744 h 129977"/>
              <a:gd name="connsiteX34" fmla="*/ 372952 w 1046688"/>
              <a:gd name="connsiteY34" fmla="*/ 2921 h 129977"/>
              <a:gd name="connsiteX35" fmla="*/ 427636 w 1046688"/>
              <a:gd name="connsiteY35" fmla="*/ 2921 h 129977"/>
              <a:gd name="connsiteX36" fmla="*/ 456520 w 1046688"/>
              <a:gd name="connsiteY36" fmla="*/ 14280 h 129977"/>
              <a:gd name="connsiteX37" fmla="*/ 469177 w 1046688"/>
              <a:gd name="connsiteY37" fmla="*/ 42028 h 129977"/>
              <a:gd name="connsiteX38" fmla="*/ 450272 w 1046688"/>
              <a:gd name="connsiteY38" fmla="*/ 77808 h 129977"/>
              <a:gd name="connsiteX39" fmla="*/ 448244 w 1046688"/>
              <a:gd name="connsiteY39" fmla="*/ 84542 h 129977"/>
              <a:gd name="connsiteX40" fmla="*/ 463984 w 1046688"/>
              <a:gd name="connsiteY40" fmla="*/ 117563 h 129977"/>
              <a:gd name="connsiteX41" fmla="*/ 461404 w 1046688"/>
              <a:gd name="connsiteY41" fmla="*/ 124684 h 129977"/>
              <a:gd name="connsiteX42" fmla="*/ 459116 w 1046688"/>
              <a:gd name="connsiteY42" fmla="*/ 125190 h 129977"/>
              <a:gd name="connsiteX43" fmla="*/ 447676 w 1046688"/>
              <a:gd name="connsiteY43" fmla="*/ 125190 h 129977"/>
              <a:gd name="connsiteX44" fmla="*/ 442889 w 1046688"/>
              <a:gd name="connsiteY44" fmla="*/ 122188 h 129977"/>
              <a:gd name="connsiteX45" fmla="*/ 426095 w 1046688"/>
              <a:gd name="connsiteY45" fmla="*/ 87057 h 129977"/>
              <a:gd name="connsiteX46" fmla="*/ 421308 w 1046688"/>
              <a:gd name="connsiteY46" fmla="*/ 84055 h 129977"/>
              <a:gd name="connsiteX47" fmla="*/ 394939 w 1046688"/>
              <a:gd name="connsiteY47" fmla="*/ 84055 h 129977"/>
              <a:gd name="connsiteX48" fmla="*/ 389584 w 1046688"/>
              <a:gd name="connsiteY48" fmla="*/ 89246 h 129977"/>
              <a:gd name="connsiteX49" fmla="*/ 389584 w 1046688"/>
              <a:gd name="connsiteY49" fmla="*/ 89410 h 129977"/>
              <a:gd name="connsiteX50" fmla="*/ 389584 w 1046688"/>
              <a:gd name="connsiteY50" fmla="*/ 119835 h 129977"/>
              <a:gd name="connsiteX51" fmla="*/ 384229 w 1046688"/>
              <a:gd name="connsiteY51" fmla="*/ 125190 h 129977"/>
              <a:gd name="connsiteX52" fmla="*/ 372952 w 1046688"/>
              <a:gd name="connsiteY52" fmla="*/ 125190 h 129977"/>
              <a:gd name="connsiteX53" fmla="*/ 367597 w 1046688"/>
              <a:gd name="connsiteY53" fmla="*/ 119835 h 129977"/>
              <a:gd name="connsiteX54" fmla="*/ 367597 w 1046688"/>
              <a:gd name="connsiteY54" fmla="*/ 8276 h 129977"/>
              <a:gd name="connsiteX55" fmla="*/ 372952 w 1046688"/>
              <a:gd name="connsiteY55" fmla="*/ 2921 h 129977"/>
              <a:gd name="connsiteX56" fmla="*/ 250115 w 1046688"/>
              <a:gd name="connsiteY56" fmla="*/ 2921 h 129977"/>
              <a:gd name="connsiteX57" fmla="*/ 261311 w 1046688"/>
              <a:gd name="connsiteY57" fmla="*/ 2921 h 129977"/>
              <a:gd name="connsiteX58" fmla="*/ 266342 w 1046688"/>
              <a:gd name="connsiteY58" fmla="*/ 8276 h 129977"/>
              <a:gd name="connsiteX59" fmla="*/ 266342 w 1046688"/>
              <a:gd name="connsiteY59" fmla="*/ 68721 h 129977"/>
              <a:gd name="connsiteX60" fmla="*/ 298633 w 1046688"/>
              <a:gd name="connsiteY60" fmla="*/ 104798 h 129977"/>
              <a:gd name="connsiteX61" fmla="*/ 334713 w 1046688"/>
              <a:gd name="connsiteY61" fmla="*/ 72504 h 129977"/>
              <a:gd name="connsiteX62" fmla="*/ 334738 w 1046688"/>
              <a:gd name="connsiteY62" fmla="*/ 69207 h 129977"/>
              <a:gd name="connsiteX63" fmla="*/ 334738 w 1046688"/>
              <a:gd name="connsiteY63" fmla="*/ 8276 h 129977"/>
              <a:gd name="connsiteX64" fmla="*/ 340092 w 1046688"/>
              <a:gd name="connsiteY64" fmla="*/ 2921 h 129977"/>
              <a:gd name="connsiteX65" fmla="*/ 351370 w 1046688"/>
              <a:gd name="connsiteY65" fmla="*/ 2921 h 129977"/>
              <a:gd name="connsiteX66" fmla="*/ 356644 w 1046688"/>
              <a:gd name="connsiteY66" fmla="*/ 8276 h 129977"/>
              <a:gd name="connsiteX67" fmla="*/ 356644 w 1046688"/>
              <a:gd name="connsiteY67" fmla="*/ 69126 h 129977"/>
              <a:gd name="connsiteX68" fmla="*/ 322402 w 1046688"/>
              <a:gd name="connsiteY68" fmla="*/ 120784 h 129977"/>
              <a:gd name="connsiteX69" fmla="*/ 300742 w 1046688"/>
              <a:gd name="connsiteY69" fmla="*/ 125157 h 129977"/>
              <a:gd name="connsiteX70" fmla="*/ 279078 w 1046688"/>
              <a:gd name="connsiteY70" fmla="*/ 120816 h 129977"/>
              <a:gd name="connsiteX71" fmla="*/ 244760 w 1046688"/>
              <a:gd name="connsiteY71" fmla="*/ 69207 h 129977"/>
              <a:gd name="connsiteX72" fmla="*/ 244760 w 1046688"/>
              <a:gd name="connsiteY72" fmla="*/ 69126 h 129977"/>
              <a:gd name="connsiteX73" fmla="*/ 244760 w 1046688"/>
              <a:gd name="connsiteY73" fmla="*/ 8276 h 129977"/>
              <a:gd name="connsiteX74" fmla="*/ 250115 w 1046688"/>
              <a:gd name="connsiteY74" fmla="*/ 2921 h 129977"/>
              <a:gd name="connsiteX75" fmla="*/ 5334 w 1046688"/>
              <a:gd name="connsiteY75" fmla="*/ 2840 h 129977"/>
              <a:gd name="connsiteX76" fmla="*/ 15882 w 1046688"/>
              <a:gd name="connsiteY76" fmla="*/ 2840 h 129977"/>
              <a:gd name="connsiteX77" fmla="*/ 20263 w 1046688"/>
              <a:gd name="connsiteY77" fmla="*/ 5112 h 129977"/>
              <a:gd name="connsiteX78" fmla="*/ 52717 w 1046688"/>
              <a:gd name="connsiteY78" fmla="*/ 50953 h 129977"/>
              <a:gd name="connsiteX79" fmla="*/ 57098 w 1046688"/>
              <a:gd name="connsiteY79" fmla="*/ 53143 h 129977"/>
              <a:gd name="connsiteX80" fmla="*/ 61398 w 1046688"/>
              <a:gd name="connsiteY80" fmla="*/ 50953 h 129977"/>
              <a:gd name="connsiteX81" fmla="*/ 93851 w 1046688"/>
              <a:gd name="connsiteY81" fmla="*/ 5112 h 129977"/>
              <a:gd name="connsiteX82" fmla="*/ 98233 w 1046688"/>
              <a:gd name="connsiteY82" fmla="*/ 2840 h 129977"/>
              <a:gd name="connsiteX83" fmla="*/ 108780 w 1046688"/>
              <a:gd name="connsiteY83" fmla="*/ 2840 h 129977"/>
              <a:gd name="connsiteX84" fmla="*/ 114196 w 1046688"/>
              <a:gd name="connsiteY84" fmla="*/ 8134 h 129977"/>
              <a:gd name="connsiteX85" fmla="*/ 113161 w 1046688"/>
              <a:gd name="connsiteY85" fmla="*/ 11359 h 129977"/>
              <a:gd name="connsiteX86" fmla="*/ 69592 w 1046688"/>
              <a:gd name="connsiteY86" fmla="*/ 71317 h 129977"/>
              <a:gd name="connsiteX87" fmla="*/ 68132 w 1046688"/>
              <a:gd name="connsiteY87" fmla="*/ 75942 h 129977"/>
              <a:gd name="connsiteX88" fmla="*/ 68132 w 1046688"/>
              <a:gd name="connsiteY88" fmla="*/ 119835 h 129977"/>
              <a:gd name="connsiteX89" fmla="*/ 62777 w 1046688"/>
              <a:gd name="connsiteY89" fmla="*/ 125190 h 129977"/>
              <a:gd name="connsiteX90" fmla="*/ 51337 w 1046688"/>
              <a:gd name="connsiteY90" fmla="*/ 125190 h 129977"/>
              <a:gd name="connsiteX91" fmla="*/ 45982 w 1046688"/>
              <a:gd name="connsiteY91" fmla="*/ 119835 h 129977"/>
              <a:gd name="connsiteX92" fmla="*/ 45982 w 1046688"/>
              <a:gd name="connsiteY92" fmla="*/ 75942 h 129977"/>
              <a:gd name="connsiteX93" fmla="*/ 44522 w 1046688"/>
              <a:gd name="connsiteY93" fmla="*/ 71317 h 129977"/>
              <a:gd name="connsiteX94" fmla="*/ 1034 w 1046688"/>
              <a:gd name="connsiteY94" fmla="*/ 11359 h 129977"/>
              <a:gd name="connsiteX95" fmla="*/ 2190 w 1046688"/>
              <a:gd name="connsiteY95" fmla="*/ 3876 h 129977"/>
              <a:gd name="connsiteX96" fmla="*/ 5334 w 1046688"/>
              <a:gd name="connsiteY96" fmla="*/ 2840 h 129977"/>
              <a:gd name="connsiteX97" fmla="*/ 982998 w 1046688"/>
              <a:gd name="connsiteY97" fmla="*/ 2759 h 129977"/>
              <a:gd name="connsiteX98" fmla="*/ 1046688 w 1046688"/>
              <a:gd name="connsiteY98" fmla="*/ 66287 h 129977"/>
              <a:gd name="connsiteX99" fmla="*/ 1046688 w 1046688"/>
              <a:gd name="connsiteY99" fmla="*/ 66368 h 129977"/>
              <a:gd name="connsiteX100" fmla="*/ 983160 w 1046688"/>
              <a:gd name="connsiteY100" fmla="*/ 129977 h 129977"/>
              <a:gd name="connsiteX101" fmla="*/ 919470 w 1046688"/>
              <a:gd name="connsiteY101" fmla="*/ 66449 h 129977"/>
              <a:gd name="connsiteX102" fmla="*/ 982998 w 1046688"/>
              <a:gd name="connsiteY102" fmla="*/ 2759 h 129977"/>
              <a:gd name="connsiteX103" fmla="*/ 550311 w 1046688"/>
              <a:gd name="connsiteY103" fmla="*/ 1785 h 129977"/>
              <a:gd name="connsiteX104" fmla="*/ 561994 w 1046688"/>
              <a:gd name="connsiteY104" fmla="*/ 1785 h 129977"/>
              <a:gd name="connsiteX105" fmla="*/ 567349 w 1046688"/>
              <a:gd name="connsiteY105" fmla="*/ 7140 h 129977"/>
              <a:gd name="connsiteX106" fmla="*/ 567349 w 1046688"/>
              <a:gd name="connsiteY106" fmla="*/ 99227 h 129977"/>
              <a:gd name="connsiteX107" fmla="*/ 572704 w 1046688"/>
              <a:gd name="connsiteY107" fmla="*/ 104582 h 129977"/>
              <a:gd name="connsiteX108" fmla="*/ 638990 w 1046688"/>
              <a:gd name="connsiteY108" fmla="*/ 104582 h 129977"/>
              <a:gd name="connsiteX109" fmla="*/ 644345 w 1046688"/>
              <a:gd name="connsiteY109" fmla="*/ 109936 h 129977"/>
              <a:gd name="connsiteX110" fmla="*/ 644345 w 1046688"/>
              <a:gd name="connsiteY110" fmla="*/ 120727 h 129977"/>
              <a:gd name="connsiteX111" fmla="*/ 639152 w 1046688"/>
              <a:gd name="connsiteY111" fmla="*/ 126082 h 129977"/>
              <a:gd name="connsiteX112" fmla="*/ 638990 w 1046688"/>
              <a:gd name="connsiteY112" fmla="*/ 126082 h 129977"/>
              <a:gd name="connsiteX113" fmla="*/ 550311 w 1046688"/>
              <a:gd name="connsiteY113" fmla="*/ 126082 h 129977"/>
              <a:gd name="connsiteX114" fmla="*/ 544956 w 1046688"/>
              <a:gd name="connsiteY114" fmla="*/ 120727 h 129977"/>
              <a:gd name="connsiteX115" fmla="*/ 544956 w 1046688"/>
              <a:gd name="connsiteY115" fmla="*/ 7140 h 129977"/>
              <a:gd name="connsiteX116" fmla="*/ 550311 w 1046688"/>
              <a:gd name="connsiteY116" fmla="*/ 1785 h 129977"/>
              <a:gd name="connsiteX117" fmla="*/ 848153 w 1046688"/>
              <a:gd name="connsiteY117" fmla="*/ 162 h 129977"/>
              <a:gd name="connsiteX118" fmla="*/ 886286 w 1046688"/>
              <a:gd name="connsiteY118" fmla="*/ 13306 h 129977"/>
              <a:gd name="connsiteX119" fmla="*/ 895292 w 1046688"/>
              <a:gd name="connsiteY119" fmla="*/ 21419 h 129977"/>
              <a:gd name="connsiteX120" fmla="*/ 895454 w 1046688"/>
              <a:gd name="connsiteY120" fmla="*/ 21651 h 129977"/>
              <a:gd name="connsiteX121" fmla="*/ 893993 w 1046688"/>
              <a:gd name="connsiteY121" fmla="*/ 28965 h 129977"/>
              <a:gd name="connsiteX122" fmla="*/ 884988 w 1046688"/>
              <a:gd name="connsiteY122" fmla="*/ 35293 h 129977"/>
              <a:gd name="connsiteX123" fmla="*/ 878091 w 1046688"/>
              <a:gd name="connsiteY123" fmla="*/ 34725 h 129977"/>
              <a:gd name="connsiteX124" fmla="*/ 875657 w 1046688"/>
              <a:gd name="connsiteY124" fmla="*/ 32454 h 129977"/>
              <a:gd name="connsiteX125" fmla="*/ 875089 w 1046688"/>
              <a:gd name="connsiteY125" fmla="*/ 32048 h 129977"/>
              <a:gd name="connsiteX126" fmla="*/ 848315 w 1046688"/>
              <a:gd name="connsiteY126" fmla="*/ 22312 h 129977"/>
              <a:gd name="connsiteX127" fmla="*/ 846530 w 1046688"/>
              <a:gd name="connsiteY127" fmla="*/ 22312 h 129977"/>
              <a:gd name="connsiteX128" fmla="*/ 843609 w 1046688"/>
              <a:gd name="connsiteY128" fmla="*/ 22312 h 129977"/>
              <a:gd name="connsiteX129" fmla="*/ 836145 w 1046688"/>
              <a:gd name="connsiteY129" fmla="*/ 23853 h 129977"/>
              <a:gd name="connsiteX130" fmla="*/ 807196 w 1046688"/>
              <a:gd name="connsiteY130" fmla="*/ 54903 h 129977"/>
              <a:gd name="connsiteX131" fmla="*/ 838985 w 1046688"/>
              <a:gd name="connsiteY131" fmla="*/ 104987 h 129977"/>
              <a:gd name="connsiteX132" fmla="*/ 842392 w 1046688"/>
              <a:gd name="connsiteY132" fmla="*/ 105636 h 129977"/>
              <a:gd name="connsiteX133" fmla="*/ 845232 w 1046688"/>
              <a:gd name="connsiteY133" fmla="*/ 104744 h 129977"/>
              <a:gd name="connsiteX134" fmla="*/ 853345 w 1046688"/>
              <a:gd name="connsiteY134" fmla="*/ 104744 h 129977"/>
              <a:gd name="connsiteX135" fmla="*/ 859593 w 1046688"/>
              <a:gd name="connsiteY135" fmla="*/ 103851 h 129977"/>
              <a:gd name="connsiteX136" fmla="*/ 860728 w 1046688"/>
              <a:gd name="connsiteY136" fmla="*/ 103851 h 129977"/>
              <a:gd name="connsiteX137" fmla="*/ 861864 w 1046688"/>
              <a:gd name="connsiteY137" fmla="*/ 103851 h 129977"/>
              <a:gd name="connsiteX138" fmla="*/ 866651 w 1046688"/>
              <a:gd name="connsiteY138" fmla="*/ 102148 h 129977"/>
              <a:gd name="connsiteX139" fmla="*/ 867625 w 1046688"/>
              <a:gd name="connsiteY139" fmla="*/ 101742 h 129977"/>
              <a:gd name="connsiteX140" fmla="*/ 868598 w 1046688"/>
              <a:gd name="connsiteY140" fmla="*/ 101336 h 129977"/>
              <a:gd name="connsiteX141" fmla="*/ 869572 w 1046688"/>
              <a:gd name="connsiteY141" fmla="*/ 100849 h 129977"/>
              <a:gd name="connsiteX142" fmla="*/ 871763 w 1046688"/>
              <a:gd name="connsiteY142" fmla="*/ 99714 h 129977"/>
              <a:gd name="connsiteX143" fmla="*/ 872412 w 1046688"/>
              <a:gd name="connsiteY143" fmla="*/ 99227 h 129977"/>
              <a:gd name="connsiteX144" fmla="*/ 886854 w 1046688"/>
              <a:gd name="connsiteY144" fmla="*/ 81215 h 129977"/>
              <a:gd name="connsiteX145" fmla="*/ 886042 w 1046688"/>
              <a:gd name="connsiteY145" fmla="*/ 76915 h 129977"/>
              <a:gd name="connsiteX146" fmla="*/ 882553 w 1046688"/>
              <a:gd name="connsiteY146" fmla="*/ 75455 h 129977"/>
              <a:gd name="connsiteX147" fmla="*/ 859106 w 1046688"/>
              <a:gd name="connsiteY147" fmla="*/ 75455 h 129977"/>
              <a:gd name="connsiteX148" fmla="*/ 853751 w 1046688"/>
              <a:gd name="connsiteY148" fmla="*/ 70100 h 129977"/>
              <a:gd name="connsiteX149" fmla="*/ 853751 w 1046688"/>
              <a:gd name="connsiteY149" fmla="*/ 59147 h 129977"/>
              <a:gd name="connsiteX150" fmla="*/ 853751 w 1046688"/>
              <a:gd name="connsiteY150" fmla="*/ 58983 h 129977"/>
              <a:gd name="connsiteX151" fmla="*/ 859106 w 1046688"/>
              <a:gd name="connsiteY151" fmla="*/ 53792 h 129977"/>
              <a:gd name="connsiteX152" fmla="*/ 907786 w 1046688"/>
              <a:gd name="connsiteY152" fmla="*/ 53792 h 129977"/>
              <a:gd name="connsiteX153" fmla="*/ 908192 w 1046688"/>
              <a:gd name="connsiteY153" fmla="*/ 53792 h 129977"/>
              <a:gd name="connsiteX154" fmla="*/ 908679 w 1046688"/>
              <a:gd name="connsiteY154" fmla="*/ 53792 h 129977"/>
              <a:gd name="connsiteX155" fmla="*/ 909896 w 1046688"/>
              <a:gd name="connsiteY155" fmla="*/ 58579 h 129977"/>
              <a:gd name="connsiteX156" fmla="*/ 909896 w 1046688"/>
              <a:gd name="connsiteY156" fmla="*/ 68477 h 129977"/>
              <a:gd name="connsiteX157" fmla="*/ 888557 w 1046688"/>
              <a:gd name="connsiteY157" fmla="*/ 115940 h 129977"/>
              <a:gd name="connsiteX158" fmla="*/ 886610 w 1046688"/>
              <a:gd name="connsiteY158" fmla="*/ 117644 h 129977"/>
              <a:gd name="connsiteX159" fmla="*/ 885556 w 1046688"/>
              <a:gd name="connsiteY159" fmla="*/ 118456 h 129977"/>
              <a:gd name="connsiteX160" fmla="*/ 883527 w 1046688"/>
              <a:gd name="connsiteY160" fmla="*/ 119916 h 129977"/>
              <a:gd name="connsiteX161" fmla="*/ 882472 w 1046688"/>
              <a:gd name="connsiteY161" fmla="*/ 120646 h 129977"/>
              <a:gd name="connsiteX162" fmla="*/ 880444 w 1046688"/>
              <a:gd name="connsiteY162" fmla="*/ 121944 h 129977"/>
              <a:gd name="connsiteX163" fmla="*/ 879389 w 1046688"/>
              <a:gd name="connsiteY163" fmla="*/ 122593 h 129977"/>
              <a:gd name="connsiteX164" fmla="*/ 877280 w 1046688"/>
              <a:gd name="connsiteY164" fmla="*/ 123810 h 129977"/>
              <a:gd name="connsiteX165" fmla="*/ 876793 w 1046688"/>
              <a:gd name="connsiteY165" fmla="*/ 123810 h 129977"/>
              <a:gd name="connsiteX166" fmla="*/ 873385 w 1046688"/>
              <a:gd name="connsiteY166" fmla="*/ 125433 h 129977"/>
              <a:gd name="connsiteX167" fmla="*/ 872817 w 1046688"/>
              <a:gd name="connsiteY167" fmla="*/ 125433 h 129977"/>
              <a:gd name="connsiteX168" fmla="*/ 870627 w 1046688"/>
              <a:gd name="connsiteY168" fmla="*/ 126244 h 129977"/>
              <a:gd name="connsiteX169" fmla="*/ 869572 w 1046688"/>
              <a:gd name="connsiteY169" fmla="*/ 126244 h 129977"/>
              <a:gd name="connsiteX170" fmla="*/ 868923 w 1046688"/>
              <a:gd name="connsiteY170" fmla="*/ 126244 h 129977"/>
              <a:gd name="connsiteX171" fmla="*/ 867138 w 1046688"/>
              <a:gd name="connsiteY171" fmla="*/ 126893 h 129977"/>
              <a:gd name="connsiteX172" fmla="*/ 866408 w 1046688"/>
              <a:gd name="connsiteY172" fmla="*/ 126893 h 129977"/>
              <a:gd name="connsiteX173" fmla="*/ 865353 w 1046688"/>
              <a:gd name="connsiteY173" fmla="*/ 126893 h 129977"/>
              <a:gd name="connsiteX174" fmla="*/ 864623 w 1046688"/>
              <a:gd name="connsiteY174" fmla="*/ 126893 h 129977"/>
              <a:gd name="connsiteX175" fmla="*/ 863000 w 1046688"/>
              <a:gd name="connsiteY175" fmla="*/ 127299 h 129977"/>
              <a:gd name="connsiteX176" fmla="*/ 862108 w 1046688"/>
              <a:gd name="connsiteY176" fmla="*/ 127299 h 129977"/>
              <a:gd name="connsiteX177" fmla="*/ 861134 w 1046688"/>
              <a:gd name="connsiteY177" fmla="*/ 127299 h 129977"/>
              <a:gd name="connsiteX178" fmla="*/ 860242 w 1046688"/>
              <a:gd name="connsiteY178" fmla="*/ 127299 h 129977"/>
              <a:gd name="connsiteX179" fmla="*/ 858700 w 1046688"/>
              <a:gd name="connsiteY179" fmla="*/ 127299 h 129977"/>
              <a:gd name="connsiteX180" fmla="*/ 857727 w 1046688"/>
              <a:gd name="connsiteY180" fmla="*/ 127299 h 129977"/>
              <a:gd name="connsiteX181" fmla="*/ 856753 w 1046688"/>
              <a:gd name="connsiteY181" fmla="*/ 127299 h 129977"/>
              <a:gd name="connsiteX182" fmla="*/ 855698 w 1046688"/>
              <a:gd name="connsiteY182" fmla="*/ 127299 h 129977"/>
              <a:gd name="connsiteX183" fmla="*/ 854238 w 1046688"/>
              <a:gd name="connsiteY183" fmla="*/ 127299 h 129977"/>
              <a:gd name="connsiteX184" fmla="*/ 848153 w 1046688"/>
              <a:gd name="connsiteY184" fmla="*/ 127299 h 129977"/>
              <a:gd name="connsiteX185" fmla="*/ 843609 w 1046688"/>
              <a:gd name="connsiteY185" fmla="*/ 127299 h 129977"/>
              <a:gd name="connsiteX186" fmla="*/ 782313 w 1046688"/>
              <a:gd name="connsiteY186" fmla="*/ 61459 h 129977"/>
              <a:gd name="connsiteX187" fmla="*/ 848153 w 1046688"/>
              <a:gd name="connsiteY187" fmla="*/ 162 h 129977"/>
              <a:gd name="connsiteX188" fmla="*/ 712578 w 1046688"/>
              <a:gd name="connsiteY188" fmla="*/ 162 h 129977"/>
              <a:gd name="connsiteX189" fmla="*/ 776187 w 1046688"/>
              <a:gd name="connsiteY189" fmla="*/ 63771 h 129977"/>
              <a:gd name="connsiteX190" fmla="*/ 712578 w 1046688"/>
              <a:gd name="connsiteY190" fmla="*/ 127380 h 129977"/>
              <a:gd name="connsiteX191" fmla="*/ 648969 w 1046688"/>
              <a:gd name="connsiteY191" fmla="*/ 63771 h 129977"/>
              <a:gd name="connsiteX192" fmla="*/ 712578 w 1046688"/>
              <a:gd name="connsiteY192" fmla="*/ 162 h 129977"/>
              <a:gd name="connsiteX193" fmla="*/ 171172 w 1046688"/>
              <a:gd name="connsiteY193" fmla="*/ 0 h 129977"/>
              <a:gd name="connsiteX194" fmla="*/ 234943 w 1046688"/>
              <a:gd name="connsiteY194" fmla="*/ 63771 h 129977"/>
              <a:gd name="connsiteX195" fmla="*/ 171172 w 1046688"/>
              <a:gd name="connsiteY195" fmla="*/ 127542 h 129977"/>
              <a:gd name="connsiteX196" fmla="*/ 107401 w 1046688"/>
              <a:gd name="connsiteY196" fmla="*/ 63771 h 129977"/>
              <a:gd name="connsiteX197" fmla="*/ 171172 w 1046688"/>
              <a:gd name="connsiteY197" fmla="*/ 0 h 129977"/>
            </a:gdLst>
            <a:ahLst/>
            <a:cxnLst/>
            <a:rect l="l" t="t" r="r" b="b"/>
            <a:pathLst>
              <a:path w="1046688" h="129977">
                <a:moveTo>
                  <a:pt x="300742" y="125157"/>
                </a:moveTo>
                <a:lnTo>
                  <a:pt x="300905" y="125190"/>
                </a:lnTo>
                <a:lnTo>
                  <a:pt x="300580" y="125190"/>
                </a:lnTo>
                <a:close/>
                <a:moveTo>
                  <a:pt x="394939" y="24503"/>
                </a:moveTo>
                <a:cubicBezTo>
                  <a:pt x="391986" y="24503"/>
                  <a:pt x="389584" y="26900"/>
                  <a:pt x="389584" y="29857"/>
                </a:cubicBezTo>
                <a:lnTo>
                  <a:pt x="389584" y="56956"/>
                </a:lnTo>
                <a:cubicBezTo>
                  <a:pt x="389536" y="59868"/>
                  <a:pt x="391864" y="62266"/>
                  <a:pt x="394777" y="62311"/>
                </a:cubicBezTo>
                <a:cubicBezTo>
                  <a:pt x="394834" y="62312"/>
                  <a:pt x="394882" y="62312"/>
                  <a:pt x="394939" y="62311"/>
                </a:cubicBezTo>
                <a:lnTo>
                  <a:pt x="428123" y="62311"/>
                </a:lnTo>
                <a:cubicBezTo>
                  <a:pt x="438346" y="62372"/>
                  <a:pt x="446832" y="54423"/>
                  <a:pt x="447433" y="44218"/>
                </a:cubicBezTo>
                <a:cubicBezTo>
                  <a:pt x="447968" y="33881"/>
                  <a:pt x="440025" y="25066"/>
                  <a:pt x="429689" y="24528"/>
                </a:cubicBezTo>
                <a:cubicBezTo>
                  <a:pt x="429332" y="24509"/>
                  <a:pt x="428967" y="24500"/>
                  <a:pt x="428610" y="24503"/>
                </a:cubicBezTo>
                <a:close/>
                <a:moveTo>
                  <a:pt x="983160" y="24016"/>
                </a:moveTo>
                <a:lnTo>
                  <a:pt x="983160" y="24503"/>
                </a:lnTo>
                <a:cubicBezTo>
                  <a:pt x="959996" y="24458"/>
                  <a:pt x="941181" y="43202"/>
                  <a:pt x="941133" y="66368"/>
                </a:cubicBezTo>
                <a:cubicBezTo>
                  <a:pt x="941084" y="89534"/>
                  <a:pt x="959834" y="108351"/>
                  <a:pt x="982998" y="108395"/>
                </a:cubicBezTo>
                <a:cubicBezTo>
                  <a:pt x="1006162" y="108440"/>
                  <a:pt x="1024977" y="89696"/>
                  <a:pt x="1025025" y="66530"/>
                </a:cubicBezTo>
                <a:cubicBezTo>
                  <a:pt x="1025025" y="66504"/>
                  <a:pt x="1025025" y="66476"/>
                  <a:pt x="1025025" y="66449"/>
                </a:cubicBezTo>
                <a:cubicBezTo>
                  <a:pt x="1025252" y="43239"/>
                  <a:pt x="1006616" y="24242"/>
                  <a:pt x="983404" y="24018"/>
                </a:cubicBezTo>
                <a:cubicBezTo>
                  <a:pt x="983322" y="24017"/>
                  <a:pt x="983241" y="24016"/>
                  <a:pt x="983160" y="24016"/>
                </a:cubicBezTo>
                <a:close/>
                <a:moveTo>
                  <a:pt x="712578" y="21906"/>
                </a:moveTo>
                <a:cubicBezTo>
                  <a:pt x="689414" y="21906"/>
                  <a:pt x="670632" y="40686"/>
                  <a:pt x="670632" y="63852"/>
                </a:cubicBezTo>
                <a:cubicBezTo>
                  <a:pt x="670632" y="87018"/>
                  <a:pt x="689414" y="105798"/>
                  <a:pt x="712578" y="105798"/>
                </a:cubicBezTo>
                <a:cubicBezTo>
                  <a:pt x="735742" y="105798"/>
                  <a:pt x="754524" y="87018"/>
                  <a:pt x="754524" y="63852"/>
                </a:cubicBezTo>
                <a:cubicBezTo>
                  <a:pt x="754524" y="63825"/>
                  <a:pt x="754524" y="63798"/>
                  <a:pt x="754524" y="63771"/>
                </a:cubicBezTo>
                <a:cubicBezTo>
                  <a:pt x="754476" y="40636"/>
                  <a:pt x="735709" y="21906"/>
                  <a:pt x="712578" y="21906"/>
                </a:cubicBezTo>
                <a:close/>
                <a:moveTo>
                  <a:pt x="171172" y="21744"/>
                </a:moveTo>
                <a:lnTo>
                  <a:pt x="171172" y="22068"/>
                </a:lnTo>
                <a:cubicBezTo>
                  <a:pt x="147916" y="22024"/>
                  <a:pt x="129027" y="40840"/>
                  <a:pt x="128983" y="64096"/>
                </a:cubicBezTo>
                <a:cubicBezTo>
                  <a:pt x="128938" y="87352"/>
                  <a:pt x="147755" y="106241"/>
                  <a:pt x="171010" y="106285"/>
                </a:cubicBezTo>
                <a:cubicBezTo>
                  <a:pt x="194263" y="106330"/>
                  <a:pt x="213151" y="87513"/>
                  <a:pt x="213200" y="64258"/>
                </a:cubicBezTo>
                <a:cubicBezTo>
                  <a:pt x="213200" y="64204"/>
                  <a:pt x="213200" y="64150"/>
                  <a:pt x="213200" y="64096"/>
                </a:cubicBezTo>
                <a:cubicBezTo>
                  <a:pt x="213338" y="40840"/>
                  <a:pt x="194587" y="21879"/>
                  <a:pt x="171335" y="21745"/>
                </a:cubicBezTo>
                <a:cubicBezTo>
                  <a:pt x="171278" y="21744"/>
                  <a:pt x="171229" y="21744"/>
                  <a:pt x="171172" y="21744"/>
                </a:cubicBezTo>
                <a:close/>
                <a:moveTo>
                  <a:pt x="372952" y="2921"/>
                </a:moveTo>
                <a:lnTo>
                  <a:pt x="427636" y="2921"/>
                </a:lnTo>
                <a:cubicBezTo>
                  <a:pt x="438354" y="2908"/>
                  <a:pt x="448682" y="6968"/>
                  <a:pt x="456520" y="14280"/>
                </a:cubicBezTo>
                <a:cubicBezTo>
                  <a:pt x="464292" y="21457"/>
                  <a:pt x="468852" y="31455"/>
                  <a:pt x="469177" y="42028"/>
                </a:cubicBezTo>
                <a:cubicBezTo>
                  <a:pt x="469599" y="56447"/>
                  <a:pt x="462426" y="70031"/>
                  <a:pt x="450272" y="77808"/>
                </a:cubicBezTo>
                <a:cubicBezTo>
                  <a:pt x="447944" y="79183"/>
                  <a:pt x="447068" y="82111"/>
                  <a:pt x="448244" y="84542"/>
                </a:cubicBezTo>
                <a:lnTo>
                  <a:pt x="463984" y="117563"/>
                </a:lnTo>
                <a:cubicBezTo>
                  <a:pt x="465242" y="120241"/>
                  <a:pt x="464081" y="123429"/>
                  <a:pt x="461404" y="124684"/>
                </a:cubicBezTo>
                <a:cubicBezTo>
                  <a:pt x="460690" y="125020"/>
                  <a:pt x="459911" y="125192"/>
                  <a:pt x="459116" y="125190"/>
                </a:cubicBezTo>
                <a:lnTo>
                  <a:pt x="447676" y="125190"/>
                </a:lnTo>
                <a:cubicBezTo>
                  <a:pt x="445632" y="125200"/>
                  <a:pt x="443765" y="124031"/>
                  <a:pt x="442889" y="122188"/>
                </a:cubicBezTo>
                <a:lnTo>
                  <a:pt x="426095" y="87057"/>
                </a:lnTo>
                <a:cubicBezTo>
                  <a:pt x="425235" y="85200"/>
                  <a:pt x="423352" y="84024"/>
                  <a:pt x="421308" y="84055"/>
                </a:cubicBezTo>
                <a:lnTo>
                  <a:pt x="394939" y="84055"/>
                </a:lnTo>
                <a:cubicBezTo>
                  <a:pt x="392026" y="84009"/>
                  <a:pt x="389633" y="86334"/>
                  <a:pt x="389584" y="89246"/>
                </a:cubicBezTo>
                <a:cubicBezTo>
                  <a:pt x="389584" y="89301"/>
                  <a:pt x="389584" y="89355"/>
                  <a:pt x="389584" y="89410"/>
                </a:cubicBezTo>
                <a:lnTo>
                  <a:pt x="389584" y="119835"/>
                </a:lnTo>
                <a:cubicBezTo>
                  <a:pt x="389584" y="122792"/>
                  <a:pt x="387191" y="125190"/>
                  <a:pt x="384229" y="125190"/>
                </a:cubicBezTo>
                <a:lnTo>
                  <a:pt x="372952" y="125190"/>
                </a:lnTo>
                <a:cubicBezTo>
                  <a:pt x="369990" y="125190"/>
                  <a:pt x="367597" y="122792"/>
                  <a:pt x="367597" y="119835"/>
                </a:cubicBezTo>
                <a:lnTo>
                  <a:pt x="367597" y="8276"/>
                </a:lnTo>
                <a:cubicBezTo>
                  <a:pt x="367638" y="5336"/>
                  <a:pt x="370015" y="2965"/>
                  <a:pt x="372952" y="2921"/>
                </a:cubicBezTo>
                <a:close/>
                <a:moveTo>
                  <a:pt x="250115" y="2921"/>
                </a:moveTo>
                <a:lnTo>
                  <a:pt x="261311" y="2921"/>
                </a:lnTo>
                <a:cubicBezTo>
                  <a:pt x="264143" y="3093"/>
                  <a:pt x="266350" y="5441"/>
                  <a:pt x="266342" y="8276"/>
                </a:cubicBezTo>
                <a:lnTo>
                  <a:pt x="266342" y="68721"/>
                </a:lnTo>
                <a:cubicBezTo>
                  <a:pt x="265295" y="87601"/>
                  <a:pt x="279753" y="103753"/>
                  <a:pt x="298633" y="104798"/>
                </a:cubicBezTo>
                <a:cubicBezTo>
                  <a:pt x="317513" y="105843"/>
                  <a:pt x="333667" y="91385"/>
                  <a:pt x="334713" y="72504"/>
                </a:cubicBezTo>
                <a:cubicBezTo>
                  <a:pt x="334778" y="71406"/>
                  <a:pt x="334786" y="70306"/>
                  <a:pt x="334738" y="69207"/>
                </a:cubicBezTo>
                <a:lnTo>
                  <a:pt x="334738" y="8276"/>
                </a:lnTo>
                <a:cubicBezTo>
                  <a:pt x="334778" y="5336"/>
                  <a:pt x="337155" y="2965"/>
                  <a:pt x="340092" y="2921"/>
                </a:cubicBezTo>
                <a:lnTo>
                  <a:pt x="351370" y="2921"/>
                </a:lnTo>
                <a:cubicBezTo>
                  <a:pt x="354299" y="2966"/>
                  <a:pt x="356644" y="5350"/>
                  <a:pt x="356644" y="8276"/>
                </a:cubicBezTo>
                <a:lnTo>
                  <a:pt x="356644" y="69126"/>
                </a:lnTo>
                <a:cubicBezTo>
                  <a:pt x="356644" y="92348"/>
                  <a:pt x="342524" y="112273"/>
                  <a:pt x="322402" y="120784"/>
                </a:cubicBezTo>
                <a:lnTo>
                  <a:pt x="300742" y="125157"/>
                </a:lnTo>
                <a:lnTo>
                  <a:pt x="279078" y="120816"/>
                </a:lnTo>
                <a:cubicBezTo>
                  <a:pt x="258944" y="112334"/>
                  <a:pt x="244797" y="92430"/>
                  <a:pt x="244760" y="69207"/>
                </a:cubicBezTo>
                <a:cubicBezTo>
                  <a:pt x="244760" y="69181"/>
                  <a:pt x="244760" y="69153"/>
                  <a:pt x="244760" y="69126"/>
                </a:cubicBezTo>
                <a:lnTo>
                  <a:pt x="244760" y="8276"/>
                </a:lnTo>
                <a:cubicBezTo>
                  <a:pt x="244801" y="5336"/>
                  <a:pt x="247178" y="2965"/>
                  <a:pt x="250115" y="2921"/>
                </a:cubicBezTo>
                <a:close/>
                <a:moveTo>
                  <a:pt x="5334" y="2840"/>
                </a:moveTo>
                <a:lnTo>
                  <a:pt x="15882" y="2840"/>
                </a:lnTo>
                <a:cubicBezTo>
                  <a:pt x="17625" y="2840"/>
                  <a:pt x="19259" y="3687"/>
                  <a:pt x="20263" y="5112"/>
                </a:cubicBezTo>
                <a:lnTo>
                  <a:pt x="52717" y="50953"/>
                </a:lnTo>
                <a:cubicBezTo>
                  <a:pt x="53755" y="52327"/>
                  <a:pt x="55375" y="53137"/>
                  <a:pt x="57098" y="53143"/>
                </a:cubicBezTo>
                <a:cubicBezTo>
                  <a:pt x="58801" y="53151"/>
                  <a:pt x="60402" y="52334"/>
                  <a:pt x="61398" y="50953"/>
                </a:cubicBezTo>
                <a:lnTo>
                  <a:pt x="93851" y="5112"/>
                </a:lnTo>
                <a:cubicBezTo>
                  <a:pt x="94855" y="3687"/>
                  <a:pt x="96490" y="2840"/>
                  <a:pt x="98233" y="2840"/>
                </a:cubicBezTo>
                <a:lnTo>
                  <a:pt x="108780" y="2840"/>
                </a:lnTo>
                <a:cubicBezTo>
                  <a:pt x="111737" y="2806"/>
                  <a:pt x="114163" y="5176"/>
                  <a:pt x="114196" y="8134"/>
                </a:cubicBezTo>
                <a:cubicBezTo>
                  <a:pt x="114210" y="9292"/>
                  <a:pt x="113846" y="10425"/>
                  <a:pt x="113161" y="11359"/>
                </a:cubicBezTo>
                <a:lnTo>
                  <a:pt x="69592" y="71317"/>
                </a:lnTo>
                <a:cubicBezTo>
                  <a:pt x="68616" y="72659"/>
                  <a:pt x="68103" y="74283"/>
                  <a:pt x="68132" y="75942"/>
                </a:cubicBezTo>
                <a:lnTo>
                  <a:pt x="68132" y="119835"/>
                </a:lnTo>
                <a:cubicBezTo>
                  <a:pt x="68132" y="122793"/>
                  <a:pt x="65734" y="125190"/>
                  <a:pt x="62777" y="125190"/>
                </a:cubicBezTo>
                <a:lnTo>
                  <a:pt x="51337" y="125190"/>
                </a:lnTo>
                <a:cubicBezTo>
                  <a:pt x="48380" y="125190"/>
                  <a:pt x="45982" y="122793"/>
                  <a:pt x="45982" y="119835"/>
                </a:cubicBezTo>
                <a:lnTo>
                  <a:pt x="45982" y="75942"/>
                </a:lnTo>
                <a:cubicBezTo>
                  <a:pt x="46012" y="74283"/>
                  <a:pt x="45499" y="72659"/>
                  <a:pt x="44522" y="71317"/>
                </a:cubicBezTo>
                <a:lnTo>
                  <a:pt x="1034" y="11359"/>
                </a:lnTo>
                <a:cubicBezTo>
                  <a:pt x="-713" y="8973"/>
                  <a:pt x="-196" y="5622"/>
                  <a:pt x="2190" y="3876"/>
                </a:cubicBezTo>
                <a:cubicBezTo>
                  <a:pt x="3102" y="3207"/>
                  <a:pt x="4203" y="2844"/>
                  <a:pt x="5334" y="2840"/>
                </a:cubicBezTo>
                <a:close/>
                <a:moveTo>
                  <a:pt x="982998" y="2759"/>
                </a:moveTo>
                <a:cubicBezTo>
                  <a:pt x="1018129" y="2714"/>
                  <a:pt x="1046639" y="31157"/>
                  <a:pt x="1046688" y="66287"/>
                </a:cubicBezTo>
                <a:cubicBezTo>
                  <a:pt x="1046688" y="66314"/>
                  <a:pt x="1046688" y="66341"/>
                  <a:pt x="1046688" y="66368"/>
                </a:cubicBezTo>
                <a:cubicBezTo>
                  <a:pt x="1046639" y="101448"/>
                  <a:pt x="1018242" y="129888"/>
                  <a:pt x="983160" y="129977"/>
                </a:cubicBezTo>
                <a:cubicBezTo>
                  <a:pt x="948029" y="130022"/>
                  <a:pt x="919519" y="101579"/>
                  <a:pt x="919470" y="66449"/>
                </a:cubicBezTo>
                <a:cubicBezTo>
                  <a:pt x="919421" y="31319"/>
                  <a:pt x="947867" y="2804"/>
                  <a:pt x="982998" y="2759"/>
                </a:cubicBezTo>
                <a:close/>
                <a:moveTo>
                  <a:pt x="550311" y="1785"/>
                </a:moveTo>
                <a:lnTo>
                  <a:pt x="561994" y="1785"/>
                </a:lnTo>
                <a:cubicBezTo>
                  <a:pt x="564955" y="1785"/>
                  <a:pt x="567349" y="4183"/>
                  <a:pt x="567349" y="7140"/>
                </a:cubicBezTo>
                <a:lnTo>
                  <a:pt x="567349" y="99227"/>
                </a:lnTo>
                <a:cubicBezTo>
                  <a:pt x="567349" y="102184"/>
                  <a:pt x="569742" y="104582"/>
                  <a:pt x="572704" y="104582"/>
                </a:cubicBezTo>
                <a:lnTo>
                  <a:pt x="638990" y="104582"/>
                </a:lnTo>
                <a:cubicBezTo>
                  <a:pt x="641944" y="104582"/>
                  <a:pt x="644345" y="106979"/>
                  <a:pt x="644345" y="109936"/>
                </a:cubicBezTo>
                <a:lnTo>
                  <a:pt x="644345" y="120727"/>
                </a:lnTo>
                <a:cubicBezTo>
                  <a:pt x="644394" y="123639"/>
                  <a:pt x="642065" y="126037"/>
                  <a:pt x="639152" y="126082"/>
                </a:cubicBezTo>
                <a:cubicBezTo>
                  <a:pt x="639096" y="126083"/>
                  <a:pt x="639047" y="126083"/>
                  <a:pt x="638990" y="126082"/>
                </a:cubicBezTo>
                <a:lnTo>
                  <a:pt x="550311" y="126082"/>
                </a:lnTo>
                <a:cubicBezTo>
                  <a:pt x="547349" y="126082"/>
                  <a:pt x="544956" y="123685"/>
                  <a:pt x="544956" y="120727"/>
                </a:cubicBezTo>
                <a:lnTo>
                  <a:pt x="544956" y="7140"/>
                </a:lnTo>
                <a:cubicBezTo>
                  <a:pt x="544997" y="4200"/>
                  <a:pt x="547374" y="1829"/>
                  <a:pt x="550311" y="1785"/>
                </a:cubicBezTo>
                <a:close/>
                <a:moveTo>
                  <a:pt x="848153" y="162"/>
                </a:moveTo>
                <a:cubicBezTo>
                  <a:pt x="861954" y="303"/>
                  <a:pt x="875333" y="4914"/>
                  <a:pt x="886286" y="13306"/>
                </a:cubicBezTo>
                <a:cubicBezTo>
                  <a:pt x="889531" y="15729"/>
                  <a:pt x="892541" y="18445"/>
                  <a:pt x="895292" y="21419"/>
                </a:cubicBezTo>
                <a:cubicBezTo>
                  <a:pt x="895348" y="21495"/>
                  <a:pt x="895405" y="21573"/>
                  <a:pt x="895454" y="21651"/>
                </a:cubicBezTo>
                <a:cubicBezTo>
                  <a:pt x="897068" y="24075"/>
                  <a:pt x="896419" y="27349"/>
                  <a:pt x="893993" y="28965"/>
                </a:cubicBezTo>
                <a:lnTo>
                  <a:pt x="884988" y="35293"/>
                </a:lnTo>
                <a:cubicBezTo>
                  <a:pt x="882870" y="36849"/>
                  <a:pt x="879925" y="36607"/>
                  <a:pt x="878091" y="34725"/>
                </a:cubicBezTo>
                <a:cubicBezTo>
                  <a:pt x="877320" y="33927"/>
                  <a:pt x="876509" y="33168"/>
                  <a:pt x="875657" y="32454"/>
                </a:cubicBezTo>
                <a:cubicBezTo>
                  <a:pt x="875438" y="32366"/>
                  <a:pt x="875243" y="32227"/>
                  <a:pt x="875089" y="32048"/>
                </a:cubicBezTo>
                <a:cubicBezTo>
                  <a:pt x="867584" y="25760"/>
                  <a:pt x="858108" y="22314"/>
                  <a:pt x="848315" y="22312"/>
                </a:cubicBezTo>
                <a:lnTo>
                  <a:pt x="846530" y="22312"/>
                </a:lnTo>
                <a:cubicBezTo>
                  <a:pt x="845556" y="22232"/>
                  <a:pt x="844583" y="22232"/>
                  <a:pt x="843609" y="22312"/>
                </a:cubicBezTo>
                <a:cubicBezTo>
                  <a:pt x="841078" y="22583"/>
                  <a:pt x="838579" y="23099"/>
                  <a:pt x="836145" y="23853"/>
                </a:cubicBezTo>
                <a:cubicBezTo>
                  <a:pt x="821581" y="28196"/>
                  <a:pt x="810507" y="40074"/>
                  <a:pt x="807196" y="54903"/>
                </a:cubicBezTo>
                <a:cubicBezTo>
                  <a:pt x="802142" y="77512"/>
                  <a:pt x="816373" y="99936"/>
                  <a:pt x="838985" y="104987"/>
                </a:cubicBezTo>
                <a:lnTo>
                  <a:pt x="842392" y="105636"/>
                </a:lnTo>
                <a:lnTo>
                  <a:pt x="845232" y="104744"/>
                </a:lnTo>
                <a:lnTo>
                  <a:pt x="853345" y="104744"/>
                </a:lnTo>
                <a:cubicBezTo>
                  <a:pt x="855439" y="104561"/>
                  <a:pt x="857532" y="104263"/>
                  <a:pt x="859593" y="103851"/>
                </a:cubicBezTo>
                <a:lnTo>
                  <a:pt x="860728" y="103851"/>
                </a:lnTo>
                <a:lnTo>
                  <a:pt x="861864" y="103851"/>
                </a:lnTo>
                <a:lnTo>
                  <a:pt x="866651" y="102148"/>
                </a:lnTo>
                <a:lnTo>
                  <a:pt x="867625" y="101742"/>
                </a:lnTo>
                <a:lnTo>
                  <a:pt x="868598" y="101336"/>
                </a:lnTo>
                <a:lnTo>
                  <a:pt x="869572" y="100849"/>
                </a:lnTo>
                <a:lnTo>
                  <a:pt x="871763" y="99714"/>
                </a:lnTo>
                <a:lnTo>
                  <a:pt x="872412" y="99227"/>
                </a:lnTo>
                <a:cubicBezTo>
                  <a:pt x="878627" y="94491"/>
                  <a:pt x="883584" y="88307"/>
                  <a:pt x="886854" y="81215"/>
                </a:cubicBezTo>
                <a:cubicBezTo>
                  <a:pt x="887373" y="79739"/>
                  <a:pt x="887056" y="78101"/>
                  <a:pt x="886042" y="76915"/>
                </a:cubicBezTo>
                <a:cubicBezTo>
                  <a:pt x="885134" y="75962"/>
                  <a:pt x="883868" y="75432"/>
                  <a:pt x="882553" y="75455"/>
                </a:cubicBezTo>
                <a:lnTo>
                  <a:pt x="859106" y="75455"/>
                </a:lnTo>
                <a:cubicBezTo>
                  <a:pt x="856144" y="75455"/>
                  <a:pt x="853751" y="73057"/>
                  <a:pt x="853751" y="70100"/>
                </a:cubicBezTo>
                <a:lnTo>
                  <a:pt x="853751" y="59147"/>
                </a:lnTo>
                <a:cubicBezTo>
                  <a:pt x="853751" y="59092"/>
                  <a:pt x="853751" y="59038"/>
                  <a:pt x="853751" y="58983"/>
                </a:cubicBezTo>
                <a:cubicBezTo>
                  <a:pt x="853800" y="56071"/>
                  <a:pt x="856193" y="53746"/>
                  <a:pt x="859106" y="53792"/>
                </a:cubicBezTo>
                <a:lnTo>
                  <a:pt x="907786" y="53792"/>
                </a:lnTo>
                <a:lnTo>
                  <a:pt x="908192" y="53792"/>
                </a:lnTo>
                <a:lnTo>
                  <a:pt x="908679" y="53792"/>
                </a:lnTo>
                <a:cubicBezTo>
                  <a:pt x="909839" y="55094"/>
                  <a:pt x="910293" y="56880"/>
                  <a:pt x="909896" y="58579"/>
                </a:cubicBezTo>
                <a:lnTo>
                  <a:pt x="909896" y="68477"/>
                </a:lnTo>
                <a:cubicBezTo>
                  <a:pt x="909928" y="86628"/>
                  <a:pt x="902155" y="103917"/>
                  <a:pt x="888557" y="115940"/>
                </a:cubicBezTo>
                <a:lnTo>
                  <a:pt x="886610" y="117644"/>
                </a:lnTo>
                <a:lnTo>
                  <a:pt x="885556" y="118456"/>
                </a:lnTo>
                <a:cubicBezTo>
                  <a:pt x="884914" y="118993"/>
                  <a:pt x="884241" y="119482"/>
                  <a:pt x="883527" y="119916"/>
                </a:cubicBezTo>
                <a:lnTo>
                  <a:pt x="882472" y="120646"/>
                </a:lnTo>
                <a:lnTo>
                  <a:pt x="880444" y="121944"/>
                </a:lnTo>
                <a:lnTo>
                  <a:pt x="879389" y="122593"/>
                </a:lnTo>
                <a:lnTo>
                  <a:pt x="877280" y="123810"/>
                </a:lnTo>
                <a:lnTo>
                  <a:pt x="876793" y="123810"/>
                </a:lnTo>
                <a:lnTo>
                  <a:pt x="873385" y="125433"/>
                </a:lnTo>
                <a:lnTo>
                  <a:pt x="872817" y="125433"/>
                </a:lnTo>
                <a:lnTo>
                  <a:pt x="870627" y="126244"/>
                </a:lnTo>
                <a:lnTo>
                  <a:pt x="869572" y="126244"/>
                </a:lnTo>
                <a:lnTo>
                  <a:pt x="868923" y="126244"/>
                </a:lnTo>
                <a:lnTo>
                  <a:pt x="867138" y="126893"/>
                </a:lnTo>
                <a:lnTo>
                  <a:pt x="866408" y="126893"/>
                </a:lnTo>
                <a:lnTo>
                  <a:pt x="865353" y="126893"/>
                </a:lnTo>
                <a:lnTo>
                  <a:pt x="864623" y="126893"/>
                </a:lnTo>
                <a:lnTo>
                  <a:pt x="863000" y="127299"/>
                </a:lnTo>
                <a:lnTo>
                  <a:pt x="862108" y="127299"/>
                </a:lnTo>
                <a:lnTo>
                  <a:pt x="861134" y="127299"/>
                </a:lnTo>
                <a:lnTo>
                  <a:pt x="860242" y="127299"/>
                </a:lnTo>
                <a:lnTo>
                  <a:pt x="858700" y="127299"/>
                </a:lnTo>
                <a:lnTo>
                  <a:pt x="857727" y="127299"/>
                </a:lnTo>
                <a:lnTo>
                  <a:pt x="856753" y="127299"/>
                </a:lnTo>
                <a:lnTo>
                  <a:pt x="855698" y="127299"/>
                </a:lnTo>
                <a:lnTo>
                  <a:pt x="854238" y="127299"/>
                </a:lnTo>
                <a:lnTo>
                  <a:pt x="848153" y="127299"/>
                </a:lnTo>
                <a:cubicBezTo>
                  <a:pt x="846635" y="127353"/>
                  <a:pt x="845126" y="127353"/>
                  <a:pt x="843609" y="127299"/>
                </a:cubicBezTo>
                <a:cubicBezTo>
                  <a:pt x="808503" y="126045"/>
                  <a:pt x="781055" y="96567"/>
                  <a:pt x="782313" y="61459"/>
                </a:cubicBezTo>
                <a:cubicBezTo>
                  <a:pt x="783570" y="26352"/>
                  <a:pt x="813046" y="-1092"/>
                  <a:pt x="848153" y="162"/>
                </a:cubicBezTo>
                <a:close/>
                <a:moveTo>
                  <a:pt x="712578" y="162"/>
                </a:moveTo>
                <a:cubicBezTo>
                  <a:pt x="747709" y="162"/>
                  <a:pt x="776187" y="28641"/>
                  <a:pt x="776187" y="63771"/>
                </a:cubicBezTo>
                <a:cubicBezTo>
                  <a:pt x="776187" y="98901"/>
                  <a:pt x="747709" y="127380"/>
                  <a:pt x="712578" y="127380"/>
                </a:cubicBezTo>
                <a:cubicBezTo>
                  <a:pt x="677447" y="127380"/>
                  <a:pt x="648969" y="98901"/>
                  <a:pt x="648969" y="63771"/>
                </a:cubicBezTo>
                <a:cubicBezTo>
                  <a:pt x="648969" y="28641"/>
                  <a:pt x="677447" y="162"/>
                  <a:pt x="712578" y="162"/>
                </a:cubicBezTo>
                <a:close/>
                <a:moveTo>
                  <a:pt x="171172" y="0"/>
                </a:moveTo>
                <a:cubicBezTo>
                  <a:pt x="206392" y="0"/>
                  <a:pt x="234943" y="28551"/>
                  <a:pt x="234943" y="63771"/>
                </a:cubicBezTo>
                <a:cubicBezTo>
                  <a:pt x="234943" y="98991"/>
                  <a:pt x="206392" y="127542"/>
                  <a:pt x="171172" y="127542"/>
                </a:cubicBezTo>
                <a:cubicBezTo>
                  <a:pt x="135952" y="127542"/>
                  <a:pt x="107401" y="98991"/>
                  <a:pt x="107401" y="63771"/>
                </a:cubicBezTo>
                <a:cubicBezTo>
                  <a:pt x="107401" y="28551"/>
                  <a:pt x="135952" y="0"/>
                  <a:pt x="171172" y="0"/>
                </a:cubicBezTo>
                <a:close/>
              </a:path>
            </a:pathLst>
          </a:custGeom>
          <a:solidFill>
            <a:schemeClr val="bg1"/>
          </a:solidFill>
          <a:ln w="8112" cap="flat">
            <a:noFill/>
            <a:miter/>
          </a:ln>
        </p:spPr>
        <p:txBody>
          <a:bodyPr vert="horz" wrap="square" lIns="91440" tIns="45720" rIns="91440" bIns="45720" rtlCol="0" anchor="ctr"/>
          <a:lstStyle/>
          <a:p>
            <a:pPr algn="l"/>
            <a:endParaRPr kumimoji="1"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E1B3F509-2A87-3ABB-C79B-605FD411A0C7}"/>
              </a:ext>
            </a:extLst>
          </p:cNvPr>
          <p:cNvSpPr txBox="1"/>
          <p:nvPr/>
        </p:nvSpPr>
        <p:spPr>
          <a:xfrm>
            <a:off x="0" y="0"/>
            <a:ext cx="12192000" cy="6858000"/>
          </a:xfrm>
          <a:prstGeom prst="rect">
            <a:avLst/>
          </a:prstGeom>
          <a:solidFill>
            <a:schemeClr val="accent1">
              <a:lumMod val="20000"/>
              <a:lumOff val="80000"/>
              <a:alpha val="43000"/>
            </a:schemeClr>
          </a:solidFill>
          <a:ln w="12700" cap="sq">
            <a:noFill/>
            <a:miter/>
          </a:ln>
        </p:spPr>
        <p:txBody>
          <a:bodyPr vert="horz" wrap="square" lIns="91440" tIns="45720" rIns="91440" bIns="45720" rtlCol="0" anchor="ctr"/>
          <a:lstStyle/>
          <a:p>
            <a:pPr algn="ctr"/>
            <a:endParaRPr kumimoji="1" lang="zh-CN" altLang="en-US"/>
          </a:p>
        </p:txBody>
      </p:sp>
      <p:sp>
        <p:nvSpPr>
          <p:cNvPr id="2" name="Title 1">
            <a:extLst>
              <a:ext uri="{FF2B5EF4-FFF2-40B4-BE49-F238E27FC236}">
                <a16:creationId xmlns:a16="http://schemas.microsoft.com/office/drawing/2014/main" id="{5C1D1EAE-1E0C-C5FC-7EF4-45D3041B0B8E}"/>
              </a:ext>
            </a:extLst>
          </p:cNvPr>
          <p:cNvSpPr>
            <a:spLocks noGrp="1"/>
          </p:cNvSpPr>
          <p:nvPr>
            <p:ph type="title"/>
          </p:nvPr>
        </p:nvSpPr>
        <p:spPr>
          <a:xfrm>
            <a:off x="0" y="1"/>
            <a:ext cx="12192000" cy="711200"/>
          </a:xfrm>
        </p:spPr>
        <p:txBody>
          <a:bodyPr>
            <a:normAutofit/>
          </a:bodyPr>
          <a:lstStyle/>
          <a:p>
            <a:r>
              <a:rPr lang="en-US" dirty="0" err="1"/>
              <a:t>FileOutputStream</a:t>
            </a:r>
            <a:r>
              <a:rPr lang="en-US" dirty="0"/>
              <a:t> Example</a:t>
            </a:r>
          </a:p>
        </p:txBody>
      </p:sp>
      <p:sp>
        <p:nvSpPr>
          <p:cNvPr id="3" name="Rectangle 2">
            <a:extLst>
              <a:ext uri="{FF2B5EF4-FFF2-40B4-BE49-F238E27FC236}">
                <a16:creationId xmlns:a16="http://schemas.microsoft.com/office/drawing/2014/main" id="{15119FEC-C44B-E517-6F1E-B5417DC1497C}"/>
              </a:ext>
            </a:extLst>
          </p:cNvPr>
          <p:cNvSpPr/>
          <p:nvPr/>
        </p:nvSpPr>
        <p:spPr>
          <a:xfrm>
            <a:off x="101136" y="850512"/>
            <a:ext cx="9633068" cy="3970318"/>
          </a:xfrm>
          <a:prstGeom prst="rect">
            <a:avLst/>
          </a:prstGeom>
          <a:ln w="19050">
            <a:solidFill>
              <a:schemeClr val="accent1"/>
            </a:solidFill>
            <a:prstDash val="dash"/>
          </a:ln>
        </p:spPr>
        <p:txBody>
          <a:bodyPr wrap="square">
            <a:spAutoFit/>
          </a:bodyPr>
          <a:lstStyle/>
          <a:p>
            <a:r>
              <a:rPr lang="en-US" b="1" dirty="0">
                <a:solidFill>
                  <a:srgbClr val="7F0055"/>
                </a:solidFill>
                <a:latin typeface="Consolas"/>
              </a:rPr>
              <a:t>class</a:t>
            </a:r>
            <a:r>
              <a:rPr lang="en-US" b="1" dirty="0">
                <a:solidFill>
                  <a:srgbClr val="000000"/>
                </a:solidFill>
                <a:latin typeface="Consolas"/>
              </a:rPr>
              <a:t> </a:t>
            </a:r>
            <a:r>
              <a:rPr lang="en-US" b="1" dirty="0">
                <a:latin typeface="Consolas" panose="020B0609020204030204" pitchFamily="49" charset="0"/>
              </a:rPr>
              <a:t>FileOutDemo {</a:t>
            </a:r>
            <a:endParaRPr lang="en-US" b="1" dirty="0">
              <a:solidFill>
                <a:srgbClr val="000000"/>
              </a:solidFill>
              <a:highlight>
                <a:srgbClr val="D4D4D4"/>
              </a:highlight>
              <a:latin typeface="Consolas" panose="020B0609020204030204" pitchFamily="49" charset="0"/>
            </a:endParaRPr>
          </a:p>
          <a:p>
            <a:pPr lvl="1"/>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main(String </a:t>
            </a:r>
            <a:r>
              <a:rPr lang="en-US" b="1" dirty="0" err="1">
                <a:solidFill>
                  <a:srgbClr val="6A3E3E"/>
                </a:solidFill>
                <a:latin typeface="Consolas"/>
              </a:rPr>
              <a:t>args</a:t>
            </a:r>
            <a:r>
              <a:rPr lang="en-US" b="1" dirty="0">
                <a:solidFill>
                  <a:srgbClr val="000000"/>
                </a:solidFill>
                <a:latin typeface="Consolas"/>
              </a:rPr>
              <a:t>[]) {</a:t>
            </a:r>
          </a:p>
          <a:p>
            <a:pPr lvl="2"/>
            <a:r>
              <a:rPr lang="en-US" b="1" dirty="0">
                <a:solidFill>
                  <a:srgbClr val="7F0055"/>
                </a:solidFill>
                <a:latin typeface="Consolas"/>
              </a:rPr>
              <a:t>try</a:t>
            </a:r>
            <a:r>
              <a:rPr lang="en-US" b="1" dirty="0">
                <a:solidFill>
                  <a:srgbClr val="000000"/>
                </a:solidFill>
                <a:latin typeface="Consolas"/>
              </a:rPr>
              <a:t> {</a:t>
            </a:r>
          </a:p>
          <a:p>
            <a:pPr lvl="3"/>
            <a:r>
              <a:rPr lang="en-US" dirty="0" err="1">
                <a:solidFill>
                  <a:srgbClr val="000000"/>
                </a:solidFill>
                <a:latin typeface="Consolas"/>
              </a:rPr>
              <a:t>FileOutputStream</a:t>
            </a:r>
            <a:r>
              <a:rPr lang="en-US" dirty="0">
                <a:solidFill>
                  <a:srgbClr val="000000"/>
                </a:solidFill>
                <a:latin typeface="Consolas"/>
              </a:rPr>
              <a:t> </a:t>
            </a:r>
            <a:r>
              <a:rPr lang="en-US" dirty="0" err="1">
                <a:solidFill>
                  <a:srgbClr val="6A3E3E"/>
                </a:solidFill>
                <a:latin typeface="Consolas"/>
              </a:rPr>
              <a:t>fout</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FileOutputStream</a:t>
            </a:r>
            <a:r>
              <a:rPr lang="en-US" b="1" dirty="0">
                <a:solidFill>
                  <a:srgbClr val="000000"/>
                </a:solidFill>
                <a:latin typeface="Consolas"/>
              </a:rPr>
              <a:t>(</a:t>
            </a:r>
            <a:r>
              <a:rPr lang="en-US" b="1" dirty="0">
                <a:solidFill>
                  <a:srgbClr val="2A00FF"/>
                </a:solidFill>
                <a:latin typeface="Consolas"/>
              </a:rPr>
              <a:t>"abc.txt"</a:t>
            </a:r>
            <a:r>
              <a:rPr lang="en-US" b="1" dirty="0">
                <a:solidFill>
                  <a:srgbClr val="000000"/>
                </a:solidFill>
                <a:latin typeface="Consolas"/>
              </a:rPr>
              <a:t>);</a:t>
            </a:r>
          </a:p>
          <a:p>
            <a:pPr lvl="3"/>
            <a:r>
              <a:rPr lang="en-US" dirty="0">
                <a:solidFill>
                  <a:srgbClr val="000000"/>
                </a:solidFill>
                <a:latin typeface="Consolas"/>
              </a:rPr>
              <a:t>String </a:t>
            </a:r>
            <a:r>
              <a:rPr lang="en-US" dirty="0">
                <a:solidFill>
                  <a:srgbClr val="6A3E3E"/>
                </a:solidFill>
                <a:latin typeface="Consolas"/>
              </a:rPr>
              <a:t>s</a:t>
            </a:r>
            <a:r>
              <a:rPr lang="en-US" dirty="0">
                <a:solidFill>
                  <a:srgbClr val="000000"/>
                </a:solidFill>
                <a:latin typeface="Consolas"/>
              </a:rPr>
              <a:t> = </a:t>
            </a:r>
            <a:r>
              <a:rPr lang="en-US" dirty="0">
                <a:solidFill>
                  <a:srgbClr val="2A00FF"/>
                </a:solidFill>
                <a:latin typeface="Consolas"/>
              </a:rPr>
              <a:t>"</a:t>
            </a:r>
            <a:r>
              <a:rPr lang="en-US" dirty="0" err="1">
                <a:solidFill>
                  <a:srgbClr val="2A00FF"/>
                </a:solidFill>
                <a:latin typeface="Consolas"/>
              </a:rPr>
              <a:t>Sourav</a:t>
            </a:r>
            <a:r>
              <a:rPr lang="en-US" dirty="0">
                <a:solidFill>
                  <a:srgbClr val="2A00FF"/>
                </a:solidFill>
                <a:latin typeface="Consolas"/>
              </a:rPr>
              <a:t> </a:t>
            </a:r>
            <a:r>
              <a:rPr lang="en-US" dirty="0" err="1">
                <a:solidFill>
                  <a:srgbClr val="2A00FF"/>
                </a:solidFill>
                <a:latin typeface="Consolas"/>
              </a:rPr>
              <a:t>Ganguly</a:t>
            </a:r>
            <a:r>
              <a:rPr lang="en-US" dirty="0">
                <a:solidFill>
                  <a:srgbClr val="2A00FF"/>
                </a:solidFill>
                <a:latin typeface="Consolas"/>
              </a:rPr>
              <a:t> is my favorite player"</a:t>
            </a:r>
            <a:r>
              <a:rPr lang="en-US" dirty="0">
                <a:solidFill>
                  <a:srgbClr val="000000"/>
                </a:solidFill>
                <a:latin typeface="Consolas"/>
              </a:rPr>
              <a:t>;</a:t>
            </a:r>
          </a:p>
          <a:p>
            <a:pPr lvl="3"/>
            <a:r>
              <a:rPr lang="en-US" b="1" dirty="0">
                <a:solidFill>
                  <a:srgbClr val="7F0055"/>
                </a:solidFill>
                <a:latin typeface="Consolas"/>
              </a:rPr>
              <a:t>byte</a:t>
            </a:r>
            <a:r>
              <a:rPr lang="en-US" b="1" dirty="0">
                <a:solidFill>
                  <a:srgbClr val="000000"/>
                </a:solidFill>
                <a:latin typeface="Consolas"/>
              </a:rPr>
              <a:t> </a:t>
            </a:r>
            <a:r>
              <a:rPr lang="en-US" b="1" dirty="0">
                <a:solidFill>
                  <a:srgbClr val="6A3E3E"/>
                </a:solidFill>
                <a:latin typeface="Consolas"/>
              </a:rPr>
              <a:t>b</a:t>
            </a:r>
            <a:r>
              <a:rPr lang="en-US" b="1" dirty="0">
                <a:solidFill>
                  <a:srgbClr val="000000"/>
                </a:solidFill>
                <a:latin typeface="Consolas"/>
              </a:rPr>
              <a:t>[] = </a:t>
            </a:r>
            <a:r>
              <a:rPr lang="en-US" b="1" dirty="0" err="1">
                <a:solidFill>
                  <a:srgbClr val="6A3E3E"/>
                </a:solidFill>
                <a:latin typeface="Consolas"/>
              </a:rPr>
              <a:t>s</a:t>
            </a:r>
            <a:r>
              <a:rPr lang="en-US" b="1" dirty="0" err="1">
                <a:solidFill>
                  <a:srgbClr val="000000"/>
                </a:solidFill>
                <a:latin typeface="Consolas"/>
              </a:rPr>
              <a:t>.getBytes</a:t>
            </a:r>
            <a:r>
              <a:rPr lang="en-US" b="1" dirty="0">
                <a:solidFill>
                  <a:srgbClr val="000000"/>
                </a:solidFill>
                <a:latin typeface="Consolas"/>
              </a:rPr>
              <a:t>();</a:t>
            </a:r>
          </a:p>
          <a:p>
            <a:pPr lvl="3"/>
            <a:r>
              <a:rPr lang="en-US" dirty="0" err="1">
                <a:solidFill>
                  <a:srgbClr val="6A3E3E"/>
                </a:solidFill>
                <a:latin typeface="Consolas"/>
              </a:rPr>
              <a:t>fout</a:t>
            </a:r>
            <a:r>
              <a:rPr lang="en-US" dirty="0" err="1">
                <a:solidFill>
                  <a:srgbClr val="000000"/>
                </a:solidFill>
                <a:latin typeface="Consolas"/>
              </a:rPr>
              <a:t>.write</a:t>
            </a:r>
            <a:r>
              <a:rPr lang="en-US" dirty="0">
                <a:solidFill>
                  <a:srgbClr val="000000"/>
                </a:solidFill>
                <a:latin typeface="Consolas"/>
              </a:rPr>
              <a:t>(</a:t>
            </a:r>
            <a:r>
              <a:rPr lang="en-US" dirty="0">
                <a:solidFill>
                  <a:srgbClr val="6A3E3E"/>
                </a:solidFill>
                <a:latin typeface="Consolas"/>
              </a:rPr>
              <a:t>b</a:t>
            </a:r>
            <a:r>
              <a:rPr lang="en-US" dirty="0">
                <a:solidFill>
                  <a:srgbClr val="000000"/>
                </a:solidFill>
                <a:latin typeface="Consolas"/>
              </a:rPr>
              <a:t>);</a:t>
            </a:r>
          </a:p>
          <a:p>
            <a:pPr lvl="3"/>
            <a:r>
              <a:rPr lang="en-US" dirty="0" err="1">
                <a:solidFill>
                  <a:srgbClr val="6A3E3E"/>
                </a:solidFill>
                <a:latin typeface="Consolas"/>
              </a:rPr>
              <a:t>fout</a:t>
            </a:r>
            <a:r>
              <a:rPr lang="en-US" dirty="0" err="1">
                <a:solidFill>
                  <a:srgbClr val="000000"/>
                </a:solidFill>
                <a:latin typeface="Consolas"/>
              </a:rPr>
              <a:t>.close</a:t>
            </a:r>
            <a:r>
              <a:rPr lang="en-US" dirty="0">
                <a:solidFill>
                  <a:srgbClr val="000000"/>
                </a:solidFill>
                <a:latin typeface="Consolas"/>
              </a:rPr>
              <a:t>();</a:t>
            </a:r>
          </a:p>
          <a:p>
            <a:pPr lvl="3"/>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2A00FF"/>
                </a:solidFill>
                <a:latin typeface="Consolas"/>
              </a:rPr>
              <a:t>"Success..."</a:t>
            </a:r>
            <a:r>
              <a:rPr lang="en-US" b="1" i="1" dirty="0">
                <a:solidFill>
                  <a:srgbClr val="000000"/>
                </a:solidFill>
                <a:latin typeface="Consolas"/>
              </a:rPr>
              <a:t>);</a:t>
            </a:r>
          </a:p>
          <a:p>
            <a:pPr lvl="2"/>
            <a:r>
              <a:rPr lang="en-US" dirty="0">
                <a:solidFill>
                  <a:srgbClr val="000000"/>
                </a:solidFill>
                <a:latin typeface="Consolas"/>
              </a:rPr>
              <a:t>} </a:t>
            </a:r>
            <a:r>
              <a:rPr lang="en-US" b="1" dirty="0">
                <a:solidFill>
                  <a:srgbClr val="7F0055"/>
                </a:solidFill>
                <a:latin typeface="Consolas"/>
              </a:rPr>
              <a:t>catch</a:t>
            </a:r>
            <a:r>
              <a:rPr lang="en-US" b="1" dirty="0">
                <a:solidFill>
                  <a:srgbClr val="000000"/>
                </a:solidFill>
                <a:latin typeface="Consolas"/>
              </a:rPr>
              <a:t> (Exception </a:t>
            </a:r>
            <a:r>
              <a:rPr lang="en-US" b="1" dirty="0">
                <a:solidFill>
                  <a:srgbClr val="6A3E3E"/>
                </a:solidFill>
                <a:latin typeface="Consolas"/>
              </a:rPr>
              <a:t>e</a:t>
            </a:r>
            <a:r>
              <a:rPr lang="en-US" b="1" dirty="0">
                <a:solidFill>
                  <a:srgbClr val="000000"/>
                </a:solidFill>
                <a:latin typeface="Consolas"/>
              </a:rPr>
              <a:t>) {</a:t>
            </a:r>
          </a:p>
          <a:p>
            <a:pPr lvl="2"/>
            <a:r>
              <a:rPr lang="en-US" dirty="0">
                <a:solidFill>
                  <a:srgbClr val="000000"/>
                </a:solidFill>
                <a:latin typeface="Consolas"/>
              </a:rPr>
              <a:t>	</a:t>
            </a:r>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6A3E3E"/>
                </a:solidFill>
                <a:latin typeface="Consolas"/>
              </a:rPr>
              <a:t>e</a:t>
            </a:r>
            <a:r>
              <a:rPr lang="en-US" b="1" i="1" dirty="0">
                <a:solidFill>
                  <a:srgbClr val="000000"/>
                </a:solidFill>
                <a:latin typeface="Consolas"/>
              </a:rPr>
              <a:t>);</a:t>
            </a:r>
          </a:p>
          <a:p>
            <a:pPr lvl="2"/>
            <a:r>
              <a:rPr lang="en-US" dirty="0">
                <a:solidFill>
                  <a:srgbClr val="000000"/>
                </a:solidFill>
                <a:latin typeface="Consolas"/>
              </a:rPr>
              <a:t>}</a:t>
            </a:r>
          </a:p>
          <a:p>
            <a:pPr lvl="1"/>
            <a:r>
              <a:rPr lang="en-US" dirty="0">
                <a:solidFill>
                  <a:srgbClr val="000000"/>
                </a:solidFill>
                <a:latin typeface="Consolas"/>
              </a:rPr>
              <a:t>}</a:t>
            </a:r>
          </a:p>
          <a:p>
            <a:r>
              <a:rPr lang="en-US" dirty="0">
                <a:solidFill>
                  <a:srgbClr val="000000"/>
                </a:solidFill>
                <a:latin typeface="Consolas"/>
              </a:rPr>
              <a:t>}</a:t>
            </a:r>
            <a:endParaRPr lang="en-US" dirty="0"/>
          </a:p>
        </p:txBody>
      </p:sp>
    </p:spTree>
    <p:extLst>
      <p:ext uri="{BB962C8B-B14F-4D97-AF65-F5344CB8AC3E}">
        <p14:creationId xmlns:p14="http://schemas.microsoft.com/office/powerpoint/2010/main" val="324618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4"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E1B3F509-2A87-3ABB-C79B-605FD411A0C7}"/>
              </a:ext>
            </a:extLst>
          </p:cNvPr>
          <p:cNvSpPr txBox="1"/>
          <p:nvPr/>
        </p:nvSpPr>
        <p:spPr>
          <a:xfrm>
            <a:off x="0" y="0"/>
            <a:ext cx="12192000" cy="6858000"/>
          </a:xfrm>
          <a:prstGeom prst="rect">
            <a:avLst/>
          </a:prstGeom>
          <a:solidFill>
            <a:schemeClr val="accent1">
              <a:lumMod val="20000"/>
              <a:lumOff val="80000"/>
              <a:alpha val="43000"/>
            </a:schemeClr>
          </a:solidFill>
          <a:ln w="12700" cap="sq">
            <a:noFill/>
            <a:miter/>
          </a:ln>
        </p:spPr>
        <p:txBody>
          <a:bodyPr vert="horz" wrap="square" lIns="91440" tIns="45720" rIns="91440" bIns="45720" rtlCol="0" anchor="ctr"/>
          <a:lstStyle/>
          <a:p>
            <a:pPr algn="ctr"/>
            <a:endParaRPr kumimoji="1" lang="zh-CN" altLang="en-US"/>
          </a:p>
        </p:txBody>
      </p:sp>
      <p:sp>
        <p:nvSpPr>
          <p:cNvPr id="2" name="Title 1">
            <a:extLst>
              <a:ext uri="{FF2B5EF4-FFF2-40B4-BE49-F238E27FC236}">
                <a16:creationId xmlns:a16="http://schemas.microsoft.com/office/drawing/2014/main" id="{09B0E6AE-7F45-8C96-D8E8-97F246ACD21E}"/>
              </a:ext>
            </a:extLst>
          </p:cNvPr>
          <p:cNvSpPr>
            <a:spLocks noGrp="1"/>
          </p:cNvSpPr>
          <p:nvPr>
            <p:ph type="title"/>
          </p:nvPr>
        </p:nvSpPr>
        <p:spPr>
          <a:xfrm>
            <a:off x="0" y="1"/>
            <a:ext cx="12192000" cy="711200"/>
          </a:xfrm>
        </p:spPr>
        <p:txBody>
          <a:bodyPr>
            <a:normAutofit/>
          </a:bodyPr>
          <a:lstStyle/>
          <a:p>
            <a:r>
              <a:rPr lang="en-US" dirty="0" err="1"/>
              <a:t>FileInputStream</a:t>
            </a:r>
            <a:endParaRPr lang="en-US" dirty="0"/>
          </a:p>
        </p:txBody>
      </p:sp>
      <p:sp>
        <p:nvSpPr>
          <p:cNvPr id="3" name="Content Placeholder 2">
            <a:extLst>
              <a:ext uri="{FF2B5EF4-FFF2-40B4-BE49-F238E27FC236}">
                <a16:creationId xmlns:a16="http://schemas.microsoft.com/office/drawing/2014/main" id="{70B75CF7-87D1-F8C4-0A2B-B9852B093983}"/>
              </a:ext>
            </a:extLst>
          </p:cNvPr>
          <p:cNvSpPr>
            <a:spLocks noGrp="1"/>
          </p:cNvSpPr>
          <p:nvPr>
            <p:ph idx="1"/>
          </p:nvPr>
        </p:nvSpPr>
        <p:spPr>
          <a:xfrm>
            <a:off x="131180" y="863444"/>
            <a:ext cx="4540573" cy="5590565"/>
          </a:xfrm>
        </p:spPr>
        <p:txBody>
          <a:bodyPr/>
          <a:lstStyle/>
          <a:p>
            <a:r>
              <a:rPr lang="en-US" dirty="0" err="1">
                <a:solidFill>
                  <a:srgbClr val="C00000"/>
                </a:solidFill>
                <a:latin typeface="Consolas" panose="020B0609020204030204" pitchFamily="49" charset="0"/>
              </a:rPr>
              <a:t>FileInputStream</a:t>
            </a:r>
            <a:r>
              <a:rPr lang="en-US" dirty="0">
                <a:solidFill>
                  <a:srgbClr val="C00000"/>
                </a:solidFill>
              </a:rPr>
              <a:t> </a:t>
            </a:r>
            <a:r>
              <a:rPr lang="en-US" dirty="0"/>
              <a:t>class is used to read bytes from a file.</a:t>
            </a:r>
          </a:p>
          <a:p>
            <a:r>
              <a:rPr lang="en-US" dirty="0"/>
              <a:t>It should be used to read byte-oriented data for example to read image, audio, video etc.</a:t>
            </a:r>
          </a:p>
        </p:txBody>
      </p:sp>
      <p:sp>
        <p:nvSpPr>
          <p:cNvPr id="4" name="Oval 3">
            <a:extLst>
              <a:ext uri="{FF2B5EF4-FFF2-40B4-BE49-F238E27FC236}">
                <a16:creationId xmlns:a16="http://schemas.microsoft.com/office/drawing/2014/main" id="{21A5074F-7F9D-8605-1F80-FF2A4EA8EA22}"/>
              </a:ext>
            </a:extLst>
          </p:cNvPr>
          <p:cNvSpPr/>
          <p:nvPr/>
        </p:nvSpPr>
        <p:spPr>
          <a:xfrm>
            <a:off x="1220366" y="2846392"/>
            <a:ext cx="2362200" cy="105591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sz="2400" dirty="0"/>
              <a:t>Java Application</a:t>
            </a:r>
          </a:p>
        </p:txBody>
      </p:sp>
      <p:sp>
        <p:nvSpPr>
          <p:cNvPr id="5" name="Rectangle 4">
            <a:extLst>
              <a:ext uri="{FF2B5EF4-FFF2-40B4-BE49-F238E27FC236}">
                <a16:creationId xmlns:a16="http://schemas.microsoft.com/office/drawing/2014/main" id="{806E697E-7DC7-1E18-E5AF-5C642D9AD167}"/>
              </a:ext>
            </a:extLst>
          </p:cNvPr>
          <p:cNvSpPr/>
          <p:nvPr/>
        </p:nvSpPr>
        <p:spPr>
          <a:xfrm>
            <a:off x="1182266" y="4267299"/>
            <a:ext cx="2438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1011011101 ….</a:t>
            </a:r>
          </a:p>
        </p:txBody>
      </p:sp>
      <p:sp>
        <p:nvSpPr>
          <p:cNvPr id="6" name="Rectangle 5">
            <a:extLst>
              <a:ext uri="{FF2B5EF4-FFF2-40B4-BE49-F238E27FC236}">
                <a16:creationId xmlns:a16="http://schemas.microsoft.com/office/drawing/2014/main" id="{BB115CE3-63FB-4A5F-6439-2AFC77EDE9C8}"/>
              </a:ext>
            </a:extLst>
          </p:cNvPr>
          <p:cNvSpPr/>
          <p:nvPr/>
        </p:nvSpPr>
        <p:spPr>
          <a:xfrm>
            <a:off x="1448966" y="5212829"/>
            <a:ext cx="1905000" cy="95794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File</a:t>
            </a:r>
          </a:p>
        </p:txBody>
      </p:sp>
      <p:cxnSp>
        <p:nvCxnSpPr>
          <p:cNvPr id="7" name="Straight Arrow Connector 6">
            <a:extLst>
              <a:ext uri="{FF2B5EF4-FFF2-40B4-BE49-F238E27FC236}">
                <a16:creationId xmlns:a16="http://schemas.microsoft.com/office/drawing/2014/main" id="{69732726-9938-1221-351B-2B08F4364E3D}"/>
              </a:ext>
            </a:extLst>
          </p:cNvPr>
          <p:cNvCxnSpPr>
            <a:stCxn id="6" idx="0"/>
            <a:endCxn id="5" idx="2"/>
          </p:cNvCxnSpPr>
          <p:nvPr/>
        </p:nvCxnSpPr>
        <p:spPr>
          <a:xfrm flipV="1">
            <a:off x="2401466" y="4800699"/>
            <a:ext cx="0" cy="41213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graphicFrame>
        <p:nvGraphicFramePr>
          <p:cNvPr id="8" name="Content Placeholder 5">
            <a:extLst>
              <a:ext uri="{FF2B5EF4-FFF2-40B4-BE49-F238E27FC236}">
                <a16:creationId xmlns:a16="http://schemas.microsoft.com/office/drawing/2014/main" id="{D572F1AC-FEDA-CE46-B73A-C49703BFDC64}"/>
              </a:ext>
            </a:extLst>
          </p:cNvPr>
          <p:cNvGraphicFramePr>
            <a:graphicFrameLocks/>
          </p:cNvGraphicFramePr>
          <p:nvPr>
            <p:extLst>
              <p:ext uri="{D42A27DB-BD31-4B8C-83A1-F6EECF244321}">
                <p14:modId xmlns:p14="http://schemas.microsoft.com/office/powerpoint/2010/main" val="3703790184"/>
              </p:ext>
            </p:extLst>
          </p:nvPr>
        </p:nvGraphicFramePr>
        <p:xfrm>
          <a:off x="4746312" y="768310"/>
          <a:ext cx="7340831" cy="1280160"/>
        </p:xfrm>
        <a:graphic>
          <a:graphicData uri="http://schemas.openxmlformats.org/drawingml/2006/table">
            <a:tbl>
              <a:tblPr firstRow="1">
                <a:tableStyleId>{5C22544A-7EE6-4342-B048-85BDC9FD1C3A}</a:tableStyleId>
              </a:tblPr>
              <a:tblGrid>
                <a:gridCol w="351083">
                  <a:extLst>
                    <a:ext uri="{9D8B030D-6E8A-4147-A177-3AD203B41FA5}">
                      <a16:colId xmlns:a16="http://schemas.microsoft.com/office/drawing/2014/main" val="20000"/>
                    </a:ext>
                  </a:extLst>
                </a:gridCol>
                <a:gridCol w="6989748">
                  <a:extLst>
                    <a:ext uri="{9D8B030D-6E8A-4147-A177-3AD203B41FA5}">
                      <a16:colId xmlns:a16="http://schemas.microsoft.com/office/drawing/2014/main" val="20001"/>
                    </a:ext>
                  </a:extLst>
                </a:gridCol>
              </a:tblGrid>
              <a:tr h="370840">
                <a:tc>
                  <a:txBody>
                    <a:bodyPr/>
                    <a:lstStyle/>
                    <a:p>
                      <a:r>
                        <a:rPr lang="en-US" dirty="0"/>
                        <a:t>Sr.</a:t>
                      </a:r>
                    </a:p>
                  </a:txBody>
                  <a:tcPr/>
                </a:tc>
                <a:tc>
                  <a:txBody>
                    <a:bodyPr/>
                    <a:lstStyle/>
                    <a:p>
                      <a:r>
                        <a:rPr lang="en-US" dirty="0"/>
                        <a:t>Method</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b="1" dirty="0"/>
                        <a:t>public </a:t>
                      </a:r>
                      <a:r>
                        <a:rPr lang="en-US" b="1" dirty="0" err="1"/>
                        <a:t>int</a:t>
                      </a:r>
                      <a:r>
                        <a:rPr lang="en-US" b="1" dirty="0"/>
                        <a:t> read() </a:t>
                      </a:r>
                    </a:p>
                    <a:p>
                      <a:r>
                        <a:rPr lang="en-US" dirty="0"/>
                        <a:t>the next byte of data, or -1 if the end of the file is reached.</a:t>
                      </a:r>
                    </a:p>
                  </a:txBody>
                  <a:tcPr/>
                </a:tc>
                <a:extLst>
                  <a:ext uri="{0D108BD9-81ED-4DB2-BD59-A6C34878D82A}">
                    <a16:rowId xmlns:a16="http://schemas.microsoft.com/office/drawing/2014/main" val="10001"/>
                  </a:ext>
                </a:extLst>
              </a:tr>
            </a:tbl>
          </a:graphicData>
        </a:graphic>
      </p:graphicFrame>
      <p:graphicFrame>
        <p:nvGraphicFramePr>
          <p:cNvPr id="9" name="Table 8">
            <a:extLst>
              <a:ext uri="{FF2B5EF4-FFF2-40B4-BE49-F238E27FC236}">
                <a16:creationId xmlns:a16="http://schemas.microsoft.com/office/drawing/2014/main" id="{B713ED77-8D9E-81A4-5EB3-A7406E1A806C}"/>
              </a:ext>
            </a:extLst>
          </p:cNvPr>
          <p:cNvGraphicFramePr>
            <a:graphicFrameLocks noGrp="1"/>
          </p:cNvGraphicFramePr>
          <p:nvPr>
            <p:extLst>
              <p:ext uri="{D42A27DB-BD31-4B8C-83A1-F6EECF244321}">
                <p14:modId xmlns:p14="http://schemas.microsoft.com/office/powerpoint/2010/main" val="2926659037"/>
              </p:ext>
            </p:extLst>
          </p:nvPr>
        </p:nvGraphicFramePr>
        <p:xfrm>
          <a:off x="4746312" y="1758910"/>
          <a:ext cx="7340831" cy="914400"/>
        </p:xfrm>
        <a:graphic>
          <a:graphicData uri="http://schemas.openxmlformats.org/drawingml/2006/table">
            <a:tbl>
              <a:tblPr>
                <a:tableStyleId>{5C22544A-7EE6-4342-B048-85BDC9FD1C3A}</a:tableStyleId>
              </a:tblPr>
              <a:tblGrid>
                <a:gridCol w="351083">
                  <a:extLst>
                    <a:ext uri="{9D8B030D-6E8A-4147-A177-3AD203B41FA5}">
                      <a16:colId xmlns:a16="http://schemas.microsoft.com/office/drawing/2014/main" val="20000"/>
                    </a:ext>
                  </a:extLst>
                </a:gridCol>
                <a:gridCol w="6989748">
                  <a:extLst>
                    <a:ext uri="{9D8B030D-6E8A-4147-A177-3AD203B41FA5}">
                      <a16:colId xmlns:a16="http://schemas.microsoft.com/office/drawing/2014/main" val="20001"/>
                    </a:ext>
                  </a:extLst>
                </a:gridCol>
              </a:tblGrid>
              <a:tr h="370840">
                <a:tc>
                  <a:txBody>
                    <a:bodyPr/>
                    <a:lstStyle/>
                    <a:p>
                      <a:r>
                        <a:rPr lang="en-US" dirty="0"/>
                        <a:t>2</a:t>
                      </a:r>
                    </a:p>
                  </a:txBody>
                  <a:tcPr/>
                </a:tc>
                <a:tc>
                  <a:txBody>
                    <a:bodyPr/>
                    <a:lstStyle/>
                    <a:p>
                      <a:r>
                        <a:rPr lang="en-US" b="1" dirty="0"/>
                        <a:t>public </a:t>
                      </a:r>
                      <a:r>
                        <a:rPr lang="en-US" b="1" dirty="0" err="1"/>
                        <a:t>int</a:t>
                      </a:r>
                      <a:r>
                        <a:rPr lang="en-US" b="1" dirty="0"/>
                        <a:t> read(byte[] b) </a:t>
                      </a:r>
                    </a:p>
                    <a:p>
                      <a:r>
                        <a:rPr lang="en-US" dirty="0"/>
                        <a:t>b - the buffer into which the data is read.</a:t>
                      </a:r>
                    </a:p>
                    <a:p>
                      <a:r>
                        <a:rPr lang="en-US" dirty="0"/>
                        <a:t>Returns: the total number of bytes read into the buffer, or -1.</a:t>
                      </a:r>
                    </a:p>
                  </a:txBody>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8322FA1B-E05F-D6A0-C2AD-D2418B7FA7E1}"/>
              </a:ext>
            </a:extLst>
          </p:cNvPr>
          <p:cNvGraphicFramePr>
            <a:graphicFrameLocks noGrp="1"/>
          </p:cNvGraphicFramePr>
          <p:nvPr>
            <p:extLst>
              <p:ext uri="{D42A27DB-BD31-4B8C-83A1-F6EECF244321}">
                <p14:modId xmlns:p14="http://schemas.microsoft.com/office/powerpoint/2010/main" val="131870954"/>
              </p:ext>
            </p:extLst>
          </p:nvPr>
        </p:nvGraphicFramePr>
        <p:xfrm>
          <a:off x="4746312" y="2642830"/>
          <a:ext cx="7340831" cy="1463040"/>
        </p:xfrm>
        <a:graphic>
          <a:graphicData uri="http://schemas.openxmlformats.org/drawingml/2006/table">
            <a:tbl>
              <a:tblPr>
                <a:tableStyleId>{5C22544A-7EE6-4342-B048-85BDC9FD1C3A}</a:tableStyleId>
              </a:tblPr>
              <a:tblGrid>
                <a:gridCol w="351083">
                  <a:extLst>
                    <a:ext uri="{9D8B030D-6E8A-4147-A177-3AD203B41FA5}">
                      <a16:colId xmlns:a16="http://schemas.microsoft.com/office/drawing/2014/main" val="20000"/>
                    </a:ext>
                  </a:extLst>
                </a:gridCol>
                <a:gridCol w="6989748">
                  <a:extLst>
                    <a:ext uri="{9D8B030D-6E8A-4147-A177-3AD203B41FA5}">
                      <a16:colId xmlns:a16="http://schemas.microsoft.com/office/drawing/2014/main" val="20001"/>
                    </a:ext>
                  </a:extLst>
                </a:gridCol>
              </a:tblGrid>
              <a:tr h="370840">
                <a:tc>
                  <a:txBody>
                    <a:bodyPr/>
                    <a:lstStyle/>
                    <a:p>
                      <a:r>
                        <a:rPr lang="en-US" dirty="0"/>
                        <a:t>3</a:t>
                      </a:r>
                    </a:p>
                  </a:txBody>
                  <a:tcPr/>
                </a:tc>
                <a:tc>
                  <a:txBody>
                    <a:bodyPr/>
                    <a:lstStyle/>
                    <a:p>
                      <a:r>
                        <a:rPr lang="en-US" b="1" dirty="0"/>
                        <a:t>public </a:t>
                      </a:r>
                      <a:r>
                        <a:rPr lang="en-US" b="1" dirty="0" err="1"/>
                        <a:t>int</a:t>
                      </a:r>
                      <a:r>
                        <a:rPr lang="en-US" b="1" dirty="0"/>
                        <a:t> read(byte[] b, </a:t>
                      </a:r>
                      <a:r>
                        <a:rPr lang="en-US" b="1" dirty="0" err="1"/>
                        <a:t>int</a:t>
                      </a:r>
                      <a:r>
                        <a:rPr lang="en-US" b="1" dirty="0"/>
                        <a:t> off, </a:t>
                      </a:r>
                      <a:r>
                        <a:rPr lang="en-US" b="1" dirty="0" err="1"/>
                        <a:t>int</a:t>
                      </a:r>
                      <a:r>
                        <a:rPr lang="en-US" b="1" dirty="0"/>
                        <a:t> </a:t>
                      </a:r>
                      <a:r>
                        <a:rPr lang="en-US" b="1" dirty="0" err="1"/>
                        <a:t>len</a:t>
                      </a:r>
                      <a:r>
                        <a:rPr lang="en-US" b="1" dirty="0"/>
                        <a:t>)</a:t>
                      </a:r>
                      <a:r>
                        <a:rPr lang="en-US" dirty="0"/>
                        <a:t> </a:t>
                      </a:r>
                    </a:p>
                    <a:p>
                      <a:r>
                        <a:rPr lang="en-US" dirty="0"/>
                        <a:t>b - the buffer into which the data is read.</a:t>
                      </a:r>
                    </a:p>
                    <a:p>
                      <a:r>
                        <a:rPr lang="en-US" dirty="0"/>
                        <a:t>off - the start offset in the destination array b</a:t>
                      </a:r>
                    </a:p>
                    <a:p>
                      <a:r>
                        <a:rPr lang="en-US" dirty="0" err="1"/>
                        <a:t>len</a:t>
                      </a:r>
                      <a:r>
                        <a:rPr lang="en-US" dirty="0"/>
                        <a:t> - the maximum number of bytes read.</a:t>
                      </a:r>
                    </a:p>
                    <a:p>
                      <a:r>
                        <a:rPr lang="en-US" dirty="0"/>
                        <a:t>Returns: the total number of bytes read into the buffer, or -1</a:t>
                      </a:r>
                    </a:p>
                  </a:txBody>
                  <a:tcPr/>
                </a:tc>
                <a:extLst>
                  <a:ext uri="{0D108BD9-81ED-4DB2-BD59-A6C34878D82A}">
                    <a16:rowId xmlns:a16="http://schemas.microsoft.com/office/drawing/2014/main" val="10000"/>
                  </a:ext>
                </a:extLst>
              </a:tr>
            </a:tbl>
          </a:graphicData>
        </a:graphic>
      </p:graphicFrame>
      <p:graphicFrame>
        <p:nvGraphicFramePr>
          <p:cNvPr id="12" name="Table 11">
            <a:extLst>
              <a:ext uri="{FF2B5EF4-FFF2-40B4-BE49-F238E27FC236}">
                <a16:creationId xmlns:a16="http://schemas.microsoft.com/office/drawing/2014/main" id="{1C9E4DFC-D07D-ABB8-21E0-9A2D0B898AD4}"/>
              </a:ext>
            </a:extLst>
          </p:cNvPr>
          <p:cNvGraphicFramePr>
            <a:graphicFrameLocks noGrp="1"/>
          </p:cNvGraphicFramePr>
          <p:nvPr>
            <p:extLst>
              <p:ext uri="{D42A27DB-BD31-4B8C-83A1-F6EECF244321}">
                <p14:modId xmlns:p14="http://schemas.microsoft.com/office/powerpoint/2010/main" val="530865725"/>
              </p:ext>
            </p:extLst>
          </p:nvPr>
        </p:nvGraphicFramePr>
        <p:xfrm>
          <a:off x="4746312" y="4090630"/>
          <a:ext cx="7340831" cy="914400"/>
        </p:xfrm>
        <a:graphic>
          <a:graphicData uri="http://schemas.openxmlformats.org/drawingml/2006/table">
            <a:tbl>
              <a:tblPr>
                <a:tableStyleId>{5C22544A-7EE6-4342-B048-85BDC9FD1C3A}</a:tableStyleId>
              </a:tblPr>
              <a:tblGrid>
                <a:gridCol w="351083">
                  <a:extLst>
                    <a:ext uri="{9D8B030D-6E8A-4147-A177-3AD203B41FA5}">
                      <a16:colId xmlns:a16="http://schemas.microsoft.com/office/drawing/2014/main" val="20000"/>
                    </a:ext>
                  </a:extLst>
                </a:gridCol>
                <a:gridCol w="6989748">
                  <a:extLst>
                    <a:ext uri="{9D8B030D-6E8A-4147-A177-3AD203B41FA5}">
                      <a16:colId xmlns:a16="http://schemas.microsoft.com/office/drawing/2014/main" val="20001"/>
                    </a:ext>
                  </a:extLst>
                </a:gridCol>
              </a:tblGrid>
              <a:tr h="370840">
                <a:tc>
                  <a:txBody>
                    <a:bodyPr/>
                    <a:lstStyle/>
                    <a:p>
                      <a:r>
                        <a:rPr lang="en-US" dirty="0"/>
                        <a:t>4</a:t>
                      </a:r>
                    </a:p>
                  </a:txBody>
                  <a:tcPr/>
                </a:tc>
                <a:tc>
                  <a:txBody>
                    <a:bodyPr/>
                    <a:lstStyle/>
                    <a:p>
                      <a:r>
                        <a:rPr lang="en-US" b="1" dirty="0"/>
                        <a:t>public long skip(long n)</a:t>
                      </a:r>
                      <a:r>
                        <a:rPr lang="en-US" dirty="0"/>
                        <a:t> </a:t>
                      </a:r>
                    </a:p>
                    <a:p>
                      <a:r>
                        <a:rPr lang="en-US" dirty="0"/>
                        <a:t>n - the number of bytes to be skipped.</a:t>
                      </a:r>
                    </a:p>
                    <a:p>
                      <a:r>
                        <a:rPr lang="en-US" dirty="0"/>
                        <a:t>Returns: the actual number of bytes skipped.</a:t>
                      </a:r>
                    </a:p>
                  </a:txBody>
                  <a:tcPr/>
                </a:tc>
                <a:extLst>
                  <a:ext uri="{0D108BD9-81ED-4DB2-BD59-A6C34878D82A}">
                    <a16:rowId xmlns:a16="http://schemas.microsoft.com/office/drawing/2014/main" val="10000"/>
                  </a:ext>
                </a:extLst>
              </a:tr>
            </a:tbl>
          </a:graphicData>
        </a:graphic>
      </p:graphicFrame>
      <p:graphicFrame>
        <p:nvGraphicFramePr>
          <p:cNvPr id="13" name="Table 12">
            <a:extLst>
              <a:ext uri="{FF2B5EF4-FFF2-40B4-BE49-F238E27FC236}">
                <a16:creationId xmlns:a16="http://schemas.microsoft.com/office/drawing/2014/main" id="{CFF437C6-F97D-5CF3-0FC4-FFB4F01FC957}"/>
              </a:ext>
            </a:extLst>
          </p:cNvPr>
          <p:cNvGraphicFramePr>
            <a:graphicFrameLocks noGrp="1"/>
          </p:cNvGraphicFramePr>
          <p:nvPr>
            <p:extLst>
              <p:ext uri="{D42A27DB-BD31-4B8C-83A1-F6EECF244321}">
                <p14:modId xmlns:p14="http://schemas.microsoft.com/office/powerpoint/2010/main" val="2433168115"/>
              </p:ext>
            </p:extLst>
          </p:nvPr>
        </p:nvGraphicFramePr>
        <p:xfrm>
          <a:off x="4746312" y="5005030"/>
          <a:ext cx="7340831" cy="640080"/>
        </p:xfrm>
        <a:graphic>
          <a:graphicData uri="http://schemas.openxmlformats.org/drawingml/2006/table">
            <a:tbl>
              <a:tblPr>
                <a:tableStyleId>{5C22544A-7EE6-4342-B048-85BDC9FD1C3A}</a:tableStyleId>
              </a:tblPr>
              <a:tblGrid>
                <a:gridCol w="351083">
                  <a:extLst>
                    <a:ext uri="{9D8B030D-6E8A-4147-A177-3AD203B41FA5}">
                      <a16:colId xmlns:a16="http://schemas.microsoft.com/office/drawing/2014/main" val="20000"/>
                    </a:ext>
                  </a:extLst>
                </a:gridCol>
                <a:gridCol w="6989748">
                  <a:extLst>
                    <a:ext uri="{9D8B030D-6E8A-4147-A177-3AD203B41FA5}">
                      <a16:colId xmlns:a16="http://schemas.microsoft.com/office/drawing/2014/main" val="20001"/>
                    </a:ext>
                  </a:extLst>
                </a:gridCol>
              </a:tblGrid>
              <a:tr h="370840">
                <a:tc>
                  <a:txBody>
                    <a:bodyPr/>
                    <a:lstStyle/>
                    <a:p>
                      <a:r>
                        <a:rPr lang="en-US" dirty="0"/>
                        <a:t>5</a:t>
                      </a:r>
                    </a:p>
                  </a:txBody>
                  <a:tcPr/>
                </a:tc>
                <a:tc>
                  <a:txBody>
                    <a:bodyPr/>
                    <a:lstStyle/>
                    <a:p>
                      <a:r>
                        <a:rPr lang="en-US" b="1" dirty="0"/>
                        <a:t>public </a:t>
                      </a:r>
                      <a:r>
                        <a:rPr lang="en-US" b="1" dirty="0" err="1"/>
                        <a:t>int</a:t>
                      </a:r>
                      <a:r>
                        <a:rPr lang="en-US" b="1" dirty="0"/>
                        <a:t> available()</a:t>
                      </a:r>
                    </a:p>
                    <a:p>
                      <a:r>
                        <a:rPr lang="en-US" dirty="0"/>
                        <a:t>an estimate of the number of remaining bytes that can be read</a:t>
                      </a:r>
                    </a:p>
                  </a:txBody>
                  <a:tcPr/>
                </a:tc>
                <a:extLst>
                  <a:ext uri="{0D108BD9-81ED-4DB2-BD59-A6C34878D82A}">
                    <a16:rowId xmlns:a16="http://schemas.microsoft.com/office/drawing/2014/main" val="10000"/>
                  </a:ext>
                </a:extLst>
              </a:tr>
            </a:tbl>
          </a:graphicData>
        </a:graphic>
      </p:graphicFrame>
      <p:graphicFrame>
        <p:nvGraphicFramePr>
          <p:cNvPr id="14" name="Table 13">
            <a:extLst>
              <a:ext uri="{FF2B5EF4-FFF2-40B4-BE49-F238E27FC236}">
                <a16:creationId xmlns:a16="http://schemas.microsoft.com/office/drawing/2014/main" id="{E04654D8-6191-9145-3146-84714AB855FA}"/>
              </a:ext>
            </a:extLst>
          </p:cNvPr>
          <p:cNvGraphicFramePr>
            <a:graphicFrameLocks noGrp="1"/>
          </p:cNvGraphicFramePr>
          <p:nvPr>
            <p:extLst>
              <p:ext uri="{D42A27DB-BD31-4B8C-83A1-F6EECF244321}">
                <p14:modId xmlns:p14="http://schemas.microsoft.com/office/powerpoint/2010/main" val="4182026776"/>
              </p:ext>
            </p:extLst>
          </p:nvPr>
        </p:nvGraphicFramePr>
        <p:xfrm>
          <a:off x="4746312" y="5645110"/>
          <a:ext cx="7340831" cy="914400"/>
        </p:xfrm>
        <a:graphic>
          <a:graphicData uri="http://schemas.openxmlformats.org/drawingml/2006/table">
            <a:tbl>
              <a:tblPr>
                <a:tableStyleId>{5C22544A-7EE6-4342-B048-85BDC9FD1C3A}</a:tableStyleId>
              </a:tblPr>
              <a:tblGrid>
                <a:gridCol w="351083">
                  <a:extLst>
                    <a:ext uri="{9D8B030D-6E8A-4147-A177-3AD203B41FA5}">
                      <a16:colId xmlns:a16="http://schemas.microsoft.com/office/drawing/2014/main" val="20000"/>
                    </a:ext>
                  </a:extLst>
                </a:gridCol>
                <a:gridCol w="6989748">
                  <a:extLst>
                    <a:ext uri="{9D8B030D-6E8A-4147-A177-3AD203B41FA5}">
                      <a16:colId xmlns:a16="http://schemas.microsoft.com/office/drawing/2014/main" val="20001"/>
                    </a:ext>
                  </a:extLst>
                </a:gridCol>
              </a:tblGrid>
              <a:tr h="370840">
                <a:tc>
                  <a:txBody>
                    <a:bodyPr/>
                    <a:lstStyle/>
                    <a:p>
                      <a:r>
                        <a:rPr lang="en-US" dirty="0"/>
                        <a:t>6</a:t>
                      </a:r>
                    </a:p>
                  </a:txBody>
                  <a:tcPr/>
                </a:tc>
                <a:tc>
                  <a:txBody>
                    <a:bodyPr/>
                    <a:lstStyle/>
                    <a:p>
                      <a:r>
                        <a:rPr lang="en-US" b="1" dirty="0"/>
                        <a:t>public void close()</a:t>
                      </a:r>
                    </a:p>
                    <a:p>
                      <a:r>
                        <a:rPr lang="en-US" dirty="0"/>
                        <a:t>Closes this file input stream and releases any system resources associated.</a:t>
                      </a:r>
                    </a:p>
                  </a:txBody>
                  <a:tcPr/>
                </a:tc>
                <a:extLst>
                  <a:ext uri="{0D108BD9-81ED-4DB2-BD59-A6C34878D82A}">
                    <a16:rowId xmlns:a16="http://schemas.microsoft.com/office/drawing/2014/main" val="10000"/>
                  </a:ext>
                </a:extLst>
              </a:tr>
            </a:tbl>
          </a:graphicData>
        </a:graphic>
      </p:graphicFrame>
      <p:cxnSp>
        <p:nvCxnSpPr>
          <p:cNvPr id="15" name="Straight Arrow Connector 14">
            <a:extLst>
              <a:ext uri="{FF2B5EF4-FFF2-40B4-BE49-F238E27FC236}">
                <a16:creationId xmlns:a16="http://schemas.microsoft.com/office/drawing/2014/main" id="{AAA4E39C-BC85-9CB1-51D0-00F66C91DB75}"/>
              </a:ext>
            </a:extLst>
          </p:cNvPr>
          <p:cNvCxnSpPr>
            <a:stCxn id="5" idx="0"/>
          </p:cNvCxnSpPr>
          <p:nvPr/>
        </p:nvCxnSpPr>
        <p:spPr>
          <a:xfrm flipV="1">
            <a:off x="2401466" y="3884565"/>
            <a:ext cx="0" cy="382734"/>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247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right)">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right)">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down)">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3"/>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E1B3F509-2A87-3ABB-C79B-605FD411A0C7}"/>
              </a:ext>
            </a:extLst>
          </p:cNvPr>
          <p:cNvSpPr txBox="1"/>
          <p:nvPr/>
        </p:nvSpPr>
        <p:spPr>
          <a:xfrm>
            <a:off x="0" y="0"/>
            <a:ext cx="12192000" cy="6858000"/>
          </a:xfrm>
          <a:prstGeom prst="rect">
            <a:avLst/>
          </a:prstGeom>
          <a:solidFill>
            <a:schemeClr val="accent1">
              <a:lumMod val="20000"/>
              <a:lumOff val="80000"/>
              <a:alpha val="43000"/>
            </a:schemeClr>
          </a:solidFill>
          <a:ln w="12700" cap="sq">
            <a:noFill/>
            <a:miter/>
          </a:ln>
        </p:spPr>
        <p:txBody>
          <a:bodyPr vert="horz" wrap="square" lIns="91440" tIns="45720" rIns="91440" bIns="45720" rtlCol="0" anchor="ctr"/>
          <a:lstStyle/>
          <a:p>
            <a:pPr algn="ctr"/>
            <a:endParaRPr kumimoji="1" lang="zh-CN" altLang="en-US"/>
          </a:p>
        </p:txBody>
      </p:sp>
      <p:sp>
        <p:nvSpPr>
          <p:cNvPr id="2" name="Title 1">
            <a:extLst>
              <a:ext uri="{FF2B5EF4-FFF2-40B4-BE49-F238E27FC236}">
                <a16:creationId xmlns:a16="http://schemas.microsoft.com/office/drawing/2014/main" id="{D227F7C1-EFBA-7A83-3014-E62E2149BB29}"/>
              </a:ext>
            </a:extLst>
          </p:cNvPr>
          <p:cNvSpPr>
            <a:spLocks noGrp="1"/>
          </p:cNvSpPr>
          <p:nvPr>
            <p:ph type="title"/>
          </p:nvPr>
        </p:nvSpPr>
        <p:spPr>
          <a:xfrm>
            <a:off x="0" y="1"/>
            <a:ext cx="12192000" cy="711200"/>
          </a:xfrm>
        </p:spPr>
        <p:txBody>
          <a:bodyPr>
            <a:normAutofit/>
          </a:bodyPr>
          <a:lstStyle/>
          <a:p>
            <a:r>
              <a:rPr lang="en-IN" dirty="0" err="1"/>
              <a:t>FileInputStream</a:t>
            </a:r>
            <a:r>
              <a:rPr lang="en-IN" dirty="0"/>
              <a:t> Example</a:t>
            </a:r>
            <a:endParaRPr lang="en-US" dirty="0"/>
          </a:p>
        </p:txBody>
      </p:sp>
      <p:sp>
        <p:nvSpPr>
          <p:cNvPr id="3" name="Rectangle 2">
            <a:extLst>
              <a:ext uri="{FF2B5EF4-FFF2-40B4-BE49-F238E27FC236}">
                <a16:creationId xmlns:a16="http://schemas.microsoft.com/office/drawing/2014/main" id="{3A69F9FA-FBE0-E95D-71EC-CBE0263E8873}"/>
              </a:ext>
            </a:extLst>
          </p:cNvPr>
          <p:cNvSpPr/>
          <p:nvPr/>
        </p:nvSpPr>
        <p:spPr>
          <a:xfrm>
            <a:off x="101135" y="850512"/>
            <a:ext cx="9209119" cy="3970318"/>
          </a:xfrm>
          <a:prstGeom prst="rect">
            <a:avLst/>
          </a:prstGeom>
          <a:ln w="19050">
            <a:solidFill>
              <a:schemeClr val="accent1"/>
            </a:solidFill>
            <a:prstDash val="dash"/>
          </a:ln>
        </p:spPr>
        <p:txBody>
          <a:bodyPr wrap="square">
            <a:spAutoFit/>
          </a:bodyPr>
          <a:lstStyle/>
          <a:p>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SimpleRead</a:t>
            </a:r>
            <a:r>
              <a:rPr lang="en-US" b="1" dirty="0">
                <a:solidFill>
                  <a:srgbClr val="000000"/>
                </a:solidFill>
                <a:latin typeface="Consolas"/>
              </a:rPr>
              <a:t> {</a:t>
            </a:r>
          </a:p>
          <a:p>
            <a:pPr lvl="1"/>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main(String </a:t>
            </a:r>
            <a:r>
              <a:rPr lang="en-US" b="1" dirty="0" err="1">
                <a:solidFill>
                  <a:srgbClr val="6A3E3E"/>
                </a:solidFill>
                <a:latin typeface="Consolas"/>
              </a:rPr>
              <a:t>args</a:t>
            </a:r>
            <a:r>
              <a:rPr lang="en-US" b="1" dirty="0">
                <a:solidFill>
                  <a:srgbClr val="000000"/>
                </a:solidFill>
                <a:latin typeface="Consolas"/>
              </a:rPr>
              <a:t>[]) {</a:t>
            </a:r>
          </a:p>
          <a:p>
            <a:pPr lvl="2"/>
            <a:r>
              <a:rPr lang="en-US" b="1" dirty="0">
                <a:solidFill>
                  <a:srgbClr val="7F0055"/>
                </a:solidFill>
                <a:latin typeface="Consolas"/>
              </a:rPr>
              <a:t>try</a:t>
            </a:r>
            <a:r>
              <a:rPr lang="en-US" b="1" dirty="0">
                <a:solidFill>
                  <a:srgbClr val="000000"/>
                </a:solidFill>
                <a:latin typeface="Consolas"/>
              </a:rPr>
              <a:t> {</a:t>
            </a:r>
          </a:p>
          <a:p>
            <a:pPr lvl="3"/>
            <a:r>
              <a:rPr lang="en-US" dirty="0" err="1">
                <a:solidFill>
                  <a:srgbClr val="000000"/>
                </a:solidFill>
                <a:latin typeface="Consolas"/>
              </a:rPr>
              <a:t>FileInputStream</a:t>
            </a:r>
            <a:r>
              <a:rPr lang="en-US" dirty="0">
                <a:solidFill>
                  <a:srgbClr val="000000"/>
                </a:solidFill>
                <a:latin typeface="Consolas"/>
              </a:rPr>
              <a:t> </a:t>
            </a:r>
            <a:r>
              <a:rPr lang="en-US" dirty="0">
                <a:solidFill>
                  <a:srgbClr val="6A3E3E"/>
                </a:solidFill>
                <a:latin typeface="Consolas"/>
              </a:rPr>
              <a:t>fin</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FileInputStream</a:t>
            </a:r>
            <a:r>
              <a:rPr lang="en-US" b="1" dirty="0">
                <a:solidFill>
                  <a:srgbClr val="000000"/>
                </a:solidFill>
                <a:latin typeface="Consolas"/>
              </a:rPr>
              <a:t>(</a:t>
            </a:r>
            <a:r>
              <a:rPr lang="en-US" b="1" dirty="0">
                <a:solidFill>
                  <a:srgbClr val="2A00FF"/>
                </a:solidFill>
                <a:latin typeface="Consolas"/>
              </a:rPr>
              <a:t>"abc.txt"</a:t>
            </a:r>
            <a:r>
              <a:rPr lang="en-US" b="1" dirty="0">
                <a:solidFill>
                  <a:srgbClr val="000000"/>
                </a:solidFill>
                <a:latin typeface="Consolas"/>
              </a:rPr>
              <a:t>);</a:t>
            </a:r>
          </a:p>
          <a:p>
            <a:pPr lvl="3"/>
            <a:r>
              <a:rPr lang="en-US" b="1" dirty="0" err="1">
                <a:solidFill>
                  <a:srgbClr val="7F0055"/>
                </a:solidFill>
                <a:latin typeface="Consolas"/>
              </a:rPr>
              <a:t>int</a:t>
            </a:r>
            <a:r>
              <a:rPr lang="en-US" b="1" dirty="0">
                <a:solidFill>
                  <a:srgbClr val="000000"/>
                </a:solidFill>
                <a:latin typeface="Consolas"/>
              </a:rPr>
              <a:t> </a:t>
            </a:r>
            <a:r>
              <a:rPr lang="en-US" b="1" dirty="0" err="1">
                <a:solidFill>
                  <a:srgbClr val="6A3E3E"/>
                </a:solidFill>
                <a:latin typeface="Consolas"/>
              </a:rPr>
              <a:t>i</a:t>
            </a:r>
            <a:r>
              <a:rPr lang="en-US" b="1" dirty="0">
                <a:solidFill>
                  <a:srgbClr val="000000"/>
                </a:solidFill>
                <a:latin typeface="Consolas"/>
              </a:rPr>
              <a:t> = 0;</a:t>
            </a:r>
          </a:p>
          <a:p>
            <a:pPr lvl="3"/>
            <a:r>
              <a:rPr lang="en-US" b="1" dirty="0">
                <a:solidFill>
                  <a:srgbClr val="7F0055"/>
                </a:solidFill>
                <a:latin typeface="Consolas"/>
              </a:rPr>
              <a:t>while</a:t>
            </a:r>
            <a:r>
              <a:rPr lang="en-US" b="1" dirty="0">
                <a:solidFill>
                  <a:srgbClr val="000000"/>
                </a:solidFill>
                <a:latin typeface="Consolas"/>
              </a:rPr>
              <a:t> ((</a:t>
            </a:r>
            <a:r>
              <a:rPr lang="en-US" b="1" dirty="0" err="1">
                <a:solidFill>
                  <a:srgbClr val="6A3E3E"/>
                </a:solidFill>
                <a:latin typeface="Consolas"/>
              </a:rPr>
              <a:t>i</a:t>
            </a:r>
            <a:r>
              <a:rPr lang="en-US" b="1" dirty="0">
                <a:solidFill>
                  <a:srgbClr val="000000"/>
                </a:solidFill>
                <a:latin typeface="Consolas"/>
              </a:rPr>
              <a:t> = </a:t>
            </a:r>
            <a:r>
              <a:rPr lang="en-US" b="1" dirty="0" err="1">
                <a:solidFill>
                  <a:srgbClr val="6A3E3E"/>
                </a:solidFill>
                <a:latin typeface="Consolas"/>
              </a:rPr>
              <a:t>fin</a:t>
            </a:r>
            <a:r>
              <a:rPr lang="en-US" b="1" dirty="0" err="1">
                <a:solidFill>
                  <a:srgbClr val="000000"/>
                </a:solidFill>
                <a:latin typeface="Consolas"/>
              </a:rPr>
              <a:t>.read</a:t>
            </a:r>
            <a:r>
              <a:rPr lang="en-US" b="1" dirty="0">
                <a:solidFill>
                  <a:srgbClr val="000000"/>
                </a:solidFill>
                <a:latin typeface="Consolas"/>
              </a:rPr>
              <a:t>()) != -1) {</a:t>
            </a:r>
          </a:p>
          <a:p>
            <a:pPr lvl="3"/>
            <a:r>
              <a:rPr lang="en-US" dirty="0">
                <a:solidFill>
                  <a:srgbClr val="000000"/>
                </a:solidFill>
                <a:latin typeface="Consolas"/>
              </a:rPr>
              <a:t>	</a:t>
            </a:r>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6A3E3E"/>
                </a:solidFill>
                <a:latin typeface="Consolas"/>
              </a:rPr>
              <a:t>(char) </a:t>
            </a:r>
            <a:r>
              <a:rPr lang="en-US" b="1" i="1" dirty="0" err="1">
                <a:solidFill>
                  <a:srgbClr val="6A3E3E"/>
                </a:solidFill>
                <a:latin typeface="Consolas"/>
              </a:rPr>
              <a:t>i</a:t>
            </a:r>
            <a:r>
              <a:rPr lang="en-US" b="1" i="1" dirty="0">
                <a:solidFill>
                  <a:srgbClr val="000000"/>
                </a:solidFill>
                <a:latin typeface="Consolas"/>
              </a:rPr>
              <a:t>);</a:t>
            </a:r>
            <a:endParaRPr lang="en-US" b="1" i="1" dirty="0">
              <a:solidFill>
                <a:srgbClr val="000000"/>
              </a:solidFill>
              <a:highlight>
                <a:srgbClr val="D4D4D4"/>
              </a:highlight>
              <a:latin typeface="Consolas"/>
            </a:endParaRPr>
          </a:p>
          <a:p>
            <a:pPr lvl="3"/>
            <a:r>
              <a:rPr lang="en-US" dirty="0">
                <a:solidFill>
                  <a:srgbClr val="000000"/>
                </a:solidFill>
                <a:latin typeface="Consolas"/>
              </a:rPr>
              <a:t>}</a:t>
            </a:r>
          </a:p>
          <a:p>
            <a:pPr lvl="3"/>
            <a:r>
              <a:rPr lang="en-US" dirty="0" err="1">
                <a:solidFill>
                  <a:srgbClr val="6A3E3E"/>
                </a:solidFill>
                <a:latin typeface="Consolas"/>
              </a:rPr>
              <a:t>fin</a:t>
            </a:r>
            <a:r>
              <a:rPr lang="en-US" dirty="0" err="1">
                <a:solidFill>
                  <a:srgbClr val="000000"/>
                </a:solidFill>
                <a:latin typeface="Consolas"/>
              </a:rPr>
              <a:t>.close</a:t>
            </a:r>
            <a:r>
              <a:rPr lang="en-US" dirty="0">
                <a:solidFill>
                  <a:srgbClr val="000000"/>
                </a:solidFill>
                <a:latin typeface="Consolas"/>
              </a:rPr>
              <a:t>();</a:t>
            </a:r>
          </a:p>
          <a:p>
            <a:pPr lvl="2"/>
            <a:r>
              <a:rPr lang="en-US" dirty="0">
                <a:solidFill>
                  <a:srgbClr val="000000"/>
                </a:solidFill>
                <a:latin typeface="Consolas"/>
              </a:rPr>
              <a:t>} </a:t>
            </a:r>
            <a:r>
              <a:rPr lang="en-US" b="1" dirty="0">
                <a:solidFill>
                  <a:srgbClr val="7F0055"/>
                </a:solidFill>
                <a:latin typeface="Consolas"/>
              </a:rPr>
              <a:t>catch</a:t>
            </a:r>
            <a:r>
              <a:rPr lang="en-US" b="1" dirty="0">
                <a:solidFill>
                  <a:srgbClr val="000000"/>
                </a:solidFill>
                <a:latin typeface="Consolas"/>
              </a:rPr>
              <a:t> (Exception </a:t>
            </a:r>
            <a:r>
              <a:rPr lang="en-US" b="1" dirty="0">
                <a:solidFill>
                  <a:srgbClr val="6A3E3E"/>
                </a:solidFill>
                <a:latin typeface="Consolas"/>
              </a:rPr>
              <a:t>e</a:t>
            </a:r>
            <a:r>
              <a:rPr lang="en-US" b="1" dirty="0">
                <a:solidFill>
                  <a:srgbClr val="000000"/>
                </a:solidFill>
                <a:latin typeface="Consolas"/>
              </a:rPr>
              <a:t>) {</a:t>
            </a:r>
          </a:p>
          <a:p>
            <a:pPr lvl="2"/>
            <a:r>
              <a:rPr lang="en-US" dirty="0">
                <a:solidFill>
                  <a:srgbClr val="000000"/>
                </a:solidFill>
                <a:latin typeface="Consolas"/>
              </a:rPr>
              <a:t>	 </a:t>
            </a:r>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6A3E3E"/>
                </a:solidFill>
                <a:latin typeface="Consolas"/>
              </a:rPr>
              <a:t>e</a:t>
            </a:r>
            <a:r>
              <a:rPr lang="en-US" b="1" i="1" dirty="0">
                <a:solidFill>
                  <a:srgbClr val="000000"/>
                </a:solidFill>
                <a:latin typeface="Consolas"/>
              </a:rPr>
              <a:t>);</a:t>
            </a:r>
            <a:endParaRPr lang="en-US" b="1" i="1" dirty="0">
              <a:solidFill>
                <a:srgbClr val="000000"/>
              </a:solidFill>
              <a:highlight>
                <a:srgbClr val="D4D4D4"/>
              </a:highlight>
              <a:latin typeface="Consolas"/>
            </a:endParaRPr>
          </a:p>
          <a:p>
            <a:pPr lvl="2"/>
            <a:r>
              <a:rPr lang="en-US" dirty="0">
                <a:solidFill>
                  <a:srgbClr val="000000"/>
                </a:solidFill>
                <a:latin typeface="Consolas"/>
              </a:rPr>
              <a:t>}</a:t>
            </a:r>
          </a:p>
          <a:p>
            <a:pPr lvl="1"/>
            <a:r>
              <a:rPr lang="en-US" dirty="0">
                <a:solidFill>
                  <a:srgbClr val="000000"/>
                </a:solidFill>
                <a:latin typeface="Consolas"/>
              </a:rPr>
              <a:t>}</a:t>
            </a:r>
          </a:p>
          <a:p>
            <a:r>
              <a:rPr lang="en-US" dirty="0">
                <a:solidFill>
                  <a:srgbClr val="000000"/>
                </a:solidFill>
                <a:latin typeface="Consolas"/>
              </a:rPr>
              <a:t>}</a:t>
            </a:r>
            <a:endParaRPr lang="en-US" dirty="0"/>
          </a:p>
        </p:txBody>
      </p:sp>
    </p:spTree>
    <p:extLst>
      <p:ext uri="{BB962C8B-B14F-4D97-AF65-F5344CB8AC3E}">
        <p14:creationId xmlns:p14="http://schemas.microsoft.com/office/powerpoint/2010/main" val="3865683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4"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E1B3F509-2A87-3ABB-C79B-605FD411A0C7}"/>
              </a:ext>
            </a:extLst>
          </p:cNvPr>
          <p:cNvSpPr txBox="1"/>
          <p:nvPr/>
        </p:nvSpPr>
        <p:spPr>
          <a:xfrm>
            <a:off x="0" y="0"/>
            <a:ext cx="12192000" cy="6858000"/>
          </a:xfrm>
          <a:prstGeom prst="rect">
            <a:avLst/>
          </a:prstGeom>
          <a:solidFill>
            <a:schemeClr val="accent1">
              <a:lumMod val="20000"/>
              <a:lumOff val="80000"/>
              <a:alpha val="43000"/>
            </a:schemeClr>
          </a:solidFill>
          <a:ln w="12700" cap="sq">
            <a:noFill/>
            <a:miter/>
          </a:ln>
        </p:spPr>
        <p:txBody>
          <a:bodyPr vert="horz" wrap="square" lIns="91440" tIns="45720" rIns="91440" bIns="45720" rtlCol="0" anchor="ctr"/>
          <a:lstStyle/>
          <a:p>
            <a:pPr algn="ctr"/>
            <a:endParaRPr kumimoji="1" lang="zh-CN" altLang="en-US"/>
          </a:p>
        </p:txBody>
      </p:sp>
      <p:sp>
        <p:nvSpPr>
          <p:cNvPr id="2" name="Title 1">
            <a:extLst>
              <a:ext uri="{FF2B5EF4-FFF2-40B4-BE49-F238E27FC236}">
                <a16:creationId xmlns:a16="http://schemas.microsoft.com/office/drawing/2014/main" id="{55391962-5BEC-ED3B-B340-E547B63CE969}"/>
              </a:ext>
            </a:extLst>
          </p:cNvPr>
          <p:cNvSpPr>
            <a:spLocks noGrp="1"/>
          </p:cNvSpPr>
          <p:nvPr>
            <p:ph type="title"/>
          </p:nvPr>
        </p:nvSpPr>
        <p:spPr>
          <a:xfrm>
            <a:off x="0" y="1"/>
            <a:ext cx="12192000" cy="711200"/>
          </a:xfrm>
        </p:spPr>
        <p:txBody>
          <a:bodyPr>
            <a:normAutofit/>
          </a:bodyPr>
          <a:lstStyle/>
          <a:p>
            <a:r>
              <a:rPr lang="en-US" dirty="0"/>
              <a:t>Example of Byte Streams</a:t>
            </a:r>
          </a:p>
        </p:txBody>
      </p:sp>
      <p:sp>
        <p:nvSpPr>
          <p:cNvPr id="3" name="Rectangle 2">
            <a:extLst>
              <a:ext uri="{FF2B5EF4-FFF2-40B4-BE49-F238E27FC236}">
                <a16:creationId xmlns:a16="http://schemas.microsoft.com/office/drawing/2014/main" id="{A32F51D8-6679-9399-85E5-6B3D08D3D954}"/>
              </a:ext>
            </a:extLst>
          </p:cNvPr>
          <p:cNvSpPr/>
          <p:nvPr/>
        </p:nvSpPr>
        <p:spPr>
          <a:xfrm>
            <a:off x="0" y="711201"/>
            <a:ext cx="9346277" cy="5909310"/>
          </a:xfrm>
          <a:prstGeom prst="rect">
            <a:avLst/>
          </a:prstGeom>
          <a:ln w="19050">
            <a:solidFill>
              <a:schemeClr val="tx2">
                <a:lumMod val="60000"/>
                <a:lumOff val="40000"/>
              </a:schemeClr>
            </a:solidFill>
            <a:prstDash val="dash"/>
          </a:ln>
        </p:spPr>
        <p:txBody>
          <a:bodyPr wrap="square">
            <a:spAutoFit/>
          </a:bodyPr>
          <a:lstStyle/>
          <a:p>
            <a:r>
              <a:rPr lang="en-US" b="1" dirty="0">
                <a:solidFill>
                  <a:srgbClr val="7F0055"/>
                </a:solidFill>
                <a:latin typeface="Consolas"/>
              </a:rPr>
              <a:t>import</a:t>
            </a:r>
            <a:r>
              <a:rPr lang="en-US" b="1" dirty="0">
                <a:solidFill>
                  <a:srgbClr val="000000"/>
                </a:solidFill>
                <a:latin typeface="Consolas"/>
              </a:rPr>
              <a:t> java.io.*;</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CopyFile</a:t>
            </a:r>
            <a:r>
              <a:rPr lang="en-US" b="1" dirty="0">
                <a:solidFill>
                  <a:srgbClr val="000000"/>
                </a:solidFill>
                <a:latin typeface="Consolas"/>
              </a:rPr>
              <a:t> {</a:t>
            </a:r>
          </a:p>
          <a:p>
            <a:pPr lvl="1"/>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main(String </a:t>
            </a:r>
            <a:r>
              <a:rPr lang="en-US" b="1" dirty="0" err="1">
                <a:solidFill>
                  <a:srgbClr val="6A3E3E"/>
                </a:solidFill>
                <a:latin typeface="Consolas"/>
              </a:rPr>
              <a:t>args</a:t>
            </a:r>
            <a:r>
              <a:rPr lang="en-US" b="1" dirty="0">
                <a:solidFill>
                  <a:srgbClr val="000000"/>
                </a:solidFill>
                <a:latin typeface="Consolas"/>
              </a:rPr>
              <a:t>[]) </a:t>
            </a:r>
            <a:r>
              <a:rPr lang="en-US" b="1" dirty="0">
                <a:solidFill>
                  <a:srgbClr val="7F0055"/>
                </a:solidFill>
                <a:latin typeface="Consolas"/>
              </a:rPr>
              <a:t>throws</a:t>
            </a:r>
            <a:r>
              <a:rPr lang="en-US" b="1" dirty="0">
                <a:solidFill>
                  <a:srgbClr val="000000"/>
                </a:solidFill>
                <a:latin typeface="Consolas"/>
              </a:rPr>
              <a:t> </a:t>
            </a:r>
            <a:r>
              <a:rPr lang="en-US" b="1" dirty="0" err="1">
                <a:solidFill>
                  <a:srgbClr val="000000"/>
                </a:solidFill>
                <a:latin typeface="Consolas"/>
              </a:rPr>
              <a:t>IOException</a:t>
            </a:r>
            <a:r>
              <a:rPr lang="en-US" b="1" dirty="0">
                <a:solidFill>
                  <a:srgbClr val="000000"/>
                </a:solidFill>
                <a:latin typeface="Consolas"/>
              </a:rPr>
              <a:t> {</a:t>
            </a:r>
          </a:p>
          <a:p>
            <a:pPr lvl="2"/>
            <a:r>
              <a:rPr lang="en-US" dirty="0" err="1">
                <a:solidFill>
                  <a:srgbClr val="000000"/>
                </a:solidFill>
                <a:latin typeface="Consolas"/>
              </a:rPr>
              <a:t>FileInputStream</a:t>
            </a:r>
            <a:r>
              <a:rPr lang="en-US" dirty="0">
                <a:solidFill>
                  <a:srgbClr val="000000"/>
                </a:solidFill>
                <a:latin typeface="Consolas"/>
              </a:rPr>
              <a:t> </a:t>
            </a:r>
            <a:r>
              <a:rPr lang="en-US" dirty="0">
                <a:solidFill>
                  <a:srgbClr val="6A3E3E"/>
                </a:solidFill>
                <a:latin typeface="Consolas"/>
              </a:rPr>
              <a:t>in</a:t>
            </a:r>
            <a:r>
              <a:rPr lang="en-US" dirty="0">
                <a:solidFill>
                  <a:srgbClr val="000000"/>
                </a:solidFill>
                <a:latin typeface="Consolas"/>
              </a:rPr>
              <a:t> = </a:t>
            </a:r>
            <a:r>
              <a:rPr lang="en-US" b="1" dirty="0">
                <a:solidFill>
                  <a:srgbClr val="7F0055"/>
                </a:solidFill>
                <a:latin typeface="Consolas"/>
              </a:rPr>
              <a:t>null</a:t>
            </a:r>
            <a:r>
              <a:rPr lang="en-US" b="1" dirty="0">
                <a:solidFill>
                  <a:srgbClr val="000000"/>
                </a:solidFill>
                <a:latin typeface="Consolas"/>
              </a:rPr>
              <a:t>;</a:t>
            </a:r>
          </a:p>
          <a:p>
            <a:pPr lvl="2"/>
            <a:r>
              <a:rPr lang="en-US" dirty="0" err="1">
                <a:solidFill>
                  <a:srgbClr val="000000"/>
                </a:solidFill>
                <a:latin typeface="Consolas"/>
              </a:rPr>
              <a:t>FileOutputStream</a:t>
            </a:r>
            <a:r>
              <a:rPr lang="en-US" dirty="0">
                <a:solidFill>
                  <a:srgbClr val="000000"/>
                </a:solidFill>
                <a:latin typeface="Consolas"/>
              </a:rPr>
              <a:t> </a:t>
            </a:r>
            <a:r>
              <a:rPr lang="en-US" dirty="0">
                <a:solidFill>
                  <a:srgbClr val="6A3E3E"/>
                </a:solidFill>
                <a:latin typeface="Consolas"/>
              </a:rPr>
              <a:t>out</a:t>
            </a:r>
            <a:r>
              <a:rPr lang="en-US" dirty="0">
                <a:solidFill>
                  <a:srgbClr val="000000"/>
                </a:solidFill>
                <a:latin typeface="Consolas"/>
              </a:rPr>
              <a:t> = </a:t>
            </a:r>
            <a:r>
              <a:rPr lang="en-US" b="1" dirty="0">
                <a:solidFill>
                  <a:srgbClr val="7F0055"/>
                </a:solidFill>
                <a:latin typeface="Consolas"/>
              </a:rPr>
              <a:t>null</a:t>
            </a:r>
            <a:r>
              <a:rPr lang="en-US" b="1" dirty="0">
                <a:solidFill>
                  <a:srgbClr val="000000"/>
                </a:solidFill>
                <a:latin typeface="Consolas"/>
              </a:rPr>
              <a:t>;</a:t>
            </a:r>
          </a:p>
          <a:p>
            <a:pPr lvl="2"/>
            <a:r>
              <a:rPr lang="en-US" b="1" dirty="0">
                <a:solidFill>
                  <a:srgbClr val="7F0055"/>
                </a:solidFill>
                <a:latin typeface="Consolas"/>
              </a:rPr>
              <a:t>try</a:t>
            </a:r>
            <a:r>
              <a:rPr lang="en-US" b="1" dirty="0">
                <a:solidFill>
                  <a:srgbClr val="000000"/>
                </a:solidFill>
                <a:latin typeface="Consolas"/>
              </a:rPr>
              <a:t> {</a:t>
            </a:r>
          </a:p>
          <a:p>
            <a:pPr lvl="3"/>
            <a:r>
              <a:rPr lang="en-US" dirty="0">
                <a:solidFill>
                  <a:srgbClr val="6A3E3E"/>
                </a:solidFill>
                <a:latin typeface="Consolas"/>
              </a:rPr>
              <a:t>in</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FileInputStream</a:t>
            </a:r>
            <a:r>
              <a:rPr lang="en-US" b="1" dirty="0">
                <a:solidFill>
                  <a:srgbClr val="000000"/>
                </a:solidFill>
                <a:latin typeface="Consolas"/>
              </a:rPr>
              <a:t>(</a:t>
            </a:r>
            <a:r>
              <a:rPr lang="en-US" b="1" dirty="0">
                <a:solidFill>
                  <a:srgbClr val="2A00FF"/>
                </a:solidFill>
                <a:latin typeface="Consolas"/>
              </a:rPr>
              <a:t>"input.txt"</a:t>
            </a:r>
            <a:r>
              <a:rPr lang="en-US" b="1" dirty="0">
                <a:solidFill>
                  <a:srgbClr val="000000"/>
                </a:solidFill>
                <a:latin typeface="Consolas"/>
              </a:rPr>
              <a:t>);</a:t>
            </a:r>
          </a:p>
          <a:p>
            <a:pPr lvl="3"/>
            <a:r>
              <a:rPr lang="en-US" dirty="0">
                <a:solidFill>
                  <a:srgbClr val="6A3E3E"/>
                </a:solidFill>
                <a:latin typeface="Consolas"/>
              </a:rPr>
              <a:t>out</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FileOutputStream</a:t>
            </a:r>
            <a:r>
              <a:rPr lang="en-US" b="1" dirty="0">
                <a:solidFill>
                  <a:srgbClr val="000000"/>
                </a:solidFill>
                <a:latin typeface="Consolas"/>
              </a:rPr>
              <a:t>(</a:t>
            </a:r>
            <a:r>
              <a:rPr lang="en-US" b="1" dirty="0">
                <a:solidFill>
                  <a:srgbClr val="2A00FF"/>
                </a:solidFill>
                <a:latin typeface="Consolas"/>
              </a:rPr>
              <a:t>"output.txt"</a:t>
            </a:r>
            <a:r>
              <a:rPr lang="en-US" b="1" dirty="0">
                <a:solidFill>
                  <a:srgbClr val="000000"/>
                </a:solidFill>
                <a:latin typeface="Consolas"/>
              </a:rPr>
              <a:t>);</a:t>
            </a:r>
          </a:p>
          <a:p>
            <a:pPr lvl="3"/>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c</a:t>
            </a:r>
            <a:r>
              <a:rPr lang="en-US" b="1" dirty="0">
                <a:solidFill>
                  <a:srgbClr val="000000"/>
                </a:solidFill>
                <a:latin typeface="Consolas"/>
              </a:rPr>
              <a:t>;</a:t>
            </a:r>
          </a:p>
          <a:p>
            <a:pPr lvl="3"/>
            <a:r>
              <a:rPr lang="en-US" b="1" dirty="0">
                <a:solidFill>
                  <a:srgbClr val="7F0055"/>
                </a:solidFill>
                <a:latin typeface="Consolas"/>
              </a:rPr>
              <a:t>while</a:t>
            </a:r>
            <a:r>
              <a:rPr lang="en-US" b="1" dirty="0">
                <a:solidFill>
                  <a:srgbClr val="000000"/>
                </a:solidFill>
                <a:latin typeface="Consolas"/>
              </a:rPr>
              <a:t> ((</a:t>
            </a:r>
            <a:r>
              <a:rPr lang="en-US" b="1" dirty="0">
                <a:solidFill>
                  <a:srgbClr val="6A3E3E"/>
                </a:solidFill>
                <a:latin typeface="Consolas"/>
              </a:rPr>
              <a:t>c</a:t>
            </a:r>
            <a:r>
              <a:rPr lang="en-US" b="1" dirty="0">
                <a:solidFill>
                  <a:srgbClr val="000000"/>
                </a:solidFill>
                <a:latin typeface="Consolas"/>
              </a:rPr>
              <a:t> = </a:t>
            </a:r>
            <a:r>
              <a:rPr lang="en-US" b="1" dirty="0" err="1">
                <a:solidFill>
                  <a:srgbClr val="6A3E3E"/>
                </a:solidFill>
                <a:latin typeface="Consolas"/>
              </a:rPr>
              <a:t>in</a:t>
            </a:r>
            <a:r>
              <a:rPr lang="en-US" b="1" dirty="0" err="1">
                <a:solidFill>
                  <a:srgbClr val="000000"/>
                </a:solidFill>
                <a:latin typeface="Consolas"/>
              </a:rPr>
              <a:t>.read</a:t>
            </a:r>
            <a:r>
              <a:rPr lang="en-US" b="1" dirty="0">
                <a:solidFill>
                  <a:srgbClr val="000000"/>
                </a:solidFill>
                <a:latin typeface="Consolas"/>
              </a:rPr>
              <a:t>()) != -1) {</a:t>
            </a:r>
          </a:p>
          <a:p>
            <a:pPr lvl="3"/>
            <a:r>
              <a:rPr lang="en-US" dirty="0">
                <a:solidFill>
                  <a:srgbClr val="6A3E3E"/>
                </a:solidFill>
                <a:latin typeface="Consolas"/>
              </a:rPr>
              <a:t>	</a:t>
            </a:r>
            <a:r>
              <a:rPr lang="en-US" dirty="0" err="1">
                <a:solidFill>
                  <a:srgbClr val="6A3E3E"/>
                </a:solidFill>
                <a:latin typeface="Consolas"/>
              </a:rPr>
              <a:t>out</a:t>
            </a:r>
            <a:r>
              <a:rPr lang="en-US" dirty="0" err="1">
                <a:solidFill>
                  <a:srgbClr val="000000"/>
                </a:solidFill>
                <a:latin typeface="Consolas"/>
              </a:rPr>
              <a:t>.write</a:t>
            </a:r>
            <a:r>
              <a:rPr lang="en-US" dirty="0">
                <a:solidFill>
                  <a:srgbClr val="000000"/>
                </a:solidFill>
                <a:latin typeface="Consolas"/>
              </a:rPr>
              <a:t>(</a:t>
            </a:r>
            <a:r>
              <a:rPr lang="en-US" dirty="0">
                <a:solidFill>
                  <a:srgbClr val="6A3E3E"/>
                </a:solidFill>
                <a:latin typeface="Consolas"/>
              </a:rPr>
              <a:t>c</a:t>
            </a:r>
            <a:r>
              <a:rPr lang="en-US" dirty="0">
                <a:solidFill>
                  <a:srgbClr val="000000"/>
                </a:solidFill>
                <a:latin typeface="Consolas"/>
              </a:rPr>
              <a:t>);</a:t>
            </a:r>
          </a:p>
          <a:p>
            <a:pPr lvl="3"/>
            <a:r>
              <a:rPr lang="en-US" dirty="0">
                <a:solidFill>
                  <a:srgbClr val="000000"/>
                </a:solidFill>
                <a:latin typeface="Consolas"/>
              </a:rPr>
              <a:t>}</a:t>
            </a:r>
          </a:p>
          <a:p>
            <a:pPr lvl="2"/>
            <a:r>
              <a:rPr lang="en-US" dirty="0">
                <a:solidFill>
                  <a:srgbClr val="000000"/>
                </a:solidFill>
                <a:latin typeface="Consolas"/>
              </a:rPr>
              <a:t>} </a:t>
            </a:r>
            <a:r>
              <a:rPr lang="en-US" b="1" dirty="0">
                <a:solidFill>
                  <a:srgbClr val="7F0055"/>
                </a:solidFill>
                <a:latin typeface="Consolas"/>
              </a:rPr>
              <a:t>finally</a:t>
            </a:r>
            <a:r>
              <a:rPr lang="en-US" b="1" dirty="0">
                <a:solidFill>
                  <a:srgbClr val="000000"/>
                </a:solidFill>
                <a:latin typeface="Consolas"/>
              </a:rPr>
              <a:t> {</a:t>
            </a:r>
          </a:p>
          <a:p>
            <a:pPr lvl="3"/>
            <a:r>
              <a:rPr lang="en-US" b="1" dirty="0">
                <a:solidFill>
                  <a:srgbClr val="7F0055"/>
                </a:solidFill>
                <a:latin typeface="Consolas"/>
              </a:rPr>
              <a:t>if</a:t>
            </a:r>
            <a:r>
              <a:rPr lang="en-US" b="1" dirty="0">
                <a:solidFill>
                  <a:srgbClr val="000000"/>
                </a:solidFill>
                <a:latin typeface="Consolas"/>
              </a:rPr>
              <a:t> (</a:t>
            </a:r>
            <a:r>
              <a:rPr lang="en-US" b="1" dirty="0">
                <a:solidFill>
                  <a:srgbClr val="6A3E3E"/>
                </a:solidFill>
                <a:latin typeface="Consolas"/>
              </a:rPr>
              <a:t>in</a:t>
            </a:r>
            <a:r>
              <a:rPr lang="en-US" b="1" dirty="0">
                <a:solidFill>
                  <a:srgbClr val="000000"/>
                </a:solidFill>
                <a:latin typeface="Consolas"/>
              </a:rPr>
              <a:t> != </a:t>
            </a:r>
            <a:r>
              <a:rPr lang="en-US" b="1" dirty="0">
                <a:solidFill>
                  <a:srgbClr val="7F0055"/>
                </a:solidFill>
                <a:latin typeface="Consolas"/>
              </a:rPr>
              <a:t>null</a:t>
            </a:r>
            <a:r>
              <a:rPr lang="en-US" b="1" dirty="0">
                <a:solidFill>
                  <a:srgbClr val="000000"/>
                </a:solidFill>
                <a:latin typeface="Consolas"/>
              </a:rPr>
              <a:t>) {</a:t>
            </a:r>
          </a:p>
          <a:p>
            <a:pPr lvl="3"/>
            <a:r>
              <a:rPr lang="en-US" dirty="0">
                <a:solidFill>
                  <a:srgbClr val="6A3E3E"/>
                </a:solidFill>
                <a:latin typeface="Consolas"/>
              </a:rPr>
              <a:t>	</a:t>
            </a:r>
            <a:r>
              <a:rPr lang="en-US" dirty="0" err="1">
                <a:solidFill>
                  <a:srgbClr val="6A3E3E"/>
                </a:solidFill>
                <a:latin typeface="Consolas"/>
              </a:rPr>
              <a:t>in</a:t>
            </a:r>
            <a:r>
              <a:rPr lang="en-US" dirty="0" err="1">
                <a:solidFill>
                  <a:srgbClr val="000000"/>
                </a:solidFill>
                <a:latin typeface="Consolas"/>
              </a:rPr>
              <a:t>.close</a:t>
            </a:r>
            <a:r>
              <a:rPr lang="en-US" dirty="0">
                <a:solidFill>
                  <a:srgbClr val="000000"/>
                </a:solidFill>
                <a:latin typeface="Consolas"/>
              </a:rPr>
              <a:t>();</a:t>
            </a:r>
          </a:p>
          <a:p>
            <a:pPr lvl="3"/>
            <a:r>
              <a:rPr lang="en-US" dirty="0">
                <a:solidFill>
                  <a:srgbClr val="000000"/>
                </a:solidFill>
                <a:latin typeface="Consolas"/>
              </a:rPr>
              <a:t>}</a:t>
            </a:r>
          </a:p>
          <a:p>
            <a:pPr lvl="3"/>
            <a:r>
              <a:rPr lang="en-US" b="1" dirty="0">
                <a:solidFill>
                  <a:srgbClr val="7F0055"/>
                </a:solidFill>
                <a:latin typeface="Consolas"/>
              </a:rPr>
              <a:t>if</a:t>
            </a:r>
            <a:r>
              <a:rPr lang="en-US" b="1" dirty="0">
                <a:solidFill>
                  <a:srgbClr val="000000"/>
                </a:solidFill>
                <a:latin typeface="Consolas"/>
              </a:rPr>
              <a:t> (</a:t>
            </a:r>
            <a:r>
              <a:rPr lang="en-US" b="1" dirty="0">
                <a:solidFill>
                  <a:srgbClr val="6A3E3E"/>
                </a:solidFill>
                <a:latin typeface="Consolas"/>
              </a:rPr>
              <a:t>out</a:t>
            </a:r>
            <a:r>
              <a:rPr lang="en-US" b="1" dirty="0">
                <a:solidFill>
                  <a:srgbClr val="000000"/>
                </a:solidFill>
                <a:latin typeface="Consolas"/>
              </a:rPr>
              <a:t> != </a:t>
            </a:r>
            <a:r>
              <a:rPr lang="en-US" b="1" dirty="0">
                <a:solidFill>
                  <a:srgbClr val="7F0055"/>
                </a:solidFill>
                <a:latin typeface="Consolas"/>
              </a:rPr>
              <a:t>null</a:t>
            </a:r>
            <a:r>
              <a:rPr lang="en-US" b="1" dirty="0">
                <a:solidFill>
                  <a:srgbClr val="000000"/>
                </a:solidFill>
                <a:latin typeface="Consolas"/>
              </a:rPr>
              <a:t>) {</a:t>
            </a:r>
          </a:p>
          <a:p>
            <a:pPr lvl="3"/>
            <a:r>
              <a:rPr lang="en-US" dirty="0">
                <a:solidFill>
                  <a:srgbClr val="6A3E3E"/>
                </a:solidFill>
                <a:latin typeface="Consolas"/>
              </a:rPr>
              <a:t>	</a:t>
            </a:r>
            <a:r>
              <a:rPr lang="en-US" dirty="0" err="1">
                <a:solidFill>
                  <a:srgbClr val="6A3E3E"/>
                </a:solidFill>
                <a:latin typeface="Consolas"/>
              </a:rPr>
              <a:t>out</a:t>
            </a:r>
            <a:r>
              <a:rPr lang="en-US" dirty="0" err="1">
                <a:solidFill>
                  <a:srgbClr val="000000"/>
                </a:solidFill>
                <a:latin typeface="Consolas"/>
              </a:rPr>
              <a:t>.close</a:t>
            </a:r>
            <a:r>
              <a:rPr lang="en-US" dirty="0">
                <a:solidFill>
                  <a:srgbClr val="000000"/>
                </a:solidFill>
                <a:latin typeface="Consolas"/>
              </a:rPr>
              <a:t>();</a:t>
            </a:r>
          </a:p>
          <a:p>
            <a:pPr lvl="3"/>
            <a:r>
              <a:rPr lang="en-US" dirty="0">
                <a:solidFill>
                  <a:srgbClr val="000000"/>
                </a:solidFill>
                <a:latin typeface="Consolas"/>
              </a:rPr>
              <a:t>}</a:t>
            </a:r>
          </a:p>
          <a:p>
            <a:pPr lvl="2"/>
            <a:r>
              <a:rPr lang="en-US" dirty="0">
                <a:solidFill>
                  <a:srgbClr val="000000"/>
                </a:solidFill>
                <a:latin typeface="Consolas"/>
              </a:rPr>
              <a:t>}</a:t>
            </a:r>
          </a:p>
          <a:p>
            <a:pPr lvl="1"/>
            <a:r>
              <a:rPr lang="en-US" dirty="0">
                <a:solidFill>
                  <a:srgbClr val="000000"/>
                </a:solidFill>
                <a:latin typeface="Consolas"/>
              </a:rPr>
              <a:t>} }</a:t>
            </a:r>
            <a:endParaRPr lang="en-US" dirty="0"/>
          </a:p>
        </p:txBody>
      </p:sp>
    </p:spTree>
    <p:extLst>
      <p:ext uri="{BB962C8B-B14F-4D97-AF65-F5344CB8AC3E}">
        <p14:creationId xmlns:p14="http://schemas.microsoft.com/office/powerpoint/2010/main" val="996202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5"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E1B3F509-2A87-3ABB-C79B-605FD411A0C7}"/>
              </a:ext>
            </a:extLst>
          </p:cNvPr>
          <p:cNvSpPr txBox="1"/>
          <p:nvPr/>
        </p:nvSpPr>
        <p:spPr>
          <a:xfrm>
            <a:off x="0" y="0"/>
            <a:ext cx="12192000" cy="6858000"/>
          </a:xfrm>
          <a:prstGeom prst="rect">
            <a:avLst/>
          </a:prstGeom>
          <a:solidFill>
            <a:schemeClr val="accent1">
              <a:lumMod val="20000"/>
              <a:lumOff val="80000"/>
              <a:alpha val="43000"/>
            </a:schemeClr>
          </a:solidFill>
          <a:ln w="12700" cap="sq">
            <a:noFill/>
            <a:miter/>
          </a:ln>
        </p:spPr>
        <p:txBody>
          <a:bodyPr vert="horz" wrap="square" lIns="91440" tIns="45720" rIns="91440" bIns="45720" rtlCol="0" anchor="ctr"/>
          <a:lstStyle/>
          <a:p>
            <a:pPr algn="ctr"/>
            <a:endParaRPr kumimoji="1" lang="zh-CN" altLang="en-US"/>
          </a:p>
        </p:txBody>
      </p:sp>
      <p:sp>
        <p:nvSpPr>
          <p:cNvPr id="2" name="Title 1">
            <a:extLst>
              <a:ext uri="{FF2B5EF4-FFF2-40B4-BE49-F238E27FC236}">
                <a16:creationId xmlns:a16="http://schemas.microsoft.com/office/drawing/2014/main" id="{96739677-BC2A-8A32-0F97-84AD27A1C2BD}"/>
              </a:ext>
            </a:extLst>
          </p:cNvPr>
          <p:cNvSpPr>
            <a:spLocks noGrp="1"/>
          </p:cNvSpPr>
          <p:nvPr>
            <p:ph type="title"/>
          </p:nvPr>
        </p:nvSpPr>
        <p:spPr>
          <a:xfrm>
            <a:off x="0" y="1"/>
            <a:ext cx="12192000" cy="711200"/>
          </a:xfrm>
        </p:spPr>
        <p:txBody>
          <a:bodyPr>
            <a:normAutofit/>
          </a:bodyPr>
          <a:lstStyle/>
          <a:p>
            <a:r>
              <a:rPr lang="en-US" dirty="0"/>
              <a:t>Character Streams</a:t>
            </a:r>
          </a:p>
        </p:txBody>
      </p:sp>
      <p:sp>
        <p:nvSpPr>
          <p:cNvPr id="3" name="Content Placeholder 2">
            <a:extLst>
              <a:ext uri="{FF2B5EF4-FFF2-40B4-BE49-F238E27FC236}">
                <a16:creationId xmlns:a16="http://schemas.microsoft.com/office/drawing/2014/main" id="{7DF4BF2B-2028-45D0-885A-09017E8EA211}"/>
              </a:ext>
            </a:extLst>
          </p:cNvPr>
          <p:cNvSpPr>
            <a:spLocks noGrp="1"/>
          </p:cNvSpPr>
          <p:nvPr>
            <p:ph idx="1"/>
          </p:nvPr>
        </p:nvSpPr>
        <p:spPr>
          <a:xfrm>
            <a:off x="131180" y="863444"/>
            <a:ext cx="11929641" cy="5590565"/>
          </a:xfrm>
        </p:spPr>
        <p:txBody>
          <a:bodyPr/>
          <a:lstStyle/>
          <a:p>
            <a:r>
              <a:rPr lang="en-US" dirty="0"/>
              <a:t>Character Streams provide a convenient means for handling input and output of characters.</a:t>
            </a:r>
          </a:p>
          <a:p>
            <a:r>
              <a:rPr lang="en-US" dirty="0"/>
              <a:t>Internationalization is possible as it uses Unicode.</a:t>
            </a:r>
          </a:p>
          <a:p>
            <a:r>
              <a:rPr lang="en-US" dirty="0"/>
              <a:t>For character streams we have two base classes</a:t>
            </a:r>
          </a:p>
          <a:p>
            <a:pPr lvl="1"/>
            <a:r>
              <a:rPr lang="en-US" dirty="0"/>
              <a:t>Reader</a:t>
            </a:r>
          </a:p>
          <a:p>
            <a:pPr lvl="1"/>
            <a:r>
              <a:rPr lang="en-US" dirty="0"/>
              <a:t>Writer</a:t>
            </a:r>
          </a:p>
        </p:txBody>
      </p:sp>
    </p:spTree>
    <p:extLst>
      <p:ext uri="{BB962C8B-B14F-4D97-AF65-F5344CB8AC3E}">
        <p14:creationId xmlns:p14="http://schemas.microsoft.com/office/powerpoint/2010/main" val="3840977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E1B3F509-2A87-3ABB-C79B-605FD411A0C7}"/>
              </a:ext>
            </a:extLst>
          </p:cNvPr>
          <p:cNvSpPr txBox="1"/>
          <p:nvPr/>
        </p:nvSpPr>
        <p:spPr>
          <a:xfrm>
            <a:off x="0" y="0"/>
            <a:ext cx="12192000" cy="6858000"/>
          </a:xfrm>
          <a:prstGeom prst="rect">
            <a:avLst/>
          </a:prstGeom>
          <a:solidFill>
            <a:schemeClr val="accent1">
              <a:lumMod val="20000"/>
              <a:lumOff val="80000"/>
              <a:alpha val="43000"/>
            </a:schemeClr>
          </a:solidFill>
          <a:ln w="12700" cap="sq">
            <a:noFill/>
            <a:miter/>
          </a:ln>
        </p:spPr>
        <p:txBody>
          <a:bodyPr vert="horz" wrap="square" lIns="91440" tIns="45720" rIns="91440" bIns="45720" rtlCol="0" anchor="ctr"/>
          <a:lstStyle/>
          <a:p>
            <a:pPr algn="ctr"/>
            <a:endParaRPr kumimoji="1" lang="zh-CN" altLang="en-US"/>
          </a:p>
        </p:txBody>
      </p:sp>
      <p:sp>
        <p:nvSpPr>
          <p:cNvPr id="2" name="Title 1">
            <a:extLst>
              <a:ext uri="{FF2B5EF4-FFF2-40B4-BE49-F238E27FC236}">
                <a16:creationId xmlns:a16="http://schemas.microsoft.com/office/drawing/2014/main" id="{91A409F5-0695-0F36-FFD8-822A5FBEE284}"/>
              </a:ext>
            </a:extLst>
          </p:cNvPr>
          <p:cNvSpPr>
            <a:spLocks noGrp="1"/>
          </p:cNvSpPr>
          <p:nvPr>
            <p:ph type="title"/>
          </p:nvPr>
        </p:nvSpPr>
        <p:spPr>
          <a:xfrm>
            <a:off x="0" y="1"/>
            <a:ext cx="12192000" cy="711200"/>
          </a:xfrm>
        </p:spPr>
        <p:txBody>
          <a:bodyPr>
            <a:normAutofit/>
          </a:bodyPr>
          <a:lstStyle/>
          <a:p>
            <a:r>
              <a:rPr lang="en-US" dirty="0"/>
              <a:t>Reader</a:t>
            </a:r>
          </a:p>
        </p:txBody>
      </p:sp>
      <p:sp>
        <p:nvSpPr>
          <p:cNvPr id="3" name="Content Placeholder 2">
            <a:extLst>
              <a:ext uri="{FF2B5EF4-FFF2-40B4-BE49-F238E27FC236}">
                <a16:creationId xmlns:a16="http://schemas.microsoft.com/office/drawing/2014/main" id="{4274DBFF-536F-4AB4-278F-981C64DE5092}"/>
              </a:ext>
            </a:extLst>
          </p:cNvPr>
          <p:cNvSpPr>
            <a:spLocks noGrp="1"/>
          </p:cNvSpPr>
          <p:nvPr>
            <p:ph idx="1"/>
          </p:nvPr>
        </p:nvSpPr>
        <p:spPr>
          <a:xfrm>
            <a:off x="131180" y="863444"/>
            <a:ext cx="11929641" cy="5590565"/>
          </a:xfrm>
        </p:spPr>
        <p:txBody>
          <a:bodyPr/>
          <a:lstStyle/>
          <a:p>
            <a:r>
              <a:rPr lang="en-US" dirty="0"/>
              <a:t>The Java </a:t>
            </a:r>
            <a:r>
              <a:rPr lang="en-US" dirty="0">
                <a:solidFill>
                  <a:srgbClr val="C00000"/>
                </a:solidFill>
                <a:latin typeface="Consolas" panose="020B0609020204030204" pitchFamily="49" charset="0"/>
                <a:ea typeface="Cambria" pitchFamily="18" charset="0"/>
              </a:rPr>
              <a:t>Reader</a:t>
            </a:r>
            <a:r>
              <a:rPr lang="en-US" dirty="0">
                <a:solidFill>
                  <a:srgbClr val="C00000"/>
                </a:solidFill>
                <a:latin typeface="Cambria" pitchFamily="18" charset="0"/>
                <a:ea typeface="Cambria" pitchFamily="18" charset="0"/>
              </a:rPr>
              <a:t> </a:t>
            </a:r>
            <a:r>
              <a:rPr lang="en-US" dirty="0"/>
              <a:t>class is the base class of all Reader's in the IO API.</a:t>
            </a:r>
          </a:p>
          <a:p>
            <a:r>
              <a:rPr lang="en-US" dirty="0"/>
              <a:t>Subclasses include a </a:t>
            </a:r>
            <a:r>
              <a:rPr lang="en-US" dirty="0" err="1">
                <a:latin typeface="Consolas" panose="020B0609020204030204" pitchFamily="49" charset="0"/>
              </a:rPr>
              <a:t>FileReader</a:t>
            </a:r>
            <a:r>
              <a:rPr lang="en-US" dirty="0">
                <a:latin typeface="Consolas" panose="020B0609020204030204" pitchFamily="49" charset="0"/>
              </a:rPr>
              <a:t>, </a:t>
            </a:r>
            <a:r>
              <a:rPr lang="en-US" dirty="0" err="1">
                <a:latin typeface="Consolas" panose="020B0609020204030204" pitchFamily="49" charset="0"/>
              </a:rPr>
              <a:t>BufferedReader</a:t>
            </a:r>
            <a:r>
              <a:rPr lang="en-US" dirty="0">
                <a:latin typeface="Consolas" panose="020B0609020204030204" pitchFamily="49" charset="0"/>
              </a:rPr>
              <a:t>, </a:t>
            </a:r>
            <a:r>
              <a:rPr lang="en-US" dirty="0" err="1">
                <a:latin typeface="Consolas" panose="020B0609020204030204" pitchFamily="49" charset="0"/>
              </a:rPr>
              <a:t>InputStreamReader</a:t>
            </a:r>
            <a:r>
              <a:rPr lang="en-US" dirty="0">
                <a:latin typeface="Consolas" panose="020B0609020204030204" pitchFamily="49" charset="0"/>
              </a:rPr>
              <a:t>, </a:t>
            </a:r>
            <a:r>
              <a:rPr lang="en-US" dirty="0" err="1">
                <a:latin typeface="Consolas" panose="020B0609020204030204" pitchFamily="49" charset="0"/>
              </a:rPr>
              <a:t>StringReader</a:t>
            </a:r>
            <a:r>
              <a:rPr lang="en-US" dirty="0"/>
              <a:t> and several others.</a:t>
            </a:r>
          </a:p>
          <a:p>
            <a:r>
              <a:rPr lang="en-US" dirty="0"/>
              <a:t>Here is a simple Java IO Reader example:</a:t>
            </a:r>
          </a:p>
          <a:p>
            <a:endParaRPr lang="en-US" dirty="0"/>
          </a:p>
          <a:p>
            <a:endParaRPr lang="en-US" dirty="0"/>
          </a:p>
          <a:p>
            <a:endParaRPr lang="en-US" dirty="0"/>
          </a:p>
          <a:p>
            <a:endParaRPr lang="en-US" dirty="0"/>
          </a:p>
          <a:p>
            <a:pPr>
              <a:spcBef>
                <a:spcPts val="2400"/>
              </a:spcBef>
            </a:pPr>
            <a:r>
              <a:rPr lang="en-US" dirty="0"/>
              <a:t>Combining Readers with </a:t>
            </a:r>
            <a:r>
              <a:rPr lang="en-US" dirty="0" err="1"/>
              <a:t>InputStream</a:t>
            </a:r>
            <a:endParaRPr lang="en-US" dirty="0"/>
          </a:p>
          <a:p>
            <a:endParaRPr lang="en-US" dirty="0"/>
          </a:p>
          <a:p>
            <a:endParaRPr lang="en-US" dirty="0"/>
          </a:p>
        </p:txBody>
      </p:sp>
      <p:sp>
        <p:nvSpPr>
          <p:cNvPr id="4" name="Rectangle 3">
            <a:extLst>
              <a:ext uri="{FF2B5EF4-FFF2-40B4-BE49-F238E27FC236}">
                <a16:creationId xmlns:a16="http://schemas.microsoft.com/office/drawing/2014/main" id="{72734F53-6299-CE53-5926-3B1D6F7A520A}"/>
              </a:ext>
            </a:extLst>
          </p:cNvPr>
          <p:cNvSpPr/>
          <p:nvPr/>
        </p:nvSpPr>
        <p:spPr>
          <a:xfrm>
            <a:off x="518160" y="2478237"/>
            <a:ext cx="7696200" cy="1754326"/>
          </a:xfrm>
          <a:prstGeom prst="rect">
            <a:avLst/>
          </a:prstGeom>
          <a:ln w="19050">
            <a:solidFill>
              <a:schemeClr val="tx2">
                <a:lumMod val="60000"/>
                <a:lumOff val="40000"/>
              </a:schemeClr>
            </a:solidFill>
            <a:prstDash val="dash"/>
          </a:ln>
        </p:spPr>
        <p:txBody>
          <a:bodyPr wrap="square">
            <a:spAutoFit/>
          </a:bodyPr>
          <a:lstStyle/>
          <a:p>
            <a:r>
              <a:rPr lang="en-US" dirty="0">
                <a:solidFill>
                  <a:srgbClr val="000000"/>
                </a:solidFill>
                <a:latin typeface="Consolas"/>
              </a:rPr>
              <a:t>Reader </a:t>
            </a:r>
            <a:r>
              <a:rPr lang="en-US" dirty="0" err="1">
                <a:solidFill>
                  <a:srgbClr val="6A3E3E"/>
                </a:solidFill>
                <a:latin typeface="Consolas"/>
              </a:rPr>
              <a:t>reader</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FileReader</a:t>
            </a:r>
            <a:r>
              <a:rPr lang="en-US" b="1" dirty="0">
                <a:solidFill>
                  <a:srgbClr val="000000"/>
                </a:solidFill>
                <a:latin typeface="Consolas"/>
              </a:rPr>
              <a:t>(</a:t>
            </a:r>
            <a:r>
              <a:rPr lang="en-US" b="1" dirty="0">
                <a:solidFill>
                  <a:srgbClr val="2A00FF"/>
                </a:solidFill>
                <a:latin typeface="Consolas"/>
              </a:rPr>
              <a:t>"c:\\data\\myfile.txt"</a:t>
            </a:r>
            <a:r>
              <a:rPr lang="en-US" b="1" dirty="0">
                <a:solidFill>
                  <a:srgbClr val="000000"/>
                </a:solidFill>
                <a:latin typeface="Consolas"/>
              </a:rPr>
              <a:t>);</a:t>
            </a:r>
          </a:p>
          <a:p>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data</a:t>
            </a:r>
            <a:r>
              <a:rPr lang="en-US" b="1" dirty="0">
                <a:solidFill>
                  <a:srgbClr val="000000"/>
                </a:solidFill>
                <a:latin typeface="Consolas"/>
              </a:rPr>
              <a:t> = </a:t>
            </a:r>
            <a:r>
              <a:rPr lang="en-US" b="1" dirty="0" err="1">
                <a:solidFill>
                  <a:srgbClr val="6A3E3E"/>
                </a:solidFill>
                <a:latin typeface="Consolas"/>
              </a:rPr>
              <a:t>reader</a:t>
            </a:r>
            <a:r>
              <a:rPr lang="en-US" b="1" dirty="0" err="1">
                <a:solidFill>
                  <a:srgbClr val="000000"/>
                </a:solidFill>
                <a:latin typeface="Consolas"/>
              </a:rPr>
              <a:t>.read</a:t>
            </a:r>
            <a:r>
              <a:rPr lang="en-US" b="1" dirty="0">
                <a:solidFill>
                  <a:srgbClr val="000000"/>
                </a:solidFill>
                <a:latin typeface="Consolas"/>
              </a:rPr>
              <a:t>();</a:t>
            </a:r>
          </a:p>
          <a:p>
            <a:r>
              <a:rPr lang="en-US" b="1" dirty="0">
                <a:solidFill>
                  <a:srgbClr val="7F0055"/>
                </a:solidFill>
                <a:latin typeface="Consolas"/>
              </a:rPr>
              <a:t>while</a:t>
            </a:r>
            <a:r>
              <a:rPr lang="en-US" b="1" dirty="0">
                <a:solidFill>
                  <a:srgbClr val="000000"/>
                </a:solidFill>
                <a:latin typeface="Consolas"/>
              </a:rPr>
              <a:t> (</a:t>
            </a:r>
            <a:r>
              <a:rPr lang="en-US" b="1" dirty="0">
                <a:solidFill>
                  <a:srgbClr val="6A3E3E"/>
                </a:solidFill>
                <a:latin typeface="Consolas"/>
              </a:rPr>
              <a:t>data</a:t>
            </a:r>
            <a:r>
              <a:rPr lang="en-US" b="1" dirty="0">
                <a:solidFill>
                  <a:srgbClr val="000000"/>
                </a:solidFill>
                <a:latin typeface="Consolas"/>
              </a:rPr>
              <a:t> != -1) {</a:t>
            </a:r>
          </a:p>
          <a:p>
            <a:pPr lvl="1"/>
            <a:r>
              <a:rPr lang="en-US" b="1" dirty="0">
                <a:solidFill>
                  <a:srgbClr val="7F0055"/>
                </a:solidFill>
                <a:latin typeface="Consolas"/>
              </a:rPr>
              <a:t>char</a:t>
            </a:r>
            <a:r>
              <a:rPr lang="en-US" b="1" dirty="0">
                <a:solidFill>
                  <a:srgbClr val="000000"/>
                </a:solidFill>
                <a:latin typeface="Consolas"/>
              </a:rPr>
              <a:t> </a:t>
            </a:r>
            <a:r>
              <a:rPr lang="en-US" b="1" dirty="0" err="1">
                <a:solidFill>
                  <a:srgbClr val="6A3E3E"/>
                </a:solidFill>
                <a:latin typeface="Consolas"/>
              </a:rPr>
              <a:t>dataChar</a:t>
            </a:r>
            <a:r>
              <a:rPr lang="en-US" b="1" dirty="0">
                <a:solidFill>
                  <a:srgbClr val="000000"/>
                </a:solidFill>
                <a:latin typeface="Consolas"/>
              </a:rPr>
              <a:t> = (</a:t>
            </a:r>
            <a:r>
              <a:rPr lang="en-US" b="1" dirty="0">
                <a:solidFill>
                  <a:srgbClr val="7F0055"/>
                </a:solidFill>
                <a:latin typeface="Consolas"/>
              </a:rPr>
              <a:t>char</a:t>
            </a:r>
            <a:r>
              <a:rPr lang="en-US" b="1" dirty="0">
                <a:solidFill>
                  <a:srgbClr val="000000"/>
                </a:solidFill>
                <a:latin typeface="Consolas"/>
              </a:rPr>
              <a:t>) </a:t>
            </a:r>
            <a:r>
              <a:rPr lang="en-US" b="1" dirty="0">
                <a:solidFill>
                  <a:srgbClr val="6A3E3E"/>
                </a:solidFill>
                <a:latin typeface="Consolas"/>
              </a:rPr>
              <a:t>data</a:t>
            </a:r>
            <a:r>
              <a:rPr lang="en-US" b="1" dirty="0">
                <a:solidFill>
                  <a:srgbClr val="000000"/>
                </a:solidFill>
                <a:latin typeface="Consolas"/>
              </a:rPr>
              <a:t>;</a:t>
            </a:r>
          </a:p>
          <a:p>
            <a:pPr lvl="1"/>
            <a:r>
              <a:rPr lang="en-US" dirty="0">
                <a:solidFill>
                  <a:srgbClr val="6A3E3E"/>
                </a:solidFill>
                <a:latin typeface="Consolas"/>
              </a:rPr>
              <a:t>data</a:t>
            </a:r>
            <a:r>
              <a:rPr lang="en-US" dirty="0">
                <a:solidFill>
                  <a:srgbClr val="000000"/>
                </a:solidFill>
                <a:latin typeface="Consolas"/>
              </a:rPr>
              <a:t> = </a:t>
            </a:r>
            <a:r>
              <a:rPr lang="en-US" dirty="0" err="1">
                <a:solidFill>
                  <a:srgbClr val="6A3E3E"/>
                </a:solidFill>
                <a:latin typeface="Consolas"/>
              </a:rPr>
              <a:t>reader</a:t>
            </a:r>
            <a:r>
              <a:rPr lang="en-US" dirty="0" err="1">
                <a:solidFill>
                  <a:srgbClr val="000000"/>
                </a:solidFill>
                <a:latin typeface="Consolas"/>
              </a:rPr>
              <a:t>.read</a:t>
            </a:r>
            <a:r>
              <a:rPr lang="en-US" dirty="0">
                <a:solidFill>
                  <a:srgbClr val="000000"/>
                </a:solidFill>
                <a:latin typeface="Consolas"/>
              </a:rPr>
              <a:t>();</a:t>
            </a:r>
          </a:p>
          <a:p>
            <a:r>
              <a:rPr lang="en-US" dirty="0">
                <a:solidFill>
                  <a:srgbClr val="000000"/>
                </a:solidFill>
                <a:latin typeface="Consolas"/>
              </a:rPr>
              <a:t>}</a:t>
            </a:r>
            <a:endParaRPr lang="en-US" dirty="0"/>
          </a:p>
        </p:txBody>
      </p:sp>
      <p:sp>
        <p:nvSpPr>
          <p:cNvPr id="5" name="Rectangle 4">
            <a:extLst>
              <a:ext uri="{FF2B5EF4-FFF2-40B4-BE49-F238E27FC236}">
                <a16:creationId xmlns:a16="http://schemas.microsoft.com/office/drawing/2014/main" id="{B819AF2A-CA66-5FFA-7F25-A50CA0EDCE86}"/>
              </a:ext>
            </a:extLst>
          </p:cNvPr>
          <p:cNvSpPr/>
          <p:nvPr/>
        </p:nvSpPr>
        <p:spPr>
          <a:xfrm>
            <a:off x="518160" y="5045825"/>
            <a:ext cx="8153400" cy="369332"/>
          </a:xfrm>
          <a:prstGeom prst="rect">
            <a:avLst/>
          </a:prstGeom>
          <a:ln w="19050">
            <a:solidFill>
              <a:schemeClr val="tx2">
                <a:lumMod val="60000"/>
                <a:lumOff val="40000"/>
              </a:schemeClr>
            </a:solidFill>
            <a:prstDash val="dash"/>
          </a:ln>
        </p:spPr>
        <p:txBody>
          <a:bodyPr wrap="square">
            <a:spAutoFit/>
          </a:bodyPr>
          <a:lstStyle/>
          <a:p>
            <a:r>
              <a:rPr lang="en-US" dirty="0">
                <a:solidFill>
                  <a:srgbClr val="000000"/>
                </a:solidFill>
                <a:latin typeface="Consolas"/>
              </a:rPr>
              <a:t>Reader </a:t>
            </a:r>
            <a:r>
              <a:rPr lang="en-US" dirty="0" err="1">
                <a:solidFill>
                  <a:srgbClr val="6A3E3E"/>
                </a:solidFill>
                <a:latin typeface="Consolas"/>
              </a:rPr>
              <a:t>reader</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InputStreamReader</a:t>
            </a:r>
            <a:r>
              <a:rPr lang="en-US" b="1" dirty="0">
                <a:solidFill>
                  <a:srgbClr val="000000"/>
                </a:solidFill>
                <a:latin typeface="Consolas"/>
              </a:rPr>
              <a:t>(</a:t>
            </a:r>
            <a:r>
              <a:rPr lang="en-US" b="1" dirty="0">
                <a:solidFill>
                  <a:srgbClr val="2A00FF"/>
                </a:solidFill>
                <a:latin typeface="Consolas"/>
              </a:rPr>
              <a:t>"c:\\data\\myfile.txt"</a:t>
            </a:r>
            <a:r>
              <a:rPr lang="en-US" b="1" dirty="0">
                <a:solidFill>
                  <a:srgbClr val="000000"/>
                </a:solidFill>
                <a:latin typeface="Consolas"/>
              </a:rPr>
              <a:t>);</a:t>
            </a:r>
          </a:p>
        </p:txBody>
      </p:sp>
    </p:spTree>
    <p:extLst>
      <p:ext uri="{BB962C8B-B14F-4D97-AF65-F5344CB8AC3E}">
        <p14:creationId xmlns:p14="http://schemas.microsoft.com/office/powerpoint/2010/main" val="2170867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E1B3F509-2A87-3ABB-C79B-605FD411A0C7}"/>
              </a:ext>
            </a:extLst>
          </p:cNvPr>
          <p:cNvSpPr txBox="1"/>
          <p:nvPr/>
        </p:nvSpPr>
        <p:spPr>
          <a:xfrm>
            <a:off x="0" y="0"/>
            <a:ext cx="12192000" cy="6858000"/>
          </a:xfrm>
          <a:prstGeom prst="rect">
            <a:avLst/>
          </a:prstGeom>
          <a:solidFill>
            <a:schemeClr val="accent1">
              <a:lumMod val="20000"/>
              <a:lumOff val="80000"/>
              <a:alpha val="43000"/>
            </a:schemeClr>
          </a:solidFill>
          <a:ln w="12700" cap="sq">
            <a:noFill/>
            <a:miter/>
          </a:ln>
        </p:spPr>
        <p:txBody>
          <a:bodyPr vert="horz" wrap="square" lIns="91440" tIns="45720" rIns="91440" bIns="45720" rtlCol="0" anchor="ctr"/>
          <a:lstStyle/>
          <a:p>
            <a:pPr algn="ctr"/>
            <a:endParaRPr kumimoji="1" lang="zh-CN" altLang="en-US"/>
          </a:p>
        </p:txBody>
      </p:sp>
      <p:sp>
        <p:nvSpPr>
          <p:cNvPr id="2" name="Title 1">
            <a:extLst>
              <a:ext uri="{FF2B5EF4-FFF2-40B4-BE49-F238E27FC236}">
                <a16:creationId xmlns:a16="http://schemas.microsoft.com/office/drawing/2014/main" id="{3349E8D7-35D5-D4D3-DE0E-4385B5617E74}"/>
              </a:ext>
            </a:extLst>
          </p:cNvPr>
          <p:cNvSpPr>
            <a:spLocks noGrp="1"/>
          </p:cNvSpPr>
          <p:nvPr>
            <p:ph type="title"/>
          </p:nvPr>
        </p:nvSpPr>
        <p:spPr>
          <a:xfrm>
            <a:off x="0" y="1"/>
            <a:ext cx="12192000" cy="711200"/>
          </a:xfrm>
        </p:spPr>
        <p:txBody>
          <a:bodyPr>
            <a:normAutofit/>
          </a:bodyPr>
          <a:lstStyle/>
          <a:p>
            <a:r>
              <a:rPr lang="en-US" dirty="0"/>
              <a:t>Writer</a:t>
            </a:r>
          </a:p>
        </p:txBody>
      </p:sp>
      <p:sp>
        <p:nvSpPr>
          <p:cNvPr id="3" name="Content Placeholder 2">
            <a:extLst>
              <a:ext uri="{FF2B5EF4-FFF2-40B4-BE49-F238E27FC236}">
                <a16:creationId xmlns:a16="http://schemas.microsoft.com/office/drawing/2014/main" id="{BA95DDA7-0585-27C3-BAC7-B8563F9407FB}"/>
              </a:ext>
            </a:extLst>
          </p:cNvPr>
          <p:cNvSpPr>
            <a:spLocks noGrp="1"/>
          </p:cNvSpPr>
          <p:nvPr>
            <p:ph idx="1"/>
          </p:nvPr>
        </p:nvSpPr>
        <p:spPr>
          <a:xfrm>
            <a:off x="131180" y="863444"/>
            <a:ext cx="11929641" cy="5590565"/>
          </a:xfrm>
        </p:spPr>
        <p:txBody>
          <a:bodyPr/>
          <a:lstStyle/>
          <a:p>
            <a:r>
              <a:rPr lang="en-US" dirty="0"/>
              <a:t>The Java </a:t>
            </a:r>
            <a:r>
              <a:rPr lang="en-US" dirty="0">
                <a:latin typeface="Consolas" panose="020B0609020204030204" pitchFamily="49" charset="0"/>
                <a:ea typeface="Cambria" pitchFamily="18" charset="0"/>
              </a:rPr>
              <a:t>Writer</a:t>
            </a:r>
            <a:r>
              <a:rPr lang="en-US" dirty="0"/>
              <a:t> class is the base class of all Writers in the I-O API. </a:t>
            </a:r>
          </a:p>
          <a:p>
            <a:r>
              <a:rPr lang="en-US" dirty="0"/>
              <a:t>Subclasses include </a:t>
            </a:r>
            <a:r>
              <a:rPr lang="en-US" dirty="0" err="1">
                <a:latin typeface="Consolas" panose="020B0609020204030204" pitchFamily="49" charset="0"/>
              </a:rPr>
              <a:t>BufferedWriter</a:t>
            </a:r>
            <a:r>
              <a:rPr lang="en-US" dirty="0">
                <a:latin typeface="Consolas" panose="020B0609020204030204" pitchFamily="49" charset="0"/>
              </a:rPr>
              <a:t>, </a:t>
            </a:r>
            <a:r>
              <a:rPr lang="en-US" dirty="0" err="1">
                <a:latin typeface="Consolas" panose="020B0609020204030204" pitchFamily="49" charset="0"/>
              </a:rPr>
              <a:t>PrintWriter</a:t>
            </a:r>
            <a:r>
              <a:rPr lang="en-US" dirty="0">
                <a:latin typeface="Consolas" panose="020B0609020204030204" pitchFamily="49" charset="0"/>
              </a:rPr>
              <a:t>, </a:t>
            </a:r>
            <a:r>
              <a:rPr lang="en-US" dirty="0" err="1">
                <a:latin typeface="Consolas" panose="020B0609020204030204" pitchFamily="49" charset="0"/>
              </a:rPr>
              <a:t>StringWriter</a:t>
            </a:r>
            <a:r>
              <a:rPr lang="en-US" dirty="0"/>
              <a:t> and several others.</a:t>
            </a:r>
          </a:p>
          <a:p>
            <a:r>
              <a:rPr lang="en-US" dirty="0"/>
              <a:t>Here is a simple Java IO Writer example:</a:t>
            </a:r>
          </a:p>
          <a:p>
            <a:endParaRPr lang="en-US" dirty="0"/>
          </a:p>
          <a:p>
            <a:endParaRPr lang="en-US" dirty="0"/>
          </a:p>
          <a:p>
            <a:r>
              <a:rPr lang="en-US" dirty="0"/>
              <a:t>Combining Readers With </a:t>
            </a:r>
            <a:r>
              <a:rPr lang="en-US" dirty="0" err="1"/>
              <a:t>OutputStreams</a:t>
            </a:r>
            <a:endParaRPr lang="en-US" dirty="0"/>
          </a:p>
          <a:p>
            <a:endParaRPr lang="en-US" dirty="0"/>
          </a:p>
        </p:txBody>
      </p:sp>
      <p:sp>
        <p:nvSpPr>
          <p:cNvPr id="4" name="Rectangle 3">
            <a:extLst>
              <a:ext uri="{FF2B5EF4-FFF2-40B4-BE49-F238E27FC236}">
                <a16:creationId xmlns:a16="http://schemas.microsoft.com/office/drawing/2014/main" id="{993B2E37-E99D-CB4C-0413-05F26E6175EE}"/>
              </a:ext>
            </a:extLst>
          </p:cNvPr>
          <p:cNvSpPr/>
          <p:nvPr/>
        </p:nvSpPr>
        <p:spPr>
          <a:xfrm>
            <a:off x="501535" y="2500804"/>
            <a:ext cx="8999912" cy="923330"/>
          </a:xfrm>
          <a:prstGeom prst="rect">
            <a:avLst/>
          </a:prstGeom>
          <a:ln w="19050">
            <a:solidFill>
              <a:schemeClr val="tx2">
                <a:lumMod val="60000"/>
                <a:lumOff val="40000"/>
              </a:schemeClr>
            </a:solidFill>
            <a:prstDash val="dash"/>
          </a:ln>
        </p:spPr>
        <p:txBody>
          <a:bodyPr wrap="square">
            <a:spAutoFit/>
          </a:bodyPr>
          <a:lstStyle/>
          <a:p>
            <a:r>
              <a:rPr lang="en-US" dirty="0">
                <a:solidFill>
                  <a:srgbClr val="000000"/>
                </a:solidFill>
                <a:latin typeface="Consolas"/>
              </a:rPr>
              <a:t>Writer </a:t>
            </a:r>
            <a:r>
              <a:rPr lang="en-US" dirty="0" err="1">
                <a:solidFill>
                  <a:srgbClr val="6A3E3E"/>
                </a:solidFill>
                <a:latin typeface="Consolas"/>
              </a:rPr>
              <a:t>writer</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FileWriter</a:t>
            </a:r>
            <a:r>
              <a:rPr lang="en-US" b="1" dirty="0">
                <a:solidFill>
                  <a:srgbClr val="000000"/>
                </a:solidFill>
                <a:latin typeface="Consolas"/>
              </a:rPr>
              <a:t>(</a:t>
            </a:r>
            <a:r>
              <a:rPr lang="en-US" b="1" dirty="0">
                <a:solidFill>
                  <a:srgbClr val="2A00FF"/>
                </a:solidFill>
                <a:latin typeface="Consolas"/>
              </a:rPr>
              <a:t>"c:\\data\\file-output.txt"</a:t>
            </a:r>
            <a:r>
              <a:rPr lang="en-US" b="1" dirty="0">
                <a:solidFill>
                  <a:srgbClr val="000000"/>
                </a:solidFill>
                <a:latin typeface="Consolas"/>
              </a:rPr>
              <a:t>);</a:t>
            </a:r>
          </a:p>
          <a:p>
            <a:r>
              <a:rPr lang="en-US" dirty="0" err="1">
                <a:solidFill>
                  <a:srgbClr val="6A3E3E"/>
                </a:solidFill>
                <a:latin typeface="Consolas"/>
              </a:rPr>
              <a:t>writer</a:t>
            </a:r>
            <a:r>
              <a:rPr lang="en-US" dirty="0" err="1">
                <a:solidFill>
                  <a:srgbClr val="000000"/>
                </a:solidFill>
                <a:latin typeface="Consolas"/>
              </a:rPr>
              <a:t>.write</a:t>
            </a:r>
            <a:r>
              <a:rPr lang="en-US" dirty="0">
                <a:solidFill>
                  <a:srgbClr val="000000"/>
                </a:solidFill>
                <a:latin typeface="Consolas"/>
              </a:rPr>
              <a:t>(</a:t>
            </a:r>
            <a:r>
              <a:rPr lang="en-US" dirty="0">
                <a:solidFill>
                  <a:srgbClr val="2A00FF"/>
                </a:solidFill>
                <a:latin typeface="Consolas"/>
              </a:rPr>
              <a:t>"Hello World Writer"</a:t>
            </a:r>
            <a:r>
              <a:rPr lang="en-US" dirty="0">
                <a:solidFill>
                  <a:srgbClr val="000000"/>
                </a:solidFill>
                <a:latin typeface="Consolas"/>
              </a:rPr>
              <a:t>);</a:t>
            </a:r>
          </a:p>
          <a:p>
            <a:r>
              <a:rPr lang="en-US" dirty="0" err="1">
                <a:solidFill>
                  <a:srgbClr val="6A3E3E"/>
                </a:solidFill>
                <a:latin typeface="Consolas"/>
              </a:rPr>
              <a:t>writer</a:t>
            </a:r>
            <a:r>
              <a:rPr lang="en-US" dirty="0" err="1">
                <a:solidFill>
                  <a:srgbClr val="000000"/>
                </a:solidFill>
                <a:latin typeface="Consolas"/>
              </a:rPr>
              <a:t>.close</a:t>
            </a:r>
            <a:r>
              <a:rPr lang="en-US" dirty="0">
                <a:solidFill>
                  <a:srgbClr val="000000"/>
                </a:solidFill>
                <a:latin typeface="Consolas"/>
              </a:rPr>
              <a:t>();</a:t>
            </a:r>
            <a:endParaRPr lang="en-US" dirty="0"/>
          </a:p>
        </p:txBody>
      </p:sp>
      <p:sp>
        <p:nvSpPr>
          <p:cNvPr id="5" name="Rectangle 4">
            <a:extLst>
              <a:ext uri="{FF2B5EF4-FFF2-40B4-BE49-F238E27FC236}">
                <a16:creationId xmlns:a16="http://schemas.microsoft.com/office/drawing/2014/main" id="{A212BBEC-405E-F833-A8E6-9639896887B4}"/>
              </a:ext>
            </a:extLst>
          </p:cNvPr>
          <p:cNvSpPr/>
          <p:nvPr/>
        </p:nvSpPr>
        <p:spPr>
          <a:xfrm>
            <a:off x="501535" y="3969575"/>
            <a:ext cx="8999912" cy="369332"/>
          </a:xfrm>
          <a:prstGeom prst="rect">
            <a:avLst/>
          </a:prstGeom>
          <a:ln w="19050">
            <a:solidFill>
              <a:schemeClr val="tx2">
                <a:lumMod val="60000"/>
                <a:lumOff val="40000"/>
              </a:schemeClr>
            </a:solidFill>
            <a:prstDash val="dash"/>
          </a:ln>
        </p:spPr>
        <p:txBody>
          <a:bodyPr wrap="square">
            <a:spAutoFit/>
          </a:bodyPr>
          <a:lstStyle/>
          <a:p>
            <a:r>
              <a:rPr lang="en-US" dirty="0">
                <a:solidFill>
                  <a:srgbClr val="000000"/>
                </a:solidFill>
                <a:latin typeface="Consolas"/>
              </a:rPr>
              <a:t>Writer </a:t>
            </a:r>
            <a:r>
              <a:rPr lang="en-US" dirty="0" err="1">
                <a:solidFill>
                  <a:srgbClr val="6A3E3E"/>
                </a:solidFill>
                <a:latin typeface="Consolas"/>
              </a:rPr>
              <a:t>writer</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OutputStreamWriter</a:t>
            </a:r>
            <a:r>
              <a:rPr lang="en-US" b="1" dirty="0">
                <a:solidFill>
                  <a:srgbClr val="000000"/>
                </a:solidFill>
                <a:latin typeface="Consolas"/>
              </a:rPr>
              <a:t>(</a:t>
            </a:r>
            <a:r>
              <a:rPr lang="en-US" b="1" dirty="0">
                <a:solidFill>
                  <a:srgbClr val="2A00FF"/>
                </a:solidFill>
                <a:latin typeface="Consolas"/>
              </a:rPr>
              <a:t>"c:\\data\\file-output.txt"</a:t>
            </a:r>
            <a:r>
              <a:rPr lang="en-US" b="1" dirty="0">
                <a:solidFill>
                  <a:srgbClr val="000000"/>
                </a:solidFill>
                <a:latin typeface="Consolas"/>
              </a:rPr>
              <a:t>);</a:t>
            </a:r>
          </a:p>
        </p:txBody>
      </p:sp>
    </p:spTree>
    <p:extLst>
      <p:ext uri="{BB962C8B-B14F-4D97-AF65-F5344CB8AC3E}">
        <p14:creationId xmlns:p14="http://schemas.microsoft.com/office/powerpoint/2010/main" val="2145577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E1B3F509-2A87-3ABB-C79B-605FD411A0C7}"/>
              </a:ext>
            </a:extLst>
          </p:cNvPr>
          <p:cNvSpPr txBox="1"/>
          <p:nvPr/>
        </p:nvSpPr>
        <p:spPr>
          <a:xfrm>
            <a:off x="0" y="0"/>
            <a:ext cx="12192000" cy="6858000"/>
          </a:xfrm>
          <a:prstGeom prst="rect">
            <a:avLst/>
          </a:prstGeom>
          <a:solidFill>
            <a:schemeClr val="accent1">
              <a:lumMod val="20000"/>
              <a:lumOff val="80000"/>
              <a:alpha val="43000"/>
            </a:schemeClr>
          </a:solidFill>
          <a:ln w="12700" cap="sq">
            <a:noFill/>
            <a:miter/>
          </a:ln>
        </p:spPr>
        <p:txBody>
          <a:bodyPr vert="horz" wrap="square" lIns="91440" tIns="45720" rIns="91440" bIns="45720" rtlCol="0" anchor="ctr"/>
          <a:lstStyle/>
          <a:p>
            <a:pPr algn="ctr"/>
            <a:endParaRPr kumimoji="1" lang="zh-CN" altLang="en-US"/>
          </a:p>
        </p:txBody>
      </p:sp>
      <p:sp>
        <p:nvSpPr>
          <p:cNvPr id="2" name="Title 1">
            <a:extLst>
              <a:ext uri="{FF2B5EF4-FFF2-40B4-BE49-F238E27FC236}">
                <a16:creationId xmlns:a16="http://schemas.microsoft.com/office/drawing/2014/main" id="{B4613A7B-A4A6-1569-E3DA-2DCBD6A023A4}"/>
              </a:ext>
            </a:extLst>
          </p:cNvPr>
          <p:cNvSpPr>
            <a:spLocks noGrp="1"/>
          </p:cNvSpPr>
          <p:nvPr>
            <p:ph type="title"/>
          </p:nvPr>
        </p:nvSpPr>
        <p:spPr>
          <a:xfrm>
            <a:off x="0" y="1"/>
            <a:ext cx="12192000" cy="711200"/>
          </a:xfrm>
        </p:spPr>
        <p:txBody>
          <a:bodyPr>
            <a:normAutofit/>
          </a:bodyPr>
          <a:lstStyle/>
          <a:p>
            <a:r>
              <a:rPr lang="en-US" dirty="0" err="1"/>
              <a:t>BufferedReader</a:t>
            </a:r>
            <a:endParaRPr lang="en-US" dirty="0"/>
          </a:p>
        </p:txBody>
      </p:sp>
      <p:sp>
        <p:nvSpPr>
          <p:cNvPr id="3" name="Content Placeholder 2">
            <a:extLst>
              <a:ext uri="{FF2B5EF4-FFF2-40B4-BE49-F238E27FC236}">
                <a16:creationId xmlns:a16="http://schemas.microsoft.com/office/drawing/2014/main" id="{8B698196-FFFF-FD6C-4672-D7ECE5FE936B}"/>
              </a:ext>
            </a:extLst>
          </p:cNvPr>
          <p:cNvSpPr>
            <a:spLocks noGrp="1"/>
          </p:cNvSpPr>
          <p:nvPr>
            <p:ph idx="1"/>
          </p:nvPr>
        </p:nvSpPr>
        <p:spPr>
          <a:xfrm>
            <a:off x="131180" y="863444"/>
            <a:ext cx="11929641" cy="5590565"/>
          </a:xfrm>
        </p:spPr>
        <p:txBody>
          <a:bodyPr/>
          <a:lstStyle/>
          <a:p>
            <a:r>
              <a:rPr lang="en-US" dirty="0"/>
              <a:t>The </a:t>
            </a:r>
            <a:r>
              <a:rPr lang="en-US" dirty="0" err="1">
                <a:solidFill>
                  <a:srgbClr val="C00000"/>
                </a:solidFill>
                <a:latin typeface="Consolas" panose="020B0609020204030204" pitchFamily="49" charset="0"/>
              </a:rPr>
              <a:t>java.io.BufferedReader</a:t>
            </a:r>
            <a:r>
              <a:rPr lang="en-US" dirty="0">
                <a:solidFill>
                  <a:srgbClr val="C00000"/>
                </a:solidFill>
              </a:rPr>
              <a:t> </a:t>
            </a:r>
            <a:r>
              <a:rPr lang="en-US" dirty="0"/>
              <a:t>class reads text from a character-input stream, buffering characters so as to provide for the efficient reading of characters, arrays, and lines.</a:t>
            </a:r>
          </a:p>
          <a:p>
            <a:r>
              <a:rPr lang="en-US" dirty="0"/>
              <a:t>Following are the important points about </a:t>
            </a:r>
            <a:r>
              <a:rPr lang="en-US" dirty="0" err="1">
                <a:solidFill>
                  <a:srgbClr val="C00000"/>
                </a:solidFill>
                <a:latin typeface="Consolas" panose="020B0609020204030204" pitchFamily="49" charset="0"/>
              </a:rPr>
              <a:t>BufferedReader</a:t>
            </a:r>
            <a:r>
              <a:rPr lang="en-US" dirty="0"/>
              <a:t>:</a:t>
            </a:r>
          </a:p>
          <a:p>
            <a:pPr lvl="1"/>
            <a:r>
              <a:rPr lang="en-US" dirty="0"/>
              <a:t>The buffer size may be specified, or the default size may be used.</a:t>
            </a:r>
          </a:p>
          <a:p>
            <a:pPr lvl="1"/>
            <a:r>
              <a:rPr lang="en-US" dirty="0"/>
              <a:t>Each read request made of a Reader causes a corresponding read request to be made of the underlying character or byte stream.</a:t>
            </a:r>
          </a:p>
          <a:p>
            <a:r>
              <a:rPr lang="en-US" dirty="0"/>
              <a:t>Constructors :</a:t>
            </a:r>
          </a:p>
        </p:txBody>
      </p:sp>
      <p:graphicFrame>
        <p:nvGraphicFramePr>
          <p:cNvPr id="4" name="Table 3">
            <a:extLst>
              <a:ext uri="{FF2B5EF4-FFF2-40B4-BE49-F238E27FC236}">
                <a16:creationId xmlns:a16="http://schemas.microsoft.com/office/drawing/2014/main" id="{C8701CD5-D3B6-BBAF-3E88-F70EA48C0ACD}"/>
              </a:ext>
            </a:extLst>
          </p:cNvPr>
          <p:cNvGraphicFramePr>
            <a:graphicFrameLocks noGrp="1"/>
          </p:cNvGraphicFramePr>
          <p:nvPr>
            <p:extLst>
              <p:ext uri="{D42A27DB-BD31-4B8C-83A1-F6EECF244321}">
                <p14:modId xmlns:p14="http://schemas.microsoft.com/office/powerpoint/2010/main" val="1847361124"/>
              </p:ext>
            </p:extLst>
          </p:nvPr>
        </p:nvGraphicFramePr>
        <p:xfrm>
          <a:off x="509845" y="3506585"/>
          <a:ext cx="10554395" cy="1651000"/>
        </p:xfrm>
        <a:graphic>
          <a:graphicData uri="http://schemas.openxmlformats.org/drawingml/2006/table">
            <a:tbl>
              <a:tblPr firstRow="1">
                <a:tableStyleId>{5C22544A-7EE6-4342-B048-85BDC9FD1C3A}</a:tableStyleId>
              </a:tblPr>
              <a:tblGrid>
                <a:gridCol w="710392">
                  <a:extLst>
                    <a:ext uri="{9D8B030D-6E8A-4147-A177-3AD203B41FA5}">
                      <a16:colId xmlns:a16="http://schemas.microsoft.com/office/drawing/2014/main" val="20000"/>
                    </a:ext>
                  </a:extLst>
                </a:gridCol>
                <a:gridCol w="9844003">
                  <a:extLst>
                    <a:ext uri="{9D8B030D-6E8A-4147-A177-3AD203B41FA5}">
                      <a16:colId xmlns:a16="http://schemas.microsoft.com/office/drawing/2014/main" val="20001"/>
                    </a:ext>
                  </a:extLst>
                </a:gridCol>
              </a:tblGrid>
              <a:tr h="370840">
                <a:tc>
                  <a:txBody>
                    <a:bodyPr/>
                    <a:lstStyle/>
                    <a:p>
                      <a:pPr algn="ctr"/>
                      <a:r>
                        <a:rPr lang="en-US" dirty="0"/>
                        <a:t>Sr.</a:t>
                      </a:r>
                    </a:p>
                  </a:txBody>
                  <a:tcPr/>
                </a:tc>
                <a:tc>
                  <a:txBody>
                    <a:bodyPr/>
                    <a:lstStyle/>
                    <a:p>
                      <a:r>
                        <a:rPr lang="en-US" dirty="0"/>
                        <a:t>Constructor</a:t>
                      </a:r>
                    </a:p>
                  </a:txBody>
                  <a:tcPr/>
                </a:tc>
                <a:extLst>
                  <a:ext uri="{0D108BD9-81ED-4DB2-BD59-A6C34878D82A}">
                    <a16:rowId xmlns:a16="http://schemas.microsoft.com/office/drawing/2014/main" val="10000"/>
                  </a:ext>
                </a:extLst>
              </a:tr>
              <a:tr h="370840">
                <a:tc>
                  <a:txBody>
                    <a:bodyPr/>
                    <a:lstStyle/>
                    <a:p>
                      <a:pPr algn="ctr"/>
                      <a:r>
                        <a:rPr lang="en-US" dirty="0"/>
                        <a:t>1</a:t>
                      </a:r>
                    </a:p>
                  </a:txBody>
                  <a:tcPr/>
                </a:tc>
                <a:tc>
                  <a:txBody>
                    <a:bodyPr/>
                    <a:lstStyle/>
                    <a:p>
                      <a:r>
                        <a:rPr lang="en-US" dirty="0" err="1"/>
                        <a:t>BufferedReader</a:t>
                      </a:r>
                      <a:r>
                        <a:rPr lang="en-US" dirty="0"/>
                        <a:t>(Reader in)</a:t>
                      </a:r>
                    </a:p>
                    <a:p>
                      <a:r>
                        <a:rPr lang="en-US" dirty="0"/>
                        <a:t>This creates a buffering character-input stream that uses a default-sized input buffer.</a:t>
                      </a:r>
                    </a:p>
                  </a:txBody>
                  <a:tcPr/>
                </a:tc>
                <a:extLst>
                  <a:ext uri="{0D108BD9-81ED-4DB2-BD59-A6C34878D82A}">
                    <a16:rowId xmlns:a16="http://schemas.microsoft.com/office/drawing/2014/main" val="10001"/>
                  </a:ext>
                </a:extLst>
              </a:tr>
              <a:tr h="370840">
                <a:tc>
                  <a:txBody>
                    <a:bodyPr/>
                    <a:lstStyle/>
                    <a:p>
                      <a:pPr algn="ctr"/>
                      <a:r>
                        <a:rPr lang="en-US" dirty="0"/>
                        <a:t>2</a:t>
                      </a:r>
                    </a:p>
                  </a:txBody>
                  <a:tcPr/>
                </a:tc>
                <a:tc>
                  <a:txBody>
                    <a:bodyPr/>
                    <a:lstStyle/>
                    <a:p>
                      <a:r>
                        <a:rPr lang="en-US" dirty="0" err="1"/>
                        <a:t>BufferedReader</a:t>
                      </a:r>
                      <a:r>
                        <a:rPr lang="en-US" dirty="0"/>
                        <a:t>(Reader in, </a:t>
                      </a:r>
                      <a:r>
                        <a:rPr lang="en-US" dirty="0" err="1"/>
                        <a:t>int</a:t>
                      </a:r>
                      <a:r>
                        <a:rPr lang="en-US" dirty="0"/>
                        <a:t> </a:t>
                      </a:r>
                      <a:r>
                        <a:rPr lang="en-US" dirty="0" err="1"/>
                        <a:t>sz</a:t>
                      </a:r>
                      <a:r>
                        <a:rPr lang="en-US" dirty="0"/>
                        <a:t>)</a:t>
                      </a:r>
                    </a:p>
                    <a:p>
                      <a:r>
                        <a:rPr lang="en-US" dirty="0"/>
                        <a:t>This creates a buffering character-input stream that uses an input buffer of the specified size.</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705347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E1B3F509-2A87-3ABB-C79B-605FD411A0C7}"/>
              </a:ext>
            </a:extLst>
          </p:cNvPr>
          <p:cNvSpPr txBox="1"/>
          <p:nvPr/>
        </p:nvSpPr>
        <p:spPr>
          <a:xfrm>
            <a:off x="0" y="0"/>
            <a:ext cx="12192000" cy="6858000"/>
          </a:xfrm>
          <a:prstGeom prst="rect">
            <a:avLst/>
          </a:prstGeom>
          <a:solidFill>
            <a:schemeClr val="accent1">
              <a:lumMod val="20000"/>
              <a:lumOff val="80000"/>
              <a:alpha val="43000"/>
            </a:schemeClr>
          </a:solidFill>
          <a:ln w="12700" cap="sq">
            <a:noFill/>
            <a:miter/>
          </a:ln>
        </p:spPr>
        <p:txBody>
          <a:bodyPr vert="horz" wrap="square" lIns="91440" tIns="45720" rIns="91440" bIns="45720" rtlCol="0" anchor="ctr"/>
          <a:lstStyle/>
          <a:p>
            <a:pPr algn="ctr"/>
            <a:endParaRPr kumimoji="1" lang="zh-CN" altLang="en-US"/>
          </a:p>
        </p:txBody>
      </p:sp>
      <p:sp>
        <p:nvSpPr>
          <p:cNvPr id="2" name="Title 1">
            <a:extLst>
              <a:ext uri="{FF2B5EF4-FFF2-40B4-BE49-F238E27FC236}">
                <a16:creationId xmlns:a16="http://schemas.microsoft.com/office/drawing/2014/main" id="{F9F9612F-0279-1C52-6270-B6F9621A8B40}"/>
              </a:ext>
            </a:extLst>
          </p:cNvPr>
          <p:cNvSpPr>
            <a:spLocks noGrp="1"/>
          </p:cNvSpPr>
          <p:nvPr>
            <p:ph type="title"/>
          </p:nvPr>
        </p:nvSpPr>
        <p:spPr>
          <a:xfrm>
            <a:off x="0" y="1"/>
            <a:ext cx="12192000" cy="711200"/>
          </a:xfrm>
        </p:spPr>
        <p:txBody>
          <a:bodyPr>
            <a:normAutofit/>
          </a:bodyPr>
          <a:lstStyle/>
          <a:p>
            <a:r>
              <a:rPr lang="en-US" dirty="0" err="1"/>
              <a:t>BufferedReader</a:t>
            </a:r>
            <a:r>
              <a:rPr lang="en-US" dirty="0"/>
              <a:t> (Methods)</a:t>
            </a:r>
          </a:p>
        </p:txBody>
      </p:sp>
      <p:graphicFrame>
        <p:nvGraphicFramePr>
          <p:cNvPr id="3" name="Table 2">
            <a:extLst>
              <a:ext uri="{FF2B5EF4-FFF2-40B4-BE49-F238E27FC236}">
                <a16:creationId xmlns:a16="http://schemas.microsoft.com/office/drawing/2014/main" id="{2B046C23-B8FC-45B2-25AD-06351623218F}"/>
              </a:ext>
            </a:extLst>
          </p:cNvPr>
          <p:cNvGraphicFramePr>
            <a:graphicFrameLocks noGrp="1"/>
          </p:cNvGraphicFramePr>
          <p:nvPr>
            <p:extLst>
              <p:ext uri="{D42A27DB-BD31-4B8C-83A1-F6EECF244321}">
                <p14:modId xmlns:p14="http://schemas.microsoft.com/office/powerpoint/2010/main" val="413297507"/>
              </p:ext>
            </p:extLst>
          </p:nvPr>
        </p:nvGraphicFramePr>
        <p:xfrm>
          <a:off x="190499" y="1066800"/>
          <a:ext cx="10882054" cy="4602480"/>
        </p:xfrm>
        <a:graphic>
          <a:graphicData uri="http://schemas.openxmlformats.org/drawingml/2006/table">
            <a:tbl>
              <a:tblPr firstRow="1">
                <a:tableStyleId>{5C22544A-7EE6-4342-B048-85BDC9FD1C3A}</a:tableStyleId>
              </a:tblPr>
              <a:tblGrid>
                <a:gridCol w="732445">
                  <a:extLst>
                    <a:ext uri="{9D8B030D-6E8A-4147-A177-3AD203B41FA5}">
                      <a16:colId xmlns:a16="http://schemas.microsoft.com/office/drawing/2014/main" val="20000"/>
                    </a:ext>
                  </a:extLst>
                </a:gridCol>
                <a:gridCol w="10149609">
                  <a:extLst>
                    <a:ext uri="{9D8B030D-6E8A-4147-A177-3AD203B41FA5}">
                      <a16:colId xmlns:a16="http://schemas.microsoft.com/office/drawing/2014/main" val="20001"/>
                    </a:ext>
                  </a:extLst>
                </a:gridCol>
              </a:tblGrid>
              <a:tr h="370840">
                <a:tc>
                  <a:txBody>
                    <a:bodyPr/>
                    <a:lstStyle/>
                    <a:p>
                      <a:pPr algn="ctr"/>
                      <a:r>
                        <a:rPr lang="en-US" sz="2000" dirty="0"/>
                        <a:t>Sr.</a:t>
                      </a:r>
                    </a:p>
                  </a:txBody>
                  <a:tcPr/>
                </a:tc>
                <a:tc>
                  <a:txBody>
                    <a:bodyPr/>
                    <a:lstStyle/>
                    <a:p>
                      <a:r>
                        <a:rPr lang="en-US" sz="2000" dirty="0"/>
                        <a:t>Methods</a:t>
                      </a:r>
                    </a:p>
                  </a:txBody>
                  <a:tcPr/>
                </a:tc>
                <a:extLst>
                  <a:ext uri="{0D108BD9-81ED-4DB2-BD59-A6C34878D82A}">
                    <a16:rowId xmlns:a16="http://schemas.microsoft.com/office/drawing/2014/main" val="10000"/>
                  </a:ext>
                </a:extLst>
              </a:tr>
              <a:tr h="370840">
                <a:tc>
                  <a:txBody>
                    <a:bodyPr/>
                    <a:lstStyle/>
                    <a:p>
                      <a:pPr algn="ctr"/>
                      <a:r>
                        <a:rPr lang="en-US" sz="2000" dirty="0"/>
                        <a:t>1</a:t>
                      </a:r>
                    </a:p>
                  </a:txBody>
                  <a:tcPr/>
                </a:tc>
                <a:tc>
                  <a:txBody>
                    <a:bodyPr/>
                    <a:lstStyle/>
                    <a:p>
                      <a:r>
                        <a:rPr lang="en-US" sz="2000" dirty="0"/>
                        <a:t>void close()</a:t>
                      </a:r>
                    </a:p>
                    <a:p>
                      <a:r>
                        <a:rPr lang="en-US" sz="2000" dirty="0"/>
                        <a:t>This method closes the stream and releases any system resources associated with it.</a:t>
                      </a:r>
                    </a:p>
                  </a:txBody>
                  <a:tcPr/>
                </a:tc>
                <a:extLst>
                  <a:ext uri="{0D108BD9-81ED-4DB2-BD59-A6C34878D82A}">
                    <a16:rowId xmlns:a16="http://schemas.microsoft.com/office/drawing/2014/main" val="10001"/>
                  </a:ext>
                </a:extLst>
              </a:tr>
              <a:tr h="370840">
                <a:tc>
                  <a:txBody>
                    <a:bodyPr/>
                    <a:lstStyle/>
                    <a:p>
                      <a:pPr algn="ctr"/>
                      <a:r>
                        <a:rPr lang="en-US" sz="2000" dirty="0"/>
                        <a:t>2</a:t>
                      </a:r>
                    </a:p>
                  </a:txBody>
                  <a:tcPr/>
                </a:tc>
                <a:tc>
                  <a:txBody>
                    <a:bodyPr/>
                    <a:lstStyle/>
                    <a:p>
                      <a:r>
                        <a:rPr lang="en-US" sz="2000" dirty="0" err="1"/>
                        <a:t>int</a:t>
                      </a:r>
                      <a:r>
                        <a:rPr lang="en-US" sz="2000" dirty="0"/>
                        <a:t> read()</a:t>
                      </a:r>
                    </a:p>
                    <a:p>
                      <a:r>
                        <a:rPr lang="en-US" sz="2000" dirty="0"/>
                        <a:t>This method reads a single character.</a:t>
                      </a:r>
                    </a:p>
                  </a:txBody>
                  <a:tcPr/>
                </a:tc>
                <a:extLst>
                  <a:ext uri="{0D108BD9-81ED-4DB2-BD59-A6C34878D82A}">
                    <a16:rowId xmlns:a16="http://schemas.microsoft.com/office/drawing/2014/main" val="10002"/>
                  </a:ext>
                </a:extLst>
              </a:tr>
              <a:tr h="370840">
                <a:tc>
                  <a:txBody>
                    <a:bodyPr/>
                    <a:lstStyle/>
                    <a:p>
                      <a:pPr algn="ctr"/>
                      <a:r>
                        <a:rPr lang="en-US" sz="2000" dirty="0"/>
                        <a:t>3</a:t>
                      </a:r>
                    </a:p>
                  </a:txBody>
                  <a:tcPr/>
                </a:tc>
                <a:tc>
                  <a:txBody>
                    <a:bodyPr/>
                    <a:lstStyle/>
                    <a:p>
                      <a:r>
                        <a:rPr lang="en-US" sz="2000" dirty="0" err="1"/>
                        <a:t>int</a:t>
                      </a:r>
                      <a:r>
                        <a:rPr lang="en-US" sz="2000" dirty="0"/>
                        <a:t> read(char[] </a:t>
                      </a:r>
                      <a:r>
                        <a:rPr lang="en-US" sz="2000" dirty="0" err="1"/>
                        <a:t>cbuf</a:t>
                      </a:r>
                      <a:r>
                        <a:rPr lang="en-US" sz="2000" dirty="0"/>
                        <a:t>, </a:t>
                      </a:r>
                      <a:r>
                        <a:rPr lang="en-US" sz="2000" dirty="0" err="1"/>
                        <a:t>int</a:t>
                      </a:r>
                      <a:r>
                        <a:rPr lang="en-US" sz="2000" dirty="0"/>
                        <a:t> off, </a:t>
                      </a:r>
                      <a:r>
                        <a:rPr lang="en-US" sz="2000" dirty="0" err="1"/>
                        <a:t>int</a:t>
                      </a:r>
                      <a:r>
                        <a:rPr lang="en-US" sz="2000" dirty="0"/>
                        <a:t> </a:t>
                      </a:r>
                      <a:r>
                        <a:rPr lang="en-US" sz="2000" dirty="0" err="1"/>
                        <a:t>len</a:t>
                      </a:r>
                      <a:r>
                        <a:rPr lang="en-US" sz="2000" dirty="0"/>
                        <a:t>)</a:t>
                      </a:r>
                    </a:p>
                    <a:p>
                      <a:r>
                        <a:rPr lang="en-US" sz="2000" dirty="0"/>
                        <a:t>This method reads characters into a portion of an array.</a:t>
                      </a:r>
                    </a:p>
                  </a:txBody>
                  <a:tcPr/>
                </a:tc>
                <a:extLst>
                  <a:ext uri="{0D108BD9-81ED-4DB2-BD59-A6C34878D82A}">
                    <a16:rowId xmlns:a16="http://schemas.microsoft.com/office/drawing/2014/main" val="10003"/>
                  </a:ext>
                </a:extLst>
              </a:tr>
              <a:tr h="370840">
                <a:tc>
                  <a:txBody>
                    <a:bodyPr/>
                    <a:lstStyle/>
                    <a:p>
                      <a:pPr algn="ctr"/>
                      <a:r>
                        <a:rPr lang="en-US" sz="2000" dirty="0"/>
                        <a:t>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String </a:t>
                      </a:r>
                      <a:r>
                        <a:rPr lang="en-US" sz="2000" dirty="0" err="1"/>
                        <a:t>readLine</a:t>
                      </a:r>
                      <a:r>
                        <a:rPr lang="en-US" sz="200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This method reads a line of text.</a:t>
                      </a:r>
                    </a:p>
                  </a:txBody>
                  <a:tcPr/>
                </a:tc>
                <a:extLst>
                  <a:ext uri="{0D108BD9-81ED-4DB2-BD59-A6C34878D82A}">
                    <a16:rowId xmlns:a16="http://schemas.microsoft.com/office/drawing/2014/main" val="10004"/>
                  </a:ext>
                </a:extLst>
              </a:tr>
              <a:tr h="370840">
                <a:tc>
                  <a:txBody>
                    <a:bodyPr/>
                    <a:lstStyle/>
                    <a:p>
                      <a:pPr algn="ctr"/>
                      <a:r>
                        <a:rPr lang="en-US" sz="2000" dirty="0"/>
                        <a:t>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void reset()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This method resets the stream.</a:t>
                      </a:r>
                    </a:p>
                  </a:txBody>
                  <a:tcPr/>
                </a:tc>
                <a:extLst>
                  <a:ext uri="{0D108BD9-81ED-4DB2-BD59-A6C34878D82A}">
                    <a16:rowId xmlns:a16="http://schemas.microsoft.com/office/drawing/2014/main" val="10005"/>
                  </a:ext>
                </a:extLst>
              </a:tr>
              <a:tr h="370840">
                <a:tc>
                  <a:txBody>
                    <a:bodyPr/>
                    <a:lstStyle/>
                    <a:p>
                      <a:pPr algn="ctr"/>
                      <a:r>
                        <a:rPr lang="en-US" sz="2000" dirty="0"/>
                        <a:t>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long skip(long n)</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This method skips characters.</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72537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E1B3F509-2A87-3ABB-C79B-605FD411A0C7}"/>
              </a:ext>
            </a:extLst>
          </p:cNvPr>
          <p:cNvSpPr txBox="1"/>
          <p:nvPr/>
        </p:nvSpPr>
        <p:spPr>
          <a:xfrm>
            <a:off x="0" y="0"/>
            <a:ext cx="12192000" cy="6858000"/>
          </a:xfrm>
          <a:prstGeom prst="rect">
            <a:avLst/>
          </a:prstGeom>
          <a:solidFill>
            <a:schemeClr val="accent1">
              <a:lumMod val="20000"/>
              <a:lumOff val="80000"/>
              <a:alpha val="43000"/>
            </a:schemeClr>
          </a:solidFill>
          <a:ln w="12700" cap="sq">
            <a:noFill/>
            <a:miter/>
          </a:ln>
        </p:spPr>
        <p:txBody>
          <a:bodyPr vert="horz" wrap="square" lIns="91440" tIns="45720" rIns="91440" bIns="45720" rtlCol="0" anchor="ctr"/>
          <a:lstStyle/>
          <a:p>
            <a:pPr algn="ctr"/>
            <a:endParaRPr kumimoji="1" lang="zh-CN" altLang="en-US"/>
          </a:p>
        </p:txBody>
      </p:sp>
      <p:sp>
        <p:nvSpPr>
          <p:cNvPr id="2" name="Title 1">
            <a:extLst>
              <a:ext uri="{FF2B5EF4-FFF2-40B4-BE49-F238E27FC236}">
                <a16:creationId xmlns:a16="http://schemas.microsoft.com/office/drawing/2014/main" id="{5F3A8589-7448-E116-2986-20D337641E34}"/>
              </a:ext>
            </a:extLst>
          </p:cNvPr>
          <p:cNvSpPr>
            <a:spLocks noGrp="1"/>
          </p:cNvSpPr>
          <p:nvPr>
            <p:ph type="title"/>
          </p:nvPr>
        </p:nvSpPr>
        <p:spPr>
          <a:xfrm>
            <a:off x="0" y="1"/>
            <a:ext cx="12192000" cy="711200"/>
          </a:xfrm>
        </p:spPr>
        <p:txBody>
          <a:bodyPr>
            <a:normAutofit/>
          </a:bodyPr>
          <a:lstStyle/>
          <a:p>
            <a:r>
              <a:rPr lang="en-US" dirty="0" err="1"/>
              <a:t>BufferedReader</a:t>
            </a:r>
            <a:r>
              <a:rPr lang="en-US" dirty="0"/>
              <a:t> – Example</a:t>
            </a:r>
          </a:p>
        </p:txBody>
      </p:sp>
      <p:sp>
        <p:nvSpPr>
          <p:cNvPr id="3" name="Rectangle 2">
            <a:extLst>
              <a:ext uri="{FF2B5EF4-FFF2-40B4-BE49-F238E27FC236}">
                <a16:creationId xmlns:a16="http://schemas.microsoft.com/office/drawing/2014/main" id="{49C1CA83-919A-C2C5-9F11-E3E9CEFE30E9}"/>
              </a:ext>
            </a:extLst>
          </p:cNvPr>
          <p:cNvSpPr/>
          <p:nvPr/>
        </p:nvSpPr>
        <p:spPr>
          <a:xfrm>
            <a:off x="228600" y="969288"/>
            <a:ext cx="8534400" cy="5355312"/>
          </a:xfrm>
          <a:prstGeom prst="rect">
            <a:avLst/>
          </a:prstGeom>
          <a:ln w="19050">
            <a:solidFill>
              <a:schemeClr val="tx2">
                <a:lumMod val="60000"/>
                <a:lumOff val="40000"/>
              </a:schemeClr>
            </a:solidFill>
            <a:prstDash val="dash"/>
          </a:ln>
        </p:spPr>
        <p:txBody>
          <a:bodyPr wrap="square">
            <a:spAutoFit/>
          </a:bodyPr>
          <a:lstStyle/>
          <a:p>
            <a:r>
              <a:rPr lang="en-US" b="1" dirty="0">
                <a:solidFill>
                  <a:srgbClr val="7F0055"/>
                </a:solidFill>
                <a:latin typeface="Consolas"/>
              </a:rPr>
              <a:t>import</a:t>
            </a:r>
            <a:r>
              <a:rPr lang="en-US" b="1" dirty="0">
                <a:solidFill>
                  <a:srgbClr val="000000"/>
                </a:solidFill>
                <a:latin typeface="Consolas"/>
              </a:rPr>
              <a:t> </a:t>
            </a:r>
            <a:r>
              <a:rPr lang="en-US" b="1" dirty="0" err="1">
                <a:solidFill>
                  <a:srgbClr val="000000"/>
                </a:solidFill>
                <a:latin typeface="Consolas"/>
              </a:rPr>
              <a:t>java.io.BufferedReader</a:t>
            </a:r>
            <a:r>
              <a:rPr lang="en-US" b="1" dirty="0">
                <a:solidFill>
                  <a:srgbClr val="000000"/>
                </a:solidFill>
                <a:latin typeface="Consolas"/>
              </a:rPr>
              <a:t>;</a:t>
            </a:r>
          </a:p>
          <a:p>
            <a:r>
              <a:rPr lang="en-US" b="1" dirty="0">
                <a:solidFill>
                  <a:srgbClr val="7F0055"/>
                </a:solidFill>
                <a:latin typeface="Consolas"/>
              </a:rPr>
              <a:t>import</a:t>
            </a:r>
            <a:r>
              <a:rPr lang="en-US" b="1" dirty="0">
                <a:solidFill>
                  <a:srgbClr val="000000"/>
                </a:solidFill>
                <a:latin typeface="Consolas"/>
              </a:rPr>
              <a:t> </a:t>
            </a:r>
            <a:r>
              <a:rPr lang="en-US" b="1" dirty="0" err="1">
                <a:solidFill>
                  <a:srgbClr val="000000"/>
                </a:solidFill>
                <a:latin typeface="Consolas"/>
              </a:rPr>
              <a:t>java.io.FileReader</a:t>
            </a:r>
            <a:r>
              <a:rPr lang="en-US" b="1" dirty="0">
                <a:solidFill>
                  <a:srgbClr val="000000"/>
                </a:solidFill>
                <a:latin typeface="Consolas"/>
              </a:rPr>
              <a:t>;</a:t>
            </a:r>
          </a:p>
          <a:p>
            <a:r>
              <a:rPr lang="en-US" b="1" dirty="0">
                <a:solidFill>
                  <a:srgbClr val="7F0055"/>
                </a:solidFill>
                <a:latin typeface="Consolas"/>
              </a:rPr>
              <a:t>import</a:t>
            </a:r>
            <a:r>
              <a:rPr lang="en-US" b="1" dirty="0">
                <a:solidFill>
                  <a:srgbClr val="000000"/>
                </a:solidFill>
                <a:latin typeface="Consolas"/>
              </a:rPr>
              <a:t> </a:t>
            </a:r>
            <a:r>
              <a:rPr lang="en-US" b="1" dirty="0" err="1">
                <a:solidFill>
                  <a:srgbClr val="000000"/>
                </a:solidFill>
                <a:latin typeface="Consolas"/>
              </a:rPr>
              <a:t>java.io.IOException</a:t>
            </a:r>
            <a:r>
              <a:rPr lang="en-US" b="1" dirty="0">
                <a:solidFill>
                  <a:srgbClr val="000000"/>
                </a:solidFill>
                <a:latin typeface="Consolas"/>
              </a:rPr>
              <a:t>;</a:t>
            </a:r>
          </a:p>
          <a:p>
            <a:endParaRPr lang="en-US" dirty="0">
              <a:latin typeface="Consolas"/>
            </a:endParaRPr>
          </a:p>
          <a:p>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BufferedReaderDemo</a:t>
            </a:r>
            <a:r>
              <a:rPr lang="en-US" b="1" dirty="0">
                <a:solidFill>
                  <a:srgbClr val="000000"/>
                </a:solidFill>
                <a:latin typeface="Consolas"/>
              </a:rPr>
              <a:t> {</a:t>
            </a:r>
          </a:p>
          <a:p>
            <a:pPr lvl="1"/>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main(String[] </a:t>
            </a:r>
            <a:r>
              <a:rPr lang="en-US" b="1" dirty="0" err="1">
                <a:solidFill>
                  <a:srgbClr val="6A3E3E"/>
                </a:solidFill>
                <a:latin typeface="Consolas"/>
              </a:rPr>
              <a:t>args</a:t>
            </a:r>
            <a:r>
              <a:rPr lang="en-US" b="1" dirty="0">
                <a:solidFill>
                  <a:srgbClr val="000000"/>
                </a:solidFill>
                <a:latin typeface="Consolas"/>
              </a:rPr>
              <a:t>) </a:t>
            </a:r>
            <a:r>
              <a:rPr lang="en-US" b="1" dirty="0">
                <a:solidFill>
                  <a:srgbClr val="7F0055"/>
                </a:solidFill>
                <a:latin typeface="Consolas"/>
              </a:rPr>
              <a:t>throws</a:t>
            </a:r>
            <a:r>
              <a:rPr lang="en-US" b="1" dirty="0">
                <a:solidFill>
                  <a:srgbClr val="000000"/>
                </a:solidFill>
                <a:latin typeface="Consolas"/>
              </a:rPr>
              <a:t> </a:t>
            </a:r>
            <a:r>
              <a:rPr lang="en-US" b="1" dirty="0" err="1">
                <a:solidFill>
                  <a:srgbClr val="000000"/>
                </a:solidFill>
                <a:latin typeface="Consolas"/>
              </a:rPr>
              <a:t>IOException</a:t>
            </a:r>
            <a:r>
              <a:rPr lang="en-US" b="1" dirty="0">
                <a:solidFill>
                  <a:srgbClr val="000000"/>
                </a:solidFill>
                <a:latin typeface="Consolas"/>
              </a:rPr>
              <a:t> {</a:t>
            </a:r>
          </a:p>
          <a:p>
            <a:pPr lvl="2"/>
            <a:r>
              <a:rPr lang="en-US" dirty="0" err="1">
                <a:solidFill>
                  <a:srgbClr val="000000"/>
                </a:solidFill>
                <a:latin typeface="Consolas"/>
              </a:rPr>
              <a:t>FileReader</a:t>
            </a:r>
            <a:r>
              <a:rPr lang="en-US" dirty="0">
                <a:solidFill>
                  <a:srgbClr val="000000"/>
                </a:solidFill>
                <a:latin typeface="Consolas"/>
              </a:rPr>
              <a:t> </a:t>
            </a:r>
            <a:r>
              <a:rPr lang="en-US" dirty="0" err="1">
                <a:solidFill>
                  <a:srgbClr val="6A3E3E"/>
                </a:solidFill>
                <a:latin typeface="Consolas"/>
              </a:rPr>
              <a:t>fr</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FileReader</a:t>
            </a:r>
            <a:r>
              <a:rPr lang="en-US" b="1" dirty="0">
                <a:solidFill>
                  <a:srgbClr val="000000"/>
                </a:solidFill>
                <a:latin typeface="Consolas"/>
              </a:rPr>
              <a:t>(</a:t>
            </a:r>
            <a:r>
              <a:rPr lang="en-US" b="1" dirty="0">
                <a:solidFill>
                  <a:srgbClr val="2A00FF"/>
                </a:solidFill>
                <a:latin typeface="Consolas"/>
              </a:rPr>
              <a:t>"input.txt"</a:t>
            </a:r>
            <a:r>
              <a:rPr lang="en-US" b="1" dirty="0">
                <a:solidFill>
                  <a:srgbClr val="000000"/>
                </a:solidFill>
                <a:latin typeface="Consolas"/>
              </a:rPr>
              <a:t>);</a:t>
            </a:r>
          </a:p>
          <a:p>
            <a:pPr lvl="2"/>
            <a:r>
              <a:rPr lang="en-US" dirty="0" err="1">
                <a:solidFill>
                  <a:srgbClr val="000000"/>
                </a:solidFill>
                <a:latin typeface="Consolas"/>
              </a:rPr>
              <a:t>BufferedReader</a:t>
            </a:r>
            <a:r>
              <a:rPr lang="en-US" dirty="0">
                <a:solidFill>
                  <a:srgbClr val="000000"/>
                </a:solidFill>
                <a:latin typeface="Consolas"/>
              </a:rPr>
              <a:t> </a:t>
            </a:r>
            <a:r>
              <a:rPr lang="en-US" dirty="0" err="1">
                <a:solidFill>
                  <a:srgbClr val="6A3E3E"/>
                </a:solidFill>
                <a:latin typeface="Consolas"/>
              </a:rPr>
              <a:t>br</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BufferedReader</a:t>
            </a:r>
            <a:r>
              <a:rPr lang="en-US" b="1" dirty="0">
                <a:solidFill>
                  <a:srgbClr val="000000"/>
                </a:solidFill>
                <a:latin typeface="Consolas"/>
              </a:rPr>
              <a:t>(</a:t>
            </a:r>
            <a:r>
              <a:rPr lang="en-US" b="1" dirty="0" err="1">
                <a:solidFill>
                  <a:srgbClr val="6A3E3E"/>
                </a:solidFill>
                <a:latin typeface="Consolas"/>
              </a:rPr>
              <a:t>fr</a:t>
            </a:r>
            <a:r>
              <a:rPr lang="en-US" b="1" dirty="0">
                <a:solidFill>
                  <a:srgbClr val="000000"/>
                </a:solidFill>
                <a:latin typeface="Consolas"/>
              </a:rPr>
              <a:t>);</a:t>
            </a:r>
          </a:p>
          <a:p>
            <a:pPr lvl="2"/>
            <a:r>
              <a:rPr lang="en-US" b="1" dirty="0">
                <a:solidFill>
                  <a:srgbClr val="7F0055"/>
                </a:solidFill>
                <a:latin typeface="Consolas"/>
              </a:rPr>
              <a:t>char</a:t>
            </a:r>
            <a:r>
              <a:rPr lang="en-US" b="1" dirty="0">
                <a:solidFill>
                  <a:srgbClr val="000000"/>
                </a:solidFill>
                <a:latin typeface="Consolas"/>
              </a:rPr>
              <a:t> </a:t>
            </a:r>
            <a:r>
              <a:rPr lang="en-US" b="1" dirty="0">
                <a:solidFill>
                  <a:srgbClr val="6A3E3E"/>
                </a:solidFill>
                <a:latin typeface="Consolas"/>
              </a:rPr>
              <a:t>c</a:t>
            </a:r>
            <a:r>
              <a:rPr lang="en-US" b="1"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a:solidFill>
                  <a:srgbClr val="7F0055"/>
                </a:solidFill>
                <a:latin typeface="Consolas"/>
              </a:rPr>
              <a:t>char</a:t>
            </a:r>
            <a:r>
              <a:rPr lang="en-US" b="1" dirty="0">
                <a:solidFill>
                  <a:srgbClr val="000000"/>
                </a:solidFill>
                <a:latin typeface="Consolas"/>
              </a:rPr>
              <a:t>[20];</a:t>
            </a:r>
          </a:p>
          <a:p>
            <a:pPr lvl="2"/>
            <a:r>
              <a:rPr lang="en-US" dirty="0" err="1">
                <a:solidFill>
                  <a:srgbClr val="6A3E3E"/>
                </a:solidFill>
                <a:latin typeface="Consolas"/>
              </a:rPr>
              <a:t>br</a:t>
            </a:r>
            <a:r>
              <a:rPr lang="en-US" dirty="0" err="1">
                <a:solidFill>
                  <a:srgbClr val="000000"/>
                </a:solidFill>
                <a:latin typeface="Consolas"/>
              </a:rPr>
              <a:t>.skip</a:t>
            </a:r>
            <a:r>
              <a:rPr lang="en-US" dirty="0">
                <a:solidFill>
                  <a:srgbClr val="000000"/>
                </a:solidFill>
                <a:latin typeface="Consolas"/>
              </a:rPr>
              <a:t>(8);</a:t>
            </a:r>
          </a:p>
          <a:p>
            <a:pPr lvl="2"/>
            <a:r>
              <a:rPr lang="en-US" b="1" dirty="0">
                <a:solidFill>
                  <a:srgbClr val="7F0055"/>
                </a:solidFill>
                <a:latin typeface="Consolas"/>
              </a:rPr>
              <a:t>if</a:t>
            </a:r>
            <a:r>
              <a:rPr lang="en-US" b="1" dirty="0">
                <a:solidFill>
                  <a:srgbClr val="000000"/>
                </a:solidFill>
                <a:latin typeface="Consolas"/>
              </a:rPr>
              <a:t> (</a:t>
            </a:r>
            <a:r>
              <a:rPr lang="en-US" dirty="0" err="1">
                <a:solidFill>
                  <a:srgbClr val="6A3E3E"/>
                </a:solidFill>
                <a:latin typeface="Consolas"/>
              </a:rPr>
              <a:t>br</a:t>
            </a:r>
            <a:r>
              <a:rPr lang="en-US" dirty="0" err="1">
                <a:solidFill>
                  <a:srgbClr val="000000"/>
                </a:solidFill>
                <a:latin typeface="Consolas"/>
              </a:rPr>
              <a:t>.ready</a:t>
            </a:r>
            <a:r>
              <a:rPr lang="en-US" dirty="0">
                <a:solidFill>
                  <a:srgbClr val="000000"/>
                </a:solidFill>
                <a:latin typeface="Consolas"/>
              </a:rPr>
              <a:t>()) {</a:t>
            </a:r>
          </a:p>
          <a:p>
            <a:pPr lvl="3"/>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err="1">
                <a:solidFill>
                  <a:srgbClr val="6A3E3E"/>
                </a:solidFill>
                <a:latin typeface="Consolas"/>
              </a:rPr>
              <a:t>br</a:t>
            </a:r>
            <a:r>
              <a:rPr lang="en-US" b="1" i="1" dirty="0" err="1">
                <a:solidFill>
                  <a:srgbClr val="000000"/>
                </a:solidFill>
                <a:latin typeface="Consolas"/>
              </a:rPr>
              <a:t>.readLine</a:t>
            </a:r>
            <a:r>
              <a:rPr lang="en-US" b="1" i="1" dirty="0">
                <a:solidFill>
                  <a:srgbClr val="000000"/>
                </a:solidFill>
                <a:latin typeface="Consolas"/>
              </a:rPr>
              <a:t>());</a:t>
            </a:r>
          </a:p>
          <a:p>
            <a:pPr lvl="3"/>
            <a:r>
              <a:rPr lang="en-US" dirty="0" err="1">
                <a:solidFill>
                  <a:srgbClr val="6A3E3E"/>
                </a:solidFill>
                <a:latin typeface="Consolas"/>
              </a:rPr>
              <a:t>br</a:t>
            </a:r>
            <a:r>
              <a:rPr lang="en-US" dirty="0" err="1">
                <a:solidFill>
                  <a:srgbClr val="000000"/>
                </a:solidFill>
                <a:latin typeface="Consolas"/>
              </a:rPr>
              <a:t>.read</a:t>
            </a:r>
            <a:r>
              <a:rPr lang="en-US" dirty="0">
                <a:solidFill>
                  <a:srgbClr val="000000"/>
                </a:solidFill>
                <a:latin typeface="Consolas"/>
              </a:rPr>
              <a:t>(</a:t>
            </a:r>
            <a:r>
              <a:rPr lang="en-US" dirty="0">
                <a:solidFill>
                  <a:srgbClr val="6A3E3E"/>
                </a:solidFill>
                <a:latin typeface="Consolas"/>
              </a:rPr>
              <a:t>c</a:t>
            </a:r>
            <a:r>
              <a:rPr lang="en-US" dirty="0">
                <a:solidFill>
                  <a:srgbClr val="000000"/>
                </a:solidFill>
                <a:latin typeface="Consolas"/>
              </a:rPr>
              <a:t>);</a:t>
            </a:r>
          </a:p>
          <a:p>
            <a:pPr lvl="3"/>
            <a:r>
              <a:rPr lang="nn-NO" b="1" dirty="0">
                <a:solidFill>
                  <a:srgbClr val="7F0055"/>
                </a:solidFill>
                <a:latin typeface="Consolas"/>
              </a:rPr>
              <a:t>for</a:t>
            </a:r>
            <a:r>
              <a:rPr lang="nn-NO" b="1" dirty="0">
                <a:solidFill>
                  <a:srgbClr val="000000"/>
                </a:solidFill>
                <a:latin typeface="Consolas"/>
              </a:rPr>
              <a:t> (</a:t>
            </a:r>
            <a:r>
              <a:rPr lang="nn-NO" b="1" dirty="0">
                <a:solidFill>
                  <a:srgbClr val="7F0055"/>
                </a:solidFill>
                <a:latin typeface="Consolas"/>
              </a:rPr>
              <a:t>int</a:t>
            </a:r>
            <a:r>
              <a:rPr lang="nn-NO" b="1" dirty="0">
                <a:solidFill>
                  <a:srgbClr val="000000"/>
                </a:solidFill>
                <a:latin typeface="Consolas"/>
              </a:rPr>
              <a:t> </a:t>
            </a:r>
            <a:r>
              <a:rPr lang="nn-NO" b="1" dirty="0">
                <a:solidFill>
                  <a:srgbClr val="6A3E3E"/>
                </a:solidFill>
                <a:latin typeface="Consolas"/>
              </a:rPr>
              <a:t>i</a:t>
            </a:r>
            <a:r>
              <a:rPr lang="nn-NO" b="1" dirty="0">
                <a:solidFill>
                  <a:srgbClr val="000000"/>
                </a:solidFill>
                <a:latin typeface="Consolas"/>
              </a:rPr>
              <a:t> = 0; </a:t>
            </a:r>
            <a:r>
              <a:rPr lang="nn-NO" b="1" dirty="0">
                <a:solidFill>
                  <a:srgbClr val="6A3E3E"/>
                </a:solidFill>
                <a:latin typeface="Consolas"/>
              </a:rPr>
              <a:t>i</a:t>
            </a:r>
            <a:r>
              <a:rPr lang="nn-NO" b="1" dirty="0">
                <a:solidFill>
                  <a:srgbClr val="000000"/>
                </a:solidFill>
                <a:latin typeface="Consolas"/>
              </a:rPr>
              <a:t> &lt; 20; </a:t>
            </a:r>
            <a:r>
              <a:rPr lang="nn-NO" b="1" dirty="0">
                <a:solidFill>
                  <a:srgbClr val="6A3E3E"/>
                </a:solidFill>
                <a:latin typeface="Consolas"/>
              </a:rPr>
              <a:t>i</a:t>
            </a:r>
            <a:r>
              <a:rPr lang="nn-NO" b="1" dirty="0">
                <a:solidFill>
                  <a:srgbClr val="000000"/>
                </a:solidFill>
                <a:latin typeface="Consolas"/>
              </a:rPr>
              <a:t>++) {</a:t>
            </a:r>
          </a:p>
          <a:p>
            <a:pPr lvl="3"/>
            <a:r>
              <a:rPr lang="en-US" dirty="0">
                <a:solidFill>
                  <a:srgbClr val="000000"/>
                </a:solidFill>
                <a:latin typeface="Consolas"/>
              </a:rPr>
              <a:t>	</a:t>
            </a:r>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a:t>
            </a:r>
            <a:r>
              <a:rPr lang="en-US" b="1" i="1" dirty="0">
                <a:solidFill>
                  <a:srgbClr val="000000"/>
                </a:solidFill>
                <a:latin typeface="Consolas"/>
              </a:rPr>
              <a:t>(</a:t>
            </a:r>
            <a:r>
              <a:rPr lang="en-US" b="1" i="1" dirty="0">
                <a:solidFill>
                  <a:srgbClr val="6A3E3E"/>
                </a:solidFill>
                <a:latin typeface="Consolas"/>
              </a:rPr>
              <a:t>c</a:t>
            </a:r>
            <a:r>
              <a:rPr lang="en-US" b="1" i="1" dirty="0">
                <a:solidFill>
                  <a:srgbClr val="000000"/>
                </a:solidFill>
                <a:latin typeface="Consolas"/>
              </a:rPr>
              <a:t>[</a:t>
            </a:r>
            <a:r>
              <a:rPr lang="en-US" b="1" i="1" dirty="0" err="1">
                <a:solidFill>
                  <a:srgbClr val="6A3E3E"/>
                </a:solidFill>
                <a:latin typeface="Consolas"/>
              </a:rPr>
              <a:t>i</a:t>
            </a:r>
            <a:r>
              <a:rPr lang="en-US" b="1" i="1" dirty="0">
                <a:solidFill>
                  <a:srgbClr val="000000"/>
                </a:solidFill>
                <a:latin typeface="Consolas"/>
              </a:rPr>
              <a:t>]);</a:t>
            </a:r>
          </a:p>
          <a:p>
            <a:pPr lvl="3"/>
            <a:r>
              <a:rPr lang="en-US" dirty="0">
                <a:solidFill>
                  <a:srgbClr val="000000"/>
                </a:solidFill>
                <a:latin typeface="Consolas"/>
              </a:rPr>
              <a:t>}</a:t>
            </a:r>
          </a:p>
          <a:p>
            <a:pPr lvl="2"/>
            <a:r>
              <a:rPr lang="en-US" dirty="0">
                <a:solidFill>
                  <a:srgbClr val="000000"/>
                </a:solidFill>
                <a:latin typeface="Consolas"/>
              </a:rPr>
              <a:t>}</a:t>
            </a:r>
          </a:p>
          <a:p>
            <a:pPr lvl="1"/>
            <a:r>
              <a:rPr lang="en-US" dirty="0">
                <a:solidFill>
                  <a:srgbClr val="000000"/>
                </a:solidFill>
                <a:latin typeface="Consolas"/>
              </a:rPr>
              <a:t>}</a:t>
            </a:r>
          </a:p>
          <a:p>
            <a:r>
              <a:rPr lang="en-US" dirty="0">
                <a:solidFill>
                  <a:srgbClr val="000000"/>
                </a:solidFill>
                <a:latin typeface="Consolas"/>
              </a:rPr>
              <a:t>}</a:t>
            </a:r>
            <a:endParaRPr lang="en-US" dirty="0"/>
          </a:p>
        </p:txBody>
      </p:sp>
    </p:spTree>
    <p:extLst>
      <p:ext uri="{BB962C8B-B14F-4D97-AF65-F5344CB8AC3E}">
        <p14:creationId xmlns:p14="http://schemas.microsoft.com/office/powerpoint/2010/main" val="274367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E1B3F509-2A87-3ABB-C79B-605FD411A0C7}"/>
              </a:ext>
            </a:extLst>
          </p:cNvPr>
          <p:cNvSpPr txBox="1"/>
          <p:nvPr/>
        </p:nvSpPr>
        <p:spPr>
          <a:xfrm>
            <a:off x="0" y="0"/>
            <a:ext cx="12192000" cy="6858000"/>
          </a:xfrm>
          <a:prstGeom prst="rect">
            <a:avLst/>
          </a:prstGeom>
          <a:solidFill>
            <a:schemeClr val="accent1">
              <a:lumMod val="20000"/>
              <a:lumOff val="80000"/>
              <a:alpha val="43000"/>
            </a:schemeClr>
          </a:solidFill>
          <a:ln w="12700" cap="sq">
            <a:noFill/>
            <a:miter/>
          </a:ln>
        </p:spPr>
        <p:txBody>
          <a:bodyPr vert="horz" wrap="square" lIns="91440" tIns="45720" rIns="91440" bIns="45720" rtlCol="0" anchor="ctr"/>
          <a:lstStyle/>
          <a:p>
            <a:pPr algn="ctr"/>
            <a:endParaRPr kumimoji="1" lang="zh-CN" altLang="en-US"/>
          </a:p>
        </p:txBody>
      </p:sp>
      <p:sp>
        <p:nvSpPr>
          <p:cNvPr id="11" name="Title 1">
            <a:extLst>
              <a:ext uri="{FF2B5EF4-FFF2-40B4-BE49-F238E27FC236}">
                <a16:creationId xmlns:a16="http://schemas.microsoft.com/office/drawing/2014/main" id="{A16EECE8-495C-731E-D830-84517B4AD3C9}"/>
              </a:ext>
            </a:extLst>
          </p:cNvPr>
          <p:cNvSpPr>
            <a:spLocks noGrp="1"/>
          </p:cNvSpPr>
          <p:nvPr>
            <p:ph type="title"/>
          </p:nvPr>
        </p:nvSpPr>
        <p:spPr>
          <a:xfrm>
            <a:off x="0" y="1"/>
            <a:ext cx="12192000" cy="711200"/>
          </a:xfrm>
        </p:spPr>
        <p:txBody>
          <a:bodyPr>
            <a:normAutofit/>
          </a:bodyPr>
          <a:lstStyle/>
          <a:p>
            <a:r>
              <a:rPr lang="en-US" dirty="0"/>
              <a:t>File class</a:t>
            </a:r>
          </a:p>
        </p:txBody>
      </p:sp>
      <p:sp useBgFill="1">
        <p:nvSpPr>
          <p:cNvPr id="12" name="Content Placeholder 2">
            <a:extLst>
              <a:ext uri="{FF2B5EF4-FFF2-40B4-BE49-F238E27FC236}">
                <a16:creationId xmlns:a16="http://schemas.microsoft.com/office/drawing/2014/main" id="{B90C37A6-718D-5CB8-686A-B518F0200DBB}"/>
              </a:ext>
            </a:extLst>
          </p:cNvPr>
          <p:cNvSpPr>
            <a:spLocks noGrp="1"/>
          </p:cNvSpPr>
          <p:nvPr>
            <p:ph idx="1"/>
          </p:nvPr>
        </p:nvSpPr>
        <p:spPr>
          <a:xfrm>
            <a:off x="131180" y="863444"/>
            <a:ext cx="11929641" cy="5590565"/>
          </a:xfrm>
        </p:spPr>
        <p:txBody>
          <a:bodyPr/>
          <a:lstStyle/>
          <a:p>
            <a:r>
              <a:rPr lang="en-US" dirty="0"/>
              <a:t>Java </a:t>
            </a:r>
            <a:r>
              <a:rPr lang="en-US" b="1" dirty="0">
                <a:solidFill>
                  <a:srgbClr val="C00000"/>
                </a:solidFill>
                <a:latin typeface="Consolas" panose="020B0609020204030204" pitchFamily="49" charset="0"/>
                <a:ea typeface="Cambria" pitchFamily="18" charset="0"/>
              </a:rPr>
              <a:t>File</a:t>
            </a:r>
            <a:r>
              <a:rPr lang="en-US" dirty="0">
                <a:solidFill>
                  <a:srgbClr val="C00000"/>
                </a:solidFill>
              </a:rPr>
              <a:t> </a:t>
            </a:r>
            <a:r>
              <a:rPr lang="en-US" dirty="0"/>
              <a:t>class represents the files and directory pathnames in an </a:t>
            </a:r>
            <a:r>
              <a:rPr lang="en-US" b="1" dirty="0"/>
              <a:t>abstract manner</a:t>
            </a:r>
            <a:r>
              <a:rPr lang="en-US" dirty="0"/>
              <a:t>. This class is used for </a:t>
            </a:r>
            <a:r>
              <a:rPr lang="en-US" b="1" dirty="0"/>
              <a:t>creation of</a:t>
            </a:r>
            <a:r>
              <a:rPr lang="en-US" dirty="0"/>
              <a:t> </a:t>
            </a:r>
            <a:r>
              <a:rPr lang="en-US" b="1" dirty="0"/>
              <a:t>files</a:t>
            </a:r>
            <a:r>
              <a:rPr lang="en-US" dirty="0"/>
              <a:t> and </a:t>
            </a:r>
            <a:r>
              <a:rPr lang="en-US" b="1" dirty="0"/>
              <a:t>directories</a:t>
            </a:r>
            <a:r>
              <a:rPr lang="en-US" dirty="0"/>
              <a:t>, </a:t>
            </a:r>
            <a:r>
              <a:rPr lang="en-US" b="1" dirty="0"/>
              <a:t>file searching</a:t>
            </a:r>
            <a:r>
              <a:rPr lang="en-US" dirty="0"/>
              <a:t>, </a:t>
            </a:r>
            <a:r>
              <a:rPr lang="en-US" b="1" dirty="0"/>
              <a:t>file deletion </a:t>
            </a:r>
            <a:r>
              <a:rPr lang="en-US" dirty="0"/>
              <a:t>etc.</a:t>
            </a:r>
          </a:p>
          <a:p>
            <a:r>
              <a:rPr lang="en-US" dirty="0"/>
              <a:t>The File object represents the actual file/directory on the disk. Below given is the list of constructors to create a File object.</a:t>
            </a:r>
          </a:p>
          <a:p>
            <a:r>
              <a:rPr lang="en-US" dirty="0"/>
              <a:t>Constructors :</a:t>
            </a:r>
          </a:p>
        </p:txBody>
      </p:sp>
      <p:graphicFrame>
        <p:nvGraphicFramePr>
          <p:cNvPr id="13" name="Table 12">
            <a:extLst>
              <a:ext uri="{FF2B5EF4-FFF2-40B4-BE49-F238E27FC236}">
                <a16:creationId xmlns:a16="http://schemas.microsoft.com/office/drawing/2014/main" id="{A17ABC81-0657-9D49-AC11-28536F02BE86}"/>
              </a:ext>
            </a:extLst>
          </p:cNvPr>
          <p:cNvGraphicFramePr>
            <a:graphicFrameLocks noGrp="1"/>
          </p:cNvGraphicFramePr>
          <p:nvPr>
            <p:extLst>
              <p:ext uri="{D42A27DB-BD31-4B8C-83A1-F6EECF244321}">
                <p14:modId xmlns:p14="http://schemas.microsoft.com/office/powerpoint/2010/main" val="922041425"/>
              </p:ext>
            </p:extLst>
          </p:nvPr>
        </p:nvGraphicFramePr>
        <p:xfrm>
          <a:off x="499498" y="3300689"/>
          <a:ext cx="9573491" cy="2565400"/>
        </p:xfrm>
        <a:graphic>
          <a:graphicData uri="http://schemas.openxmlformats.org/drawingml/2006/table">
            <a:tbl>
              <a:tblPr firstRow="1">
                <a:tableStyleId>{5C22544A-7EE6-4342-B048-85BDC9FD1C3A}</a:tableStyleId>
              </a:tblPr>
              <a:tblGrid>
                <a:gridCol w="644369">
                  <a:extLst>
                    <a:ext uri="{9D8B030D-6E8A-4147-A177-3AD203B41FA5}">
                      <a16:colId xmlns:a16="http://schemas.microsoft.com/office/drawing/2014/main" val="20000"/>
                    </a:ext>
                  </a:extLst>
                </a:gridCol>
                <a:gridCol w="8929122">
                  <a:extLst>
                    <a:ext uri="{9D8B030D-6E8A-4147-A177-3AD203B41FA5}">
                      <a16:colId xmlns:a16="http://schemas.microsoft.com/office/drawing/2014/main" val="20001"/>
                    </a:ext>
                  </a:extLst>
                </a:gridCol>
              </a:tblGrid>
              <a:tr h="370840">
                <a:tc>
                  <a:txBody>
                    <a:bodyPr/>
                    <a:lstStyle/>
                    <a:p>
                      <a:pPr algn="ctr"/>
                      <a:r>
                        <a:rPr lang="en-US" dirty="0"/>
                        <a:t>Sr.</a:t>
                      </a:r>
                    </a:p>
                  </a:txBody>
                  <a:tcPr/>
                </a:tc>
                <a:tc>
                  <a:txBody>
                    <a:bodyPr/>
                    <a:lstStyle/>
                    <a:p>
                      <a:r>
                        <a:rPr lang="en-US" dirty="0"/>
                        <a:t>Constructor</a:t>
                      </a:r>
                    </a:p>
                  </a:txBody>
                  <a:tcPr/>
                </a:tc>
                <a:extLst>
                  <a:ext uri="{0D108BD9-81ED-4DB2-BD59-A6C34878D82A}">
                    <a16:rowId xmlns:a16="http://schemas.microsoft.com/office/drawing/2014/main" val="10000"/>
                  </a:ext>
                </a:extLst>
              </a:tr>
              <a:tr h="370840">
                <a:tc>
                  <a:txBody>
                    <a:bodyPr/>
                    <a:lstStyle/>
                    <a:p>
                      <a:pPr algn="ctr"/>
                      <a:r>
                        <a:rPr lang="en-US" dirty="0"/>
                        <a:t>1</a:t>
                      </a:r>
                    </a:p>
                  </a:txBody>
                  <a:tcPr/>
                </a:tc>
                <a:tc>
                  <a:txBody>
                    <a:bodyPr/>
                    <a:lstStyle/>
                    <a:p>
                      <a:r>
                        <a:rPr lang="en-US" dirty="0"/>
                        <a:t>File(String pathname) </a:t>
                      </a:r>
                    </a:p>
                    <a:p>
                      <a:r>
                        <a:rPr lang="en-US" dirty="0"/>
                        <a:t>Creates a new File instance by converting the given pathname string into an abstract pathname.</a:t>
                      </a:r>
                    </a:p>
                  </a:txBody>
                  <a:tcPr/>
                </a:tc>
                <a:extLst>
                  <a:ext uri="{0D108BD9-81ED-4DB2-BD59-A6C34878D82A}">
                    <a16:rowId xmlns:a16="http://schemas.microsoft.com/office/drawing/2014/main" val="10001"/>
                  </a:ext>
                </a:extLst>
              </a:tr>
              <a:tr h="370840">
                <a:tc>
                  <a:txBody>
                    <a:bodyPr/>
                    <a:lstStyle/>
                    <a:p>
                      <a:pPr algn="ctr"/>
                      <a:r>
                        <a:rPr lang="en-US" dirty="0"/>
                        <a:t>2</a:t>
                      </a:r>
                    </a:p>
                  </a:txBody>
                  <a:tcPr/>
                </a:tc>
                <a:tc>
                  <a:txBody>
                    <a:bodyPr/>
                    <a:lstStyle/>
                    <a:p>
                      <a:r>
                        <a:rPr lang="en-US" dirty="0"/>
                        <a:t>File(String parent, String child) </a:t>
                      </a:r>
                    </a:p>
                    <a:p>
                      <a:r>
                        <a:rPr lang="en-US" dirty="0"/>
                        <a:t>Creates a new File instance from a parent pathname string and a child pathname string.</a:t>
                      </a:r>
                    </a:p>
                  </a:txBody>
                  <a:tcPr/>
                </a:tc>
                <a:extLst>
                  <a:ext uri="{0D108BD9-81ED-4DB2-BD59-A6C34878D82A}">
                    <a16:rowId xmlns:a16="http://schemas.microsoft.com/office/drawing/2014/main" val="10002"/>
                  </a:ext>
                </a:extLst>
              </a:tr>
              <a:tr h="370840">
                <a:tc>
                  <a:txBody>
                    <a:bodyPr/>
                    <a:lstStyle/>
                    <a:p>
                      <a:pPr algn="ctr"/>
                      <a:r>
                        <a:rPr lang="en-US" dirty="0"/>
                        <a:t>3</a:t>
                      </a:r>
                    </a:p>
                  </a:txBody>
                  <a:tcPr/>
                </a:tc>
                <a:tc>
                  <a:txBody>
                    <a:bodyPr/>
                    <a:lstStyle/>
                    <a:p>
                      <a:r>
                        <a:rPr lang="en-US" dirty="0"/>
                        <a:t>File(URI </a:t>
                      </a:r>
                      <a:r>
                        <a:rPr lang="en-US" dirty="0" err="1"/>
                        <a:t>uri</a:t>
                      </a:r>
                      <a:r>
                        <a:rPr lang="en-US" dirty="0"/>
                        <a:t>)</a:t>
                      </a:r>
                    </a:p>
                    <a:p>
                      <a:r>
                        <a:rPr lang="en-US" dirty="0"/>
                        <a:t>Creates a new File instance by converting the given file: URI into an abstract pathname.</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7093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0" y="0"/>
            <a:ext cx="12192000" cy="6858000"/>
          </a:xfrm>
          <a:prstGeom prst="rect">
            <a:avLst/>
          </a:prstGeom>
          <a:solidFill>
            <a:schemeClr val="accent1">
              <a:lumMod val="20000"/>
              <a:lumOff val="80000"/>
              <a:alpha val="43000"/>
            </a:schemeClr>
          </a:solidFill>
          <a:ln w="12700" cap="sq">
            <a:noFill/>
            <a:miter/>
          </a:ln>
        </p:spPr>
        <p:txBody>
          <a:bodyPr vert="horz" wrap="square" lIns="91440" tIns="45720" rIns="91440" bIns="45720" rtlCol="0" anchor="ctr"/>
          <a:lstStyle/>
          <a:p>
            <a:pPr algn="ctr"/>
            <a:endParaRPr kumimoji="1" lang="zh-CN" altLang="en-US"/>
          </a:p>
        </p:txBody>
      </p:sp>
      <p:sp>
        <p:nvSpPr>
          <p:cNvPr id="3" name="标题 1"/>
          <p:cNvSpPr txBox="1"/>
          <p:nvPr/>
        </p:nvSpPr>
        <p:spPr>
          <a:xfrm>
            <a:off x="660400" y="1510914"/>
            <a:ext cx="5827853" cy="2267095"/>
          </a:xfrm>
          <a:prstGeom prst="rect">
            <a:avLst/>
          </a:prstGeom>
          <a:noFill/>
          <a:ln>
            <a:noFill/>
          </a:ln>
        </p:spPr>
        <p:txBody>
          <a:bodyPr vert="horz" wrap="square" lIns="0" tIns="0" rIns="0" bIns="0" rtlCol="0" anchor="ctr"/>
          <a:lstStyle/>
          <a:p>
            <a:pPr algn="ctr"/>
            <a:r>
              <a:rPr kumimoji="1" lang="en-US" altLang="zh-CN" sz="3500">
                <a:ln w="12700">
                  <a:noFill/>
                </a:ln>
                <a:solidFill>
                  <a:srgbClr val="262626">
                    <a:alpha val="100000"/>
                  </a:srgbClr>
                </a:solidFill>
                <a:latin typeface="poppins-bold"/>
                <a:ea typeface="poppins-bold"/>
                <a:cs typeface="poppins-bold"/>
              </a:rPr>
              <a:t>Thank You</a:t>
            </a:r>
            <a:endParaRPr kumimoji="1" lang="zh-CN" altLang="en-US" dirty="0"/>
          </a:p>
        </p:txBody>
      </p:sp>
      <p:pic>
        <p:nvPicPr>
          <p:cNvPr id="5" name="Picture 4"/>
          <p:cNvPicPr>
            <a:picLocks noChangeAspect="1"/>
          </p:cNvPicPr>
          <p:nvPr/>
        </p:nvPicPr>
        <p:blipFill>
          <a:blip r:embed="rId2">
            <a:alphaModFix/>
          </a:blip>
          <a:srcRect r="27236"/>
          <a:stretch>
            <a:fillRect/>
          </a:stretch>
        </p:blipFill>
        <p:spPr>
          <a:xfrm>
            <a:off x="5181600" y="698489"/>
            <a:ext cx="7010400" cy="615951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E1B3F509-2A87-3ABB-C79B-605FD411A0C7}"/>
              </a:ext>
            </a:extLst>
          </p:cNvPr>
          <p:cNvSpPr txBox="1"/>
          <p:nvPr/>
        </p:nvSpPr>
        <p:spPr>
          <a:xfrm>
            <a:off x="0" y="0"/>
            <a:ext cx="12192000" cy="6858000"/>
          </a:xfrm>
          <a:prstGeom prst="rect">
            <a:avLst/>
          </a:prstGeom>
          <a:solidFill>
            <a:schemeClr val="accent1">
              <a:lumMod val="20000"/>
              <a:lumOff val="80000"/>
              <a:alpha val="43000"/>
            </a:schemeClr>
          </a:solidFill>
          <a:ln w="12700" cap="sq">
            <a:noFill/>
            <a:miter/>
          </a:ln>
        </p:spPr>
        <p:txBody>
          <a:bodyPr vert="horz" wrap="square" lIns="91440" tIns="45720" rIns="91440" bIns="45720" rtlCol="0" anchor="ctr"/>
          <a:lstStyle/>
          <a:p>
            <a:pPr algn="ctr"/>
            <a:endParaRPr kumimoji="1" lang="zh-CN" altLang="en-US"/>
          </a:p>
        </p:txBody>
      </p:sp>
      <p:sp>
        <p:nvSpPr>
          <p:cNvPr id="2" name="Title 1">
            <a:extLst>
              <a:ext uri="{FF2B5EF4-FFF2-40B4-BE49-F238E27FC236}">
                <a16:creationId xmlns:a16="http://schemas.microsoft.com/office/drawing/2014/main" id="{91B16148-D0E8-EC1D-FDA4-34DDF77821D4}"/>
              </a:ext>
            </a:extLst>
          </p:cNvPr>
          <p:cNvSpPr>
            <a:spLocks noGrp="1"/>
          </p:cNvSpPr>
          <p:nvPr>
            <p:ph type="title"/>
          </p:nvPr>
        </p:nvSpPr>
        <p:spPr>
          <a:xfrm>
            <a:off x="0" y="1"/>
            <a:ext cx="12192000" cy="711200"/>
          </a:xfrm>
        </p:spPr>
        <p:txBody>
          <a:bodyPr>
            <a:normAutofit/>
          </a:bodyPr>
          <a:lstStyle/>
          <a:p>
            <a:r>
              <a:rPr lang="en-US" dirty="0"/>
              <a:t>Methods of File Class</a:t>
            </a:r>
          </a:p>
        </p:txBody>
      </p:sp>
      <p:graphicFrame>
        <p:nvGraphicFramePr>
          <p:cNvPr id="3" name="Content Placeholder 5">
            <a:extLst>
              <a:ext uri="{FF2B5EF4-FFF2-40B4-BE49-F238E27FC236}">
                <a16:creationId xmlns:a16="http://schemas.microsoft.com/office/drawing/2014/main" id="{C7AA677D-4B53-7654-FB29-69E0C1DF5C25}"/>
              </a:ext>
            </a:extLst>
          </p:cNvPr>
          <p:cNvGraphicFramePr>
            <a:graphicFrameLocks noGrp="1"/>
          </p:cNvGraphicFramePr>
          <p:nvPr>
            <p:ph idx="1"/>
            <p:extLst>
              <p:ext uri="{D42A27DB-BD31-4B8C-83A1-F6EECF244321}">
                <p14:modId xmlns:p14="http://schemas.microsoft.com/office/powerpoint/2010/main" val="3248931735"/>
              </p:ext>
            </p:extLst>
          </p:nvPr>
        </p:nvGraphicFramePr>
        <p:xfrm>
          <a:off x="190499" y="990600"/>
          <a:ext cx="11555385" cy="4942840"/>
        </p:xfrm>
        <a:graphic>
          <a:graphicData uri="http://schemas.openxmlformats.org/drawingml/2006/table">
            <a:tbl>
              <a:tblPr firstRow="1">
                <a:tableStyleId>{5C22544A-7EE6-4342-B048-85BDC9FD1C3A}</a:tableStyleId>
              </a:tblPr>
              <a:tblGrid>
                <a:gridCol w="552648">
                  <a:extLst>
                    <a:ext uri="{9D8B030D-6E8A-4147-A177-3AD203B41FA5}">
                      <a16:colId xmlns:a16="http://schemas.microsoft.com/office/drawing/2014/main" val="20000"/>
                    </a:ext>
                  </a:extLst>
                </a:gridCol>
                <a:gridCol w="11002737">
                  <a:extLst>
                    <a:ext uri="{9D8B030D-6E8A-4147-A177-3AD203B41FA5}">
                      <a16:colId xmlns:a16="http://schemas.microsoft.com/office/drawing/2014/main" val="20001"/>
                    </a:ext>
                  </a:extLst>
                </a:gridCol>
              </a:tblGrid>
              <a:tr h="370840">
                <a:tc>
                  <a:txBody>
                    <a:bodyPr/>
                    <a:lstStyle/>
                    <a:p>
                      <a:pPr algn="ctr"/>
                      <a:r>
                        <a:rPr lang="en-US" dirty="0"/>
                        <a:t>Sr.</a:t>
                      </a:r>
                    </a:p>
                  </a:txBody>
                  <a:tcPr/>
                </a:tc>
                <a:tc>
                  <a:txBody>
                    <a:bodyPr/>
                    <a:lstStyle/>
                    <a:p>
                      <a:r>
                        <a:rPr lang="en-US" dirty="0"/>
                        <a:t>Method</a:t>
                      </a:r>
                    </a:p>
                  </a:txBody>
                  <a:tcPr/>
                </a:tc>
                <a:extLst>
                  <a:ext uri="{0D108BD9-81ED-4DB2-BD59-A6C34878D82A}">
                    <a16:rowId xmlns:a16="http://schemas.microsoft.com/office/drawing/2014/main" val="10000"/>
                  </a:ext>
                </a:extLst>
              </a:tr>
              <a:tr h="370840">
                <a:tc>
                  <a:txBody>
                    <a:bodyPr/>
                    <a:lstStyle/>
                    <a:p>
                      <a:pPr algn="ctr"/>
                      <a:r>
                        <a:rPr lang="en-US" dirty="0"/>
                        <a:t>1</a:t>
                      </a:r>
                    </a:p>
                  </a:txBody>
                  <a:tcPr/>
                </a:tc>
                <a:tc>
                  <a:txBody>
                    <a:bodyPr/>
                    <a:lstStyle/>
                    <a:p>
                      <a:r>
                        <a:rPr lang="en-US" dirty="0"/>
                        <a:t>public </a:t>
                      </a:r>
                      <a:r>
                        <a:rPr lang="en-US" dirty="0" err="1"/>
                        <a:t>boolean</a:t>
                      </a:r>
                      <a:r>
                        <a:rPr lang="en-US" dirty="0"/>
                        <a:t> </a:t>
                      </a:r>
                      <a:r>
                        <a:rPr lang="en-US" dirty="0" err="1"/>
                        <a:t>isAbsolute</a:t>
                      </a:r>
                      <a:r>
                        <a:rPr lang="en-US" dirty="0"/>
                        <a:t>() </a:t>
                      </a:r>
                    </a:p>
                    <a:p>
                      <a:r>
                        <a:rPr lang="en-US" dirty="0"/>
                        <a:t>Tests whether this abstract pathname is absolute. Returns true if this abstract pathname is absolute, false otherwise</a:t>
                      </a:r>
                    </a:p>
                  </a:txBody>
                  <a:tcPr/>
                </a:tc>
                <a:extLst>
                  <a:ext uri="{0D108BD9-81ED-4DB2-BD59-A6C34878D82A}">
                    <a16:rowId xmlns:a16="http://schemas.microsoft.com/office/drawing/2014/main" val="10001"/>
                  </a:ext>
                </a:extLst>
              </a:tr>
              <a:tr h="370840">
                <a:tc>
                  <a:txBody>
                    <a:bodyPr/>
                    <a:lstStyle/>
                    <a:p>
                      <a:pPr algn="ctr"/>
                      <a:r>
                        <a:rPr lang="en-US" dirty="0"/>
                        <a:t>2</a:t>
                      </a:r>
                    </a:p>
                  </a:txBody>
                  <a:tcPr/>
                </a:tc>
                <a:tc>
                  <a:txBody>
                    <a:bodyPr/>
                    <a:lstStyle/>
                    <a:p>
                      <a:r>
                        <a:rPr lang="en-US" dirty="0"/>
                        <a:t>public String </a:t>
                      </a:r>
                      <a:r>
                        <a:rPr lang="en-US" dirty="0" err="1"/>
                        <a:t>getAbsolutePath</a:t>
                      </a:r>
                      <a:r>
                        <a:rPr lang="en-US" dirty="0"/>
                        <a:t>() </a:t>
                      </a:r>
                    </a:p>
                    <a:p>
                      <a:r>
                        <a:rPr lang="en-US" dirty="0"/>
                        <a:t>Returns the absolute pathname string of this abstract pathname.</a:t>
                      </a:r>
                    </a:p>
                  </a:txBody>
                  <a:tcPr/>
                </a:tc>
                <a:extLst>
                  <a:ext uri="{0D108BD9-81ED-4DB2-BD59-A6C34878D82A}">
                    <a16:rowId xmlns:a16="http://schemas.microsoft.com/office/drawing/2014/main" val="10002"/>
                  </a:ext>
                </a:extLst>
              </a:tr>
              <a:tr h="370840">
                <a:tc>
                  <a:txBody>
                    <a:bodyPr/>
                    <a:lstStyle/>
                    <a:p>
                      <a:pPr algn="ctr"/>
                      <a:r>
                        <a:rPr lang="en-US" dirty="0"/>
                        <a:t>3</a:t>
                      </a:r>
                    </a:p>
                  </a:txBody>
                  <a:tcPr/>
                </a:tc>
                <a:tc>
                  <a:txBody>
                    <a:bodyPr/>
                    <a:lstStyle/>
                    <a:p>
                      <a:r>
                        <a:rPr lang="en-US" dirty="0"/>
                        <a:t>public </a:t>
                      </a:r>
                      <a:r>
                        <a:rPr lang="en-US" dirty="0" err="1"/>
                        <a:t>boolean</a:t>
                      </a:r>
                      <a:r>
                        <a:rPr lang="en-US" dirty="0"/>
                        <a:t> </a:t>
                      </a:r>
                      <a:r>
                        <a:rPr lang="en-US" dirty="0" err="1"/>
                        <a:t>canRead</a:t>
                      </a:r>
                      <a:r>
                        <a:rPr lang="en-US" dirty="0"/>
                        <a:t>() </a:t>
                      </a:r>
                    </a:p>
                    <a:p>
                      <a:r>
                        <a:rPr lang="en-US" dirty="0"/>
                        <a:t>Tests whether the application can read the file denoted by this abstract pathname. Returns true if and only if the file specified by this abstract pathname exists and can be read by the application; false otherwise.</a:t>
                      </a:r>
                    </a:p>
                  </a:txBody>
                  <a:tcPr/>
                </a:tc>
                <a:extLst>
                  <a:ext uri="{0D108BD9-81ED-4DB2-BD59-A6C34878D82A}">
                    <a16:rowId xmlns:a16="http://schemas.microsoft.com/office/drawing/2014/main" val="10003"/>
                  </a:ext>
                </a:extLst>
              </a:tr>
              <a:tr h="370840">
                <a:tc>
                  <a:txBody>
                    <a:bodyPr/>
                    <a:lstStyle/>
                    <a:p>
                      <a:pPr algn="ctr"/>
                      <a:r>
                        <a:rPr lang="en-US" dirty="0"/>
                        <a:t>4</a:t>
                      </a:r>
                    </a:p>
                  </a:txBody>
                  <a:tcPr/>
                </a:tc>
                <a:tc>
                  <a:txBody>
                    <a:bodyPr/>
                    <a:lstStyle/>
                    <a:p>
                      <a:r>
                        <a:rPr lang="en-US" dirty="0"/>
                        <a:t>public </a:t>
                      </a:r>
                      <a:r>
                        <a:rPr lang="en-US" dirty="0" err="1"/>
                        <a:t>boolean</a:t>
                      </a:r>
                      <a:r>
                        <a:rPr lang="en-US" dirty="0"/>
                        <a:t> </a:t>
                      </a:r>
                      <a:r>
                        <a:rPr lang="en-US" dirty="0" err="1"/>
                        <a:t>canWrite</a:t>
                      </a:r>
                      <a:r>
                        <a:rPr lang="en-US" dirty="0"/>
                        <a:t>() </a:t>
                      </a:r>
                    </a:p>
                    <a:p>
                      <a:r>
                        <a:rPr lang="en-US" dirty="0"/>
                        <a:t>Tests whether the application can modify to the file denoted by this abstract pathname. Returns true if and only if the file system actually contains a file denoted by this abstract pathname and the application is allowed to write to the file; false otherwise.</a:t>
                      </a:r>
                    </a:p>
                  </a:txBody>
                  <a:tcPr/>
                </a:tc>
                <a:extLst>
                  <a:ext uri="{0D108BD9-81ED-4DB2-BD59-A6C34878D82A}">
                    <a16:rowId xmlns:a16="http://schemas.microsoft.com/office/drawing/2014/main" val="10004"/>
                  </a:ext>
                </a:extLst>
              </a:tr>
              <a:tr h="370840">
                <a:tc>
                  <a:txBody>
                    <a:bodyPr/>
                    <a:lstStyle/>
                    <a:p>
                      <a:pPr algn="ctr"/>
                      <a:r>
                        <a:rPr lang="en-US" dirty="0"/>
                        <a:t>5</a:t>
                      </a:r>
                    </a:p>
                  </a:txBody>
                  <a:tcPr/>
                </a:tc>
                <a:tc>
                  <a:txBody>
                    <a:bodyPr/>
                    <a:lstStyle/>
                    <a:p>
                      <a:r>
                        <a:rPr lang="en-US" dirty="0"/>
                        <a:t>public </a:t>
                      </a:r>
                      <a:r>
                        <a:rPr lang="en-US" dirty="0" err="1"/>
                        <a:t>boolean</a:t>
                      </a:r>
                      <a:r>
                        <a:rPr lang="en-US" dirty="0"/>
                        <a:t> exists() </a:t>
                      </a:r>
                    </a:p>
                    <a:p>
                      <a:r>
                        <a:rPr lang="en-US" dirty="0"/>
                        <a:t>Tests whether the file or directory denoted by this abstract pathname exists. Returns true if and only if the file or directory denoted by this abstract pathname exists; false otherwise</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85234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E1B3F509-2A87-3ABB-C79B-605FD411A0C7}"/>
              </a:ext>
            </a:extLst>
          </p:cNvPr>
          <p:cNvSpPr txBox="1"/>
          <p:nvPr/>
        </p:nvSpPr>
        <p:spPr>
          <a:xfrm>
            <a:off x="0" y="0"/>
            <a:ext cx="12192000" cy="6858000"/>
          </a:xfrm>
          <a:prstGeom prst="rect">
            <a:avLst/>
          </a:prstGeom>
          <a:solidFill>
            <a:schemeClr val="accent1">
              <a:lumMod val="20000"/>
              <a:lumOff val="80000"/>
              <a:alpha val="43000"/>
            </a:schemeClr>
          </a:solidFill>
          <a:ln w="12700" cap="sq">
            <a:noFill/>
            <a:miter/>
          </a:ln>
        </p:spPr>
        <p:txBody>
          <a:bodyPr vert="horz" wrap="square" lIns="91440" tIns="45720" rIns="91440" bIns="45720" rtlCol="0" anchor="ctr"/>
          <a:lstStyle/>
          <a:p>
            <a:pPr algn="ctr"/>
            <a:endParaRPr kumimoji="1" lang="zh-CN" altLang="en-US"/>
          </a:p>
        </p:txBody>
      </p:sp>
      <p:sp>
        <p:nvSpPr>
          <p:cNvPr id="2" name="Title 1">
            <a:extLst>
              <a:ext uri="{FF2B5EF4-FFF2-40B4-BE49-F238E27FC236}">
                <a16:creationId xmlns:a16="http://schemas.microsoft.com/office/drawing/2014/main" id="{3E797316-7226-AA91-0D21-D6F527840FEC}"/>
              </a:ext>
            </a:extLst>
          </p:cNvPr>
          <p:cNvSpPr>
            <a:spLocks noGrp="1"/>
          </p:cNvSpPr>
          <p:nvPr>
            <p:ph type="title"/>
          </p:nvPr>
        </p:nvSpPr>
        <p:spPr>
          <a:xfrm>
            <a:off x="0" y="1"/>
            <a:ext cx="12192000" cy="711200"/>
          </a:xfrm>
        </p:spPr>
        <p:txBody>
          <a:bodyPr>
            <a:normAutofit/>
          </a:bodyPr>
          <a:lstStyle/>
          <a:p>
            <a:r>
              <a:rPr lang="en-US" dirty="0"/>
              <a:t>Methods of File Class (Cont.)</a:t>
            </a:r>
          </a:p>
        </p:txBody>
      </p:sp>
      <p:graphicFrame>
        <p:nvGraphicFramePr>
          <p:cNvPr id="3" name="Content Placeholder 4">
            <a:extLst>
              <a:ext uri="{FF2B5EF4-FFF2-40B4-BE49-F238E27FC236}">
                <a16:creationId xmlns:a16="http://schemas.microsoft.com/office/drawing/2014/main" id="{2003C799-C0DA-C883-A3BD-AEAE1EAC6CB7}"/>
              </a:ext>
            </a:extLst>
          </p:cNvPr>
          <p:cNvGraphicFramePr>
            <a:graphicFrameLocks noGrp="1"/>
          </p:cNvGraphicFramePr>
          <p:nvPr>
            <p:ph idx="1"/>
            <p:extLst>
              <p:ext uri="{D42A27DB-BD31-4B8C-83A1-F6EECF244321}">
                <p14:modId xmlns:p14="http://schemas.microsoft.com/office/powerpoint/2010/main" val="3270109075"/>
              </p:ext>
            </p:extLst>
          </p:nvPr>
        </p:nvGraphicFramePr>
        <p:xfrm>
          <a:off x="190499" y="990600"/>
          <a:ext cx="11522133" cy="5044440"/>
        </p:xfrm>
        <a:graphic>
          <a:graphicData uri="http://schemas.openxmlformats.org/drawingml/2006/table">
            <a:tbl>
              <a:tblPr firstRow="1">
                <a:tableStyleId>{5C22544A-7EE6-4342-B048-85BDC9FD1C3A}</a:tableStyleId>
              </a:tblPr>
              <a:tblGrid>
                <a:gridCol w="651251">
                  <a:extLst>
                    <a:ext uri="{9D8B030D-6E8A-4147-A177-3AD203B41FA5}">
                      <a16:colId xmlns:a16="http://schemas.microsoft.com/office/drawing/2014/main" val="20000"/>
                    </a:ext>
                  </a:extLst>
                </a:gridCol>
                <a:gridCol w="10870882">
                  <a:extLst>
                    <a:ext uri="{9D8B030D-6E8A-4147-A177-3AD203B41FA5}">
                      <a16:colId xmlns:a16="http://schemas.microsoft.com/office/drawing/2014/main" val="20001"/>
                    </a:ext>
                  </a:extLst>
                </a:gridCol>
              </a:tblGrid>
              <a:tr h="370840">
                <a:tc>
                  <a:txBody>
                    <a:bodyPr/>
                    <a:lstStyle/>
                    <a:p>
                      <a:pPr algn="ctr"/>
                      <a:r>
                        <a:rPr lang="en-US" dirty="0"/>
                        <a:t>Sr.</a:t>
                      </a:r>
                    </a:p>
                  </a:txBody>
                  <a:tcPr/>
                </a:tc>
                <a:tc>
                  <a:txBody>
                    <a:bodyPr/>
                    <a:lstStyle/>
                    <a:p>
                      <a:r>
                        <a:rPr lang="en-US" dirty="0"/>
                        <a:t>Method</a:t>
                      </a:r>
                    </a:p>
                  </a:txBody>
                  <a:tcPr/>
                </a:tc>
                <a:extLst>
                  <a:ext uri="{0D108BD9-81ED-4DB2-BD59-A6C34878D82A}">
                    <a16:rowId xmlns:a16="http://schemas.microsoft.com/office/drawing/2014/main" val="10000"/>
                  </a:ext>
                </a:extLst>
              </a:tr>
              <a:tr h="370840">
                <a:tc>
                  <a:txBody>
                    <a:bodyPr/>
                    <a:lstStyle/>
                    <a:p>
                      <a:pPr algn="ctr"/>
                      <a:r>
                        <a:rPr lang="en-US" dirty="0"/>
                        <a:t>6</a:t>
                      </a:r>
                    </a:p>
                  </a:txBody>
                  <a:tcPr/>
                </a:tc>
                <a:tc>
                  <a:txBody>
                    <a:bodyPr/>
                    <a:lstStyle/>
                    <a:p>
                      <a:r>
                        <a:rPr lang="en-US" dirty="0"/>
                        <a:t>public </a:t>
                      </a:r>
                      <a:r>
                        <a:rPr lang="en-US" dirty="0" err="1"/>
                        <a:t>boolean</a:t>
                      </a:r>
                      <a:r>
                        <a:rPr lang="en-US" dirty="0"/>
                        <a:t> </a:t>
                      </a:r>
                      <a:r>
                        <a:rPr lang="en-US" dirty="0" err="1"/>
                        <a:t>isDirectory</a:t>
                      </a:r>
                      <a:r>
                        <a:rPr lang="en-US" dirty="0"/>
                        <a:t>() </a:t>
                      </a:r>
                    </a:p>
                    <a:p>
                      <a:r>
                        <a:rPr lang="en-US" dirty="0"/>
                        <a:t>Tests whether the file denoted by this abstract pathname is a directory. Returns true if and only if the file denoted by this abstract pathname exists and is a directory; false otherwise.</a:t>
                      </a:r>
                    </a:p>
                  </a:txBody>
                  <a:tcPr/>
                </a:tc>
                <a:extLst>
                  <a:ext uri="{0D108BD9-81ED-4DB2-BD59-A6C34878D82A}">
                    <a16:rowId xmlns:a16="http://schemas.microsoft.com/office/drawing/2014/main" val="10001"/>
                  </a:ext>
                </a:extLst>
              </a:tr>
              <a:tr h="370840">
                <a:tc>
                  <a:txBody>
                    <a:bodyPr/>
                    <a:lstStyle/>
                    <a:p>
                      <a:pPr algn="ctr"/>
                      <a:r>
                        <a:rPr lang="en-US" dirty="0"/>
                        <a:t>7</a:t>
                      </a:r>
                    </a:p>
                  </a:txBody>
                  <a:tcPr/>
                </a:tc>
                <a:tc>
                  <a:txBody>
                    <a:bodyPr/>
                    <a:lstStyle/>
                    <a:p>
                      <a:r>
                        <a:rPr lang="en-US" dirty="0"/>
                        <a:t>public </a:t>
                      </a:r>
                      <a:r>
                        <a:rPr lang="en-US" dirty="0" err="1"/>
                        <a:t>boolean</a:t>
                      </a:r>
                      <a:r>
                        <a:rPr lang="en-US" dirty="0"/>
                        <a:t> </a:t>
                      </a:r>
                      <a:r>
                        <a:rPr lang="en-US" dirty="0" err="1"/>
                        <a:t>isFile</a:t>
                      </a:r>
                      <a:r>
                        <a:rPr lang="en-US" dirty="0"/>
                        <a:t>()</a:t>
                      </a:r>
                    </a:p>
                    <a:p>
                      <a:r>
                        <a:rPr lang="en-US" dirty="0"/>
                        <a:t>Tests whether the file denoted by this abstract pathname is a normal file. A file is normal if it is not a directory and, in addition, satisfies other system-dependent criteria</a:t>
                      </a:r>
                    </a:p>
                  </a:txBody>
                  <a:tcPr/>
                </a:tc>
                <a:extLst>
                  <a:ext uri="{0D108BD9-81ED-4DB2-BD59-A6C34878D82A}">
                    <a16:rowId xmlns:a16="http://schemas.microsoft.com/office/drawing/2014/main" val="10002"/>
                  </a:ext>
                </a:extLst>
              </a:tr>
              <a:tr h="370840">
                <a:tc>
                  <a:txBody>
                    <a:bodyPr/>
                    <a:lstStyle/>
                    <a:p>
                      <a:pPr algn="ctr"/>
                      <a:r>
                        <a:rPr lang="en-US" dirty="0"/>
                        <a:t>8</a:t>
                      </a:r>
                    </a:p>
                  </a:txBody>
                  <a:tcPr/>
                </a:tc>
                <a:tc>
                  <a:txBody>
                    <a:bodyPr/>
                    <a:lstStyle/>
                    <a:p>
                      <a:r>
                        <a:rPr lang="en-US" dirty="0"/>
                        <a:t>public long </a:t>
                      </a:r>
                      <a:r>
                        <a:rPr lang="en-US" dirty="0" err="1"/>
                        <a:t>lastModified</a:t>
                      </a:r>
                      <a:r>
                        <a:rPr lang="en-US" dirty="0"/>
                        <a:t>() </a:t>
                      </a:r>
                    </a:p>
                    <a:p>
                      <a:r>
                        <a:rPr lang="en-US" dirty="0"/>
                        <a:t>Returns the time that the file denoted by this abstract pathname was last modified. Returns a long value representing the time the file was last modified, measured in milliseconds since the epoch (00:00:00 GMT, January 1, 1970).</a:t>
                      </a:r>
                    </a:p>
                  </a:txBody>
                  <a:tcPr/>
                </a:tc>
                <a:extLst>
                  <a:ext uri="{0D108BD9-81ED-4DB2-BD59-A6C34878D82A}">
                    <a16:rowId xmlns:a16="http://schemas.microsoft.com/office/drawing/2014/main" val="10003"/>
                  </a:ext>
                </a:extLst>
              </a:tr>
              <a:tr h="370840">
                <a:tc>
                  <a:txBody>
                    <a:bodyPr/>
                    <a:lstStyle/>
                    <a:p>
                      <a:pPr algn="ctr"/>
                      <a:r>
                        <a:rPr lang="en-US" dirty="0"/>
                        <a:t>9</a:t>
                      </a:r>
                    </a:p>
                  </a:txBody>
                  <a:tcPr/>
                </a:tc>
                <a:tc>
                  <a:txBody>
                    <a:bodyPr/>
                    <a:lstStyle/>
                    <a:p>
                      <a:r>
                        <a:rPr lang="en-US" dirty="0"/>
                        <a:t>public long length() Returns the length of the file denoted by this abstract pathname.</a:t>
                      </a:r>
                    </a:p>
                  </a:txBody>
                  <a:tcPr/>
                </a:tc>
                <a:extLst>
                  <a:ext uri="{0D108BD9-81ED-4DB2-BD59-A6C34878D82A}">
                    <a16:rowId xmlns:a16="http://schemas.microsoft.com/office/drawing/2014/main" val="10004"/>
                  </a:ext>
                </a:extLst>
              </a:tr>
              <a:tr h="370840">
                <a:tc>
                  <a:txBody>
                    <a:bodyPr/>
                    <a:lstStyle/>
                    <a:p>
                      <a:pPr algn="ctr"/>
                      <a:r>
                        <a:rPr lang="en-US" dirty="0"/>
                        <a:t>10</a:t>
                      </a:r>
                    </a:p>
                  </a:txBody>
                  <a:tcPr/>
                </a:tc>
                <a:tc>
                  <a:txBody>
                    <a:bodyPr/>
                    <a:lstStyle/>
                    <a:p>
                      <a:r>
                        <a:rPr lang="en-US" dirty="0"/>
                        <a:t>public </a:t>
                      </a:r>
                      <a:r>
                        <a:rPr lang="en-US" dirty="0" err="1"/>
                        <a:t>boolean</a:t>
                      </a:r>
                      <a:r>
                        <a:rPr lang="en-US" dirty="0"/>
                        <a:t> delete() Deletes the file or directory.</a:t>
                      </a:r>
                    </a:p>
                  </a:txBody>
                  <a:tcPr/>
                </a:tc>
                <a:extLst>
                  <a:ext uri="{0D108BD9-81ED-4DB2-BD59-A6C34878D82A}">
                    <a16:rowId xmlns:a16="http://schemas.microsoft.com/office/drawing/2014/main" val="10005"/>
                  </a:ext>
                </a:extLst>
              </a:tr>
              <a:tr h="370840">
                <a:tc>
                  <a:txBody>
                    <a:bodyPr/>
                    <a:lstStyle/>
                    <a:p>
                      <a:pPr algn="ctr"/>
                      <a:r>
                        <a:rPr lang="en-US" dirty="0"/>
                        <a:t>11</a:t>
                      </a:r>
                    </a:p>
                  </a:txBody>
                  <a:tcPr/>
                </a:tc>
                <a:tc>
                  <a:txBody>
                    <a:bodyPr/>
                    <a:lstStyle/>
                    <a:p>
                      <a:r>
                        <a:rPr lang="en-US" dirty="0"/>
                        <a:t>public String[] list() </a:t>
                      </a:r>
                    </a:p>
                    <a:p>
                      <a:r>
                        <a:rPr lang="en-US" dirty="0"/>
                        <a:t>Returns an array of strings naming the files and directories in the directory denoted by this abstract pathname.</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79537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E1B3F509-2A87-3ABB-C79B-605FD411A0C7}"/>
              </a:ext>
            </a:extLst>
          </p:cNvPr>
          <p:cNvSpPr txBox="1"/>
          <p:nvPr/>
        </p:nvSpPr>
        <p:spPr>
          <a:xfrm>
            <a:off x="0" y="0"/>
            <a:ext cx="12192000" cy="6858000"/>
          </a:xfrm>
          <a:prstGeom prst="rect">
            <a:avLst/>
          </a:prstGeom>
          <a:solidFill>
            <a:schemeClr val="accent1">
              <a:lumMod val="20000"/>
              <a:lumOff val="80000"/>
              <a:alpha val="43000"/>
            </a:schemeClr>
          </a:solidFill>
          <a:ln w="12700" cap="sq">
            <a:noFill/>
            <a:miter/>
          </a:ln>
        </p:spPr>
        <p:txBody>
          <a:bodyPr vert="horz" wrap="square" lIns="91440" tIns="45720" rIns="91440" bIns="45720" rtlCol="0" anchor="ctr"/>
          <a:lstStyle/>
          <a:p>
            <a:pPr algn="ctr"/>
            <a:endParaRPr kumimoji="1" lang="zh-CN" altLang="en-US"/>
          </a:p>
        </p:txBody>
      </p:sp>
      <p:sp>
        <p:nvSpPr>
          <p:cNvPr id="2" name="Title 5">
            <a:extLst>
              <a:ext uri="{FF2B5EF4-FFF2-40B4-BE49-F238E27FC236}">
                <a16:creationId xmlns:a16="http://schemas.microsoft.com/office/drawing/2014/main" id="{C8FAD6BA-8B09-19BB-650A-30CE41E657CA}"/>
              </a:ext>
            </a:extLst>
          </p:cNvPr>
          <p:cNvSpPr>
            <a:spLocks noGrp="1"/>
          </p:cNvSpPr>
          <p:nvPr>
            <p:ph type="title"/>
          </p:nvPr>
        </p:nvSpPr>
        <p:spPr>
          <a:xfrm>
            <a:off x="0" y="1"/>
            <a:ext cx="12192000" cy="711200"/>
          </a:xfrm>
        </p:spPr>
        <p:txBody>
          <a:bodyPr>
            <a:normAutofit/>
          </a:bodyPr>
          <a:lstStyle/>
          <a:p>
            <a:r>
              <a:rPr lang="en-US" dirty="0"/>
              <a:t>File Class Example</a:t>
            </a:r>
          </a:p>
        </p:txBody>
      </p:sp>
      <p:pic>
        <p:nvPicPr>
          <p:cNvPr id="3" name="Picture 2">
            <a:extLst>
              <a:ext uri="{FF2B5EF4-FFF2-40B4-BE49-F238E27FC236}">
                <a16:creationId xmlns:a16="http://schemas.microsoft.com/office/drawing/2014/main" id="{1F4D9179-081E-0919-3013-EE56CDF16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6914" y="850512"/>
            <a:ext cx="9069355" cy="5928874"/>
          </a:xfrm>
          <a:prstGeom prst="rect">
            <a:avLst/>
          </a:prstGeom>
        </p:spPr>
      </p:pic>
    </p:spTree>
    <p:extLst>
      <p:ext uri="{BB962C8B-B14F-4D97-AF65-F5344CB8AC3E}">
        <p14:creationId xmlns:p14="http://schemas.microsoft.com/office/powerpoint/2010/main" val="1173712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E1B3F509-2A87-3ABB-C79B-605FD411A0C7}"/>
              </a:ext>
            </a:extLst>
          </p:cNvPr>
          <p:cNvSpPr txBox="1"/>
          <p:nvPr/>
        </p:nvSpPr>
        <p:spPr>
          <a:xfrm>
            <a:off x="0" y="0"/>
            <a:ext cx="12192000" cy="6858000"/>
          </a:xfrm>
          <a:prstGeom prst="rect">
            <a:avLst/>
          </a:prstGeom>
          <a:solidFill>
            <a:schemeClr val="accent1">
              <a:lumMod val="20000"/>
              <a:lumOff val="80000"/>
              <a:alpha val="43000"/>
            </a:schemeClr>
          </a:solidFill>
          <a:ln w="12700" cap="sq">
            <a:noFill/>
            <a:miter/>
          </a:ln>
        </p:spPr>
        <p:txBody>
          <a:bodyPr vert="horz" wrap="square" lIns="91440" tIns="45720" rIns="91440" bIns="45720" rtlCol="0" anchor="ctr"/>
          <a:lstStyle/>
          <a:p>
            <a:pPr algn="ctr"/>
            <a:endParaRPr kumimoji="1" lang="zh-CN" altLang="en-US"/>
          </a:p>
        </p:txBody>
      </p:sp>
      <p:sp>
        <p:nvSpPr>
          <p:cNvPr id="2" name="Rectangle 1">
            <a:extLst>
              <a:ext uri="{FF2B5EF4-FFF2-40B4-BE49-F238E27FC236}">
                <a16:creationId xmlns:a16="http://schemas.microsoft.com/office/drawing/2014/main" id="{CF643D06-B0B1-0D41-A46B-70CD2F048A0E}"/>
              </a:ext>
            </a:extLst>
          </p:cNvPr>
          <p:cNvSpPr/>
          <p:nvPr/>
        </p:nvSpPr>
        <p:spPr>
          <a:xfrm>
            <a:off x="101135" y="850512"/>
            <a:ext cx="11528369" cy="369332"/>
          </a:xfrm>
          <a:prstGeom prst="rect">
            <a:avLst/>
          </a:prstGeom>
          <a:ln w="19050">
            <a:solidFill>
              <a:schemeClr val="accent1"/>
            </a:solidFill>
            <a:prstDash val="dash"/>
          </a:ln>
        </p:spPr>
        <p:txBody>
          <a:bodyPr wrap="square">
            <a:spAutoFit/>
          </a:bodyPr>
          <a:lstStyle/>
          <a:p>
            <a:r>
              <a:rPr lang="en-US" dirty="0"/>
              <a:t>If file not found </a:t>
            </a:r>
            <a:endParaRPr lang="en-IN" dirty="0"/>
          </a:p>
        </p:txBody>
      </p:sp>
      <p:sp>
        <p:nvSpPr>
          <p:cNvPr id="3" name="Title 5">
            <a:extLst>
              <a:ext uri="{FF2B5EF4-FFF2-40B4-BE49-F238E27FC236}">
                <a16:creationId xmlns:a16="http://schemas.microsoft.com/office/drawing/2014/main" id="{1260137F-4612-CDF5-87EE-01BB74BF710A}"/>
              </a:ext>
            </a:extLst>
          </p:cNvPr>
          <p:cNvSpPr>
            <a:spLocks noGrp="1"/>
          </p:cNvSpPr>
          <p:nvPr>
            <p:ph type="title"/>
          </p:nvPr>
        </p:nvSpPr>
        <p:spPr>
          <a:xfrm>
            <a:off x="0" y="1"/>
            <a:ext cx="12192000" cy="711200"/>
          </a:xfrm>
        </p:spPr>
        <p:txBody>
          <a:bodyPr>
            <a:normAutofit/>
          </a:bodyPr>
          <a:lstStyle/>
          <a:p>
            <a:r>
              <a:rPr lang="en-US" dirty="0"/>
              <a:t>File Class Example</a:t>
            </a:r>
          </a:p>
        </p:txBody>
      </p:sp>
      <p:pic>
        <p:nvPicPr>
          <p:cNvPr id="4" name="Picture 3">
            <a:extLst>
              <a:ext uri="{FF2B5EF4-FFF2-40B4-BE49-F238E27FC236}">
                <a16:creationId xmlns:a16="http://schemas.microsoft.com/office/drawing/2014/main" id="{F5CADBB8-884E-C2B1-E40F-38447CA16EC4}"/>
              </a:ext>
            </a:extLst>
          </p:cNvPr>
          <p:cNvPicPr>
            <a:picLocks noChangeAspect="1"/>
          </p:cNvPicPr>
          <p:nvPr/>
        </p:nvPicPr>
        <p:blipFill>
          <a:blip r:embed="rId2"/>
          <a:stretch>
            <a:fillRect/>
          </a:stretch>
        </p:blipFill>
        <p:spPr>
          <a:xfrm>
            <a:off x="101135" y="1359155"/>
            <a:ext cx="6486525" cy="1295400"/>
          </a:xfrm>
          <a:prstGeom prst="rect">
            <a:avLst/>
          </a:prstGeom>
        </p:spPr>
      </p:pic>
      <p:sp>
        <p:nvSpPr>
          <p:cNvPr id="5" name="Rectangle 4">
            <a:extLst>
              <a:ext uri="{FF2B5EF4-FFF2-40B4-BE49-F238E27FC236}">
                <a16:creationId xmlns:a16="http://schemas.microsoft.com/office/drawing/2014/main" id="{18904717-3374-6727-B086-5CE11B279E0B}"/>
              </a:ext>
            </a:extLst>
          </p:cNvPr>
          <p:cNvSpPr/>
          <p:nvPr/>
        </p:nvSpPr>
        <p:spPr>
          <a:xfrm>
            <a:off x="101135" y="3077809"/>
            <a:ext cx="11528369" cy="369332"/>
          </a:xfrm>
          <a:prstGeom prst="rect">
            <a:avLst/>
          </a:prstGeom>
          <a:ln w="19050">
            <a:solidFill>
              <a:schemeClr val="accent1"/>
            </a:solidFill>
            <a:prstDash val="dash"/>
          </a:ln>
        </p:spPr>
        <p:txBody>
          <a:bodyPr wrap="square">
            <a:spAutoFit/>
          </a:bodyPr>
          <a:lstStyle/>
          <a:p>
            <a:r>
              <a:rPr lang="en-US" dirty="0"/>
              <a:t>If file found</a:t>
            </a:r>
            <a:endParaRPr lang="en-IN" dirty="0"/>
          </a:p>
        </p:txBody>
      </p:sp>
      <p:pic>
        <p:nvPicPr>
          <p:cNvPr id="6" name="Picture 5">
            <a:extLst>
              <a:ext uri="{FF2B5EF4-FFF2-40B4-BE49-F238E27FC236}">
                <a16:creationId xmlns:a16="http://schemas.microsoft.com/office/drawing/2014/main" id="{784CD0E0-B586-6D59-C0F6-1A5465760A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70395"/>
            <a:ext cx="6317527" cy="1691787"/>
          </a:xfrm>
          <a:prstGeom prst="rect">
            <a:avLst/>
          </a:prstGeom>
        </p:spPr>
      </p:pic>
    </p:spTree>
    <p:extLst>
      <p:ext uri="{BB962C8B-B14F-4D97-AF65-F5344CB8AC3E}">
        <p14:creationId xmlns:p14="http://schemas.microsoft.com/office/powerpoint/2010/main" val="3355497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E1B3F509-2A87-3ABB-C79B-605FD411A0C7}"/>
              </a:ext>
            </a:extLst>
          </p:cNvPr>
          <p:cNvSpPr txBox="1"/>
          <p:nvPr/>
        </p:nvSpPr>
        <p:spPr>
          <a:xfrm>
            <a:off x="0" y="0"/>
            <a:ext cx="12192000" cy="6858000"/>
          </a:xfrm>
          <a:prstGeom prst="rect">
            <a:avLst/>
          </a:prstGeom>
          <a:solidFill>
            <a:schemeClr val="accent1">
              <a:lumMod val="20000"/>
              <a:lumOff val="80000"/>
              <a:alpha val="43000"/>
            </a:schemeClr>
          </a:solidFill>
          <a:ln w="12700" cap="sq">
            <a:noFill/>
            <a:miter/>
          </a:ln>
        </p:spPr>
        <p:txBody>
          <a:bodyPr vert="horz" wrap="square" lIns="91440" tIns="45720" rIns="91440" bIns="45720" rtlCol="0" anchor="ctr"/>
          <a:lstStyle/>
          <a:p>
            <a:pPr algn="ctr"/>
            <a:endParaRPr kumimoji="1" lang="zh-CN" altLang="en-US"/>
          </a:p>
        </p:txBody>
      </p:sp>
      <p:sp>
        <p:nvSpPr>
          <p:cNvPr id="2" name="Title 1">
            <a:extLst>
              <a:ext uri="{FF2B5EF4-FFF2-40B4-BE49-F238E27FC236}">
                <a16:creationId xmlns:a16="http://schemas.microsoft.com/office/drawing/2014/main" id="{D0C9AB86-0443-173A-CC6C-12938BE8FC10}"/>
              </a:ext>
            </a:extLst>
          </p:cNvPr>
          <p:cNvSpPr>
            <a:spLocks noGrp="1"/>
          </p:cNvSpPr>
          <p:nvPr>
            <p:ph type="title"/>
          </p:nvPr>
        </p:nvSpPr>
        <p:spPr>
          <a:xfrm>
            <a:off x="0" y="1"/>
            <a:ext cx="12192000" cy="711200"/>
          </a:xfrm>
        </p:spPr>
        <p:txBody>
          <a:bodyPr>
            <a:normAutofit/>
          </a:bodyPr>
          <a:lstStyle/>
          <a:p>
            <a:r>
              <a:rPr lang="en-US" sz="3600" dirty="0"/>
              <a:t>Stream</a:t>
            </a:r>
            <a:endParaRPr lang="en-US" dirty="0"/>
          </a:p>
        </p:txBody>
      </p:sp>
      <p:sp>
        <p:nvSpPr>
          <p:cNvPr id="3" name="Content Placeholder 2">
            <a:extLst>
              <a:ext uri="{FF2B5EF4-FFF2-40B4-BE49-F238E27FC236}">
                <a16:creationId xmlns:a16="http://schemas.microsoft.com/office/drawing/2014/main" id="{AA1BF29E-7A30-FD42-EE23-1B15F1BAB066}"/>
              </a:ext>
            </a:extLst>
          </p:cNvPr>
          <p:cNvSpPr>
            <a:spLocks noGrp="1"/>
          </p:cNvSpPr>
          <p:nvPr>
            <p:ph idx="1"/>
          </p:nvPr>
        </p:nvSpPr>
        <p:spPr>
          <a:xfrm>
            <a:off x="131180" y="863444"/>
            <a:ext cx="11929641" cy="5590565"/>
          </a:xfrm>
        </p:spPr>
        <p:txBody>
          <a:bodyPr/>
          <a:lstStyle/>
          <a:p>
            <a:r>
              <a:rPr lang="en-US" dirty="0"/>
              <a:t>A stream can be defined as a sequence of data. </a:t>
            </a:r>
          </a:p>
          <a:p>
            <a:r>
              <a:rPr lang="en-US" dirty="0"/>
              <a:t>All streams represent an input source and an output destination. </a:t>
            </a:r>
          </a:p>
          <a:p>
            <a:r>
              <a:rPr lang="en-US" dirty="0"/>
              <a:t>There are two kinds of Streams</a:t>
            </a:r>
          </a:p>
          <a:p>
            <a:pPr lvl="1"/>
            <a:r>
              <a:rPr lang="en-US" b="1" dirty="0">
                <a:solidFill>
                  <a:schemeClr val="tx2"/>
                </a:solidFill>
              </a:rPr>
              <a:t>Byte Stream</a:t>
            </a:r>
          </a:p>
          <a:p>
            <a:pPr lvl="1"/>
            <a:r>
              <a:rPr lang="en-US" b="1" dirty="0">
                <a:solidFill>
                  <a:schemeClr val="tx2"/>
                </a:solidFill>
              </a:rPr>
              <a:t>Character Stream</a:t>
            </a:r>
          </a:p>
          <a:p>
            <a:r>
              <a:rPr lang="en-US" dirty="0"/>
              <a:t>The </a:t>
            </a:r>
            <a:r>
              <a:rPr lang="en-US" b="1" dirty="0">
                <a:solidFill>
                  <a:schemeClr val="tx2"/>
                </a:solidFill>
              </a:rPr>
              <a:t>java.io</a:t>
            </a:r>
            <a:r>
              <a:rPr lang="en-US" dirty="0"/>
              <a:t> package contains all the classes required for input-output operations.</a:t>
            </a:r>
          </a:p>
          <a:p>
            <a:r>
              <a:rPr lang="en-US" dirty="0"/>
              <a:t>The stream in the java.io package</a:t>
            </a:r>
            <a:r>
              <a:rPr lang="en-US" b="1" dirty="0"/>
              <a:t> </a:t>
            </a:r>
            <a:r>
              <a:rPr lang="en-US" dirty="0">
                <a:solidFill>
                  <a:schemeClr val="tx2"/>
                </a:solidFill>
              </a:rPr>
              <a:t>supports</a:t>
            </a:r>
            <a:r>
              <a:rPr lang="en-US" b="1" dirty="0">
                <a:solidFill>
                  <a:schemeClr val="tx2"/>
                </a:solidFill>
              </a:rPr>
              <a:t> </a:t>
            </a:r>
            <a:r>
              <a:rPr lang="en-US" dirty="0"/>
              <a:t>all the </a:t>
            </a:r>
            <a:r>
              <a:rPr lang="en-US" dirty="0">
                <a:solidFill>
                  <a:schemeClr val="tx2"/>
                </a:solidFill>
              </a:rPr>
              <a:t>datatype </a:t>
            </a:r>
            <a:r>
              <a:rPr lang="en-US" dirty="0"/>
              <a:t>including primitive.</a:t>
            </a:r>
            <a:endParaRPr lang="en-US" dirty="0">
              <a:solidFill>
                <a:schemeClr val="tx2"/>
              </a:solidFill>
            </a:endParaRPr>
          </a:p>
        </p:txBody>
      </p:sp>
    </p:spTree>
    <p:extLst>
      <p:ext uri="{BB962C8B-B14F-4D97-AF65-F5344CB8AC3E}">
        <p14:creationId xmlns:p14="http://schemas.microsoft.com/office/powerpoint/2010/main" val="1383528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E1B3F509-2A87-3ABB-C79B-605FD411A0C7}"/>
              </a:ext>
            </a:extLst>
          </p:cNvPr>
          <p:cNvSpPr txBox="1"/>
          <p:nvPr/>
        </p:nvSpPr>
        <p:spPr>
          <a:xfrm>
            <a:off x="0" y="0"/>
            <a:ext cx="12192000" cy="6858000"/>
          </a:xfrm>
          <a:prstGeom prst="rect">
            <a:avLst/>
          </a:prstGeom>
          <a:solidFill>
            <a:schemeClr val="accent1">
              <a:lumMod val="20000"/>
              <a:lumOff val="80000"/>
              <a:alpha val="43000"/>
            </a:schemeClr>
          </a:solidFill>
          <a:ln w="12700" cap="sq">
            <a:noFill/>
            <a:miter/>
          </a:ln>
        </p:spPr>
        <p:txBody>
          <a:bodyPr vert="horz" wrap="square" lIns="91440" tIns="45720" rIns="91440" bIns="45720" rtlCol="0" anchor="ctr"/>
          <a:lstStyle/>
          <a:p>
            <a:pPr algn="ctr"/>
            <a:endParaRPr kumimoji="1" lang="zh-CN" altLang="en-US"/>
          </a:p>
        </p:txBody>
      </p:sp>
      <p:sp>
        <p:nvSpPr>
          <p:cNvPr id="4" name="Title 1">
            <a:extLst>
              <a:ext uri="{FF2B5EF4-FFF2-40B4-BE49-F238E27FC236}">
                <a16:creationId xmlns:a16="http://schemas.microsoft.com/office/drawing/2014/main" id="{347A26C4-74EA-AC16-6D88-B3F5F0A94D01}"/>
              </a:ext>
            </a:extLst>
          </p:cNvPr>
          <p:cNvSpPr>
            <a:spLocks noGrp="1"/>
          </p:cNvSpPr>
          <p:nvPr>
            <p:ph type="title"/>
          </p:nvPr>
        </p:nvSpPr>
        <p:spPr>
          <a:xfrm>
            <a:off x="0" y="1"/>
            <a:ext cx="12192000" cy="711200"/>
          </a:xfrm>
        </p:spPr>
        <p:txBody>
          <a:bodyPr>
            <a:normAutofit/>
          </a:bodyPr>
          <a:lstStyle/>
          <a:p>
            <a:r>
              <a:rPr lang="en-US" dirty="0"/>
              <a:t>Byte Streams</a:t>
            </a:r>
          </a:p>
        </p:txBody>
      </p:sp>
      <p:sp>
        <p:nvSpPr>
          <p:cNvPr id="5" name="Content Placeholder 2">
            <a:extLst>
              <a:ext uri="{FF2B5EF4-FFF2-40B4-BE49-F238E27FC236}">
                <a16:creationId xmlns:a16="http://schemas.microsoft.com/office/drawing/2014/main" id="{2B0078FF-514D-C7CA-0E22-D42CBCA7DBDC}"/>
              </a:ext>
            </a:extLst>
          </p:cNvPr>
          <p:cNvSpPr>
            <a:spLocks noGrp="1"/>
          </p:cNvSpPr>
          <p:nvPr>
            <p:ph idx="1"/>
          </p:nvPr>
        </p:nvSpPr>
        <p:spPr>
          <a:xfrm>
            <a:off x="131180" y="863444"/>
            <a:ext cx="11929641" cy="5590565"/>
          </a:xfrm>
        </p:spPr>
        <p:txBody>
          <a:bodyPr/>
          <a:lstStyle/>
          <a:p>
            <a:r>
              <a:rPr lang="en-US" dirty="0"/>
              <a:t>Byte streams provide a convenient means for handling input and output of bytes.</a:t>
            </a:r>
          </a:p>
          <a:p>
            <a:r>
              <a:rPr lang="en-US" dirty="0"/>
              <a:t>Byte streams are used, for example, when reading or writing binary data.</a:t>
            </a:r>
          </a:p>
          <a:p>
            <a:endParaRPr lang="en-US" dirty="0"/>
          </a:p>
        </p:txBody>
      </p:sp>
    </p:spTree>
    <p:extLst>
      <p:ext uri="{BB962C8B-B14F-4D97-AF65-F5344CB8AC3E}">
        <p14:creationId xmlns:p14="http://schemas.microsoft.com/office/powerpoint/2010/main" val="2686387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E1B3F509-2A87-3ABB-C79B-605FD411A0C7}"/>
              </a:ext>
            </a:extLst>
          </p:cNvPr>
          <p:cNvSpPr txBox="1"/>
          <p:nvPr/>
        </p:nvSpPr>
        <p:spPr>
          <a:xfrm>
            <a:off x="0" y="0"/>
            <a:ext cx="12192000" cy="6858000"/>
          </a:xfrm>
          <a:prstGeom prst="rect">
            <a:avLst/>
          </a:prstGeom>
          <a:solidFill>
            <a:schemeClr val="accent1">
              <a:lumMod val="20000"/>
              <a:lumOff val="80000"/>
              <a:alpha val="43000"/>
            </a:schemeClr>
          </a:solidFill>
          <a:ln w="12700" cap="sq">
            <a:noFill/>
            <a:miter/>
          </a:ln>
        </p:spPr>
        <p:txBody>
          <a:bodyPr vert="horz" wrap="square" lIns="91440" tIns="45720" rIns="91440" bIns="45720" rtlCol="0" anchor="ctr"/>
          <a:lstStyle/>
          <a:p>
            <a:pPr algn="ctr"/>
            <a:endParaRPr kumimoji="1" lang="zh-CN" altLang="en-US"/>
          </a:p>
        </p:txBody>
      </p:sp>
      <p:sp>
        <p:nvSpPr>
          <p:cNvPr id="2" name="Title 1">
            <a:extLst>
              <a:ext uri="{FF2B5EF4-FFF2-40B4-BE49-F238E27FC236}">
                <a16:creationId xmlns:a16="http://schemas.microsoft.com/office/drawing/2014/main" id="{44BA2D72-089F-45B2-5089-DB6FD6D3006D}"/>
              </a:ext>
            </a:extLst>
          </p:cNvPr>
          <p:cNvSpPr>
            <a:spLocks noGrp="1"/>
          </p:cNvSpPr>
          <p:nvPr>
            <p:ph type="title"/>
          </p:nvPr>
        </p:nvSpPr>
        <p:spPr>
          <a:xfrm>
            <a:off x="0" y="1"/>
            <a:ext cx="12192000" cy="711200"/>
          </a:xfrm>
        </p:spPr>
        <p:txBody>
          <a:bodyPr>
            <a:normAutofit/>
          </a:bodyPr>
          <a:lstStyle/>
          <a:p>
            <a:r>
              <a:rPr lang="en-US" dirty="0" err="1"/>
              <a:t>FileOutputStream</a:t>
            </a:r>
            <a:endParaRPr lang="en-US" dirty="0"/>
          </a:p>
        </p:txBody>
      </p:sp>
      <p:sp>
        <p:nvSpPr>
          <p:cNvPr id="3" name="Content Placeholder 2">
            <a:extLst>
              <a:ext uri="{FF2B5EF4-FFF2-40B4-BE49-F238E27FC236}">
                <a16:creationId xmlns:a16="http://schemas.microsoft.com/office/drawing/2014/main" id="{ABA6A979-B118-0174-E09B-8AACF51B1450}"/>
              </a:ext>
            </a:extLst>
          </p:cNvPr>
          <p:cNvSpPr>
            <a:spLocks noGrp="1"/>
          </p:cNvSpPr>
          <p:nvPr>
            <p:ph idx="1"/>
          </p:nvPr>
        </p:nvSpPr>
        <p:spPr>
          <a:xfrm>
            <a:off x="131180" y="863444"/>
            <a:ext cx="11929641" cy="5590565"/>
          </a:xfrm>
        </p:spPr>
        <p:txBody>
          <a:bodyPr/>
          <a:lstStyle/>
          <a:p>
            <a:r>
              <a:rPr lang="en-US" dirty="0"/>
              <a:t>Java </a:t>
            </a:r>
            <a:r>
              <a:rPr lang="en-US" dirty="0" err="1">
                <a:solidFill>
                  <a:srgbClr val="C00000"/>
                </a:solidFill>
                <a:latin typeface="Consolas" panose="020B0609020204030204" pitchFamily="49" charset="0"/>
              </a:rPr>
              <a:t>FileOutputStream</a:t>
            </a:r>
            <a:r>
              <a:rPr lang="en-US" dirty="0">
                <a:solidFill>
                  <a:srgbClr val="C00000"/>
                </a:solidFill>
              </a:rPr>
              <a:t> </a:t>
            </a:r>
            <a:r>
              <a:rPr lang="en-US" dirty="0"/>
              <a:t>is an output stream for writing data to a file.</a:t>
            </a:r>
          </a:p>
          <a:p>
            <a:r>
              <a:rPr lang="en-US" dirty="0" err="1">
                <a:solidFill>
                  <a:srgbClr val="C00000"/>
                </a:solidFill>
                <a:latin typeface="Consolas" panose="020B0609020204030204" pitchFamily="49" charset="0"/>
              </a:rPr>
              <a:t>FileOutputStream</a:t>
            </a:r>
            <a:r>
              <a:rPr lang="en-US" dirty="0">
                <a:solidFill>
                  <a:srgbClr val="C00000"/>
                </a:solidFill>
              </a:rPr>
              <a:t> </a:t>
            </a:r>
            <a:r>
              <a:rPr lang="en-US" dirty="0"/>
              <a:t>will create the file before opening it for output.</a:t>
            </a:r>
          </a:p>
          <a:p>
            <a:r>
              <a:rPr lang="en-US" dirty="0"/>
              <a:t>On opening a read only file, it will throw an exception.</a:t>
            </a:r>
          </a:p>
          <a:p>
            <a:endParaRPr lang="en-US" dirty="0"/>
          </a:p>
          <a:p>
            <a:endParaRPr lang="en-US" dirty="0"/>
          </a:p>
        </p:txBody>
      </p:sp>
      <p:sp>
        <p:nvSpPr>
          <p:cNvPr id="4" name="Oval 3">
            <a:extLst>
              <a:ext uri="{FF2B5EF4-FFF2-40B4-BE49-F238E27FC236}">
                <a16:creationId xmlns:a16="http://schemas.microsoft.com/office/drawing/2014/main" id="{5173DB43-6C5A-2CE1-C4BE-8D7F6B2C3A9B}"/>
              </a:ext>
            </a:extLst>
          </p:cNvPr>
          <p:cNvSpPr/>
          <p:nvPr/>
        </p:nvSpPr>
        <p:spPr>
          <a:xfrm>
            <a:off x="973975" y="2272146"/>
            <a:ext cx="2286000" cy="126274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tIns="0" bIns="144000" rtlCol="0" anchor="ctr"/>
          <a:lstStyle/>
          <a:p>
            <a:pPr algn="ctr"/>
            <a:r>
              <a:rPr lang="en-US" sz="2400" dirty="0"/>
              <a:t>Java Application</a:t>
            </a:r>
          </a:p>
        </p:txBody>
      </p:sp>
      <p:sp>
        <p:nvSpPr>
          <p:cNvPr id="5" name="Rectangle 4">
            <a:extLst>
              <a:ext uri="{FF2B5EF4-FFF2-40B4-BE49-F238E27FC236}">
                <a16:creationId xmlns:a16="http://schemas.microsoft.com/office/drawing/2014/main" id="{F81BAF17-440A-47F4-2631-411DC2635CF5}"/>
              </a:ext>
            </a:extLst>
          </p:cNvPr>
          <p:cNvSpPr/>
          <p:nvPr/>
        </p:nvSpPr>
        <p:spPr>
          <a:xfrm>
            <a:off x="3793375" y="2636817"/>
            <a:ext cx="2438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1011011101 ….</a:t>
            </a:r>
          </a:p>
        </p:txBody>
      </p:sp>
      <p:sp>
        <p:nvSpPr>
          <p:cNvPr id="6" name="Rectangle 5">
            <a:extLst>
              <a:ext uri="{FF2B5EF4-FFF2-40B4-BE49-F238E27FC236}">
                <a16:creationId xmlns:a16="http://schemas.microsoft.com/office/drawing/2014/main" id="{B0880909-7F8C-33EF-BB42-8E5488DADFF2}"/>
              </a:ext>
            </a:extLst>
          </p:cNvPr>
          <p:cNvSpPr/>
          <p:nvPr/>
        </p:nvSpPr>
        <p:spPr>
          <a:xfrm>
            <a:off x="6860425" y="2541567"/>
            <a:ext cx="1676400" cy="7239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File</a:t>
            </a:r>
          </a:p>
        </p:txBody>
      </p:sp>
      <p:cxnSp>
        <p:nvCxnSpPr>
          <p:cNvPr id="7" name="Straight Arrow Connector 6">
            <a:extLst>
              <a:ext uri="{FF2B5EF4-FFF2-40B4-BE49-F238E27FC236}">
                <a16:creationId xmlns:a16="http://schemas.microsoft.com/office/drawing/2014/main" id="{FE27EE2D-8970-DE6F-CD4D-B66BBEAFF617}"/>
              </a:ext>
            </a:extLst>
          </p:cNvPr>
          <p:cNvCxnSpPr>
            <a:stCxn id="4" idx="6"/>
            <a:endCxn id="5" idx="1"/>
          </p:cNvCxnSpPr>
          <p:nvPr/>
        </p:nvCxnSpPr>
        <p:spPr>
          <a:xfrm flipV="1">
            <a:off x="3259975" y="2903517"/>
            <a:ext cx="533400" cy="1"/>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EB8569D-D477-ED03-98DF-B17361F5D177}"/>
              </a:ext>
            </a:extLst>
          </p:cNvPr>
          <p:cNvCxnSpPr>
            <a:stCxn id="5" idx="3"/>
            <a:endCxn id="6" idx="1"/>
          </p:cNvCxnSpPr>
          <p:nvPr/>
        </p:nvCxnSpPr>
        <p:spPr>
          <a:xfrm>
            <a:off x="6231775" y="2903517"/>
            <a:ext cx="628650"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graphicFrame>
        <p:nvGraphicFramePr>
          <p:cNvPr id="9" name="Content Placeholder 5">
            <a:extLst>
              <a:ext uri="{FF2B5EF4-FFF2-40B4-BE49-F238E27FC236}">
                <a16:creationId xmlns:a16="http://schemas.microsoft.com/office/drawing/2014/main" id="{43EBAA14-B809-5312-2DAF-F7573786A38B}"/>
              </a:ext>
            </a:extLst>
          </p:cNvPr>
          <p:cNvGraphicFramePr>
            <a:graphicFrameLocks/>
          </p:cNvGraphicFramePr>
          <p:nvPr>
            <p:extLst>
              <p:ext uri="{D42A27DB-BD31-4B8C-83A1-F6EECF244321}">
                <p14:modId xmlns:p14="http://schemas.microsoft.com/office/powerpoint/2010/main" val="1408599330"/>
              </p:ext>
            </p:extLst>
          </p:nvPr>
        </p:nvGraphicFramePr>
        <p:xfrm>
          <a:off x="365066" y="3579578"/>
          <a:ext cx="10882054" cy="1010920"/>
        </p:xfrm>
        <a:graphic>
          <a:graphicData uri="http://schemas.openxmlformats.org/drawingml/2006/table">
            <a:tbl>
              <a:tblPr firstRow="1">
                <a:tableStyleId>{5C22544A-7EE6-4342-B048-85BDC9FD1C3A}</a:tableStyleId>
              </a:tblPr>
              <a:tblGrid>
                <a:gridCol w="520446">
                  <a:extLst>
                    <a:ext uri="{9D8B030D-6E8A-4147-A177-3AD203B41FA5}">
                      <a16:colId xmlns:a16="http://schemas.microsoft.com/office/drawing/2014/main" val="20000"/>
                    </a:ext>
                  </a:extLst>
                </a:gridCol>
                <a:gridCol w="10361608">
                  <a:extLst>
                    <a:ext uri="{9D8B030D-6E8A-4147-A177-3AD203B41FA5}">
                      <a16:colId xmlns:a16="http://schemas.microsoft.com/office/drawing/2014/main" val="20001"/>
                    </a:ext>
                  </a:extLst>
                </a:gridCol>
              </a:tblGrid>
              <a:tr h="370840">
                <a:tc>
                  <a:txBody>
                    <a:bodyPr/>
                    <a:lstStyle/>
                    <a:p>
                      <a:r>
                        <a:rPr lang="en-US" dirty="0"/>
                        <a:t>Sr.</a:t>
                      </a:r>
                    </a:p>
                  </a:txBody>
                  <a:tcPr/>
                </a:tc>
                <a:tc>
                  <a:txBody>
                    <a:bodyPr/>
                    <a:lstStyle/>
                    <a:p>
                      <a:r>
                        <a:rPr lang="en-US" dirty="0"/>
                        <a:t>Method</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b="1" dirty="0"/>
                        <a:t>void write(byte[] b)</a:t>
                      </a:r>
                    </a:p>
                    <a:p>
                      <a:pPr algn="just"/>
                      <a:r>
                        <a:rPr lang="en-US" dirty="0"/>
                        <a:t>This method writes </a:t>
                      </a:r>
                      <a:r>
                        <a:rPr lang="en-US" dirty="0" err="1"/>
                        <a:t>b.length</a:t>
                      </a:r>
                      <a:r>
                        <a:rPr lang="en-US" dirty="0"/>
                        <a:t> bytes from the specified byte array to this file output stream.</a:t>
                      </a:r>
                    </a:p>
                  </a:txBody>
                  <a:tcPr/>
                </a:tc>
                <a:extLst>
                  <a:ext uri="{0D108BD9-81ED-4DB2-BD59-A6C34878D82A}">
                    <a16:rowId xmlns:a16="http://schemas.microsoft.com/office/drawing/2014/main" val="10001"/>
                  </a:ext>
                </a:extLst>
              </a:tr>
            </a:tbl>
          </a:graphicData>
        </a:graphic>
      </p:graphicFrame>
      <p:graphicFrame>
        <p:nvGraphicFramePr>
          <p:cNvPr id="11" name="Table 10">
            <a:extLst>
              <a:ext uri="{FF2B5EF4-FFF2-40B4-BE49-F238E27FC236}">
                <a16:creationId xmlns:a16="http://schemas.microsoft.com/office/drawing/2014/main" id="{A3D2B58B-5B6C-DCF0-AEDB-D456E1B32386}"/>
              </a:ext>
            </a:extLst>
          </p:cNvPr>
          <p:cNvGraphicFramePr>
            <a:graphicFrameLocks noGrp="1"/>
          </p:cNvGraphicFramePr>
          <p:nvPr>
            <p:extLst>
              <p:ext uri="{D42A27DB-BD31-4B8C-83A1-F6EECF244321}">
                <p14:modId xmlns:p14="http://schemas.microsoft.com/office/powerpoint/2010/main" val="2480572482"/>
              </p:ext>
            </p:extLst>
          </p:nvPr>
        </p:nvGraphicFramePr>
        <p:xfrm>
          <a:off x="365065" y="4581640"/>
          <a:ext cx="10882055" cy="914400"/>
        </p:xfrm>
        <a:graphic>
          <a:graphicData uri="http://schemas.openxmlformats.org/drawingml/2006/table">
            <a:tbl>
              <a:tblPr>
                <a:tableStyleId>{5C22544A-7EE6-4342-B048-85BDC9FD1C3A}</a:tableStyleId>
              </a:tblPr>
              <a:tblGrid>
                <a:gridCol w="520446">
                  <a:extLst>
                    <a:ext uri="{9D8B030D-6E8A-4147-A177-3AD203B41FA5}">
                      <a16:colId xmlns:a16="http://schemas.microsoft.com/office/drawing/2014/main" val="20000"/>
                    </a:ext>
                  </a:extLst>
                </a:gridCol>
                <a:gridCol w="10361609">
                  <a:extLst>
                    <a:ext uri="{9D8B030D-6E8A-4147-A177-3AD203B41FA5}">
                      <a16:colId xmlns:a16="http://schemas.microsoft.com/office/drawing/2014/main" val="20001"/>
                    </a:ext>
                  </a:extLst>
                </a:gridCol>
              </a:tblGrid>
              <a:tr h="370840">
                <a:tc>
                  <a:txBody>
                    <a:bodyPr/>
                    <a:lstStyle/>
                    <a:p>
                      <a:r>
                        <a:rPr lang="en-US" dirty="0"/>
                        <a:t>2</a:t>
                      </a:r>
                    </a:p>
                  </a:txBody>
                  <a:tcPr/>
                </a:tc>
                <a:tc>
                  <a:txBody>
                    <a:bodyPr/>
                    <a:lstStyle/>
                    <a:p>
                      <a:r>
                        <a:rPr lang="en-US" b="1" dirty="0"/>
                        <a:t>void write(byte[] b, </a:t>
                      </a:r>
                      <a:r>
                        <a:rPr lang="en-US" b="1" dirty="0" err="1"/>
                        <a:t>int</a:t>
                      </a:r>
                      <a:r>
                        <a:rPr lang="en-US" b="1" dirty="0"/>
                        <a:t> off, </a:t>
                      </a:r>
                      <a:r>
                        <a:rPr lang="en-US" b="1" dirty="0" err="1"/>
                        <a:t>int</a:t>
                      </a:r>
                      <a:r>
                        <a:rPr lang="en-US" b="1" dirty="0"/>
                        <a:t> </a:t>
                      </a:r>
                      <a:r>
                        <a:rPr lang="en-US" b="1" dirty="0" err="1"/>
                        <a:t>len</a:t>
                      </a:r>
                      <a:r>
                        <a:rPr lang="en-US" b="1" dirty="0"/>
                        <a:t>)</a:t>
                      </a:r>
                    </a:p>
                    <a:p>
                      <a:pPr algn="just"/>
                      <a:r>
                        <a:rPr lang="en-US" dirty="0"/>
                        <a:t>This method writes </a:t>
                      </a:r>
                      <a:r>
                        <a:rPr lang="en-US" dirty="0" err="1"/>
                        <a:t>len</a:t>
                      </a:r>
                      <a:r>
                        <a:rPr lang="en-US" dirty="0"/>
                        <a:t> bytes from the specified byte array starting at offset off to this file output stream.</a:t>
                      </a:r>
                    </a:p>
                  </a:txBody>
                  <a:tcPr/>
                </a:tc>
                <a:extLst>
                  <a:ext uri="{0D108BD9-81ED-4DB2-BD59-A6C34878D82A}">
                    <a16:rowId xmlns:a16="http://schemas.microsoft.com/office/drawing/2014/main" val="10000"/>
                  </a:ext>
                </a:extLst>
              </a:tr>
            </a:tbl>
          </a:graphicData>
        </a:graphic>
      </p:graphicFrame>
      <p:graphicFrame>
        <p:nvGraphicFramePr>
          <p:cNvPr id="12" name="Table 11">
            <a:extLst>
              <a:ext uri="{FF2B5EF4-FFF2-40B4-BE49-F238E27FC236}">
                <a16:creationId xmlns:a16="http://schemas.microsoft.com/office/drawing/2014/main" id="{B0FF8DE0-89C1-5369-8EFB-C20796E3F89F}"/>
              </a:ext>
            </a:extLst>
          </p:cNvPr>
          <p:cNvGraphicFramePr>
            <a:graphicFrameLocks noGrp="1"/>
          </p:cNvGraphicFramePr>
          <p:nvPr>
            <p:extLst>
              <p:ext uri="{D42A27DB-BD31-4B8C-83A1-F6EECF244321}">
                <p14:modId xmlns:p14="http://schemas.microsoft.com/office/powerpoint/2010/main" val="1426551257"/>
              </p:ext>
            </p:extLst>
          </p:nvPr>
        </p:nvGraphicFramePr>
        <p:xfrm>
          <a:off x="365064" y="5221671"/>
          <a:ext cx="10882056" cy="640080"/>
        </p:xfrm>
        <a:graphic>
          <a:graphicData uri="http://schemas.openxmlformats.org/drawingml/2006/table">
            <a:tbl>
              <a:tblPr>
                <a:tableStyleId>{5C22544A-7EE6-4342-B048-85BDC9FD1C3A}</a:tableStyleId>
              </a:tblPr>
              <a:tblGrid>
                <a:gridCol w="520446">
                  <a:extLst>
                    <a:ext uri="{9D8B030D-6E8A-4147-A177-3AD203B41FA5}">
                      <a16:colId xmlns:a16="http://schemas.microsoft.com/office/drawing/2014/main" val="20000"/>
                    </a:ext>
                  </a:extLst>
                </a:gridCol>
                <a:gridCol w="10361610">
                  <a:extLst>
                    <a:ext uri="{9D8B030D-6E8A-4147-A177-3AD203B41FA5}">
                      <a16:colId xmlns:a16="http://schemas.microsoft.com/office/drawing/2014/main" val="20001"/>
                    </a:ext>
                  </a:extLst>
                </a:gridCol>
              </a:tblGrid>
              <a:tr h="370840">
                <a:tc>
                  <a:txBody>
                    <a:bodyPr/>
                    <a:lstStyle/>
                    <a:p>
                      <a:r>
                        <a:rPr lang="en-US" dirty="0"/>
                        <a:t>3</a:t>
                      </a:r>
                    </a:p>
                  </a:txBody>
                  <a:tcPr/>
                </a:tc>
                <a:tc>
                  <a:txBody>
                    <a:bodyPr/>
                    <a:lstStyle/>
                    <a:p>
                      <a:r>
                        <a:rPr lang="en-US" b="1" dirty="0"/>
                        <a:t>void write(</a:t>
                      </a:r>
                      <a:r>
                        <a:rPr lang="en-US" b="1" dirty="0" err="1"/>
                        <a:t>int</a:t>
                      </a:r>
                      <a:r>
                        <a:rPr lang="en-US" b="1" dirty="0"/>
                        <a:t> b)</a:t>
                      </a:r>
                    </a:p>
                    <a:p>
                      <a:pPr algn="just"/>
                      <a:r>
                        <a:rPr lang="en-US" dirty="0"/>
                        <a:t>This method writes the specified byte to this file output stream.</a:t>
                      </a:r>
                    </a:p>
                  </a:txBody>
                  <a:tcPr/>
                </a:tc>
                <a:extLst>
                  <a:ext uri="{0D108BD9-81ED-4DB2-BD59-A6C34878D82A}">
                    <a16:rowId xmlns:a16="http://schemas.microsoft.com/office/drawing/2014/main" val="10000"/>
                  </a:ext>
                </a:extLst>
              </a:tr>
            </a:tbl>
          </a:graphicData>
        </a:graphic>
      </p:graphicFrame>
      <p:graphicFrame>
        <p:nvGraphicFramePr>
          <p:cNvPr id="13" name="Table 12">
            <a:extLst>
              <a:ext uri="{FF2B5EF4-FFF2-40B4-BE49-F238E27FC236}">
                <a16:creationId xmlns:a16="http://schemas.microsoft.com/office/drawing/2014/main" id="{ADDE6080-99E0-0AFA-BC85-E8D8EA2E7025}"/>
              </a:ext>
            </a:extLst>
          </p:cNvPr>
          <p:cNvGraphicFramePr>
            <a:graphicFrameLocks noGrp="1"/>
          </p:cNvGraphicFramePr>
          <p:nvPr>
            <p:extLst>
              <p:ext uri="{D42A27DB-BD31-4B8C-83A1-F6EECF244321}">
                <p14:modId xmlns:p14="http://schemas.microsoft.com/office/powerpoint/2010/main" val="25418216"/>
              </p:ext>
            </p:extLst>
          </p:nvPr>
        </p:nvGraphicFramePr>
        <p:xfrm>
          <a:off x="365062" y="5852893"/>
          <a:ext cx="10882057" cy="914400"/>
        </p:xfrm>
        <a:graphic>
          <a:graphicData uri="http://schemas.openxmlformats.org/drawingml/2006/table">
            <a:tbl>
              <a:tblPr>
                <a:tableStyleId>{5C22544A-7EE6-4342-B048-85BDC9FD1C3A}</a:tableStyleId>
              </a:tblPr>
              <a:tblGrid>
                <a:gridCol w="520446">
                  <a:extLst>
                    <a:ext uri="{9D8B030D-6E8A-4147-A177-3AD203B41FA5}">
                      <a16:colId xmlns:a16="http://schemas.microsoft.com/office/drawing/2014/main" val="20000"/>
                    </a:ext>
                  </a:extLst>
                </a:gridCol>
                <a:gridCol w="10361611">
                  <a:extLst>
                    <a:ext uri="{9D8B030D-6E8A-4147-A177-3AD203B41FA5}">
                      <a16:colId xmlns:a16="http://schemas.microsoft.com/office/drawing/2014/main" val="20001"/>
                    </a:ext>
                  </a:extLst>
                </a:gridCol>
              </a:tblGrid>
              <a:tr h="370840">
                <a:tc>
                  <a:txBody>
                    <a:bodyPr/>
                    <a:lstStyle/>
                    <a:p>
                      <a:r>
                        <a:rPr lang="en-US" dirty="0"/>
                        <a:t>4</a:t>
                      </a:r>
                    </a:p>
                  </a:txBody>
                  <a:tcPr/>
                </a:tc>
                <a:tc>
                  <a:txBody>
                    <a:bodyPr/>
                    <a:lstStyle/>
                    <a:p>
                      <a:r>
                        <a:rPr lang="en-US" b="1" dirty="0"/>
                        <a:t>void close()</a:t>
                      </a:r>
                    </a:p>
                    <a:p>
                      <a:pPr algn="just"/>
                      <a:r>
                        <a:rPr lang="en-US" b="0" dirty="0"/>
                        <a:t>This method closes this file output stream and releases any system resources associated with this stream.</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70449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Lst>
  </p:timing>
</p:sld>
</file>

<file path=ppt/theme/theme1.xml><?xml version="1.0" encoding="utf-8"?>
<a:theme xmlns:a="http://schemas.openxmlformats.org/drawingml/2006/main" name="Office 主题​​">
  <a:themeElements>
    <a:clrScheme name="Office">
      <a:dk1>
        <a:srgbClr val="000000"/>
      </a:dk1>
      <a:lt1>
        <a:srgbClr val="FFFFFF"/>
      </a:lt1>
      <a:dk2>
        <a:srgbClr val="4A66AC"/>
      </a:dk2>
      <a:lt2>
        <a:srgbClr val="E0EBF6"/>
      </a:lt2>
      <a:accent1>
        <a:srgbClr val="80D6D6"/>
      </a:accent1>
      <a:accent2>
        <a:srgbClr val="CBD1F2"/>
      </a:accent2>
      <a:accent3>
        <a:srgbClr val="31C76E"/>
      </a:accent3>
      <a:accent4>
        <a:srgbClr val="2BADFF"/>
      </a:accent4>
      <a:accent5>
        <a:srgbClr val="2960B1"/>
      </a:accent5>
      <a:accent6>
        <a:srgbClr val="FFC000"/>
      </a:accent6>
      <a:hlink>
        <a:srgbClr val="000000"/>
      </a:hlink>
      <a:folHlink>
        <a:srgbClr val="0000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sics of File Handling through simple Programs using Java.pptx" id="{A3068E97-288D-49B3-A545-D05E22524629}" vid="{95C73701-A28F-41AC-9E63-A656EF948E8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Basics of File Handling through simple Programs using Java</Template>
  <TotalTime>7535</TotalTime>
  <Words>1814</Words>
  <Application>Microsoft Office PowerPoint</Application>
  <PresentationFormat>Widescreen</PresentationFormat>
  <Paragraphs>261</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Consolas</vt:lpstr>
      <vt:lpstr>Wingdings 3</vt:lpstr>
      <vt:lpstr>Arial</vt:lpstr>
      <vt:lpstr>Roboto Condensed Light</vt:lpstr>
      <vt:lpstr>Calibri</vt:lpstr>
      <vt:lpstr>Wingdings</vt:lpstr>
      <vt:lpstr>poppins-bold</vt:lpstr>
      <vt:lpstr>Poppins</vt:lpstr>
      <vt:lpstr>Cambria</vt:lpstr>
      <vt:lpstr>Office 主题​​</vt:lpstr>
      <vt:lpstr>PowerPoint Presentation</vt:lpstr>
      <vt:lpstr>File class</vt:lpstr>
      <vt:lpstr>Methods of File Class</vt:lpstr>
      <vt:lpstr>Methods of File Class (Cont.)</vt:lpstr>
      <vt:lpstr>File Class Example</vt:lpstr>
      <vt:lpstr>File Class Example</vt:lpstr>
      <vt:lpstr>Stream</vt:lpstr>
      <vt:lpstr>Byte Streams</vt:lpstr>
      <vt:lpstr>FileOutputStream</vt:lpstr>
      <vt:lpstr>FileOutputStream Example</vt:lpstr>
      <vt:lpstr>FileInputStream</vt:lpstr>
      <vt:lpstr>FileInputStream Example</vt:lpstr>
      <vt:lpstr>Example of Byte Streams</vt:lpstr>
      <vt:lpstr>Character Streams</vt:lpstr>
      <vt:lpstr>Reader</vt:lpstr>
      <vt:lpstr>Writer</vt:lpstr>
      <vt:lpstr>BufferedReader</vt:lpstr>
      <vt:lpstr>BufferedReader (Methods)</vt:lpstr>
      <vt:lpstr>BufferedReader – 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Jeffrey Manuel</cp:lastModifiedBy>
  <cp:revision>928</cp:revision>
  <cp:lastPrinted>2021-04-03T04:50:24Z</cp:lastPrinted>
  <dcterms:created xsi:type="dcterms:W3CDTF">2020-05-01T05:09:15Z</dcterms:created>
  <dcterms:modified xsi:type="dcterms:W3CDTF">2025-01-07T17:12:47Z</dcterms:modified>
</cp:coreProperties>
</file>