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Lato"/>
      <p:regular r:id="rId45"/>
      <p:bold r:id="rId46"/>
      <p:italic r:id="rId47"/>
      <p:boldItalic r:id="rId48"/>
    </p:embeddedFont>
    <p:embeddedFont>
      <p:font typeface="Lato Light"/>
      <p:regular r:id="rId49"/>
      <p:bold r:id="rId50"/>
      <p:italic r:id="rId51"/>
      <p:boldItalic r:id="rId52"/>
    </p:embeddedFont>
    <p:embeddedFont>
      <p:font typeface="Lato Black"/>
      <p:bold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8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FFBC75-8225-4377-B0C5-EEB1CBC3B485}">
  <a:tblStyle styleId="{97FFBC75-8225-4377-B0C5-EEB1CBC3B4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8" orient="horz"/>
        <p:guide pos="29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Lato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Light-italic.fntdata"/><Relationship Id="rId50" Type="http://schemas.openxmlformats.org/officeDocument/2006/relationships/font" Target="fonts/LatoLight-bold.fntdata"/><Relationship Id="rId53" Type="http://schemas.openxmlformats.org/officeDocument/2006/relationships/font" Target="fonts/LatoBlack-bold.fntdata"/><Relationship Id="rId52" Type="http://schemas.openxmlformats.org/officeDocument/2006/relationships/font" Target="fonts/Lato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LatoBlack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6d793e6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6d793e6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6d793e676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6d793e676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6d793e676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6d793e676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6d793e676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6d793e676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6d793e676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6d793e676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6d793e676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6d793e676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6d793e676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6d793e676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6d793e676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6d793e676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6d793e676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6d793e676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6d793e676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6d793e676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6d793e676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6d793e676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6d793e67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6d793e67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6d793e676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6d793e676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6d793e676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e6d793e676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6d793e676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6d793e676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6d793e676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6d793e676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6d793e676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e6d793e676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6d793e676_1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6d793e676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6d793e676_1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e6d793e676_1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6d793e676_1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6d793e676_1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6d793e676_1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e6d793e676_1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e6d793e676_1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e6d793e676_1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6d793e67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6d793e67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6d793e676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e6d793e676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e6d793e676_1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e6d793e676_1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6d793e676_1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6d793e676_1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6d793e676_1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e6d793e676_1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6d793e676_1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6d793e676_1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e6d793e676_1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e6d793e676_1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e6d793e676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e6d793e676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e6d793e676_1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e6d793e676_1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e6d793e676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e6d793e676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6d793e676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6d793e676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6d793e676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6d793e676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6d793e676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6d793e676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6d793e676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6d793e676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6d793e676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6d793e676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6d793e676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6d793e676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2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1018650" y="2486525"/>
            <a:ext cx="2517000" cy="66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Dividi A per B 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salva il risultato in C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759150" y="1185613"/>
            <a:ext cx="3036000" cy="74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L’utente inserisci due numeri A e B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1018650" y="3828245"/>
            <a:ext cx="2517000" cy="504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Stampa C su schermo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082450" y="2010525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2082450" y="325743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62775" y="1083650"/>
            <a:ext cx="7057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a = float(input(“Inserisci il dividendo: “))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b = float(input(“Inserisci il divisore: 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c = a/b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print(f“{a}/{b}={c}”)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1018650" y="2486525"/>
            <a:ext cx="2517000" cy="66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Dividi 3 per 0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salva il risultato in C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759150" y="1185613"/>
            <a:ext cx="3036000" cy="74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L’utente inserisci due numeri 3 e 0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2082450" y="2010525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2082450" y="325743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975" y="3732786"/>
            <a:ext cx="1410350" cy="94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3722100" y="8115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329700" y="326688"/>
            <a:ext cx="3036000" cy="74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L’utente inserisci due numeri 3 e 0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1653000" y="1151600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3372650" y="3544500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911400" y="1627600"/>
            <a:ext cx="1872600" cy="940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è diverso da 0?</a:t>
            </a:r>
            <a:endParaRPr sz="1100"/>
          </a:p>
        </p:txBody>
      </p:sp>
      <p:sp>
        <p:nvSpPr>
          <p:cNvPr id="183" name="Google Shape;183;p25"/>
          <p:cNvSpPr/>
          <p:nvPr/>
        </p:nvSpPr>
        <p:spPr>
          <a:xfrm>
            <a:off x="2386925" y="3998020"/>
            <a:ext cx="2517000" cy="504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Stampa C su schermo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72638" y="244843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3282499" y="1783188"/>
            <a:ext cx="569700" cy="56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2813962" y="1956813"/>
            <a:ext cx="429600" cy="27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2463675" y="2901738"/>
            <a:ext cx="2160900" cy="569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Dividi A per B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salva il risultato in 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62775" y="1083650"/>
            <a:ext cx="7057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a = float(input(“Inserisci il dividendo: “))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b = float(input(“Inserisci il divisore: 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 b!=0:</a:t>
            </a:r>
            <a:endParaRPr b="1" sz="2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c = a/b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print(f“{a}/{b}={c}”)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Lo Statement IF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1098725" y="366638"/>
            <a:ext cx="3036000" cy="74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L’utente inserisci due numeri 3 e 0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2422025" y="1191550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141675" y="3584450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1680425" y="1667550"/>
            <a:ext cx="1872600" cy="940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è diverso da 0?</a:t>
            </a:r>
            <a:endParaRPr sz="1100"/>
          </a:p>
        </p:txBody>
      </p:sp>
      <p:sp>
        <p:nvSpPr>
          <p:cNvPr id="208" name="Google Shape;208;p27"/>
          <p:cNvSpPr/>
          <p:nvPr/>
        </p:nvSpPr>
        <p:spPr>
          <a:xfrm>
            <a:off x="3155950" y="4037970"/>
            <a:ext cx="2517000" cy="504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Stampa C su schermo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4141663" y="248838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4051524" y="1823138"/>
            <a:ext cx="569700" cy="56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3582987" y="1996763"/>
            <a:ext cx="429600" cy="27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3232700" y="2941688"/>
            <a:ext cx="2160900" cy="569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Dividi A per B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salva il risultato in 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1184271" y="1971350"/>
            <a:ext cx="466200" cy="273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612288" y="2488388"/>
            <a:ext cx="3894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462975" y="1823150"/>
            <a:ext cx="628800" cy="56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308675" y="2950575"/>
            <a:ext cx="2388000" cy="43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Stampa un messaggio di errore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3722100" y="8115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Dividiamo due Numeri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362775" y="1083650"/>
            <a:ext cx="7057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a = float(input(“Inserisci il dividendo: “))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b = float(input(“Inserisci il divisore: 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 b!=0:</a:t>
            </a:r>
            <a:endParaRPr sz="2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c = a/b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print(f“{a}/{b}={c}”)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latin typeface="Courier New"/>
                <a:ea typeface="Courier New"/>
                <a:cs typeface="Courier New"/>
                <a:sym typeface="Courier New"/>
              </a:rPr>
              <a:t>	print(“Non puoi dividere per zero”)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70300" y="2109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Lo Statement ELSE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2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 Cicli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559925" y="116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eseguire delle istruzioni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in maniera ciclica (ripetuta).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702350" y="1228725"/>
            <a:ext cx="70578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 = [12, 9, 4, 21, 11]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vals_sum = vals[0]+vals[1]+vals[2]+ vals[3]+vals[4]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79900" y="4406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Espressioni Booleane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9900" y="115902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confrontare valori tra di loro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79150" y="1960625"/>
            <a:ext cx="517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1" lang="it" sz="4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it" sz="48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b="1" sz="4800">
              <a:solidFill>
                <a:srgbClr val="3341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702350" y="1228725"/>
            <a:ext cx="70578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 = [12, 9, 4, 21, 11, 5, 17, 8, 22, 10]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vals_sum = vals[0]+vals[1]+vals[2]+ vals[3]+vals[4]+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           vals[5]+vals[6]+vals[7]+vals[8]+vals[9]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752275" y="2646150"/>
            <a:ext cx="527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 se i valori sono 10?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702350" y="1158825"/>
            <a:ext cx="7057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if len(vals)==1: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vals[0]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elif len(vals)==2: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vals[0] + vals[1]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elif len(vals)==3: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vals[0] + vals[1] + vals[2]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92725" y="3604950"/>
            <a:ext cx="527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 se dobbiamo gestire un numero diverso di valori?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692375" y="1148825"/>
            <a:ext cx="7057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if len(vals)&gt;=1: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vals[0]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if len(vals)&gt;=2: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vals_sum + vals[1]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if len(vals)&gt;=3: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vals_sum + vals[2]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392725" y="3604950"/>
            <a:ext cx="527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 se dobbiamo gestire un numero diverso di valori?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742300" y="1228725"/>
            <a:ext cx="7057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len(vals)&gt;=1: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vals[0]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len(vals)&gt;=2: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 + vals[1]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len(vals)&gt;=3: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 + vals[2]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742300" y="3841350"/>
            <a:ext cx="25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CHE SCHIFO!</a:t>
            </a:r>
            <a:endParaRPr sz="2600">
              <a:solidFill>
                <a:srgbClr val="FF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410125" y="24092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510000" y="1447638"/>
            <a:ext cx="70578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 = [12, 9, 4, 21, 11]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vals_sum = 0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while i&lt;len(vals):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	vals_sum = vals_sum+vals[i]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    i+=1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510000" y="960950"/>
            <a:ext cx="5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Ciclo WHILE</a:t>
            </a:r>
            <a:endParaRPr sz="1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410125" y="24092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510000" y="1447638"/>
            <a:ext cx="70578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 = [12, 9, 4, 21, 11]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vals_sum = 0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	vals_sum = vals_sum+val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510000" y="960950"/>
            <a:ext cx="5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Ciclo FOR</a:t>
            </a:r>
            <a:endParaRPr sz="1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Funzioni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2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Programmazione Procedurale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579900" y="1159025"/>
            <a:ext cx="710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E’ un paradigma di programmazione,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in cui la logica del codice viene valutata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dal basso verso l’alto </a:t>
            </a:r>
            <a:r>
              <a:rPr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(top-down)</a:t>
            </a: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0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Programmazione Procedurale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579900" y="115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Il codice viene raccolto in funzioni (procedure),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blocchi di codice riutilizzabile tramite un alias.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1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Programmazione Procedurale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579900" y="1159025"/>
            <a:ext cx="710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E’ un paradigma di programmazione,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in cui la logica del codice viene valutata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dal basso verso l’alto </a:t>
            </a:r>
            <a:r>
              <a:rPr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(top-down)</a:t>
            </a: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79900" y="4406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Espressioni Booleane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79900" y="115902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confrontare valori tra di loro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9150" y="1960625"/>
            <a:ext cx="517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1" lang="it" sz="4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it" sz="48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 3 = </a:t>
            </a:r>
            <a:r>
              <a:rPr b="1" lang="it" sz="4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4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79150" y="319302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Il risultato è un valore booleano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2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42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 con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398800" y="968238"/>
            <a:ext cx="70578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mean(vals):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0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vals_sum+val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vals_mean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43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 con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9" name="Google Shape;369;p43"/>
          <p:cNvSpPr txBox="1"/>
          <p:nvPr/>
        </p:nvSpPr>
        <p:spPr>
          <a:xfrm>
            <a:off x="398800" y="1062613"/>
            <a:ext cx="7057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 = [12, 9, 4, 21, 11, 5, 17, 8, 22, 10]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l_mean = mean(l)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print(l_mean) # 11.9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4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44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78" name="Google Shape;3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00" y="1944475"/>
            <a:ext cx="55054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5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87" name="Google Shape;38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00" y="1944475"/>
            <a:ext cx="55054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5"/>
          <p:cNvSpPr/>
          <p:nvPr/>
        </p:nvSpPr>
        <p:spPr>
          <a:xfrm>
            <a:off x="6106275" y="2816450"/>
            <a:ext cx="759000" cy="269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5"/>
          <p:cNvSpPr txBox="1"/>
          <p:nvPr/>
        </p:nvSpPr>
        <p:spPr>
          <a:xfrm>
            <a:off x="6943500" y="2627075"/>
            <a:ext cx="167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Valore di Ritorno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45"/>
          <p:cNvSpPr/>
          <p:nvPr/>
        </p:nvSpPr>
        <p:spPr>
          <a:xfrm>
            <a:off x="4588600" y="2219825"/>
            <a:ext cx="1577700" cy="269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5"/>
          <p:cNvSpPr txBox="1"/>
          <p:nvPr/>
        </p:nvSpPr>
        <p:spPr>
          <a:xfrm>
            <a:off x="6166300" y="1944475"/>
            <a:ext cx="167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Definizione di Funzione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45"/>
          <p:cNvSpPr txBox="1"/>
          <p:nvPr/>
        </p:nvSpPr>
        <p:spPr>
          <a:xfrm>
            <a:off x="1491475" y="1045250"/>
            <a:ext cx="419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Parametro della Funzione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45"/>
          <p:cNvSpPr/>
          <p:nvPr/>
        </p:nvSpPr>
        <p:spPr>
          <a:xfrm>
            <a:off x="3465625" y="1448175"/>
            <a:ext cx="249600" cy="63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6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46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2" name="Google Shape;402;p46"/>
          <p:cNvSpPr txBox="1"/>
          <p:nvPr/>
        </p:nvSpPr>
        <p:spPr>
          <a:xfrm>
            <a:off x="398800" y="1128038"/>
            <a:ext cx="7057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float(input(“Inserisci un valore: “))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val_sqrt = sqrt(val)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print(f“La radice quadrata di {val} + {val_sqrt})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46"/>
          <p:cNvSpPr/>
          <p:nvPr/>
        </p:nvSpPr>
        <p:spPr>
          <a:xfrm>
            <a:off x="3314438" y="1852300"/>
            <a:ext cx="759000" cy="269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6"/>
          <p:cNvSpPr txBox="1"/>
          <p:nvPr/>
        </p:nvSpPr>
        <p:spPr>
          <a:xfrm>
            <a:off x="4151680" y="1662925"/>
            <a:ext cx="233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Chiamata a funzione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47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funzione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3" name="Google Shape;413;p47"/>
          <p:cNvSpPr txBox="1"/>
          <p:nvPr/>
        </p:nvSpPr>
        <p:spPr>
          <a:xfrm>
            <a:off x="398800" y="1503613"/>
            <a:ext cx="70578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val_sqrt = sqrt(val)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47"/>
          <p:cNvSpPr/>
          <p:nvPr/>
        </p:nvSpPr>
        <p:spPr>
          <a:xfrm>
            <a:off x="3548188" y="1948300"/>
            <a:ext cx="759000" cy="269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7"/>
          <p:cNvSpPr txBox="1"/>
          <p:nvPr/>
        </p:nvSpPr>
        <p:spPr>
          <a:xfrm>
            <a:off x="4307205" y="1852300"/>
            <a:ext cx="233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Chiamata a funzione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47"/>
          <p:cNvSpPr/>
          <p:nvPr/>
        </p:nvSpPr>
        <p:spPr>
          <a:xfrm>
            <a:off x="3026175" y="2267125"/>
            <a:ext cx="239700" cy="519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7"/>
          <p:cNvSpPr txBox="1"/>
          <p:nvPr/>
        </p:nvSpPr>
        <p:spPr>
          <a:xfrm>
            <a:off x="2297175" y="2786425"/>
            <a:ext cx="169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Argomento</a:t>
            </a:r>
            <a:endParaRPr b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8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48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Una Funzione deve Fare 1 Cosa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6" name="Google Shape;426;p48"/>
          <p:cNvSpPr txBox="1"/>
          <p:nvPr/>
        </p:nvSpPr>
        <p:spPr>
          <a:xfrm>
            <a:off x="470050" y="1048138"/>
            <a:ext cx="70578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mean_and_max(vals):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vals_sum = 0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vals_max = None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vals_sum+val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if val_max is None or val&gt;vals_max: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vals_max = val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vals_mean, vals_max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9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49"/>
          <p:cNvSpPr txBox="1"/>
          <p:nvPr/>
        </p:nvSpPr>
        <p:spPr>
          <a:xfrm>
            <a:off x="398800" y="230925"/>
            <a:ext cx="7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Una Funzione deve Fare 1 Cosa</a:t>
            </a:r>
            <a:endParaRPr sz="30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35" name="Google Shape;435;p49"/>
          <p:cNvSpPr txBox="1"/>
          <p:nvPr/>
        </p:nvSpPr>
        <p:spPr>
          <a:xfrm>
            <a:off x="398800" y="928288"/>
            <a:ext cx="70578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max(vals):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vals_max = None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vals_max is None or val&gt;vals_max: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vals_max = val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vals_max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mean(vals):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vals_sum+val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vals_mean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0"/>
          <p:cNvSpPr txBox="1"/>
          <p:nvPr/>
        </p:nvSpPr>
        <p:spPr>
          <a:xfrm>
            <a:off x="5962475" y="4748600"/>
            <a:ext cx="3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Programmazione Procedurale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50"/>
          <p:cNvSpPr txBox="1"/>
          <p:nvPr/>
        </p:nvSpPr>
        <p:spPr>
          <a:xfrm>
            <a:off x="579900" y="440675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capire se va creata una Funzione?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4" name="Google Shape;444;p50"/>
          <p:cNvSpPr txBox="1"/>
          <p:nvPr/>
        </p:nvSpPr>
        <p:spPr>
          <a:xfrm>
            <a:off x="579900" y="1159025"/>
            <a:ext cx="7109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usi stesse istruzioni per fare una stessa operazione in più parti del codice, allora è molto probabile che tu debba creare una funzione.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110750" y="91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{97FFBC75-8225-4377-B0C5-EEB1CBC3B485}</a:tableStyleId>
              </a:tblPr>
              <a:tblGrid>
                <a:gridCol w="1901625"/>
                <a:gridCol w="3675425"/>
              </a:tblGrid>
              <a:tr h="38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SIMBOLO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RISULTATO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58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==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True se i due valori sono uguali, False altrimenti.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!=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 due valori sono diversi, False altrimenti.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&gt;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il primo valore è maggiore del secondo, False altrimenti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&gt;=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il primo valore è maggiore o uguale al secondo, False altrimenti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0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&lt;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il primo valore è minore del secondo, False altrimenti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5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&lt;=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il primo valore è minore o uguale al secondo, False altrimenti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Gli Operatori Logici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2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79900" y="4406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Gli Operatori Logici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79900" y="115902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unire più espressioni booleane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-428575" y="1840775"/>
            <a:ext cx="749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1==1 </a:t>
            </a:r>
            <a:r>
              <a:rPr b="1" lang="it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lang="it" sz="2400">
                <a:solidFill>
                  <a:srgbClr val="334150"/>
                </a:solidFill>
                <a:latin typeface="Courier New"/>
                <a:ea typeface="Courier New"/>
                <a:cs typeface="Courier New"/>
                <a:sym typeface="Courier New"/>
              </a:rPr>
              <a:t>“gatto” != “cane”</a:t>
            </a:r>
            <a:endParaRPr b="1" sz="2400">
              <a:solidFill>
                <a:srgbClr val="3341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Espressioni Booleane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220600" y="2409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{97FFBC75-8225-4377-B0C5-EEB1CBC3B485}</a:tableStyleId>
              </a:tblPr>
              <a:tblGrid>
                <a:gridCol w="1991875"/>
                <a:gridCol w="38498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SIMBOLO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RISULTATO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58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and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True se tutte le espressioni sono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or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True se almeno una delle espressioni è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300"/>
                        <a:t>not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Inverte il risultato dell’espressione booleana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(True se False, False se True)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Istruzioni Condizionali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2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79900" y="4406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Istruzioni Condizionali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579900" y="115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eseguire delle istruzioni,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solo se una o più determinate condizioni sono soddisfatte.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