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  <p:embeddedFont>
      <p:font typeface="Lato Light"/>
      <p:regular r:id="rId45"/>
      <p:bold r:id="rId46"/>
      <p:italic r:id="rId47"/>
      <p:boldItalic r:id="rId48"/>
    </p:embeddedFont>
    <p:embeddedFont>
      <p:font typeface="Lato Black"/>
      <p:bold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AF3B83-7338-46A2-8636-6AD4C62B018D}">
  <a:tblStyle styleId="{A9AF3B83-7338-46A2-8636-6AD4C62B01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D97032D-4DDF-4BFD-820B-51A42FB290FD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44" Type="http://schemas.openxmlformats.org/officeDocument/2006/relationships/font" Target="fonts/Lato-boldItalic.fntdata"/><Relationship Id="rId43" Type="http://schemas.openxmlformats.org/officeDocument/2006/relationships/font" Target="fonts/Lato-italic.fntdata"/><Relationship Id="rId46" Type="http://schemas.openxmlformats.org/officeDocument/2006/relationships/font" Target="fonts/LatoLight-bold.fntdata"/><Relationship Id="rId45" Type="http://schemas.openxmlformats.org/officeDocument/2006/relationships/font" Target="fonts/La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Light-boldItalic.fntdata"/><Relationship Id="rId47" Type="http://schemas.openxmlformats.org/officeDocument/2006/relationships/font" Target="fonts/LatoLight-italic.fntdata"/><Relationship Id="rId49" Type="http://schemas.openxmlformats.org/officeDocument/2006/relationships/font" Target="fonts/LatoBlack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font" Target="fonts/Roboto-regular.fntdata"/><Relationship Id="rId36" Type="http://schemas.openxmlformats.org/officeDocument/2006/relationships/slide" Target="slides/slide30.xml"/><Relationship Id="rId39" Type="http://schemas.openxmlformats.org/officeDocument/2006/relationships/font" Target="fonts/Roboto-italic.fntdata"/><Relationship Id="rId38" Type="http://schemas.openxmlformats.org/officeDocument/2006/relationships/font" Target="fonts/Roboto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LatoBlack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2e5c759b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e2e5c759b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295114b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295114b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07847fd7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e07847fd7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07af66ea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07af66ea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e07af66ea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e07af66ea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e07af66ea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e07af66ea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e07af66ea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e07af66ea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e295114bb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e295114bb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e07af66eaa_2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e07af66eaa_2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e07af66eaa_2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e07af66eaa_2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c37bbf8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c37bbf8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e07af66eaa_2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e07af66eaa_2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e07af66eaa_2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e07af66eaa_2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e295114bb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e295114bb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e07af66eaa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e07af66eaa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e07af66eaa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e07af66eaa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e295114bb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e295114bb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e07af66eaa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e07af66eaa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e07af66eaa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e07af66eaa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e07af66eaa_2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e07af66eaa_2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e2e5c759b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e2e5c759b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07847fd7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07847fd7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e2e5c759b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e2e5c759b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2e5c759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2e5c759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2e5c759b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2e5c759b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2e5c759b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2e5c759b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2e5c759b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2e5c759b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2e5c759b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2e5c759b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2e5c759b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2e5c759b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Relationship Id="rId8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21.png"/><Relationship Id="rId6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jp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8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-47050" y="37847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 Week</a:t>
            </a:r>
            <a:endParaRPr sz="2445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Gianluca Malato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Giorno 3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Alcuni modelli supervisionati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311700" y="855600"/>
            <a:ext cx="3920700" cy="3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800">
                <a:latin typeface="Roboto"/>
                <a:ea typeface="Roboto"/>
                <a:cs typeface="Roboto"/>
                <a:sym typeface="Roboto"/>
              </a:rPr>
              <a:t>Modelli lineari</a:t>
            </a:r>
            <a:endParaRPr b="1" i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it" sz="1800">
                <a:latin typeface="Roboto"/>
                <a:ea typeface="Roboto"/>
                <a:cs typeface="Roboto"/>
                <a:sym typeface="Roboto"/>
              </a:rPr>
              <a:t>Linear, Lasso, Ridge, Elastic Net regression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it" sz="1800">
                <a:latin typeface="Roboto"/>
                <a:ea typeface="Roboto"/>
                <a:cs typeface="Roboto"/>
                <a:sym typeface="Roboto"/>
              </a:rPr>
              <a:t>Regressione logistica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800">
                <a:latin typeface="Roboto"/>
                <a:ea typeface="Roboto"/>
                <a:cs typeface="Roboto"/>
                <a:sym typeface="Roboto"/>
              </a:rPr>
              <a:t>K-Nearest Neighbors</a:t>
            </a:r>
            <a:endParaRPr b="1" i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800">
                <a:latin typeface="Roboto"/>
                <a:ea typeface="Roboto"/>
                <a:cs typeface="Roboto"/>
                <a:sym typeface="Roboto"/>
              </a:rPr>
              <a:t>Alberi</a:t>
            </a:r>
            <a:endParaRPr b="1" i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it" sz="1800">
                <a:latin typeface="Roboto"/>
                <a:ea typeface="Roboto"/>
                <a:cs typeface="Roboto"/>
                <a:sym typeface="Roboto"/>
              </a:rPr>
              <a:t>Alberi decisionali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it" sz="1800"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it" sz="1800">
                <a:latin typeface="Roboto"/>
                <a:ea typeface="Roboto"/>
                <a:cs typeface="Roboto"/>
                <a:sym typeface="Roboto"/>
              </a:rPr>
              <a:t>Gradient Boosting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4924875" y="855600"/>
            <a:ext cx="4038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800">
                <a:latin typeface="Roboto"/>
                <a:ea typeface="Roboto"/>
                <a:cs typeface="Roboto"/>
                <a:sym typeface="Roboto"/>
              </a:rPr>
              <a:t>Modelli Bayesiani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800">
                <a:latin typeface="Roboto"/>
                <a:ea typeface="Roboto"/>
                <a:cs typeface="Roboto"/>
                <a:sym typeface="Roboto"/>
              </a:rPr>
              <a:t>Support Vector Machines</a:t>
            </a:r>
            <a:endParaRPr b="1" i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800">
                <a:latin typeface="Roboto"/>
                <a:ea typeface="Roboto"/>
                <a:cs typeface="Roboto"/>
                <a:sym typeface="Roboto"/>
              </a:rPr>
              <a:t>Reti neurali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-47050" y="37847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 Week</a:t>
            </a:r>
            <a:endParaRPr sz="2445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Overfitting e underfitting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Gianluca Malato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Giorno 3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Overfitting e underfitting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4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110750" y="843688"/>
            <a:ext cx="88323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Partiamo da un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set di dati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e dobbiamo addestrare un modello che descriva questo set e altri set futuri realizzati a partire dagli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stessi fenomeni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e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ipotesi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1100" y="1522588"/>
            <a:ext cx="5005866" cy="2921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316" y="1480519"/>
            <a:ext cx="4942121" cy="27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Overfitting e underfitting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184425" y="855688"/>
            <a:ext cx="883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Se il modello è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troppo semplice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, non può descrivere né il training né il set di test.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1" name="Google Shape;211;p25"/>
          <p:cNvCxnSpPr/>
          <p:nvPr/>
        </p:nvCxnSpPr>
        <p:spPr>
          <a:xfrm flipH="1" rot="10800000">
            <a:off x="1924725" y="2663663"/>
            <a:ext cx="786000" cy="51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5"/>
          <p:cNvSpPr txBox="1"/>
          <p:nvPr/>
        </p:nvSpPr>
        <p:spPr>
          <a:xfrm>
            <a:off x="-19350" y="2712725"/>
            <a:ext cx="18996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Il modello sul set di dati di addestramento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non è abbastanza buono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3" name="Google Shape;213;p25"/>
          <p:cNvCxnSpPr/>
          <p:nvPr/>
        </p:nvCxnSpPr>
        <p:spPr>
          <a:xfrm flipH="1">
            <a:off x="6568275" y="2791950"/>
            <a:ext cx="785700" cy="289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5"/>
          <p:cNvSpPr txBox="1"/>
          <p:nvPr/>
        </p:nvSpPr>
        <p:spPr>
          <a:xfrm>
            <a:off x="7244525" y="2336888"/>
            <a:ext cx="18996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Il modello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non è in grado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 di descrivere il set di test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7479275" y="1837563"/>
            <a:ext cx="1266300" cy="409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/>
              <a:t>Underfitting</a:t>
            </a:r>
            <a:endParaRPr b="1"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300" y="1696889"/>
            <a:ext cx="4861125" cy="2726173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Overfitting e underfitting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6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184425" y="961550"/>
            <a:ext cx="883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Se il modello è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troppo complesso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, descrive perfettamente i dati di addestramento, ma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non è in grado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di descrivere dati che non “ha visto” (sui quali non è stato addestrato).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6" name="Google Shape;226;p26"/>
          <p:cNvCxnSpPr/>
          <p:nvPr/>
        </p:nvCxnSpPr>
        <p:spPr>
          <a:xfrm flipH="1" rot="10800000">
            <a:off x="1880300" y="2882075"/>
            <a:ext cx="1066500" cy="468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26"/>
          <p:cNvSpPr txBox="1"/>
          <p:nvPr/>
        </p:nvSpPr>
        <p:spPr>
          <a:xfrm>
            <a:off x="-19350" y="2881938"/>
            <a:ext cx="18996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Il modello descrive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perfettamente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il dataset di addestramento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8" name="Google Shape;228;p26"/>
          <p:cNvCxnSpPr/>
          <p:nvPr/>
        </p:nvCxnSpPr>
        <p:spPr>
          <a:xfrm flipH="1">
            <a:off x="6199475" y="2714975"/>
            <a:ext cx="1064700" cy="38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26"/>
          <p:cNvSpPr txBox="1"/>
          <p:nvPr/>
        </p:nvSpPr>
        <p:spPr>
          <a:xfrm>
            <a:off x="7244400" y="2252188"/>
            <a:ext cx="18996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Il modello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non è in grado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di descrivere il dataset di test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7479275" y="1673300"/>
            <a:ext cx="1266300" cy="409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/>
              <a:t>Overfitting</a:t>
            </a:r>
            <a:endParaRPr b="1"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400" y="1571000"/>
            <a:ext cx="4864825" cy="27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7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Overfitting e underfitting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37" name="Google Shape;237;p2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7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27"/>
          <p:cNvSpPr txBox="1"/>
          <p:nvPr/>
        </p:nvSpPr>
        <p:spPr>
          <a:xfrm>
            <a:off x="127575" y="809825"/>
            <a:ext cx="883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Riducendo la complessità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, possiamo ottenere un modello in grado di descrivere sia il dataset di training che il dataset di test.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7"/>
          <p:cNvSpPr txBox="1"/>
          <p:nvPr/>
        </p:nvSpPr>
        <p:spPr>
          <a:xfrm>
            <a:off x="-76200" y="2730213"/>
            <a:ext cx="18996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Il modello descrive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abbastanza bene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 il dataset di addestramento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2" name="Google Shape;242;p27"/>
          <p:cNvCxnSpPr/>
          <p:nvPr/>
        </p:nvCxnSpPr>
        <p:spPr>
          <a:xfrm flipH="1">
            <a:off x="6353350" y="2788075"/>
            <a:ext cx="1015200" cy="16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27"/>
          <p:cNvSpPr txBox="1"/>
          <p:nvPr/>
        </p:nvSpPr>
        <p:spPr>
          <a:xfrm>
            <a:off x="7192350" y="2392788"/>
            <a:ext cx="18996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Il modello descrive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abbastanza bene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 il dataset di test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7"/>
          <p:cNvSpPr/>
          <p:nvPr/>
        </p:nvSpPr>
        <p:spPr>
          <a:xfrm>
            <a:off x="7422425" y="1855050"/>
            <a:ext cx="1266300" cy="409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/>
              <a:t>Buon fit</a:t>
            </a:r>
            <a:endParaRPr b="1" i="1"/>
          </a:p>
        </p:txBody>
      </p:sp>
      <p:cxnSp>
        <p:nvCxnSpPr>
          <p:cNvPr id="245" name="Google Shape;245;p27"/>
          <p:cNvCxnSpPr/>
          <p:nvPr/>
        </p:nvCxnSpPr>
        <p:spPr>
          <a:xfrm flipH="1" rot="10800000">
            <a:off x="1823450" y="2830550"/>
            <a:ext cx="823200" cy="36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Overfitting e underfitting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51" name="Google Shape;251;p28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8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28"/>
          <p:cNvSpPr/>
          <p:nvPr/>
        </p:nvSpPr>
        <p:spPr>
          <a:xfrm rot="10800000">
            <a:off x="1718875" y="2377800"/>
            <a:ext cx="5506200" cy="951600"/>
          </a:xfrm>
          <a:prstGeom prst="trapezoid">
            <a:avLst>
              <a:gd fmla="val 148133" name="adj"/>
            </a:avLst>
          </a:prstGeom>
          <a:solidFill>
            <a:srgbClr val="4A86E8">
              <a:alpha val="15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8"/>
          <p:cNvSpPr txBox="1"/>
          <p:nvPr/>
        </p:nvSpPr>
        <p:spPr>
          <a:xfrm>
            <a:off x="2941050" y="3300400"/>
            <a:ext cx="2914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21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Dataset completo</a:t>
            </a:r>
            <a:endParaRPr b="1" i="1" sz="21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28"/>
          <p:cNvSpPr/>
          <p:nvPr/>
        </p:nvSpPr>
        <p:spPr>
          <a:xfrm>
            <a:off x="1653325" y="1809325"/>
            <a:ext cx="3333600" cy="4431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Training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7" name="Google Shape;257;p28"/>
          <p:cNvSpPr/>
          <p:nvPr/>
        </p:nvSpPr>
        <p:spPr>
          <a:xfrm>
            <a:off x="5113225" y="1809325"/>
            <a:ext cx="2159700" cy="4431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159325" y="3739650"/>
            <a:ext cx="64251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Qualsiasi calcolo deve essere effettuato solo sul campione di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addestramento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. Il campione di test viene utilizzato solo per verificare le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prestazioni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del modello su dati "non visti" ed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evitare l'overfitting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8"/>
          <p:cNvSpPr txBox="1"/>
          <p:nvPr/>
        </p:nvSpPr>
        <p:spPr>
          <a:xfrm>
            <a:off x="2670725" y="1375200"/>
            <a:ext cx="11445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latin typeface="Roboto"/>
                <a:ea typeface="Roboto"/>
                <a:cs typeface="Roboto"/>
                <a:sym typeface="Roboto"/>
              </a:rPr>
              <a:t>~ 60-70%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8"/>
          <p:cNvSpPr txBox="1"/>
          <p:nvPr/>
        </p:nvSpPr>
        <p:spPr>
          <a:xfrm>
            <a:off x="5620825" y="1375200"/>
            <a:ext cx="11445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latin typeface="Roboto"/>
                <a:ea typeface="Roboto"/>
                <a:cs typeface="Roboto"/>
                <a:sym typeface="Roboto"/>
              </a:rPr>
              <a:t>~ 30-40%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250100" y="937025"/>
            <a:ext cx="88323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La prima cosa da fare in un progetto di Machine Learning supervisionato è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suddividere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il nostro set di dati in training e test.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9"/>
          <p:cNvSpPr txBox="1"/>
          <p:nvPr/>
        </p:nvSpPr>
        <p:spPr>
          <a:xfrm>
            <a:off x="-47050" y="37847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 Week</a:t>
            </a:r>
            <a:endParaRPr sz="2445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8" name="Google Shape;2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9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Il pre-processing dei dati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29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Gianluca Malato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29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Giorno 3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Pre-processing dei dati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77" name="Google Shape;277;p3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0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80" name="Google Shape;280;p30"/>
          <p:cNvGraphicFramePr/>
          <p:nvPr/>
        </p:nvGraphicFramePr>
        <p:xfrm>
          <a:off x="2839660" y="19292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{1D97032D-4DDF-4BFD-820B-51A42FB290FD}</a:tableStyleId>
              </a:tblPr>
              <a:tblGrid>
                <a:gridCol w="732600"/>
                <a:gridCol w="732600"/>
                <a:gridCol w="732600"/>
                <a:gridCol w="732600"/>
              </a:tblGrid>
              <a:tr h="39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10.4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-50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40.8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25.6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32.9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1" name="Google Shape;281;p30"/>
          <p:cNvSpPr txBox="1"/>
          <p:nvPr/>
        </p:nvSpPr>
        <p:spPr>
          <a:xfrm>
            <a:off x="110740" y="832550"/>
            <a:ext cx="96033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600"/>
              <a:t>Le variabili </a:t>
            </a:r>
            <a:r>
              <a:rPr b="1" lang="it" sz="1600"/>
              <a:t>numeriche </a:t>
            </a:r>
            <a:r>
              <a:rPr lang="it" sz="1600"/>
              <a:t>contengono numeri (spesso numeri in virgola mobile)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600"/>
              <a:t>Le variabili </a:t>
            </a:r>
            <a:r>
              <a:rPr b="1" lang="it" sz="1600"/>
              <a:t>categoriche </a:t>
            </a:r>
            <a:r>
              <a:rPr lang="it" sz="1600"/>
              <a:t>contengono valori in un insieme discreto e finito (es. lettere, colori)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82" name="Google Shape;282;p30"/>
          <p:cNvSpPr/>
          <p:nvPr/>
        </p:nvSpPr>
        <p:spPr>
          <a:xfrm rot="-5400000">
            <a:off x="3520390" y="3555740"/>
            <a:ext cx="160200" cy="1368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4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0"/>
          <p:cNvSpPr/>
          <p:nvPr/>
        </p:nvSpPr>
        <p:spPr>
          <a:xfrm rot="-5400000">
            <a:off x="4600390" y="3915740"/>
            <a:ext cx="160200" cy="648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4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0"/>
          <p:cNvSpPr txBox="1"/>
          <p:nvPr/>
        </p:nvSpPr>
        <p:spPr>
          <a:xfrm>
            <a:off x="2924750" y="4267800"/>
            <a:ext cx="13683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Numeriche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0"/>
          <p:cNvSpPr txBox="1"/>
          <p:nvPr/>
        </p:nvSpPr>
        <p:spPr>
          <a:xfrm>
            <a:off x="4176700" y="4267790"/>
            <a:ext cx="1404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1600" u="none" cap="none" strike="noStrike">
                <a:latin typeface="Arial"/>
                <a:ea typeface="Arial"/>
                <a:cs typeface="Arial"/>
                <a:sym typeface="Arial"/>
              </a:rPr>
              <a:t>Categoric</a:t>
            </a:r>
            <a:r>
              <a:rPr lang="it" sz="1600"/>
              <a:t>he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Pre-processing dei dati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91" name="Google Shape;291;p31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1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31"/>
          <p:cNvSpPr txBox="1"/>
          <p:nvPr/>
        </p:nvSpPr>
        <p:spPr>
          <a:xfrm>
            <a:off x="170865" y="895028"/>
            <a:ext cx="96033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È l'insieme di </a:t>
            </a:r>
            <a:r>
              <a:rPr b="1" lang="it" sz="1600"/>
              <a:t>trasformazioni </a:t>
            </a:r>
            <a:r>
              <a:rPr lang="it" sz="1600"/>
              <a:t>che manipolano un set di dati per </a:t>
            </a:r>
            <a:r>
              <a:rPr b="1" lang="it" sz="1600"/>
              <a:t>renderlo adatto</a:t>
            </a:r>
            <a:r>
              <a:rPr lang="it" sz="1600"/>
              <a:t> a un modello di apprendimento automatico.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1"/>
          <p:cNvSpPr/>
          <p:nvPr/>
        </p:nvSpPr>
        <p:spPr>
          <a:xfrm>
            <a:off x="478425" y="2171588"/>
            <a:ext cx="1872005" cy="719999"/>
          </a:xfrm>
          <a:custGeom>
            <a:rect b="b" l="l" r="r" t="t"/>
            <a:pathLst>
              <a:path extrusionOk="0" h="2002" w="52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4867" y="2001"/>
                </a:lnTo>
                <a:cubicBezTo>
                  <a:pt x="5034" y="2001"/>
                  <a:pt x="5201" y="1834"/>
                  <a:pt x="5201" y="1667"/>
                </a:cubicBezTo>
                <a:lnTo>
                  <a:pt x="5201" y="333"/>
                </a:lnTo>
                <a:cubicBezTo>
                  <a:pt x="5201" y="166"/>
                  <a:pt x="5034" y="0"/>
                  <a:pt x="4867" y="0"/>
                </a:cubicBezTo>
                <a:lnTo>
                  <a:pt x="333" y="0"/>
                </a:lnTo>
              </a:path>
            </a:pathLst>
          </a:custGeom>
          <a:solidFill>
            <a:srgbClr val="2A6099"/>
          </a:solidFill>
          <a:ln cap="flat" cmpd="sng" w="360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800">
                <a:solidFill>
                  <a:srgbClr val="FFFFFF"/>
                </a:solidFill>
              </a:rPr>
              <a:t>Pulizia</a:t>
            </a:r>
            <a:endParaRPr b="1" i="1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1"/>
          <p:cNvSpPr/>
          <p:nvPr/>
        </p:nvSpPr>
        <p:spPr>
          <a:xfrm>
            <a:off x="2494425" y="2171588"/>
            <a:ext cx="1872005" cy="719999"/>
          </a:xfrm>
          <a:custGeom>
            <a:rect b="b" l="l" r="r" t="t"/>
            <a:pathLst>
              <a:path extrusionOk="0" h="2002" w="52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4867" y="2001"/>
                </a:lnTo>
                <a:cubicBezTo>
                  <a:pt x="5034" y="2001"/>
                  <a:pt x="5201" y="1834"/>
                  <a:pt x="5201" y="1667"/>
                </a:cubicBezTo>
                <a:lnTo>
                  <a:pt x="5201" y="333"/>
                </a:lnTo>
                <a:cubicBezTo>
                  <a:pt x="5201" y="166"/>
                  <a:pt x="5034" y="0"/>
                  <a:pt x="4867" y="0"/>
                </a:cubicBezTo>
                <a:lnTo>
                  <a:pt x="333" y="0"/>
                </a:lnTo>
              </a:path>
            </a:pathLst>
          </a:custGeom>
          <a:solidFill>
            <a:srgbClr val="2A6099"/>
          </a:solidFill>
          <a:ln cap="flat" cmpd="sng" w="360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Encoding</a:t>
            </a:r>
            <a:endParaRPr b="1" i="1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1"/>
          <p:cNvSpPr/>
          <p:nvPr/>
        </p:nvSpPr>
        <p:spPr>
          <a:xfrm>
            <a:off x="4510425" y="2171588"/>
            <a:ext cx="1872005" cy="719999"/>
          </a:xfrm>
          <a:custGeom>
            <a:rect b="b" l="l" r="r" t="t"/>
            <a:pathLst>
              <a:path extrusionOk="0" h="2002" w="52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4867" y="2001"/>
                </a:lnTo>
                <a:cubicBezTo>
                  <a:pt x="5034" y="2001"/>
                  <a:pt x="5201" y="1834"/>
                  <a:pt x="5201" y="1667"/>
                </a:cubicBezTo>
                <a:lnTo>
                  <a:pt x="5201" y="333"/>
                </a:lnTo>
                <a:cubicBezTo>
                  <a:pt x="5201" y="166"/>
                  <a:pt x="5034" y="0"/>
                  <a:pt x="4867" y="0"/>
                </a:cubicBezTo>
                <a:lnTo>
                  <a:pt x="333" y="0"/>
                </a:lnTo>
              </a:path>
            </a:pathLst>
          </a:custGeom>
          <a:solidFill>
            <a:srgbClr val="2A6099"/>
          </a:solidFill>
          <a:ln cap="flat" cmpd="sng" w="360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700">
                <a:solidFill>
                  <a:srgbClr val="FFFFFF"/>
                </a:solidFill>
              </a:rPr>
              <a:t>Trasformazione</a:t>
            </a:r>
            <a:endParaRPr b="1" i="1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1"/>
          <p:cNvSpPr/>
          <p:nvPr/>
        </p:nvSpPr>
        <p:spPr>
          <a:xfrm>
            <a:off x="478425" y="3035588"/>
            <a:ext cx="1872005" cy="719999"/>
          </a:xfrm>
          <a:custGeom>
            <a:rect b="b" l="l" r="r" t="t"/>
            <a:pathLst>
              <a:path extrusionOk="0" h="2002" w="52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4867" y="2001"/>
                </a:lnTo>
                <a:cubicBezTo>
                  <a:pt x="5034" y="2001"/>
                  <a:pt x="5201" y="1834"/>
                  <a:pt x="5201" y="1667"/>
                </a:cubicBezTo>
                <a:lnTo>
                  <a:pt x="5201" y="333"/>
                </a:lnTo>
                <a:cubicBezTo>
                  <a:pt x="5201" y="166"/>
                  <a:pt x="5034" y="0"/>
                  <a:pt x="4867" y="0"/>
                </a:cubicBezTo>
                <a:lnTo>
                  <a:pt x="333" y="0"/>
                </a:lnTo>
              </a:path>
            </a:pathLst>
          </a:custGeom>
          <a:solidFill>
            <a:srgbClr val="2A6099"/>
          </a:solidFill>
          <a:ln cap="flat" cmpd="sng" w="360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Scaling</a:t>
            </a:r>
            <a:endParaRPr b="1" i="1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1"/>
          <p:cNvSpPr/>
          <p:nvPr/>
        </p:nvSpPr>
        <p:spPr>
          <a:xfrm>
            <a:off x="2494425" y="3035588"/>
            <a:ext cx="1872005" cy="719999"/>
          </a:xfrm>
          <a:custGeom>
            <a:rect b="b" l="l" r="r" t="t"/>
            <a:pathLst>
              <a:path extrusionOk="0" h="2002" w="52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4867" y="2001"/>
                </a:lnTo>
                <a:cubicBezTo>
                  <a:pt x="5034" y="2001"/>
                  <a:pt x="5201" y="1834"/>
                  <a:pt x="5201" y="1667"/>
                </a:cubicBezTo>
                <a:lnTo>
                  <a:pt x="5201" y="333"/>
                </a:lnTo>
                <a:cubicBezTo>
                  <a:pt x="5201" y="166"/>
                  <a:pt x="5034" y="0"/>
                  <a:pt x="4867" y="0"/>
                </a:cubicBezTo>
                <a:lnTo>
                  <a:pt x="333" y="0"/>
                </a:lnTo>
              </a:path>
            </a:pathLst>
          </a:custGeom>
          <a:solidFill>
            <a:srgbClr val="2A6099"/>
          </a:solidFill>
          <a:ln cap="flat" cmpd="sng" w="360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800">
                <a:solidFill>
                  <a:srgbClr val="FFFFFF"/>
                </a:solidFill>
              </a:rPr>
              <a:t>Riduzione della dimensionalità</a:t>
            </a:r>
            <a:endParaRPr b="1" i="1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1"/>
          <p:cNvSpPr/>
          <p:nvPr/>
        </p:nvSpPr>
        <p:spPr>
          <a:xfrm>
            <a:off x="4510425" y="3035588"/>
            <a:ext cx="1872005" cy="719999"/>
          </a:xfrm>
          <a:custGeom>
            <a:rect b="b" l="l" r="r" t="t"/>
            <a:pathLst>
              <a:path extrusionOk="0" h="2002" w="52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4867" y="2001"/>
                </a:lnTo>
                <a:cubicBezTo>
                  <a:pt x="5034" y="2001"/>
                  <a:pt x="5201" y="1834"/>
                  <a:pt x="5201" y="1667"/>
                </a:cubicBezTo>
                <a:lnTo>
                  <a:pt x="5201" y="333"/>
                </a:lnTo>
                <a:cubicBezTo>
                  <a:pt x="5201" y="166"/>
                  <a:pt x="5034" y="0"/>
                  <a:pt x="4867" y="0"/>
                </a:cubicBezTo>
                <a:lnTo>
                  <a:pt x="333" y="0"/>
                </a:lnTo>
              </a:path>
            </a:pathLst>
          </a:custGeom>
          <a:solidFill>
            <a:srgbClr val="2A6099"/>
          </a:solidFill>
          <a:ln cap="flat" cmpd="sng" w="360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Oversampling</a:t>
            </a:r>
            <a:endParaRPr b="1" i="1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Di cosa parleremo oggi?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Introduzione al machine learning supervisionato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L’overfitting e la generalizzazione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Introduzione al pre-processing dei dati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Un semplice modello di classificazione binaria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Come misurare le performance di un modello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Pre-processing dei dati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2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09" name="Google Shape;309;p32"/>
          <p:cNvGraphicFramePr/>
          <p:nvPr/>
        </p:nvGraphicFramePr>
        <p:xfrm>
          <a:off x="198185" y="1952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{1D97032D-4DDF-4BFD-820B-51A42FB290FD}</a:tableStyleId>
              </a:tblPr>
              <a:tblGrid>
                <a:gridCol w="807475"/>
                <a:gridCol w="807475"/>
                <a:gridCol w="807475"/>
              </a:tblGrid>
              <a:tr h="43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-50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0" name="Google Shape;310;p32"/>
          <p:cNvSpPr/>
          <p:nvPr/>
        </p:nvSpPr>
        <p:spPr>
          <a:xfrm>
            <a:off x="311705" y="832560"/>
            <a:ext cx="90717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La pulizia dei dati è necessaria per riempire i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valori mancanti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 in un set di dati, poiché non tutti i modelli di machine learning sono in grado di gestirli.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2"/>
          <p:cNvSpPr/>
          <p:nvPr/>
        </p:nvSpPr>
        <p:spPr>
          <a:xfrm>
            <a:off x="2848500" y="2749550"/>
            <a:ext cx="1220100" cy="68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500"/>
              <a:t>Pulizia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2" name="Google Shape;312;p32"/>
          <p:cNvGraphicFramePr/>
          <p:nvPr/>
        </p:nvGraphicFramePr>
        <p:xfrm>
          <a:off x="4141585" y="1952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{1D97032D-4DDF-4BFD-820B-51A42FB290FD}</a:tableStyleId>
              </a:tblPr>
              <a:tblGrid>
                <a:gridCol w="807475"/>
                <a:gridCol w="807475"/>
                <a:gridCol w="807475"/>
              </a:tblGrid>
              <a:tr h="43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-50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22.3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0.67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Pre-processing dei dati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18" name="Google Shape;318;p33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3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" name="Google Shape;321;p33"/>
          <p:cNvSpPr/>
          <p:nvPr/>
        </p:nvSpPr>
        <p:spPr>
          <a:xfrm>
            <a:off x="216000" y="832555"/>
            <a:ext cx="84960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Lo scaling trasforma le colonne in modo che abbiano lo stesso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ordine di grandezza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. A volte è necessario perché diversi ordini di grandezza possono influenzare l'importanza delle variabili percepita da un modello.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Non cambia la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correlazione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tra le variabili e il target, quindi non influisce sul loro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potere predittivo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33"/>
          <p:cNvSpPr/>
          <p:nvPr/>
        </p:nvSpPr>
        <p:spPr>
          <a:xfrm>
            <a:off x="2520100" y="2824550"/>
            <a:ext cx="1410300" cy="62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Scaling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3" name="Google Shape;323;p33"/>
          <p:cNvGraphicFramePr/>
          <p:nvPr/>
        </p:nvGraphicFramePr>
        <p:xfrm>
          <a:off x="541180" y="223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{1D97032D-4DDF-4BFD-820B-51A42FB290FD}</a:tableStyleId>
              </a:tblPr>
              <a:tblGrid>
                <a:gridCol w="539650"/>
                <a:gridCol w="539650"/>
                <a:gridCol w="539650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-50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4" name="Google Shape;324;p33"/>
          <p:cNvGraphicFramePr/>
          <p:nvPr/>
        </p:nvGraphicFramePr>
        <p:xfrm>
          <a:off x="4155095" y="22359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{1D97032D-4DDF-4BFD-820B-51A42FB290FD}</a:tableStyleId>
              </a:tblPr>
              <a:tblGrid>
                <a:gridCol w="597600"/>
                <a:gridCol w="597600"/>
                <a:gridCol w="5968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-1.54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-1.19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1.07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-0.03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1.56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-1.60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-0.37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4"/>
          <p:cNvSpPr txBox="1"/>
          <p:nvPr/>
        </p:nvSpPr>
        <p:spPr>
          <a:xfrm>
            <a:off x="-47050" y="37847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 Week</a:t>
            </a:r>
            <a:endParaRPr sz="2445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1" name="Google Shape;3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4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regressione logistica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333;p34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Gianluca Malato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" name="Google Shape;334;p34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Giorno 3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Un semplice modello: la regressione logistica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40" name="Google Shape;340;p3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5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3" name="Google Shape;34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6130" y="803888"/>
            <a:ext cx="3578695" cy="2429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950" y="1339700"/>
            <a:ext cx="20955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950" y="2122450"/>
            <a:ext cx="318135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5"/>
          <p:cNvSpPr txBox="1"/>
          <p:nvPr/>
        </p:nvSpPr>
        <p:spPr>
          <a:xfrm>
            <a:off x="369675" y="2533725"/>
            <a:ext cx="31815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aseline="-25000" i="1" lang="it"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i="1" lang="it"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variabile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aseline="-25000" i="1" lang="it"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i="1" lang="it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= parametri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35"/>
          <p:cNvSpPr txBox="1"/>
          <p:nvPr/>
        </p:nvSpPr>
        <p:spPr>
          <a:xfrm>
            <a:off x="282300" y="3438425"/>
            <a:ext cx="6122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Roboto"/>
                <a:ea typeface="Roboto"/>
                <a:cs typeface="Roboto"/>
                <a:sym typeface="Roboto"/>
              </a:rPr>
              <a:t>Il valore restituito dalla funzione viene convertito in 0 o 1 mediante l’applicazione di una </a:t>
            </a:r>
            <a:r>
              <a:rPr b="1" lang="it" sz="1300">
                <a:latin typeface="Roboto"/>
                <a:ea typeface="Roboto"/>
                <a:cs typeface="Roboto"/>
                <a:sym typeface="Roboto"/>
              </a:rPr>
              <a:t>soglia </a:t>
            </a:r>
            <a:r>
              <a:rPr lang="it" sz="1300">
                <a:latin typeface="Roboto"/>
                <a:ea typeface="Roboto"/>
                <a:cs typeface="Roboto"/>
                <a:sym typeface="Roboto"/>
              </a:rPr>
              <a:t>(tipicamente 0.5)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35"/>
          <p:cNvSpPr/>
          <p:nvPr/>
        </p:nvSpPr>
        <p:spPr>
          <a:xfrm>
            <a:off x="365925" y="1263500"/>
            <a:ext cx="3414600" cy="11256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6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Un semplice modello: la regressione logistica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54" name="Google Shape;354;p3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6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7" name="Google Shape;35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143" y="1125563"/>
            <a:ext cx="3578695" cy="2429062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6"/>
          <p:cNvSpPr txBox="1"/>
          <p:nvPr/>
        </p:nvSpPr>
        <p:spPr>
          <a:xfrm>
            <a:off x="4809513" y="1701975"/>
            <a:ext cx="40911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Roboto"/>
                <a:ea typeface="Roboto"/>
                <a:cs typeface="Roboto"/>
                <a:sym typeface="Roboto"/>
              </a:rPr>
              <a:t>Valori troppo alti (in valore assoluto) </a:t>
            </a:r>
            <a:r>
              <a:rPr b="1" lang="it" sz="1300">
                <a:latin typeface="Roboto"/>
                <a:ea typeface="Roboto"/>
                <a:cs typeface="Roboto"/>
                <a:sym typeface="Roboto"/>
              </a:rPr>
              <a:t>saturano </a:t>
            </a:r>
            <a:r>
              <a:rPr lang="it" sz="1300">
                <a:latin typeface="Roboto"/>
                <a:ea typeface="Roboto"/>
                <a:cs typeface="Roboto"/>
                <a:sym typeface="Roboto"/>
              </a:rPr>
              <a:t>la funzione. L’intensità del </a:t>
            </a:r>
            <a:r>
              <a:rPr b="1" lang="it" sz="1300">
                <a:latin typeface="Roboto"/>
                <a:ea typeface="Roboto"/>
                <a:cs typeface="Roboto"/>
                <a:sym typeface="Roboto"/>
              </a:rPr>
              <a:t>gradiente </a:t>
            </a:r>
            <a:r>
              <a:rPr lang="it" sz="1300">
                <a:latin typeface="Roboto"/>
                <a:ea typeface="Roboto"/>
                <a:cs typeface="Roboto"/>
                <a:sym typeface="Roboto"/>
              </a:rPr>
              <a:t>si avvicina a 0 e questo fa fallire l’addestramento (problema della </a:t>
            </a:r>
            <a:r>
              <a:rPr i="1" lang="it" sz="1300">
                <a:latin typeface="Roboto"/>
                <a:ea typeface="Roboto"/>
                <a:cs typeface="Roboto"/>
                <a:sym typeface="Roboto"/>
              </a:rPr>
              <a:t>scomparsa del gradiente</a:t>
            </a:r>
            <a:r>
              <a:rPr lang="it" sz="1300"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6"/>
          <p:cNvSpPr/>
          <p:nvPr/>
        </p:nvSpPr>
        <p:spPr>
          <a:xfrm>
            <a:off x="920688" y="2829625"/>
            <a:ext cx="1337400" cy="514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6"/>
          <p:cNvSpPr/>
          <p:nvPr/>
        </p:nvSpPr>
        <p:spPr>
          <a:xfrm>
            <a:off x="3284788" y="1040375"/>
            <a:ext cx="1337400" cy="514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1" name="Google Shape;361;p36"/>
          <p:cNvCxnSpPr>
            <a:stCxn id="358" idx="1"/>
            <a:endCxn id="360" idx="4"/>
          </p:cNvCxnSpPr>
          <p:nvPr/>
        </p:nvCxnSpPr>
        <p:spPr>
          <a:xfrm rot="10800000">
            <a:off x="3953613" y="1554525"/>
            <a:ext cx="855900" cy="624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36"/>
          <p:cNvCxnSpPr>
            <a:stCxn id="358" idx="1"/>
          </p:cNvCxnSpPr>
          <p:nvPr/>
        </p:nvCxnSpPr>
        <p:spPr>
          <a:xfrm flipH="1">
            <a:off x="2535513" y="2179425"/>
            <a:ext cx="2274000" cy="8430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36"/>
          <p:cNvSpPr/>
          <p:nvPr/>
        </p:nvSpPr>
        <p:spPr>
          <a:xfrm>
            <a:off x="2407063" y="1068925"/>
            <a:ext cx="964500" cy="24291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6"/>
          <p:cNvSpPr txBox="1"/>
          <p:nvPr/>
        </p:nvSpPr>
        <p:spPr>
          <a:xfrm>
            <a:off x="228848" y="3862950"/>
            <a:ext cx="6330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Roboto"/>
                <a:ea typeface="Roboto"/>
                <a:cs typeface="Roboto"/>
                <a:sym typeface="Roboto"/>
              </a:rPr>
              <a:t>Dobbiamo </a:t>
            </a:r>
            <a:r>
              <a:rPr b="1" lang="it" sz="1300">
                <a:latin typeface="Roboto"/>
                <a:ea typeface="Roboto"/>
                <a:cs typeface="Roboto"/>
                <a:sym typeface="Roboto"/>
              </a:rPr>
              <a:t>riscalare </a:t>
            </a:r>
            <a:r>
              <a:rPr lang="it" sz="1300">
                <a:latin typeface="Roboto"/>
                <a:ea typeface="Roboto"/>
                <a:cs typeface="Roboto"/>
                <a:sym typeface="Roboto"/>
              </a:rPr>
              <a:t>le variabili in un intervallo intorno a 0 in modo che la funzione non saturi.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5" name="Google Shape;365;p36"/>
          <p:cNvCxnSpPr>
            <a:endCxn id="363" idx="2"/>
          </p:cNvCxnSpPr>
          <p:nvPr/>
        </p:nvCxnSpPr>
        <p:spPr>
          <a:xfrm rot="10800000">
            <a:off x="2889313" y="3498025"/>
            <a:ext cx="0" cy="450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7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7"/>
          <p:cNvSpPr txBox="1"/>
          <p:nvPr/>
        </p:nvSpPr>
        <p:spPr>
          <a:xfrm>
            <a:off x="-47050" y="37847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 Week</a:t>
            </a:r>
            <a:endParaRPr sz="2445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2" name="Google Shape;37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7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Misurare le performance di un modello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" name="Google Shape;374;p37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Gianluca Malato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5" name="Google Shape;375;p37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Giorno 3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Come misurare le performance di un modello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81" name="Google Shape;381;p38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2" name="Google Shape;38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8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38"/>
          <p:cNvSpPr txBox="1"/>
          <p:nvPr/>
        </p:nvSpPr>
        <p:spPr>
          <a:xfrm>
            <a:off x="373175" y="852325"/>
            <a:ext cx="82296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La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matrice di confusione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 consente di misurare alcune metriche del modello che ne determinano le performance.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85" name="Google Shape;385;p38"/>
          <p:cNvGraphicFramePr/>
          <p:nvPr/>
        </p:nvGraphicFramePr>
        <p:xfrm>
          <a:off x="3602463" y="2231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{A9AF3B83-7338-46A2-8636-6AD4C62B018D}</a:tableStyleId>
              </a:tblPr>
              <a:tblGrid>
                <a:gridCol w="1192475"/>
                <a:gridCol w="1192475"/>
              </a:tblGrid>
              <a:tr h="63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 sz="1800"/>
                        <a:t>TN</a:t>
                      </a:r>
                      <a:endParaRPr b="1" i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 sz="1800"/>
                        <a:t>FP</a:t>
                      </a:r>
                      <a:endParaRPr b="1" i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4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 sz="1800"/>
                        <a:t>FN</a:t>
                      </a:r>
                      <a:endParaRPr b="1" i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 sz="1800"/>
                        <a:t>TP</a:t>
                      </a:r>
                      <a:endParaRPr b="1" i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6" name="Google Shape;386;p38"/>
          <p:cNvSpPr txBox="1"/>
          <p:nvPr/>
        </p:nvSpPr>
        <p:spPr>
          <a:xfrm>
            <a:off x="3724225" y="1524875"/>
            <a:ext cx="22632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"/>
                <a:ea typeface="Roboto"/>
                <a:cs typeface="Roboto"/>
                <a:sym typeface="Roboto"/>
              </a:rPr>
              <a:t>Previsioni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38"/>
          <p:cNvSpPr txBox="1"/>
          <p:nvPr/>
        </p:nvSpPr>
        <p:spPr>
          <a:xfrm>
            <a:off x="3942150" y="1797088"/>
            <a:ext cx="6789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latin typeface="Roboto"/>
                <a:ea typeface="Roboto"/>
                <a:cs typeface="Roboto"/>
                <a:sym typeface="Roboto"/>
              </a:rPr>
              <a:t>0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38"/>
          <p:cNvSpPr txBox="1"/>
          <p:nvPr/>
        </p:nvSpPr>
        <p:spPr>
          <a:xfrm>
            <a:off x="5085150" y="1797088"/>
            <a:ext cx="6789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38"/>
          <p:cNvSpPr txBox="1"/>
          <p:nvPr/>
        </p:nvSpPr>
        <p:spPr>
          <a:xfrm>
            <a:off x="3027750" y="2330488"/>
            <a:ext cx="6789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latin typeface="Roboto"/>
                <a:ea typeface="Roboto"/>
                <a:cs typeface="Roboto"/>
                <a:sym typeface="Roboto"/>
              </a:rPr>
              <a:t>0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38"/>
          <p:cNvSpPr txBox="1"/>
          <p:nvPr/>
        </p:nvSpPr>
        <p:spPr>
          <a:xfrm>
            <a:off x="3027750" y="2940088"/>
            <a:ext cx="6789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38"/>
          <p:cNvSpPr txBox="1"/>
          <p:nvPr/>
        </p:nvSpPr>
        <p:spPr>
          <a:xfrm rot="-5400000">
            <a:off x="2335375" y="2650625"/>
            <a:ext cx="13833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"/>
                <a:ea typeface="Roboto"/>
                <a:cs typeface="Roboto"/>
                <a:sym typeface="Roboto"/>
              </a:rPr>
              <a:t>Valori reali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38"/>
          <p:cNvSpPr txBox="1"/>
          <p:nvPr/>
        </p:nvSpPr>
        <p:spPr>
          <a:xfrm>
            <a:off x="6545350" y="1618925"/>
            <a:ext cx="25320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Quando il modello prevede 1, abbiamo i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positivi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. Se predice 0, abbiamo i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negativi.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 valori sulla diagonale sono i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veri.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Gli altri sono i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falsi.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38"/>
          <p:cNvSpPr txBox="1"/>
          <p:nvPr/>
        </p:nvSpPr>
        <p:spPr>
          <a:xfrm>
            <a:off x="311725" y="3905475"/>
            <a:ext cx="78408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TN </a:t>
            </a:r>
            <a:r>
              <a:rPr i="1" lang="it">
                <a:latin typeface="Roboto"/>
                <a:ea typeface="Roboto"/>
                <a:cs typeface="Roboto"/>
                <a:sym typeface="Roboto"/>
              </a:rPr>
              <a:t>= True Negative	</a:t>
            </a:r>
            <a:r>
              <a:rPr b="1" i="1" lang="it">
                <a:latin typeface="Roboto"/>
                <a:ea typeface="Roboto"/>
                <a:cs typeface="Roboto"/>
                <a:sym typeface="Roboto"/>
              </a:rPr>
              <a:t>TP </a:t>
            </a:r>
            <a:r>
              <a:rPr i="1" lang="it">
                <a:latin typeface="Roboto"/>
                <a:ea typeface="Roboto"/>
                <a:cs typeface="Roboto"/>
                <a:sym typeface="Roboto"/>
              </a:rPr>
              <a:t>= True Positive	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FN </a:t>
            </a:r>
            <a:r>
              <a:rPr i="1" lang="it">
                <a:latin typeface="Roboto"/>
                <a:ea typeface="Roboto"/>
                <a:cs typeface="Roboto"/>
                <a:sym typeface="Roboto"/>
              </a:rPr>
              <a:t>= False Negative	</a:t>
            </a:r>
            <a:r>
              <a:rPr b="1" i="1" lang="it">
                <a:latin typeface="Roboto"/>
                <a:ea typeface="Roboto"/>
                <a:cs typeface="Roboto"/>
                <a:sym typeface="Roboto"/>
              </a:rPr>
              <a:t>FP </a:t>
            </a:r>
            <a:r>
              <a:rPr i="1" lang="it">
                <a:latin typeface="Roboto"/>
                <a:ea typeface="Roboto"/>
                <a:cs typeface="Roboto"/>
                <a:sym typeface="Roboto"/>
              </a:rPr>
              <a:t>= False Positive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94" name="Google Shape;394;p38"/>
          <p:cNvGraphicFramePr/>
          <p:nvPr/>
        </p:nvGraphicFramePr>
        <p:xfrm>
          <a:off x="250088" y="151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{A9AF3B83-7338-46A2-8636-6AD4C62B018D}</a:tableStyleId>
              </a:tblPr>
              <a:tblGrid>
                <a:gridCol w="1058275"/>
                <a:gridCol w="761400"/>
              </a:tblGrid>
              <a:tr h="3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 sz="1300"/>
                        <a:t>Previsione</a:t>
                      </a:r>
                      <a:endParaRPr b="1" i="1"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 sz="1300"/>
                        <a:t>Reale</a:t>
                      </a:r>
                      <a:endParaRPr b="1" i="1"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" sz="1300"/>
                        <a:t>0</a:t>
                      </a:r>
                      <a:endParaRPr i="1"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" sz="1300"/>
                        <a:t>0</a:t>
                      </a:r>
                      <a:endParaRPr i="1"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" sz="1300"/>
                        <a:t>1</a:t>
                      </a:r>
                      <a:endParaRPr i="1"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" sz="1300"/>
                        <a:t>0</a:t>
                      </a:r>
                      <a:endParaRPr i="1"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" sz="1300"/>
                        <a:t>0</a:t>
                      </a:r>
                      <a:endParaRPr i="1"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" sz="1300"/>
                        <a:t>1</a:t>
                      </a:r>
                      <a:endParaRPr i="1"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" sz="1300"/>
                        <a:t>1</a:t>
                      </a:r>
                      <a:endParaRPr i="1"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" sz="1300"/>
                        <a:t>1</a:t>
                      </a:r>
                      <a:endParaRPr i="1"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" sz="1300"/>
                        <a:t>...</a:t>
                      </a:r>
                      <a:endParaRPr i="1"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" sz="1300"/>
                        <a:t>...</a:t>
                      </a:r>
                      <a:endParaRPr i="1"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5" name="Google Shape;395;p38"/>
          <p:cNvSpPr/>
          <p:nvPr/>
        </p:nvSpPr>
        <p:spPr>
          <a:xfrm>
            <a:off x="2177513" y="2603938"/>
            <a:ext cx="742500" cy="55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>
              <a:alpha val="8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9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Come misurare le performance di un modello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01" name="Google Shape;401;p39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9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4" name="Google Shape;40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174" y="1724300"/>
            <a:ext cx="3082048" cy="4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174" y="2335175"/>
            <a:ext cx="2159700" cy="48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0222" y="3063575"/>
            <a:ext cx="1899464" cy="4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9"/>
          <p:cNvSpPr txBox="1"/>
          <p:nvPr/>
        </p:nvSpPr>
        <p:spPr>
          <a:xfrm>
            <a:off x="373175" y="852325"/>
            <a:ext cx="82296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La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matrice di confusione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 consente di misurare alcune metriche del modello che ne determinano le performance.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8" name="Google Shape;408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82588" y="1667488"/>
            <a:ext cx="393382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82599" y="2596288"/>
            <a:ext cx="30099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0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Come misurare le performance di un modello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15" name="Google Shape;415;p4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0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8" name="Google Shape;418;p40"/>
          <p:cNvSpPr txBox="1"/>
          <p:nvPr/>
        </p:nvSpPr>
        <p:spPr>
          <a:xfrm>
            <a:off x="373175" y="785175"/>
            <a:ext cx="85206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La curva ROC (</a:t>
            </a:r>
            <a:r>
              <a:rPr i="1" lang="it">
                <a:latin typeface="Roboto"/>
                <a:ea typeface="Roboto"/>
                <a:cs typeface="Roboto"/>
                <a:sym typeface="Roboto"/>
              </a:rPr>
              <a:t>Receiver Operating Characteristic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)  campiona il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rate dei falsi positivi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e dei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veri positivi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al variare della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soglia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applicata agli score. L’area sotto questa curva (AUC or AUROC) è minore di 1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9" name="Google Shape;41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3813" y="1583538"/>
            <a:ext cx="184785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25" y="1542725"/>
            <a:ext cx="4260273" cy="2601689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0"/>
          <p:cNvSpPr txBox="1"/>
          <p:nvPr/>
        </p:nvSpPr>
        <p:spPr>
          <a:xfrm>
            <a:off x="5313275" y="2292250"/>
            <a:ext cx="32448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500">
                <a:latin typeface="Roboto"/>
                <a:ea typeface="Roboto"/>
                <a:cs typeface="Roboto"/>
                <a:sym typeface="Roboto"/>
              </a:rPr>
              <a:t>Se l’area è vicina a 0.5, il modello è inefficiente. Se è vicina a 1, il modello è efficiente</a:t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2" name="Google Shape;422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23488" y="1583538"/>
            <a:ext cx="184785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1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1"/>
          <p:cNvSpPr txBox="1"/>
          <p:nvPr/>
        </p:nvSpPr>
        <p:spPr>
          <a:xfrm>
            <a:off x="-47050" y="37847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 Week</a:t>
            </a:r>
            <a:endParaRPr sz="2445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9" name="Google Shape;4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1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Esercitazione. Un modello di classificazione binaria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" name="Google Shape;431;p41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Gianluca Malato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2" name="Google Shape;432;p41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Giorno 3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Cos’è il machine learning supervisionato?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4961354" y="2993775"/>
            <a:ext cx="732600" cy="81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>
              <a:alpha val="25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8" name="Google Shape;78;p15"/>
          <p:cNvGraphicFramePr/>
          <p:nvPr/>
        </p:nvGraphicFramePr>
        <p:xfrm>
          <a:off x="185725" y="2044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{A9AF3B83-7338-46A2-8636-6AD4C62B018D}</a:tableStyleId>
              </a:tblPr>
              <a:tblGrid>
                <a:gridCol w="732650"/>
                <a:gridCol w="732650"/>
                <a:gridCol w="732650"/>
                <a:gridCol w="732650"/>
              </a:tblGrid>
              <a:tr h="398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/>
                        <a:t>A</a:t>
                      </a:r>
                      <a:endParaRPr b="1" i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/>
                        <a:t>B</a:t>
                      </a:r>
                      <a:endParaRPr b="1" i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/>
                        <a:t>C</a:t>
                      </a:r>
                      <a:endParaRPr b="1" i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/>
                        <a:t>Target</a:t>
                      </a:r>
                      <a:endParaRPr b="1" i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-50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40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67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-15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" name="Google Shape;79;p15"/>
          <p:cNvSpPr/>
          <p:nvPr/>
        </p:nvSpPr>
        <p:spPr>
          <a:xfrm rot="5400000">
            <a:off x="1183175" y="765220"/>
            <a:ext cx="160500" cy="2155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 rot="5400000">
            <a:off x="2686675" y="1535770"/>
            <a:ext cx="160500" cy="614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438075" y="1124225"/>
            <a:ext cx="15216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"/>
                <a:ea typeface="Roboto"/>
                <a:cs typeface="Roboto"/>
                <a:sym typeface="Roboto"/>
              </a:rPr>
              <a:t>Features 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"/>
                <a:ea typeface="Roboto"/>
                <a:cs typeface="Roboto"/>
                <a:sym typeface="Roboto"/>
              </a:rPr>
              <a:t>(variabili di input)</a:t>
            </a:r>
            <a:endParaRPr i="1"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006125" y="1124225"/>
            <a:ext cx="15216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"/>
                <a:ea typeface="Roboto"/>
                <a:cs typeface="Roboto"/>
                <a:sym typeface="Roboto"/>
              </a:rPr>
              <a:t>Target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"/>
                <a:ea typeface="Roboto"/>
                <a:cs typeface="Roboto"/>
                <a:sym typeface="Roboto"/>
              </a:rPr>
              <a:t>(da prevedere)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3" name="Google Shape;83;p15"/>
          <p:cNvGraphicFramePr/>
          <p:nvPr/>
        </p:nvGraphicFramePr>
        <p:xfrm>
          <a:off x="3375725" y="3001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{A9AF3B83-7338-46A2-8636-6AD4C62B018D}</a:tableStyleId>
              </a:tblPr>
              <a:tblGrid>
                <a:gridCol w="475475"/>
                <a:gridCol w="514050"/>
                <a:gridCol w="475775"/>
              </a:tblGrid>
              <a:tr h="398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/>
                        <a:t>A</a:t>
                      </a:r>
                      <a:endParaRPr b="1" i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/>
                        <a:t>B</a:t>
                      </a:r>
                      <a:endParaRPr b="1" i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/>
                        <a:t>C</a:t>
                      </a:r>
                      <a:endParaRPr b="1" i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-8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4" name="Google Shape;84;p15"/>
          <p:cNvSpPr txBox="1"/>
          <p:nvPr/>
        </p:nvSpPr>
        <p:spPr>
          <a:xfrm>
            <a:off x="4113575" y="966263"/>
            <a:ext cx="44298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L’addestramento di un modello supervisionato crea un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modello matematico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che descrive la correlazione tra le variabili e un target a partire da un dataset esistente. Il modello sarà quindi in grado di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inferire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il valore target una volta noti solo i valori delle variabili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5" name="Google Shape;85;p15"/>
          <p:cNvGraphicFramePr/>
          <p:nvPr/>
        </p:nvGraphicFramePr>
        <p:xfrm>
          <a:off x="5749375" y="3001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{A9AF3B83-7338-46A2-8636-6AD4C62B018D}</a:tableStyleId>
              </a:tblPr>
              <a:tblGrid>
                <a:gridCol w="732650"/>
              </a:tblGrid>
              <a:tr h="398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/>
                        <a:t>Target</a:t>
                      </a:r>
                      <a:endParaRPr b="1" i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FF0000"/>
                          </a:solidFill>
                        </a:rPr>
                        <a:t>1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2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Esercitazione. Un modello di classificazione binaria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38" name="Google Shape;438;p4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2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1" name="Google Shape;441;p42"/>
          <p:cNvSpPr txBox="1"/>
          <p:nvPr/>
        </p:nvSpPr>
        <p:spPr>
          <a:xfrm>
            <a:off x="386000" y="1003225"/>
            <a:ext cx="85206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Partendo dal dataset fornito nella pratica: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realizzare un modello di classificazione binaria su tutte le sue variabili numeriche e calcolare la sua accuratezza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realizzare un altro modello considerando solo le prime 5 variabili numeriche e calcolare la sua accuratezza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Confrontare i due modelli e commentare le loro performance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"/>
                <a:ea typeface="Roboto"/>
                <a:cs typeface="Roboto"/>
                <a:sym typeface="Roboto"/>
              </a:rPr>
              <a:t>Suggerimento: per considerare le prime 5 variabili di un dataframe utilizzare df.iloc[:,0:5]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Come viene utilizzato?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1888300" y="1717025"/>
            <a:ext cx="56673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✓"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Marketing profilato e raccomandazione di prodotti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✓"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Identificazione di frodi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✓"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Brand reputation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✓"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Assistenza clienti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✓"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Rischio di credito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✓"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Rischio assicurativo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✓"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Manutenzione predittiva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315675" y="1266425"/>
            <a:ext cx="84981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Il Machine Learning supervisionato ha diversi usi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Tipologie di modello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152400" y="3476850"/>
            <a:ext cx="88617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Un caso speciale di classificazione è la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classificazione binaria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,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in cui abbiamo un target a due valori.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5081725" y="1295150"/>
            <a:ext cx="1688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600">
                <a:latin typeface="Roboto"/>
                <a:ea typeface="Roboto"/>
                <a:cs typeface="Roboto"/>
                <a:sym typeface="Roboto"/>
              </a:rPr>
              <a:t>Regressione</a:t>
            </a:r>
            <a:endParaRPr b="1" i="1"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1650975" y="1230850"/>
            <a:ext cx="195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"/>
                <a:ea typeface="Roboto"/>
                <a:cs typeface="Roboto"/>
                <a:sym typeface="Roboto"/>
              </a:rPr>
              <a:t>Target numerico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200">
                <a:latin typeface="Roboto"/>
                <a:ea typeface="Roboto"/>
                <a:cs typeface="Roboto"/>
                <a:sym typeface="Roboto"/>
              </a:rPr>
              <a:t>(es. 1.4, 0.6, 10, 120)</a:t>
            </a:r>
            <a:endParaRPr i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3878922" y="2225251"/>
            <a:ext cx="1000200" cy="62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1650975" y="2282475"/>
            <a:ext cx="18816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"/>
                <a:ea typeface="Roboto"/>
                <a:cs typeface="Roboto"/>
                <a:sym typeface="Roboto"/>
              </a:rPr>
              <a:t>Target categorico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"/>
                <a:ea typeface="Roboto"/>
                <a:cs typeface="Roboto"/>
                <a:sym typeface="Roboto"/>
              </a:rPr>
              <a:t>(es. giallo, rosso, alto, basso)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5081725" y="2355600"/>
            <a:ext cx="1688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600">
                <a:latin typeface="Roboto"/>
                <a:ea typeface="Roboto"/>
                <a:cs typeface="Roboto"/>
                <a:sym typeface="Roboto"/>
              </a:rPr>
              <a:t>Classificazione</a:t>
            </a:r>
            <a:endParaRPr b="1" i="1"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3878922" y="1230851"/>
            <a:ext cx="1000200" cy="62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-47050" y="37847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 Week</a:t>
            </a:r>
            <a:endParaRPr sz="2445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 fasi di un progetto di machine learning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Gianluca Malato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Giorno 3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Addestramento di un modello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1886675" y="2723038"/>
            <a:ext cx="3189000" cy="10299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6296475" y="1683025"/>
            <a:ext cx="1606500" cy="1440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399300" y="3769550"/>
            <a:ext cx="47868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Dato il dataset di training e i valori degli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iperparametri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, il training consiste nella stima dei valori dei parametri del modello che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minimizzano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il valore di una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funzione di costo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, che misura l'errore commesso dal modello.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6125" y="1467075"/>
            <a:ext cx="1809101" cy="12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5275" y="2904138"/>
            <a:ext cx="678925" cy="6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44513" y="932713"/>
            <a:ext cx="1359900" cy="135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2227925" y="3025138"/>
            <a:ext cx="1688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"/>
                <a:ea typeface="Roboto"/>
                <a:cs typeface="Roboto"/>
                <a:sym typeface="Roboto"/>
              </a:rPr>
              <a:t>Dataset di training</a:t>
            </a:r>
            <a:endParaRPr i="1"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2227925" y="1104100"/>
            <a:ext cx="8655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"/>
                <a:ea typeface="Roboto"/>
                <a:cs typeface="Roboto"/>
                <a:sym typeface="Roboto"/>
              </a:rPr>
              <a:t>Modello</a:t>
            </a:r>
            <a:endParaRPr i="1" sz="1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11076" y="2330713"/>
            <a:ext cx="1000125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/>
        </p:nvSpPr>
        <p:spPr>
          <a:xfrm>
            <a:off x="6266938" y="1690825"/>
            <a:ext cx="1688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"/>
                <a:ea typeface="Roboto"/>
                <a:cs typeface="Roboto"/>
                <a:sym typeface="Roboto"/>
              </a:rPr>
              <a:t>Funzione di costo</a:t>
            </a:r>
            <a:endParaRPr i="1"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5185972" y="2278526"/>
            <a:ext cx="1000200" cy="62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44513" y="1618513"/>
            <a:ext cx="1359900" cy="135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3192975" y="1777950"/>
            <a:ext cx="1863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"/>
                <a:ea typeface="Roboto"/>
                <a:cs typeface="Roboto"/>
                <a:sym typeface="Roboto"/>
              </a:rPr>
              <a:t>Iperparametri</a:t>
            </a:r>
            <a:endParaRPr i="1"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3280275" y="1104100"/>
            <a:ext cx="1688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"/>
                <a:ea typeface="Roboto"/>
                <a:cs typeface="Roboto"/>
                <a:sym typeface="Roboto"/>
              </a:rPr>
              <a:t>Parametri</a:t>
            </a:r>
            <a:endParaRPr i="1"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1886675" y="1102600"/>
            <a:ext cx="3189000" cy="1440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Funzioni di costo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188" y="2398438"/>
            <a:ext cx="20669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5850" y="2398438"/>
            <a:ext cx="434340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981438" y="1876775"/>
            <a:ext cx="1688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600">
                <a:latin typeface="Roboto"/>
                <a:ea typeface="Roboto"/>
                <a:cs typeface="Roboto"/>
                <a:sym typeface="Roboto"/>
              </a:rPr>
              <a:t>Regressione</a:t>
            </a:r>
            <a:endParaRPr b="1" i="1"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5379300" y="1861175"/>
            <a:ext cx="25056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600">
                <a:latin typeface="Roboto"/>
                <a:ea typeface="Roboto"/>
                <a:cs typeface="Roboto"/>
                <a:sym typeface="Roboto"/>
              </a:rPr>
              <a:t>Classificazione binaria</a:t>
            </a:r>
            <a:endParaRPr b="1" i="1"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211625" y="1191600"/>
            <a:ext cx="88617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 modelli di regressione e classificazione hanno diverse funzioni di costo.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947400" y="3246550"/>
            <a:ext cx="1756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"/>
                <a:ea typeface="Roboto"/>
                <a:cs typeface="Roboto"/>
                <a:sym typeface="Roboto"/>
              </a:rPr>
              <a:t>Mean squared error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5379300" y="3246550"/>
            <a:ext cx="1756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"/>
                <a:ea typeface="Roboto"/>
                <a:cs typeface="Roboto"/>
                <a:sym typeface="Roboto"/>
              </a:rPr>
              <a:t>Cross-entropy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Pipeline di un progetto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255950" y="1820350"/>
            <a:ext cx="2359800" cy="843000"/>
          </a:xfrm>
          <a:prstGeom prst="chevron">
            <a:avLst>
              <a:gd fmla="val 50000" name="adj"/>
            </a:avLst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solidFill>
                  <a:srgbClr val="FFFFFF"/>
                </a:solidFill>
              </a:rPr>
              <a:t>Preprocessing</a:t>
            </a:r>
            <a:endParaRPr b="1" i="1">
              <a:solidFill>
                <a:srgbClr val="FFFFFF"/>
              </a:solidFill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4514439" y="1820350"/>
            <a:ext cx="2359800" cy="843000"/>
          </a:xfrm>
          <a:prstGeom prst="chevron">
            <a:avLst>
              <a:gd fmla="val 50000" name="adj"/>
            </a:avLst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solidFill>
                  <a:srgbClr val="FFFFFF"/>
                </a:solidFill>
              </a:rPr>
              <a:t>Addestramento</a:t>
            </a:r>
            <a:endParaRPr b="1" i="1">
              <a:solidFill>
                <a:srgbClr val="FFFFFF"/>
              </a:solidFill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2409789" y="1820350"/>
            <a:ext cx="2359800" cy="843000"/>
          </a:xfrm>
          <a:prstGeom prst="chevron">
            <a:avLst>
              <a:gd fmla="val 50000" name="adj"/>
            </a:avLst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solidFill>
                  <a:srgbClr val="FFFFFF"/>
                </a:solidFill>
              </a:rPr>
              <a:t>Selezione del modello e tuning</a:t>
            </a:r>
            <a:endParaRPr b="1" i="1">
              <a:solidFill>
                <a:srgbClr val="FFFFFF"/>
              </a:solidFill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6663175" y="1820339"/>
            <a:ext cx="2359800" cy="843000"/>
          </a:xfrm>
          <a:prstGeom prst="chevron">
            <a:avLst>
              <a:gd fmla="val 50000" name="adj"/>
            </a:avLst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solidFill>
                  <a:srgbClr val="FFFFFF"/>
                </a:solidFill>
              </a:rPr>
              <a:t>Test</a:t>
            </a:r>
            <a:endParaRPr b="1"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