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  <p:embeddedFont>
      <p:font typeface="Lato Black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6.xml"/><Relationship Id="rId55" Type="http://schemas.openxmlformats.org/officeDocument/2006/relationships/font" Target="fonts/LatoBlack-bold.fntdata"/><Relationship Id="rId10" Type="http://schemas.openxmlformats.org/officeDocument/2006/relationships/slide" Target="slides/slide5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Blac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10503cb9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10503cb9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10503cb9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10503cb9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340f59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340f59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10503cb9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10503cb9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10503cb9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10503cb9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10503cb92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10503cb92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10503cb92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10503cb92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10503cb9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10503cb9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2f8b487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2f8b487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340f591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340f591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10503cb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10503cb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340f591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340f591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340f5916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340f591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340f5916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340f591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2f8b487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2f8b487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10503cb9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10503cb9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10503cb9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10503cb9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2f8b487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2f8b487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10503cb9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10503cb9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10503cb92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10503cb92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10503cb92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e10503cb92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0503cb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10503cb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e10503cb92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e10503cb92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10503cb9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e10503cb9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10503cb92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10503cb9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10503cb9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e10503cb9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10503cb92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e10503cb92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10503cb92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10503cb92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340f5916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e340f5916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340f5916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e340f5916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10503cb9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10503cb9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0503cb9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0503cb9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2f8b48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2f8b48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10503cb9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10503cb9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10503cb9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10503cb9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10503cb9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10503cb9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8.jpg"/><Relationship Id="rId5" Type="http://schemas.openxmlformats.org/officeDocument/2006/relationships/image" Target="../media/image15.jpg"/><Relationship Id="rId6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hyperlink" Target="https://www.wired.co.uk/article/google-brain-recognises-cat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9.png"/><Relationship Id="rId5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Deep Learning e Reti Neurali per la classificazione di immagini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Multi-layer perceptron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Ingrediente fondamentale: layer stacking!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92000"/>
            <a:ext cx="5763359" cy="24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Multi-layer perceptron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38" y="1594175"/>
            <a:ext cx="5079611" cy="30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Con più di un hidden layer, una MLP diventa tecnicamente una rete neurale profonda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funzioni di attivazione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Funzione di attivazione old-school: STEP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percettrone usava la funzione STEP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05238"/>
            <a:ext cx="6049559" cy="25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0110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Non ci basta più perché (spoiler!) ci serve derivarla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Funzione di attivazione di seconda generazione: sigmoide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versione derivabile della step function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26" y="1327412"/>
            <a:ext cx="5731601" cy="331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tangente iperbolica (htan, tanh)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Come la sigmoide, ma con asintoto a -1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25" y="1274800"/>
            <a:ext cx="5215350" cy="33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Softmax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832550"/>
            <a:ext cx="631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Se ho più neuroni di output e voglio una distribuzione di probabilità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25" y="1405250"/>
            <a:ext cx="5804155" cy="29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Funzione di attivazione moderna: ReLU e famiglia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Così semplici, eppure così universalmente utilizzate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7650"/>
            <a:ext cx="6436625" cy="261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apprendono le 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5635200" y="474860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3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050" y="921975"/>
            <a:ext cx="4982547" cy="330093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252400" y="921975"/>
            <a:ext cx="36567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La funzione di costo è una funzione di pesi e bias.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L'algoritmo di addestramento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 minimizza la funzione di costo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 calcolandone il gradiente utilizzando l'algoritmo di </a:t>
            </a:r>
            <a:r>
              <a:rPr i="1" lang="it" sz="1300">
                <a:latin typeface="Roboto"/>
                <a:ea typeface="Roboto"/>
                <a:cs typeface="Roboto"/>
                <a:sym typeface="Roboto"/>
              </a:rPr>
              <a:t>backpropagation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Un iperparametro è il </a:t>
            </a:r>
            <a:r>
              <a:rPr b="1" i="1" lang="it" sz="1300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. Minore è il </a:t>
            </a:r>
            <a:r>
              <a:rPr i="1" lang="it" sz="1300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, maggiore è il numero di iterazioni per raggiungere la convergenza.  Può essere costante o adattivo.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4576350" y="832550"/>
            <a:ext cx="365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Funzione di costo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4460150" y="4140088"/>
            <a:ext cx="365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Pesi e bias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RETI NEURALI (NEURAL NETWORKS)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813425"/>
            <a:ext cx="63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000">
                <a:latin typeface="Lato"/>
                <a:ea typeface="Lato"/>
                <a:cs typeface="Lato"/>
                <a:sym typeface="Lato"/>
              </a:rPr>
              <a:t>Le reti neurali (NN) sono solo UNA delle tecniche di ML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00" y="1557650"/>
            <a:ext cx="459105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368725" y="474860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Reti Neurali e Deep Learning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apprendono le 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5635200" y="474860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050" y="921975"/>
            <a:ext cx="4982547" cy="33009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252400" y="939975"/>
            <a:ext cx="36567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funzione di costo di una rete neurale può avere diversi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minimi locali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 L'algoritmo di ottimizzazione può raggiungere un minimo locale invece di spostarsi verso il minimo globale. Ciò porta all’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underfitting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e deve essere evitato.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L'obiettivo è raggiungere il minimo globale della funzione di costo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2"/>
          <p:cNvCxnSpPr/>
          <p:nvPr/>
        </p:nvCxnSpPr>
        <p:spPr>
          <a:xfrm rot="10800000">
            <a:off x="7697525" y="2118500"/>
            <a:ext cx="322200" cy="71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2"/>
          <p:cNvSpPr txBox="1"/>
          <p:nvPr/>
        </p:nvSpPr>
        <p:spPr>
          <a:xfrm>
            <a:off x="7293500" y="2887950"/>
            <a:ext cx="1598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Minimo locale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7272050" y="1814150"/>
            <a:ext cx="523800" cy="22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5900450" y="3719150"/>
            <a:ext cx="523800" cy="22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4302350" y="3040350"/>
            <a:ext cx="1598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Minimo globale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" name="Google Shape;264;p32"/>
          <p:cNvCxnSpPr/>
          <p:nvPr/>
        </p:nvCxnSpPr>
        <p:spPr>
          <a:xfrm>
            <a:off x="5400950" y="3461600"/>
            <a:ext cx="309000" cy="268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2"/>
          <p:cNvSpPr txBox="1"/>
          <p:nvPr/>
        </p:nvSpPr>
        <p:spPr>
          <a:xfrm>
            <a:off x="4576350" y="832550"/>
            <a:ext cx="365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Funzione di costo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4460150" y="4140088"/>
            <a:ext cx="365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Pesi e bias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apprendono le 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5635200" y="474860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250100" y="1013825"/>
            <a:ext cx="8370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Dividiamo il set di dati di addestramento in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sottoinsiemi casualmente scelti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della stessa dimensione (chiamati 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minibatch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3229625" y="1738388"/>
            <a:ext cx="2159700" cy="19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229625" y="2302531"/>
            <a:ext cx="2159700" cy="19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3229625" y="2020459"/>
            <a:ext cx="2159700" cy="19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3229625" y="2584602"/>
            <a:ext cx="2159700" cy="19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3229625" y="3148745"/>
            <a:ext cx="2159700" cy="19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3229625" y="2866674"/>
            <a:ext cx="2159700" cy="19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3229625" y="3712888"/>
            <a:ext cx="2159700" cy="19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3229625" y="3430817"/>
            <a:ext cx="2159700" cy="19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5926000" y="1738400"/>
            <a:ext cx="1361400" cy="19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Minibatch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5926000" y="2020450"/>
            <a:ext cx="1361400" cy="19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Minibatch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5926000" y="2302500"/>
            <a:ext cx="1361400" cy="19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Minibatch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5926000" y="2584550"/>
            <a:ext cx="1361400" cy="19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Minibatch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837975" y="2690713"/>
            <a:ext cx="1617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Record del dataset di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2586900" y="1697113"/>
            <a:ext cx="523800" cy="235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apprendono le 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/>
        </p:nvSpPr>
        <p:spPr>
          <a:xfrm>
            <a:off x="5635200" y="474860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311700" y="995513"/>
            <a:ext cx="8370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Ottimizziamo la funzione di costo sui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minibatch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in modo sequenziale. Ogni utilizzo completo del set di dati di addestramento è chiamato 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epoca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2751575" y="1861388"/>
            <a:ext cx="3583500" cy="29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Ottimizzazione sul minibatch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2751575" y="2704796"/>
            <a:ext cx="3583500" cy="29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Ottimizzazione sul minibatch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2751575" y="3548179"/>
            <a:ext cx="3583500" cy="29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Ottimizzazione sul minibatch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2751575" y="4291637"/>
            <a:ext cx="3583500" cy="294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Ottimizzazione sul minibatch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4252600" y="2248588"/>
            <a:ext cx="54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poi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4252600" y="3086788"/>
            <a:ext cx="54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poi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4252600" y="3848788"/>
            <a:ext cx="54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poi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computer vision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Visione Artificiale / Computer Vision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311700" y="832550"/>
            <a:ext cx="86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000">
                <a:latin typeface="Lato"/>
                <a:ea typeface="Lato"/>
                <a:cs typeface="Lato"/>
                <a:sym typeface="Lato"/>
              </a:rPr>
              <a:t>Classificazione, regressione, clustering.. su innumerevoli domini applicativi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 CV e CNNs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113" y="17190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75" y="17190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6">
            <a:alphaModFix/>
          </a:blip>
          <a:srcRect b="0" l="24998" r="0" t="0"/>
          <a:stretch/>
        </p:blipFill>
        <p:spPr>
          <a:xfrm>
            <a:off x="2402338" y="1719013"/>
            <a:ext cx="2143126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Visione artificiale: estrazione AUTOMATICA di features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 CV e CNNs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6" name="Google Shape;3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64" y="954023"/>
            <a:ext cx="5286712" cy="25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/>
          <p:nvPr/>
        </p:nvSpPr>
        <p:spPr>
          <a:xfrm>
            <a:off x="230500" y="3724913"/>
            <a:ext cx="633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5"/>
              </a:rPr>
              <a:t>“The idea is that instead of having teams of researchers trying to find out how to find edges, you instead throw a ton of data at the algorithm and you let the data speak and have the software automatically learn from the data.” (2012!)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reti neurali convoluzionali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Reti neurali convoluzionali (convnets, CNNs)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 CV e CNNs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75" y="1439100"/>
            <a:ext cx="6404551" cy="21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immagini (a colori) sono tensori!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463" y="1956900"/>
            <a:ext cx="2838775" cy="272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0"/>
          <p:cNvPicPr preferRelativeResize="0"/>
          <p:nvPr/>
        </p:nvPicPr>
        <p:blipFill rotWithShape="1">
          <a:blip r:embed="rId5">
            <a:alphaModFix/>
          </a:blip>
          <a:srcRect b="0" l="18446" r="17789" t="21599"/>
          <a:stretch/>
        </p:blipFill>
        <p:spPr>
          <a:xfrm>
            <a:off x="278775" y="832550"/>
            <a:ext cx="3461700" cy="20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Filtro (o kernel) convoluzionale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062" y="902191"/>
            <a:ext cx="4683217" cy="25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 txBox="1"/>
          <p:nvPr/>
        </p:nvSpPr>
        <p:spPr>
          <a:xfrm>
            <a:off x="210225" y="3550325"/>
            <a:ext cx="639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L’input si chiama anche receptive field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L’output (tutto) si chiama activation map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C’è una funzione di attivazione (solitamente ReLU)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368725" y="474860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Reti Neurali e Deep Learning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25" y="832550"/>
            <a:ext cx="5775130" cy="37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convoluzione di un filtro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5" name="Google Shape;3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48" y="942723"/>
            <a:ext cx="5482100" cy="26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2"/>
          <p:cNvSpPr txBox="1"/>
          <p:nvPr/>
        </p:nvSpPr>
        <p:spPr>
          <a:xfrm>
            <a:off x="110750" y="3879025"/>
            <a:ext cx="659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Avanti e poi a capo, come per una macchina da scrivere.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Di quanti pixel vado avanti/giù? STRIDE (qui, 1)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Iperparametri di un layer convoluzionale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311700" y="911907"/>
            <a:ext cx="6233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Inizializzazione pesi e fx attivazione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Numero di filtri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Dimensione dei filtri, o kernel_size (e.g. 3*3)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Stride, dimensione ‘del passo’ (e.g. 1)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Padding, cioè inserimento ‘di una cornice’</a:t>
            </a:r>
            <a:endParaRPr sz="2000"/>
          </a:p>
        </p:txBody>
      </p:sp>
      <p:pic>
        <p:nvPicPr>
          <p:cNvPr id="396" name="Google Shape;3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963" y="2635700"/>
            <a:ext cx="4122878" cy="20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Il pooling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5" name="Google Shape;405;p44"/>
          <p:cNvPicPr preferRelativeResize="0"/>
          <p:nvPr/>
        </p:nvPicPr>
        <p:blipFill rotWithShape="1">
          <a:blip r:embed="rId4">
            <a:alphaModFix/>
          </a:blip>
          <a:srcRect b="0" l="0" r="61477" t="0"/>
          <a:stretch/>
        </p:blipFill>
        <p:spPr>
          <a:xfrm>
            <a:off x="868900" y="942925"/>
            <a:ext cx="4709051" cy="35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Due iperparametri, nessun parametro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4" name="Google Shape;4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25" y="984950"/>
            <a:ext cx="5095574" cy="3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Struttura di una CNN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3" name="Google Shape;42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25" y="913150"/>
            <a:ext cx="5676638" cy="19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6"/>
          <p:cNvSpPr txBox="1"/>
          <p:nvPr>
            <p:ph type="title"/>
          </p:nvPr>
        </p:nvSpPr>
        <p:spPr>
          <a:xfrm>
            <a:off x="218925" y="2831000"/>
            <a:ext cx="64044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Ogni CNN è divisa in due parti: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la prima, composta da convoluzione e pooling, estrae delle features dall’immagine.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la seconda fa standard ML da feature matrix a label.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Fra le due parti c’è un connettore, il flattening, che semplicemente ‘spiana’, linearizza un tensore in un vettore.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Funzionamento di una CNN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0" name="Google Shape;430;p47"/>
          <p:cNvSpPr txBox="1"/>
          <p:nvPr>
            <p:ph type="title"/>
          </p:nvPr>
        </p:nvSpPr>
        <p:spPr>
          <a:xfrm>
            <a:off x="311700" y="771900"/>
            <a:ext cx="63117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000">
                <a:latin typeface="Lato"/>
                <a:ea typeface="Lato"/>
                <a:cs typeface="Lato"/>
                <a:sym typeface="Lato"/>
              </a:rPr>
              <a:t>I filtri imparano ad accendersi se vedono certi patterns. La classificazione associa i patterns alle classi.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/>
        </p:nvSpPr>
        <p:spPr>
          <a:xfrm>
            <a:off x="6429375" y="4748600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Convolutional Neural Networks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4" name="Google Shape;43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5" y="1604738"/>
            <a:ext cx="6404551" cy="21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 txBox="1"/>
          <p:nvPr>
            <p:ph type="title"/>
          </p:nvPr>
        </p:nvSpPr>
        <p:spPr>
          <a:xfrm>
            <a:off x="206800" y="3741875"/>
            <a:ext cx="63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La rete è addestrata end-to-end, cioè solo con immagini e label. Tutto ciò che c’è nel mezzo non è fatto per essere comprensibile all’uomo, viene gestito dalla backpropagation.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8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2" name="Google Shape;4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Esercitazione. Un modello di computer vision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Esercitazione. Un modello di computer vision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1" name="Google Shape;451;p4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9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Vision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49"/>
          <p:cNvSpPr txBox="1"/>
          <p:nvPr/>
        </p:nvSpPr>
        <p:spPr>
          <a:xfrm>
            <a:off x="386000" y="1003225"/>
            <a:ext cx="8520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Partendo dal dataset fornito nella pratica: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realizzare un modello di classificazione binaria che distingua un animale da un veicolo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RETI NEURALI: MLP, un singolo hidden layer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175" y="832550"/>
            <a:ext cx="5349920" cy="37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368725" y="474860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Reti Neurali e Deep Learning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Neurone artificiale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Parametri ed iperparametri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Propagazione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direzionata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pesata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di segnali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917" y="1514612"/>
            <a:ext cx="3401005" cy="308158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69096" y="1514612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Numero stanze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10775" y="2340142"/>
            <a:ext cx="17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Distanza stazione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29890" y="2981220"/>
            <a:ext cx="17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 costruzione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49497" y="4088078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Ascensore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107934" y="2981220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Prezzo casa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Il percettrone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</a:t>
            </a: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 percettrone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Inventato nel 1943 - McCulloch e Pitts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Implementato nel 1958 - Rosenblatt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58175" y="4258975"/>
            <a:ext cx="59409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L’input sono le feature di un data point, l’output (binario) una label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0" y="1557650"/>
            <a:ext cx="6049559" cy="25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Step 1: somma pesata degli input + bias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009125" y="4186625"/>
            <a:ext cx="523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Sembra familiare? Regressione lineare!</a:t>
            </a:r>
            <a:endParaRPr sz="20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0" y="1370063"/>
            <a:ext cx="6049559" cy="25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1822625" y="1462225"/>
            <a:ext cx="2442600" cy="236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Step 2: funzione soglia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800" y="3898325"/>
            <a:ext cx="3620300" cy="8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50" y="1297288"/>
            <a:ext cx="6049559" cy="25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4117425" y="1784988"/>
            <a:ext cx="1498800" cy="142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