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5143500" cx="9144000"/>
  <p:notesSz cx="6858000" cy="9144000"/>
  <p:embeddedFontLst>
    <p:embeddedFont>
      <p:font typeface="Lato"/>
      <p:regular r:id="rId59"/>
      <p:bold r:id="rId60"/>
      <p:italic r:id="rId61"/>
      <p:boldItalic r:id="rId62"/>
    </p:embeddedFont>
    <p:embeddedFont>
      <p:font typeface="Lato Light"/>
      <p:regular r:id="rId63"/>
      <p:bold r:id="rId64"/>
      <p:italic r:id="rId65"/>
      <p:boldItalic r:id="rId66"/>
    </p:embeddedFont>
    <p:embeddedFont>
      <p:font typeface="Lato Black"/>
      <p:bold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ato-boldItalic.fntdata"/><Relationship Id="rId61" Type="http://schemas.openxmlformats.org/officeDocument/2006/relationships/font" Target="fonts/Lato-italic.fntdata"/><Relationship Id="rId20" Type="http://schemas.openxmlformats.org/officeDocument/2006/relationships/slide" Target="slides/slide15.xml"/><Relationship Id="rId64" Type="http://schemas.openxmlformats.org/officeDocument/2006/relationships/font" Target="fonts/LatoLight-bold.fntdata"/><Relationship Id="rId63" Type="http://schemas.openxmlformats.org/officeDocument/2006/relationships/font" Target="fonts/LatoLight-regular.fntdata"/><Relationship Id="rId22" Type="http://schemas.openxmlformats.org/officeDocument/2006/relationships/slide" Target="slides/slide17.xml"/><Relationship Id="rId66" Type="http://schemas.openxmlformats.org/officeDocument/2006/relationships/font" Target="fonts/LatoLight-boldItalic.fntdata"/><Relationship Id="rId21" Type="http://schemas.openxmlformats.org/officeDocument/2006/relationships/slide" Target="slides/slide16.xml"/><Relationship Id="rId65" Type="http://schemas.openxmlformats.org/officeDocument/2006/relationships/font" Target="fonts/LatoLight-italic.fntdata"/><Relationship Id="rId24" Type="http://schemas.openxmlformats.org/officeDocument/2006/relationships/slide" Target="slides/slide19.xml"/><Relationship Id="rId68" Type="http://schemas.openxmlformats.org/officeDocument/2006/relationships/font" Target="fonts/LatoBlack-boldItalic.fntdata"/><Relationship Id="rId23" Type="http://schemas.openxmlformats.org/officeDocument/2006/relationships/slide" Target="slides/slide18.xml"/><Relationship Id="rId67" Type="http://schemas.openxmlformats.org/officeDocument/2006/relationships/font" Target="fonts/LatoBlack-bold.fntdata"/><Relationship Id="rId60" Type="http://schemas.openxmlformats.org/officeDocument/2006/relationships/font" Target="fonts/Lato-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Lato-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e342988bf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e342988bf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342988bf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342988bf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342988bf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e342988bf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342988bfe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e342988bfe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342988bf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e342988bf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e33d72bfb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e33d72bfb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e342988bfe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e342988bfe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e342988bfe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e342988bfe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e342988bfe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e342988bfe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342988bfe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e342988bfe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e10503cb9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e10503cb9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e342988bfe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e342988bfe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e342988bfe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e342988bfe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e342988bfe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e342988bfe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e342988bfe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e342988bfe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e37433191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e37433191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e342988bfe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e342988bfe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e342988bfe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e342988bfe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e37433191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e37433191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e37433191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e37433191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e37433191e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2e37433191e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e33d72bfb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e33d72bfb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e37433191e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e37433191e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e37433191e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2e37433191e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e37433191e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e37433191e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2e37433191e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2e37433191e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e37433191e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e37433191e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2e37433191e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2e37433191e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e37433191e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2e37433191e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2e33d72bfb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2e33d72bfb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2e33d72bfb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2e33d72bfb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2e33d72bfb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2e33d72bfb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e33d72bf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e33d72bf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e33d72bfb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2e33d72bfb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2e33d72bfb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2e33d72bfb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2e33d72bfb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2e33d72bfb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2e33d72bfb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2e33d72bfb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2e33d72bfb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2e33d72bfb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2e33d72bfb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2e33d72bfb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2e33d72bfb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2e33d72bfb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2e342988b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2e342988b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2e342988bf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2e342988bf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2e342988bf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2e342988bf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33d72bfb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33d72bfb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it"/>
              <a:t>modelli discriminativi devono comprendere le caratteristiche e i pattern che differenziano le classi, la relazione tra queste caratteristiche e le classi, e devono essere capaci di definire confini di decisione efficaci. Non devono modellare l'intera distribuzione dei dati, ma devono essere estremamente efficaci nel separare i dati in categorie distinte in base alle loro caratteristiche distintive. Questa focalizzazione sulle differenze piuttosto che sulla comprensione completa dei dati rende i modelli discriminativi meno complessi rispetto ai modelli generativi, ma non meno importanti per molti compiti di classificazione e riconoscimento dei pattern</a:t>
            </a:r>
            <a:endParaRPr/>
          </a:p>
          <a:p>
            <a:pPr indent="0" lvl="0" marL="0" rtl="0" algn="l">
              <a:lnSpc>
                <a:spcPct val="115000"/>
              </a:lnSpc>
              <a:spcBef>
                <a:spcPts val="1200"/>
              </a:spcBef>
              <a:spcAft>
                <a:spcPts val="0"/>
              </a:spcAft>
              <a:buNone/>
            </a:pPr>
            <a:r>
              <a:rPr lang="it"/>
              <a:t>Ad esempio, se il modello generativo ha imparato la distribuzione dei pixel di immagini di volti umani, dovrebbe essere in grado di generare nuove immagini che sembrano volti umani realistici, anche se questi volti non esistono nel set di dati di addestramento.</a:t>
            </a:r>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2e37433191e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2e37433191e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2e37433191e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2e37433191e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2e37433191e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2e37433191e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2e37433191e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2e37433191e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33d72bfb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e33d72bfb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33d72bfb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33d72bfb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342988bf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342988bf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342988bf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342988bf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8.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6.jpg"/><Relationship Id="rId6" Type="http://schemas.openxmlformats.org/officeDocument/2006/relationships/image" Target="../media/image10.jpg"/><Relationship Id="rId7"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94000" y="-85050"/>
            <a:ext cx="9237900" cy="5228700"/>
          </a:xfrm>
          <a:prstGeom prst="rect">
            <a:avLst/>
          </a:prstGeom>
          <a:solidFill>
            <a:srgbClr val="3341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nvSpPr>
        <p:spPr>
          <a:xfrm>
            <a:off x="-47050" y="378475"/>
            <a:ext cx="9144000" cy="1053900"/>
          </a:xfrm>
          <a:prstGeom prst="rect">
            <a:avLst/>
          </a:prstGeom>
          <a:noFill/>
          <a:ln>
            <a:noFill/>
          </a:ln>
        </p:spPr>
        <p:txBody>
          <a:bodyPr anchorCtr="0" anchor="b" bIns="91425" lIns="91425" spcFirstLastPara="1" rIns="91425" wrap="square" tIns="91425">
            <a:normAutofit/>
          </a:bodyPr>
          <a:lstStyle/>
          <a:p>
            <a:pPr indent="0" lvl="0" marL="0" rtl="0" algn="ctr">
              <a:lnSpc>
                <a:spcPct val="120000"/>
              </a:lnSpc>
              <a:spcBef>
                <a:spcPts val="0"/>
              </a:spcBef>
              <a:spcAft>
                <a:spcPts val="0"/>
              </a:spcAft>
              <a:buNone/>
            </a:pPr>
            <a:r>
              <a:rPr lang="it" sz="3600">
                <a:solidFill>
                  <a:srgbClr val="FFFFFF"/>
                </a:solidFill>
                <a:latin typeface="Lato"/>
                <a:ea typeface="Lato"/>
                <a:cs typeface="Lato"/>
                <a:sym typeface="Lato"/>
              </a:rPr>
              <a:t>AI Week</a:t>
            </a:r>
            <a:endParaRPr sz="2445">
              <a:solidFill>
                <a:srgbClr val="FFFFFF"/>
              </a:solidFill>
              <a:latin typeface="Lato"/>
              <a:ea typeface="Lato"/>
              <a:cs typeface="Lato"/>
              <a:sym typeface="Lato"/>
            </a:endParaRPr>
          </a:p>
        </p:txBody>
      </p:sp>
      <p:pic>
        <p:nvPicPr>
          <p:cNvPr id="56" name="Google Shape;56;p13"/>
          <p:cNvPicPr preferRelativeResize="0"/>
          <p:nvPr/>
        </p:nvPicPr>
        <p:blipFill>
          <a:blip r:embed="rId3">
            <a:alphaModFix/>
          </a:blip>
          <a:stretch>
            <a:fillRect/>
          </a:stretch>
        </p:blipFill>
        <p:spPr>
          <a:xfrm>
            <a:off x="3752625" y="4548275"/>
            <a:ext cx="1638725" cy="265225"/>
          </a:xfrm>
          <a:prstGeom prst="rect">
            <a:avLst/>
          </a:prstGeom>
          <a:noFill/>
          <a:ln>
            <a:noFill/>
          </a:ln>
        </p:spPr>
      </p:pic>
      <p:sp>
        <p:nvSpPr>
          <p:cNvPr id="57" name="Google Shape;57;p13"/>
          <p:cNvSpPr txBox="1"/>
          <p:nvPr/>
        </p:nvSpPr>
        <p:spPr>
          <a:xfrm>
            <a:off x="0" y="2538975"/>
            <a:ext cx="9144000" cy="5388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b="1" lang="it" sz="2800">
                <a:solidFill>
                  <a:srgbClr val="FFFFFF"/>
                </a:solidFill>
                <a:latin typeface="Lato"/>
                <a:ea typeface="Lato"/>
                <a:cs typeface="Lato"/>
                <a:sym typeface="Lato"/>
              </a:rPr>
              <a:t>AI Generativa e Modelli Generativi</a:t>
            </a:r>
            <a:endParaRPr b="1" sz="2800">
              <a:solidFill>
                <a:srgbClr val="FFFFFF"/>
              </a:solidFill>
              <a:latin typeface="Lato"/>
              <a:ea typeface="Lato"/>
              <a:cs typeface="Lato"/>
              <a:sym typeface="Lato"/>
            </a:endParaRPr>
          </a:p>
        </p:txBody>
      </p:sp>
      <p:sp>
        <p:nvSpPr>
          <p:cNvPr id="58" name="Google Shape;58;p13"/>
          <p:cNvSpPr txBox="1"/>
          <p:nvPr/>
        </p:nvSpPr>
        <p:spPr>
          <a:xfrm>
            <a:off x="-93875" y="3172250"/>
            <a:ext cx="9237900" cy="10539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it" sz="1440">
                <a:solidFill>
                  <a:srgbClr val="FFFFFF"/>
                </a:solidFill>
                <a:latin typeface="Lato"/>
                <a:ea typeface="Lato"/>
                <a:cs typeface="Lato"/>
                <a:sym typeface="Lato"/>
              </a:rPr>
              <a:t>presentato da</a:t>
            </a:r>
            <a:endParaRPr sz="1440">
              <a:solidFill>
                <a:srgbClr val="FFFFFF"/>
              </a:solidFill>
              <a:latin typeface="Lato"/>
              <a:ea typeface="Lato"/>
              <a:cs typeface="Lato"/>
              <a:sym typeface="Lato"/>
            </a:endParaRPr>
          </a:p>
          <a:p>
            <a:pPr indent="0" lvl="0" marL="0" rtl="0" algn="ctr">
              <a:lnSpc>
                <a:spcPct val="115000"/>
              </a:lnSpc>
              <a:spcBef>
                <a:spcPts val="0"/>
              </a:spcBef>
              <a:spcAft>
                <a:spcPts val="0"/>
              </a:spcAft>
              <a:buNone/>
            </a:pPr>
            <a:r>
              <a:rPr lang="it" sz="1840">
                <a:solidFill>
                  <a:srgbClr val="FFFFFF"/>
                </a:solidFill>
                <a:latin typeface="Lato"/>
                <a:ea typeface="Lato"/>
                <a:cs typeface="Lato"/>
                <a:sym typeface="Lato"/>
              </a:rPr>
              <a:t>Giuseppe Gullo</a:t>
            </a:r>
            <a:endParaRPr sz="1840">
              <a:solidFill>
                <a:srgbClr val="FFFFFF"/>
              </a:solidFill>
              <a:latin typeface="Lato"/>
              <a:ea typeface="Lato"/>
              <a:cs typeface="Lato"/>
              <a:sym typeface="Lato"/>
            </a:endParaRPr>
          </a:p>
        </p:txBody>
      </p:sp>
      <p:sp>
        <p:nvSpPr>
          <p:cNvPr id="59" name="Google Shape;59;p13"/>
          <p:cNvSpPr txBox="1"/>
          <p:nvPr/>
        </p:nvSpPr>
        <p:spPr>
          <a:xfrm>
            <a:off x="-12" y="1892288"/>
            <a:ext cx="9144000" cy="538800"/>
          </a:xfrm>
          <a:prstGeom prst="rect">
            <a:avLst/>
          </a:prstGeom>
          <a:noFill/>
          <a:ln>
            <a:noFill/>
          </a:ln>
        </p:spPr>
        <p:txBody>
          <a:bodyPr anchorCtr="0" anchor="b" bIns="91425" lIns="91425" spcFirstLastPara="1" rIns="91425" wrap="square" tIns="91425">
            <a:normAutofit lnSpcReduction="10000"/>
          </a:bodyPr>
          <a:lstStyle/>
          <a:p>
            <a:pPr indent="0" lvl="0" marL="0" rtl="0" algn="ctr">
              <a:spcBef>
                <a:spcPts val="0"/>
              </a:spcBef>
              <a:spcAft>
                <a:spcPts val="0"/>
              </a:spcAft>
              <a:buNone/>
            </a:pPr>
            <a:r>
              <a:rPr lang="it" sz="2400">
                <a:solidFill>
                  <a:srgbClr val="FFFFFF"/>
                </a:solidFill>
                <a:latin typeface="Lato Light"/>
                <a:ea typeface="Lato Light"/>
                <a:cs typeface="Lato Light"/>
                <a:sym typeface="Lato Light"/>
              </a:rPr>
              <a:t>Giorno 5</a:t>
            </a:r>
            <a:endParaRPr sz="2400">
              <a:solidFill>
                <a:srgbClr val="FFFFFF"/>
              </a:solidFill>
              <a:latin typeface="Lato Light"/>
              <a:ea typeface="Lato Light"/>
              <a:cs typeface="Lato Light"/>
              <a:sym typeface="La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Dividiamo in Token</a:t>
            </a:r>
            <a:endParaRPr sz="2420">
              <a:solidFill>
                <a:srgbClr val="45818E"/>
              </a:solidFill>
              <a:latin typeface="Lato Black"/>
              <a:ea typeface="Lato Black"/>
              <a:cs typeface="Lato Black"/>
              <a:sym typeface="Lato Black"/>
            </a:endParaRPr>
          </a:p>
        </p:txBody>
      </p:sp>
      <p:sp>
        <p:nvSpPr>
          <p:cNvPr id="146" name="Google Shape;146;p22"/>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22"/>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148" name="Google Shape;148;p22"/>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Token ed Embedding</a:t>
            </a:r>
            <a:endParaRPr b="1">
              <a:solidFill>
                <a:schemeClr val="lt1"/>
              </a:solidFill>
              <a:latin typeface="Lato"/>
              <a:ea typeface="Lato"/>
              <a:cs typeface="Lato"/>
              <a:sym typeface="Lato"/>
            </a:endParaRPr>
          </a:p>
        </p:txBody>
      </p:sp>
      <p:sp>
        <p:nvSpPr>
          <p:cNvPr id="149" name="Google Shape;149;p22"/>
          <p:cNvSpPr/>
          <p:nvPr/>
        </p:nvSpPr>
        <p:spPr>
          <a:xfrm>
            <a:off x="379425" y="2695616"/>
            <a:ext cx="14439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150" name="Google Shape;150;p22"/>
          <p:cNvSpPr/>
          <p:nvPr/>
        </p:nvSpPr>
        <p:spPr>
          <a:xfrm>
            <a:off x="2025900" y="2695616"/>
            <a:ext cx="9681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è</a:t>
            </a:r>
            <a:endParaRPr b="1" sz="2000">
              <a:solidFill>
                <a:schemeClr val="lt1"/>
              </a:solidFill>
            </a:endParaRPr>
          </a:p>
        </p:txBody>
      </p:sp>
      <p:sp>
        <p:nvSpPr>
          <p:cNvPr id="151" name="Google Shape;151;p22"/>
          <p:cNvSpPr/>
          <p:nvPr/>
        </p:nvSpPr>
        <p:spPr>
          <a:xfrm>
            <a:off x="3196575" y="2695616"/>
            <a:ext cx="9681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152" name="Google Shape;152;p22"/>
          <p:cNvSpPr/>
          <p:nvPr/>
        </p:nvSpPr>
        <p:spPr>
          <a:xfrm>
            <a:off x="4367250" y="2695616"/>
            <a:ext cx="17802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pagliaccio</a:t>
            </a:r>
            <a:endParaRPr b="1" sz="2000">
              <a:solidFill>
                <a:schemeClr val="lt1"/>
              </a:solidFill>
            </a:endParaRPr>
          </a:p>
        </p:txBody>
      </p:sp>
      <p:sp>
        <p:nvSpPr>
          <p:cNvPr id="153" name="Google Shape;153;p22"/>
          <p:cNvSpPr txBox="1"/>
          <p:nvPr>
            <p:ph type="title"/>
          </p:nvPr>
        </p:nvSpPr>
        <p:spPr>
          <a:xfrm>
            <a:off x="349475" y="83255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1800">
                <a:latin typeface="Lato"/>
                <a:ea typeface="Lato"/>
                <a:cs typeface="Lato"/>
                <a:sym typeface="Lato"/>
              </a:rPr>
              <a:t>Sono l’unità base del testo</a:t>
            </a:r>
            <a:endParaRPr sz="1800">
              <a:latin typeface="Lato"/>
              <a:ea typeface="Lato"/>
              <a:cs typeface="Lato"/>
              <a:sym typeface="Lato"/>
            </a:endParaRPr>
          </a:p>
          <a:p>
            <a:pPr indent="0" lvl="0" marL="0" rtl="0" algn="l">
              <a:lnSpc>
                <a:spcPct val="100000"/>
              </a:lnSpc>
              <a:spcBef>
                <a:spcPts val="0"/>
              </a:spcBef>
              <a:spcAft>
                <a:spcPts val="0"/>
              </a:spcAft>
              <a:buSzPts val="990"/>
              <a:buNone/>
            </a:pPr>
            <a:r>
              <a:t/>
            </a:r>
            <a:endParaRPr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lang="it" sz="1800">
                <a:latin typeface="Lato"/>
                <a:ea typeface="Lato"/>
                <a:cs typeface="Lato"/>
                <a:sym typeface="Lato"/>
              </a:rPr>
              <a:t>Word token: l’unità base è la singola parola</a:t>
            </a:r>
            <a:endParaRPr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lang="it" sz="1800">
                <a:latin typeface="Lato"/>
                <a:ea typeface="Lato"/>
                <a:cs typeface="Lato"/>
                <a:sym typeface="Lato"/>
              </a:rPr>
              <a:t>Character token: l’unità base è il singolo carattere</a:t>
            </a:r>
            <a:endParaRPr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lang="it" sz="1800">
                <a:latin typeface="Lato"/>
                <a:ea typeface="Lato"/>
                <a:cs typeface="Lato"/>
                <a:sym typeface="Lato"/>
              </a:rPr>
              <a:t>Subword token: l’unità base  sono sottounità delle parole.</a:t>
            </a:r>
            <a:endParaRPr sz="18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L’Embedding</a:t>
            </a:r>
            <a:endParaRPr sz="2420">
              <a:solidFill>
                <a:srgbClr val="45818E"/>
              </a:solidFill>
              <a:latin typeface="Lato Black"/>
              <a:ea typeface="Lato Black"/>
              <a:cs typeface="Lato Black"/>
              <a:sym typeface="Lato Black"/>
            </a:endParaRPr>
          </a:p>
        </p:txBody>
      </p:sp>
      <p:sp>
        <p:nvSpPr>
          <p:cNvPr id="159" name="Google Shape;159;p23"/>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0" name="Google Shape;160;p23"/>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161" name="Google Shape;161;p23"/>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Token ed Embedding</a:t>
            </a:r>
            <a:endParaRPr b="1">
              <a:solidFill>
                <a:schemeClr val="lt1"/>
              </a:solidFill>
              <a:latin typeface="Lato"/>
              <a:ea typeface="Lato"/>
              <a:cs typeface="Lato"/>
              <a:sym typeface="Lato"/>
            </a:endParaRPr>
          </a:p>
        </p:txBody>
      </p:sp>
      <p:sp>
        <p:nvSpPr>
          <p:cNvPr id="162" name="Google Shape;162;p23"/>
          <p:cNvSpPr/>
          <p:nvPr/>
        </p:nvSpPr>
        <p:spPr>
          <a:xfrm>
            <a:off x="379425" y="2695616"/>
            <a:ext cx="14439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163" name="Google Shape;163;p23"/>
          <p:cNvSpPr/>
          <p:nvPr/>
        </p:nvSpPr>
        <p:spPr>
          <a:xfrm>
            <a:off x="2025900" y="2695616"/>
            <a:ext cx="9681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è</a:t>
            </a:r>
            <a:endParaRPr b="1" sz="2000">
              <a:solidFill>
                <a:schemeClr val="lt1"/>
              </a:solidFill>
            </a:endParaRPr>
          </a:p>
        </p:txBody>
      </p:sp>
      <p:sp>
        <p:nvSpPr>
          <p:cNvPr id="164" name="Google Shape;164;p23"/>
          <p:cNvSpPr/>
          <p:nvPr/>
        </p:nvSpPr>
        <p:spPr>
          <a:xfrm>
            <a:off x="3196575" y="2695616"/>
            <a:ext cx="9681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165" name="Google Shape;165;p23"/>
          <p:cNvSpPr/>
          <p:nvPr/>
        </p:nvSpPr>
        <p:spPr>
          <a:xfrm>
            <a:off x="4367250" y="2695616"/>
            <a:ext cx="17802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pagliaccio</a:t>
            </a:r>
            <a:endParaRPr b="1" sz="2000">
              <a:solidFill>
                <a:schemeClr val="lt1"/>
              </a:solidFill>
            </a:endParaRPr>
          </a:p>
        </p:txBody>
      </p:sp>
      <p:sp>
        <p:nvSpPr>
          <p:cNvPr id="166" name="Google Shape;166;p23"/>
          <p:cNvSpPr txBox="1"/>
          <p:nvPr>
            <p:ph type="title"/>
          </p:nvPr>
        </p:nvSpPr>
        <p:spPr>
          <a:xfrm>
            <a:off x="349475" y="83255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1800">
                <a:latin typeface="Lato"/>
                <a:ea typeface="Lato"/>
                <a:cs typeface="Lato"/>
                <a:sym typeface="Lato"/>
              </a:rPr>
              <a:t>Ci permette di codificare i token in vettori</a:t>
            </a:r>
            <a:endParaRPr sz="1800">
              <a:latin typeface="Lato"/>
              <a:ea typeface="Lato"/>
              <a:cs typeface="Lato"/>
              <a:sym typeface="Lato"/>
            </a:endParaRPr>
          </a:p>
          <a:p>
            <a:pPr indent="0" lvl="0" marL="0" rtl="0" algn="l">
              <a:lnSpc>
                <a:spcPct val="100000"/>
              </a:lnSpc>
              <a:spcBef>
                <a:spcPts val="0"/>
              </a:spcBef>
              <a:spcAft>
                <a:spcPts val="0"/>
              </a:spcAft>
              <a:buSzPts val="990"/>
              <a:buNone/>
            </a:pPr>
            <a:r>
              <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Ogni valore del vettore rappresenta una caratteristica del token</a:t>
            </a:r>
            <a:endParaRPr sz="18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L’Embedding</a:t>
            </a:r>
            <a:endParaRPr sz="2420">
              <a:solidFill>
                <a:srgbClr val="45818E"/>
              </a:solidFill>
              <a:latin typeface="Lato Black"/>
              <a:ea typeface="Lato Black"/>
              <a:cs typeface="Lato Black"/>
              <a:sym typeface="Lato Black"/>
            </a:endParaRPr>
          </a:p>
        </p:txBody>
      </p:sp>
      <p:sp>
        <p:nvSpPr>
          <p:cNvPr id="172" name="Google Shape;172;p24"/>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p24"/>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174" name="Google Shape;174;p24"/>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Token ed Embedding</a:t>
            </a:r>
            <a:endParaRPr b="1">
              <a:solidFill>
                <a:schemeClr val="lt1"/>
              </a:solidFill>
              <a:latin typeface="Lato"/>
              <a:ea typeface="Lato"/>
              <a:cs typeface="Lato"/>
              <a:sym typeface="Lato"/>
            </a:endParaRPr>
          </a:p>
        </p:txBody>
      </p:sp>
      <p:sp>
        <p:nvSpPr>
          <p:cNvPr id="175" name="Google Shape;175;p24"/>
          <p:cNvSpPr/>
          <p:nvPr/>
        </p:nvSpPr>
        <p:spPr>
          <a:xfrm>
            <a:off x="379425" y="2695625"/>
            <a:ext cx="8475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Re</a:t>
            </a:r>
            <a:endParaRPr b="1" sz="2000">
              <a:solidFill>
                <a:schemeClr val="lt1"/>
              </a:solidFill>
            </a:endParaRPr>
          </a:p>
        </p:txBody>
      </p:sp>
      <p:sp>
        <p:nvSpPr>
          <p:cNvPr id="176" name="Google Shape;176;p24"/>
          <p:cNvSpPr/>
          <p:nvPr/>
        </p:nvSpPr>
        <p:spPr>
          <a:xfrm>
            <a:off x="1824750" y="2695625"/>
            <a:ext cx="18804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Giovane</a:t>
            </a:r>
            <a:endParaRPr b="1" sz="2000">
              <a:solidFill>
                <a:schemeClr val="lt1"/>
              </a:solidFill>
            </a:endParaRPr>
          </a:p>
        </p:txBody>
      </p:sp>
      <p:sp>
        <p:nvSpPr>
          <p:cNvPr id="177" name="Google Shape;177;p24"/>
          <p:cNvSpPr/>
          <p:nvPr/>
        </p:nvSpPr>
        <p:spPr>
          <a:xfrm>
            <a:off x="4538425" y="2695616"/>
            <a:ext cx="17802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Principe</a:t>
            </a:r>
            <a:endParaRPr b="1" sz="2000">
              <a:solidFill>
                <a:schemeClr val="lt1"/>
              </a:solidFill>
            </a:endParaRPr>
          </a:p>
        </p:txBody>
      </p:sp>
      <p:sp>
        <p:nvSpPr>
          <p:cNvPr id="178" name="Google Shape;178;p24"/>
          <p:cNvSpPr txBox="1"/>
          <p:nvPr>
            <p:ph type="title"/>
          </p:nvPr>
        </p:nvSpPr>
        <p:spPr>
          <a:xfrm>
            <a:off x="349475" y="83255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1800">
                <a:latin typeface="Lato"/>
                <a:ea typeface="Lato"/>
                <a:cs typeface="Lato"/>
                <a:sym typeface="Lato"/>
              </a:rPr>
              <a:t>Ci permette di codificare i token in vettori numerici.</a:t>
            </a:r>
            <a:endParaRPr sz="1800">
              <a:latin typeface="Lato"/>
              <a:ea typeface="Lato"/>
              <a:cs typeface="Lato"/>
              <a:sym typeface="Lato"/>
            </a:endParaRPr>
          </a:p>
          <a:p>
            <a:pPr indent="0" lvl="0" marL="0" rtl="0" algn="l">
              <a:lnSpc>
                <a:spcPct val="100000"/>
              </a:lnSpc>
              <a:spcBef>
                <a:spcPts val="0"/>
              </a:spcBef>
              <a:spcAft>
                <a:spcPts val="0"/>
              </a:spcAft>
              <a:buSzPts val="990"/>
              <a:buNone/>
            </a:pPr>
            <a:r>
              <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Ogni valore del vettore rappresenta una caratteristica del token,</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questo ci permette di poter stabilire un’</a:t>
            </a:r>
            <a:r>
              <a:rPr b="1" lang="it" sz="1800">
                <a:latin typeface="Lato"/>
                <a:ea typeface="Lato"/>
                <a:cs typeface="Lato"/>
                <a:sym typeface="Lato"/>
              </a:rPr>
              <a:t>aritmetica dei token</a:t>
            </a:r>
            <a:endParaRPr b="1"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in base alla loro relazione semantica.</a:t>
            </a:r>
            <a:endParaRPr sz="1800">
              <a:latin typeface="Lato"/>
              <a:ea typeface="Lato"/>
              <a:cs typeface="Lato"/>
              <a:sym typeface="Lato"/>
            </a:endParaRPr>
          </a:p>
        </p:txBody>
      </p:sp>
      <p:sp>
        <p:nvSpPr>
          <p:cNvPr id="179" name="Google Shape;179;p24"/>
          <p:cNvSpPr txBox="1"/>
          <p:nvPr/>
        </p:nvSpPr>
        <p:spPr>
          <a:xfrm>
            <a:off x="3741675" y="2824925"/>
            <a:ext cx="760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sz="3000"/>
              <a:t>=</a:t>
            </a:r>
            <a:endParaRPr b="1" sz="3000"/>
          </a:p>
        </p:txBody>
      </p:sp>
      <p:sp>
        <p:nvSpPr>
          <p:cNvPr id="180" name="Google Shape;180;p24"/>
          <p:cNvSpPr txBox="1"/>
          <p:nvPr/>
        </p:nvSpPr>
        <p:spPr>
          <a:xfrm>
            <a:off x="1161525" y="2824925"/>
            <a:ext cx="760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sz="3000"/>
              <a:t>+</a:t>
            </a:r>
            <a:endParaRPr b="1"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L’Embedding</a:t>
            </a:r>
            <a:endParaRPr sz="2420">
              <a:solidFill>
                <a:srgbClr val="45818E"/>
              </a:solidFill>
              <a:latin typeface="Lato Black"/>
              <a:ea typeface="Lato Black"/>
              <a:cs typeface="Lato Black"/>
              <a:sym typeface="Lato Black"/>
            </a:endParaRPr>
          </a:p>
        </p:txBody>
      </p:sp>
      <p:sp>
        <p:nvSpPr>
          <p:cNvPr id="186" name="Google Shape;186;p25"/>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7" name="Google Shape;187;p25"/>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188" name="Google Shape;188;p25"/>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Token ed Embedding</a:t>
            </a:r>
            <a:endParaRPr b="1">
              <a:solidFill>
                <a:schemeClr val="lt1"/>
              </a:solidFill>
              <a:latin typeface="Lato"/>
              <a:ea typeface="Lato"/>
              <a:cs typeface="Lato"/>
              <a:sym typeface="Lato"/>
            </a:endParaRPr>
          </a:p>
        </p:txBody>
      </p:sp>
      <p:sp>
        <p:nvSpPr>
          <p:cNvPr id="189" name="Google Shape;189;p25"/>
          <p:cNvSpPr/>
          <p:nvPr/>
        </p:nvSpPr>
        <p:spPr>
          <a:xfrm>
            <a:off x="392575" y="1890600"/>
            <a:ext cx="8475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Re</a:t>
            </a:r>
            <a:endParaRPr b="1" sz="2000">
              <a:solidFill>
                <a:schemeClr val="lt1"/>
              </a:solidFill>
            </a:endParaRPr>
          </a:p>
        </p:txBody>
      </p:sp>
      <p:sp>
        <p:nvSpPr>
          <p:cNvPr id="190" name="Google Shape;190;p25"/>
          <p:cNvSpPr/>
          <p:nvPr/>
        </p:nvSpPr>
        <p:spPr>
          <a:xfrm>
            <a:off x="1837900" y="1890600"/>
            <a:ext cx="18804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Giovane</a:t>
            </a:r>
            <a:endParaRPr b="1" sz="2000">
              <a:solidFill>
                <a:schemeClr val="lt1"/>
              </a:solidFill>
            </a:endParaRPr>
          </a:p>
        </p:txBody>
      </p:sp>
      <p:sp>
        <p:nvSpPr>
          <p:cNvPr id="191" name="Google Shape;191;p25"/>
          <p:cNvSpPr/>
          <p:nvPr/>
        </p:nvSpPr>
        <p:spPr>
          <a:xfrm>
            <a:off x="4551575" y="1890591"/>
            <a:ext cx="17802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Fotosintesi clorofiliana</a:t>
            </a:r>
            <a:endParaRPr b="1" sz="2000">
              <a:solidFill>
                <a:schemeClr val="lt1"/>
              </a:solidFill>
            </a:endParaRPr>
          </a:p>
        </p:txBody>
      </p:sp>
      <p:sp>
        <p:nvSpPr>
          <p:cNvPr id="192" name="Google Shape;192;p25"/>
          <p:cNvSpPr txBox="1"/>
          <p:nvPr>
            <p:ph type="title"/>
          </p:nvPr>
        </p:nvSpPr>
        <p:spPr>
          <a:xfrm>
            <a:off x="314725" y="322015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1800">
                <a:latin typeface="Lato"/>
                <a:ea typeface="Lato"/>
                <a:cs typeface="Lato"/>
                <a:sym typeface="Lato"/>
              </a:rPr>
              <a:t>Non sempre garantiscono una corrispondenza perfetta</a:t>
            </a:r>
            <a:endParaRPr sz="1800">
              <a:latin typeface="Lato"/>
              <a:ea typeface="Lato"/>
              <a:cs typeface="Lato"/>
              <a:sym typeface="Lato"/>
            </a:endParaRPr>
          </a:p>
          <a:p>
            <a:pPr indent="0" lvl="0" marL="0" rtl="0" algn="l">
              <a:lnSpc>
                <a:spcPct val="100000"/>
              </a:lnSpc>
              <a:spcBef>
                <a:spcPts val="0"/>
              </a:spcBef>
              <a:spcAft>
                <a:spcPts val="0"/>
              </a:spcAft>
              <a:buSzPts val="990"/>
              <a:buNone/>
            </a:pPr>
            <a:r>
              <a:rPr lang="it" sz="1800">
                <a:latin typeface="Lato"/>
                <a:ea typeface="Lato"/>
                <a:cs typeface="Lato"/>
                <a:sym typeface="Lato"/>
              </a:rPr>
              <a:t> tra operazioni aritmetiche e concetti linguistici, </a:t>
            </a:r>
            <a:endParaRPr sz="1800">
              <a:latin typeface="Lato"/>
              <a:ea typeface="Lato"/>
              <a:cs typeface="Lato"/>
              <a:sym typeface="Lato"/>
            </a:endParaRPr>
          </a:p>
          <a:p>
            <a:pPr indent="0" lvl="0" marL="0" rtl="0" algn="l">
              <a:lnSpc>
                <a:spcPct val="100000"/>
              </a:lnSpc>
              <a:spcBef>
                <a:spcPts val="0"/>
              </a:spcBef>
              <a:spcAft>
                <a:spcPts val="0"/>
              </a:spcAft>
              <a:buSzPts val="990"/>
              <a:buNone/>
            </a:pPr>
            <a:r>
              <a:rPr lang="it" sz="1800">
                <a:latin typeface="Lato"/>
                <a:ea typeface="Lato"/>
                <a:cs typeface="Lato"/>
                <a:sym typeface="Lato"/>
              </a:rPr>
              <a:t>ma possono fornire intuizioni interessanti</a:t>
            </a:r>
            <a:endParaRPr sz="1800">
              <a:latin typeface="Lato"/>
              <a:ea typeface="Lato"/>
              <a:cs typeface="Lato"/>
              <a:sym typeface="Lato"/>
            </a:endParaRPr>
          </a:p>
        </p:txBody>
      </p:sp>
      <p:sp>
        <p:nvSpPr>
          <p:cNvPr id="193" name="Google Shape;193;p25"/>
          <p:cNvSpPr txBox="1"/>
          <p:nvPr/>
        </p:nvSpPr>
        <p:spPr>
          <a:xfrm>
            <a:off x="3754825" y="2019900"/>
            <a:ext cx="760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sz="3000"/>
              <a:t>=</a:t>
            </a:r>
            <a:endParaRPr b="1" sz="3000"/>
          </a:p>
        </p:txBody>
      </p:sp>
      <p:sp>
        <p:nvSpPr>
          <p:cNvPr id="194" name="Google Shape;194;p25"/>
          <p:cNvSpPr txBox="1"/>
          <p:nvPr/>
        </p:nvSpPr>
        <p:spPr>
          <a:xfrm>
            <a:off x="1174675" y="2019900"/>
            <a:ext cx="760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sz="3000"/>
              <a:t>+</a:t>
            </a:r>
            <a:endParaRPr b="1" sz="3000"/>
          </a:p>
        </p:txBody>
      </p:sp>
      <p:sp>
        <p:nvSpPr>
          <p:cNvPr id="195" name="Google Shape;195;p25"/>
          <p:cNvSpPr txBox="1"/>
          <p:nvPr>
            <p:ph type="title"/>
          </p:nvPr>
        </p:nvSpPr>
        <p:spPr>
          <a:xfrm>
            <a:off x="392575" y="91315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1800">
                <a:latin typeface="Lato"/>
                <a:ea typeface="Lato"/>
                <a:cs typeface="Lato"/>
                <a:sym typeface="Lato"/>
              </a:rPr>
              <a:t>Anche gli Embedding vengono appresi dai dati</a:t>
            </a:r>
            <a:endParaRPr sz="18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L’Embedding</a:t>
            </a:r>
            <a:endParaRPr sz="2420">
              <a:solidFill>
                <a:srgbClr val="45818E"/>
              </a:solidFill>
              <a:latin typeface="Lato Black"/>
              <a:ea typeface="Lato Black"/>
              <a:cs typeface="Lato Black"/>
              <a:sym typeface="Lato Black"/>
            </a:endParaRPr>
          </a:p>
        </p:txBody>
      </p:sp>
      <p:sp>
        <p:nvSpPr>
          <p:cNvPr id="201" name="Google Shape;201;p26"/>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2" name="Google Shape;202;p26"/>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203" name="Google Shape;203;p26"/>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Token ed Embedding</a:t>
            </a:r>
            <a:endParaRPr b="1">
              <a:solidFill>
                <a:schemeClr val="lt1"/>
              </a:solidFill>
              <a:latin typeface="Lato"/>
              <a:ea typeface="Lato"/>
              <a:cs typeface="Lato"/>
              <a:sym typeface="Lato"/>
            </a:endParaRPr>
          </a:p>
        </p:txBody>
      </p:sp>
      <p:sp>
        <p:nvSpPr>
          <p:cNvPr id="204" name="Google Shape;204;p26"/>
          <p:cNvSpPr/>
          <p:nvPr/>
        </p:nvSpPr>
        <p:spPr>
          <a:xfrm>
            <a:off x="379425" y="2086016"/>
            <a:ext cx="14439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205" name="Google Shape;205;p26"/>
          <p:cNvSpPr/>
          <p:nvPr/>
        </p:nvSpPr>
        <p:spPr>
          <a:xfrm>
            <a:off x="2025900" y="2086016"/>
            <a:ext cx="9681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è</a:t>
            </a:r>
            <a:endParaRPr b="1" sz="2000">
              <a:solidFill>
                <a:schemeClr val="lt1"/>
              </a:solidFill>
            </a:endParaRPr>
          </a:p>
        </p:txBody>
      </p:sp>
      <p:sp>
        <p:nvSpPr>
          <p:cNvPr id="206" name="Google Shape;206;p26"/>
          <p:cNvSpPr/>
          <p:nvPr/>
        </p:nvSpPr>
        <p:spPr>
          <a:xfrm>
            <a:off x="3196575" y="2086016"/>
            <a:ext cx="9681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207" name="Google Shape;207;p26"/>
          <p:cNvSpPr/>
          <p:nvPr/>
        </p:nvSpPr>
        <p:spPr>
          <a:xfrm>
            <a:off x="4367250" y="2086016"/>
            <a:ext cx="17802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pagliaccio</a:t>
            </a:r>
            <a:endParaRPr b="1" sz="2000">
              <a:solidFill>
                <a:schemeClr val="lt1"/>
              </a:solidFill>
            </a:endParaRPr>
          </a:p>
        </p:txBody>
      </p:sp>
      <p:sp>
        <p:nvSpPr>
          <p:cNvPr id="208" name="Google Shape;208;p26"/>
          <p:cNvSpPr txBox="1"/>
          <p:nvPr>
            <p:ph type="title"/>
          </p:nvPr>
        </p:nvSpPr>
        <p:spPr>
          <a:xfrm>
            <a:off x="349475" y="83255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1800">
                <a:latin typeface="Lato"/>
                <a:ea typeface="Lato"/>
                <a:cs typeface="Lato"/>
                <a:sym typeface="Lato"/>
              </a:rPr>
              <a:t>Ci permette di codificare i token in vettori</a:t>
            </a:r>
            <a:endParaRPr sz="1800">
              <a:latin typeface="Lato"/>
              <a:ea typeface="Lato"/>
              <a:cs typeface="Lato"/>
              <a:sym typeface="Lato"/>
            </a:endParaRPr>
          </a:p>
          <a:p>
            <a:pPr indent="0" lvl="0" marL="0" rtl="0" algn="l">
              <a:lnSpc>
                <a:spcPct val="100000"/>
              </a:lnSpc>
              <a:spcBef>
                <a:spcPts val="0"/>
              </a:spcBef>
              <a:spcAft>
                <a:spcPts val="0"/>
              </a:spcAft>
              <a:buSzPts val="990"/>
              <a:buNone/>
            </a:pPr>
            <a:r>
              <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Ogni valore del vettore rappresenta una caratteristica del token</a:t>
            </a:r>
            <a:endParaRPr sz="1800">
              <a:latin typeface="Lato"/>
              <a:ea typeface="Lato"/>
              <a:cs typeface="Lato"/>
              <a:sym typeface="Lato"/>
            </a:endParaRPr>
          </a:p>
        </p:txBody>
      </p:sp>
      <p:sp>
        <p:nvSpPr>
          <p:cNvPr id="209" name="Google Shape;209;p26"/>
          <p:cNvSpPr txBox="1"/>
          <p:nvPr>
            <p:ph type="title"/>
          </p:nvPr>
        </p:nvSpPr>
        <p:spPr>
          <a:xfrm>
            <a:off x="773925" y="2991125"/>
            <a:ext cx="6549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0.8</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0.2</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0.6</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0.3</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0.2</a:t>
            </a:r>
            <a:endParaRPr sz="1800">
              <a:latin typeface="Lato"/>
              <a:ea typeface="Lato"/>
              <a:cs typeface="Lato"/>
              <a:sym typeface="Lato"/>
            </a:endParaRPr>
          </a:p>
        </p:txBody>
      </p:sp>
      <p:sp>
        <p:nvSpPr>
          <p:cNvPr id="210" name="Google Shape;210;p26"/>
          <p:cNvSpPr txBox="1"/>
          <p:nvPr>
            <p:ph type="title"/>
          </p:nvPr>
        </p:nvSpPr>
        <p:spPr>
          <a:xfrm>
            <a:off x="3397275" y="2991125"/>
            <a:ext cx="6549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1.0</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0.7</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0.3</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0.5</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0.7</a:t>
            </a:r>
            <a:endParaRPr sz="1800">
              <a:latin typeface="Lato"/>
              <a:ea typeface="Lato"/>
              <a:cs typeface="Lato"/>
              <a:sym typeface="Lato"/>
            </a:endParaRPr>
          </a:p>
        </p:txBody>
      </p:sp>
      <p:sp>
        <p:nvSpPr>
          <p:cNvPr id="211" name="Google Shape;211;p26"/>
          <p:cNvSpPr txBox="1"/>
          <p:nvPr>
            <p:ph type="title"/>
          </p:nvPr>
        </p:nvSpPr>
        <p:spPr>
          <a:xfrm>
            <a:off x="4987350" y="2991125"/>
            <a:ext cx="6549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0.8</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0.2</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0.7</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0.2</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0.1</a:t>
            </a:r>
            <a:endParaRPr sz="1800">
              <a:latin typeface="Lato"/>
              <a:ea typeface="Lato"/>
              <a:cs typeface="Lato"/>
              <a:sym typeface="Lato"/>
            </a:endParaRPr>
          </a:p>
        </p:txBody>
      </p:sp>
      <p:sp>
        <p:nvSpPr>
          <p:cNvPr id="212" name="Google Shape;212;p26"/>
          <p:cNvSpPr txBox="1"/>
          <p:nvPr>
            <p:ph type="title"/>
          </p:nvPr>
        </p:nvSpPr>
        <p:spPr>
          <a:xfrm>
            <a:off x="2182500" y="2991125"/>
            <a:ext cx="6549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0.5</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0.2</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0.7</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1.0</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0.4</a:t>
            </a:r>
            <a:endParaRPr sz="18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p:nvPr/>
        </p:nvSpPr>
        <p:spPr>
          <a:xfrm>
            <a:off x="-94000" y="-85050"/>
            <a:ext cx="9237900" cy="5228700"/>
          </a:xfrm>
          <a:prstGeom prst="rect">
            <a:avLst/>
          </a:prstGeom>
          <a:solidFill>
            <a:srgbClr val="3341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txBox="1"/>
          <p:nvPr/>
        </p:nvSpPr>
        <p:spPr>
          <a:xfrm>
            <a:off x="-47050" y="378475"/>
            <a:ext cx="9144000" cy="1053900"/>
          </a:xfrm>
          <a:prstGeom prst="rect">
            <a:avLst/>
          </a:prstGeom>
          <a:noFill/>
          <a:ln>
            <a:noFill/>
          </a:ln>
        </p:spPr>
        <p:txBody>
          <a:bodyPr anchorCtr="0" anchor="b" bIns="91425" lIns="91425" spcFirstLastPara="1" rIns="91425" wrap="square" tIns="91425">
            <a:normAutofit/>
          </a:bodyPr>
          <a:lstStyle/>
          <a:p>
            <a:pPr indent="0" lvl="0" marL="0" rtl="0" algn="ctr">
              <a:lnSpc>
                <a:spcPct val="120000"/>
              </a:lnSpc>
              <a:spcBef>
                <a:spcPts val="0"/>
              </a:spcBef>
              <a:spcAft>
                <a:spcPts val="0"/>
              </a:spcAft>
              <a:buNone/>
            </a:pPr>
            <a:r>
              <a:rPr lang="it" sz="3600">
                <a:solidFill>
                  <a:srgbClr val="FFFFFF"/>
                </a:solidFill>
                <a:latin typeface="Lato"/>
                <a:ea typeface="Lato"/>
                <a:cs typeface="Lato"/>
                <a:sym typeface="Lato"/>
              </a:rPr>
              <a:t>AI Week</a:t>
            </a:r>
            <a:endParaRPr sz="2445">
              <a:solidFill>
                <a:srgbClr val="FFFFFF"/>
              </a:solidFill>
              <a:latin typeface="Lato"/>
              <a:ea typeface="Lato"/>
              <a:cs typeface="Lato"/>
              <a:sym typeface="Lato"/>
            </a:endParaRPr>
          </a:p>
        </p:txBody>
      </p:sp>
      <p:pic>
        <p:nvPicPr>
          <p:cNvPr id="219" name="Google Shape;219;p27"/>
          <p:cNvPicPr preferRelativeResize="0"/>
          <p:nvPr/>
        </p:nvPicPr>
        <p:blipFill>
          <a:blip r:embed="rId3">
            <a:alphaModFix/>
          </a:blip>
          <a:stretch>
            <a:fillRect/>
          </a:stretch>
        </p:blipFill>
        <p:spPr>
          <a:xfrm>
            <a:off x="3752625" y="4548275"/>
            <a:ext cx="1638725" cy="265225"/>
          </a:xfrm>
          <a:prstGeom prst="rect">
            <a:avLst/>
          </a:prstGeom>
          <a:noFill/>
          <a:ln>
            <a:noFill/>
          </a:ln>
        </p:spPr>
      </p:pic>
      <p:sp>
        <p:nvSpPr>
          <p:cNvPr id="220" name="Google Shape;220;p27"/>
          <p:cNvSpPr txBox="1"/>
          <p:nvPr/>
        </p:nvSpPr>
        <p:spPr>
          <a:xfrm>
            <a:off x="0" y="2538975"/>
            <a:ext cx="9144000" cy="5388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b="1" lang="it" sz="2800">
                <a:solidFill>
                  <a:srgbClr val="FFFFFF"/>
                </a:solidFill>
                <a:latin typeface="Lato"/>
                <a:ea typeface="Lato"/>
                <a:cs typeface="Lato"/>
                <a:sym typeface="Lato"/>
              </a:rPr>
              <a:t>Large Language Model</a:t>
            </a:r>
            <a:endParaRPr b="1" sz="2800">
              <a:solidFill>
                <a:srgbClr val="FFFFFF"/>
              </a:solidFill>
              <a:latin typeface="Lato"/>
              <a:ea typeface="Lato"/>
              <a:cs typeface="Lato"/>
              <a:sym typeface="Lato"/>
            </a:endParaRPr>
          </a:p>
        </p:txBody>
      </p:sp>
      <p:sp>
        <p:nvSpPr>
          <p:cNvPr id="221" name="Google Shape;221;p27"/>
          <p:cNvSpPr txBox="1"/>
          <p:nvPr/>
        </p:nvSpPr>
        <p:spPr>
          <a:xfrm>
            <a:off x="-93875" y="3172250"/>
            <a:ext cx="9237900" cy="10539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it" sz="1440">
                <a:solidFill>
                  <a:srgbClr val="FFFFFF"/>
                </a:solidFill>
                <a:latin typeface="Lato"/>
                <a:ea typeface="Lato"/>
                <a:cs typeface="Lato"/>
                <a:sym typeface="Lato"/>
              </a:rPr>
              <a:t>presentato da</a:t>
            </a:r>
            <a:endParaRPr sz="1440">
              <a:solidFill>
                <a:srgbClr val="FFFFFF"/>
              </a:solidFill>
              <a:latin typeface="Lato"/>
              <a:ea typeface="Lato"/>
              <a:cs typeface="Lato"/>
              <a:sym typeface="Lato"/>
            </a:endParaRPr>
          </a:p>
          <a:p>
            <a:pPr indent="0" lvl="0" marL="0" rtl="0" algn="ctr">
              <a:lnSpc>
                <a:spcPct val="115000"/>
              </a:lnSpc>
              <a:spcBef>
                <a:spcPts val="0"/>
              </a:spcBef>
              <a:spcAft>
                <a:spcPts val="0"/>
              </a:spcAft>
              <a:buNone/>
            </a:pPr>
            <a:r>
              <a:rPr lang="it" sz="1840">
                <a:solidFill>
                  <a:srgbClr val="FFFFFF"/>
                </a:solidFill>
                <a:latin typeface="Lato"/>
                <a:ea typeface="Lato"/>
                <a:cs typeface="Lato"/>
                <a:sym typeface="Lato"/>
              </a:rPr>
              <a:t>Giuseppe Gullo</a:t>
            </a:r>
            <a:endParaRPr sz="1840">
              <a:solidFill>
                <a:srgbClr val="FFFFFF"/>
              </a:solidFill>
              <a:latin typeface="Lato"/>
              <a:ea typeface="Lato"/>
              <a:cs typeface="Lato"/>
              <a:sym typeface="Lato"/>
            </a:endParaRPr>
          </a:p>
        </p:txBody>
      </p:sp>
      <p:sp>
        <p:nvSpPr>
          <p:cNvPr id="222" name="Google Shape;222;p27"/>
          <p:cNvSpPr txBox="1"/>
          <p:nvPr/>
        </p:nvSpPr>
        <p:spPr>
          <a:xfrm>
            <a:off x="-12" y="1892288"/>
            <a:ext cx="9144000" cy="538800"/>
          </a:xfrm>
          <a:prstGeom prst="rect">
            <a:avLst/>
          </a:prstGeom>
          <a:noFill/>
          <a:ln>
            <a:noFill/>
          </a:ln>
        </p:spPr>
        <p:txBody>
          <a:bodyPr anchorCtr="0" anchor="b" bIns="91425" lIns="91425" spcFirstLastPara="1" rIns="91425" wrap="square" tIns="91425">
            <a:normAutofit lnSpcReduction="10000"/>
          </a:bodyPr>
          <a:lstStyle/>
          <a:p>
            <a:pPr indent="0" lvl="0" marL="0" rtl="0" algn="ctr">
              <a:spcBef>
                <a:spcPts val="0"/>
              </a:spcBef>
              <a:spcAft>
                <a:spcPts val="0"/>
              </a:spcAft>
              <a:buNone/>
            </a:pPr>
            <a:r>
              <a:rPr lang="it" sz="2400">
                <a:solidFill>
                  <a:srgbClr val="FFFFFF"/>
                </a:solidFill>
                <a:latin typeface="Lato Light"/>
                <a:ea typeface="Lato Light"/>
                <a:cs typeface="Lato Light"/>
                <a:sym typeface="Lato Light"/>
              </a:rPr>
              <a:t>Giorno 5</a:t>
            </a:r>
            <a:endParaRPr sz="2400">
              <a:solidFill>
                <a:srgbClr val="FFFFFF"/>
              </a:solidFill>
              <a:latin typeface="Lato Light"/>
              <a:ea typeface="Lato Light"/>
              <a:cs typeface="Lato Light"/>
              <a:sym typeface="Lato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Language Model</a:t>
            </a:r>
            <a:endParaRPr sz="2420">
              <a:solidFill>
                <a:srgbClr val="45818E"/>
              </a:solidFill>
              <a:latin typeface="Lato Black"/>
              <a:ea typeface="Lato Black"/>
              <a:cs typeface="Lato Black"/>
              <a:sym typeface="Lato Black"/>
            </a:endParaRPr>
          </a:p>
        </p:txBody>
      </p:sp>
      <p:sp>
        <p:nvSpPr>
          <p:cNvPr id="228" name="Google Shape;228;p28"/>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28"/>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230" name="Google Shape;230;p28"/>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231" name="Google Shape;231;p28"/>
          <p:cNvSpPr txBox="1"/>
          <p:nvPr>
            <p:ph type="title"/>
          </p:nvPr>
        </p:nvSpPr>
        <p:spPr>
          <a:xfrm>
            <a:off x="349475" y="83255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Sono modelli progettati e addestrati </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per comprendere e generare testo in linguaggio naturale.</a:t>
            </a:r>
            <a:endParaRPr sz="1800">
              <a:latin typeface="Lato"/>
              <a:ea typeface="Lato"/>
              <a:cs typeface="Lato"/>
              <a:sym typeface="Lato"/>
            </a:endParaRPr>
          </a:p>
          <a:p>
            <a:pPr indent="0" lvl="0" marL="0" rtl="0" algn="l">
              <a:lnSpc>
                <a:spcPct val="100000"/>
              </a:lnSpc>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it" sz="1800">
                <a:latin typeface="Lato"/>
                <a:ea typeface="Lato"/>
                <a:cs typeface="Lato"/>
                <a:sym typeface="Lato"/>
              </a:rPr>
              <a:t>Vengono addestrati per prevedere la parola seguente nel testo</a:t>
            </a:r>
            <a:endParaRPr sz="1800">
              <a:latin typeface="Lato"/>
              <a:ea typeface="Lato"/>
              <a:cs typeface="Lato"/>
              <a:sym typeface="Lato"/>
            </a:endParaRPr>
          </a:p>
        </p:txBody>
      </p:sp>
      <p:sp>
        <p:nvSpPr>
          <p:cNvPr id="232" name="Google Shape;232;p28"/>
          <p:cNvSpPr/>
          <p:nvPr/>
        </p:nvSpPr>
        <p:spPr>
          <a:xfrm>
            <a:off x="4388800" y="2392391"/>
            <a:ext cx="17802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giornata</a:t>
            </a:r>
            <a:endParaRPr b="1" sz="2000">
              <a:solidFill>
                <a:schemeClr val="lt1"/>
              </a:solidFill>
            </a:endParaRPr>
          </a:p>
          <a:p>
            <a:pPr indent="0" lvl="0" marL="0" rtl="0" algn="ctr">
              <a:spcBef>
                <a:spcPts val="0"/>
              </a:spcBef>
              <a:spcAft>
                <a:spcPts val="0"/>
              </a:spcAft>
              <a:buNone/>
            </a:pPr>
            <a:r>
              <a:rPr b="1" lang="it" sz="2000">
                <a:solidFill>
                  <a:schemeClr val="lt1"/>
                </a:solidFill>
              </a:rPr>
              <a:t>(prob: 0.995)</a:t>
            </a:r>
            <a:endParaRPr b="1" sz="2000">
              <a:solidFill>
                <a:schemeClr val="lt1"/>
              </a:solidFill>
            </a:endParaRPr>
          </a:p>
        </p:txBody>
      </p:sp>
      <p:sp>
        <p:nvSpPr>
          <p:cNvPr id="233" name="Google Shape;233;p28"/>
          <p:cNvSpPr/>
          <p:nvPr/>
        </p:nvSpPr>
        <p:spPr>
          <a:xfrm>
            <a:off x="4388800" y="3435491"/>
            <a:ext cx="1780200" cy="9051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frittata</a:t>
            </a:r>
            <a:endParaRPr b="1" sz="2000">
              <a:solidFill>
                <a:schemeClr val="lt1"/>
              </a:solidFill>
            </a:endParaRPr>
          </a:p>
          <a:p>
            <a:pPr indent="0" lvl="0" marL="0" rtl="0" algn="ctr">
              <a:spcBef>
                <a:spcPts val="0"/>
              </a:spcBef>
              <a:spcAft>
                <a:spcPts val="0"/>
              </a:spcAft>
              <a:buNone/>
            </a:pPr>
            <a:r>
              <a:rPr b="1" lang="it" sz="2000">
                <a:solidFill>
                  <a:schemeClr val="lt1"/>
                </a:solidFill>
              </a:rPr>
              <a:t>(prob: 0.005)</a:t>
            </a:r>
            <a:endParaRPr b="1" sz="2000">
              <a:solidFill>
                <a:schemeClr val="lt1"/>
              </a:solidFill>
            </a:endParaRPr>
          </a:p>
        </p:txBody>
      </p:sp>
      <p:sp>
        <p:nvSpPr>
          <p:cNvPr id="234" name="Google Shape;234;p28"/>
          <p:cNvSpPr txBox="1"/>
          <p:nvPr>
            <p:ph type="title"/>
          </p:nvPr>
        </p:nvSpPr>
        <p:spPr>
          <a:xfrm>
            <a:off x="513000" y="3133800"/>
            <a:ext cx="37668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2400">
                <a:latin typeface="Lato"/>
                <a:ea typeface="Lato"/>
                <a:cs typeface="Lato"/>
                <a:sym typeface="Lato"/>
              </a:rPr>
              <a:t>Oggi è una bella giornata</a:t>
            </a:r>
            <a:endParaRPr b="1" sz="24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311700" y="28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Addestramento di un </a:t>
            </a:r>
            <a:r>
              <a:rPr lang="it" sz="2420">
                <a:solidFill>
                  <a:srgbClr val="45818E"/>
                </a:solidFill>
                <a:latin typeface="Lato Black"/>
                <a:ea typeface="Lato Black"/>
                <a:cs typeface="Lato Black"/>
                <a:sym typeface="Lato Black"/>
              </a:rPr>
              <a:t>Language Model</a:t>
            </a:r>
            <a:endParaRPr sz="2420">
              <a:solidFill>
                <a:srgbClr val="45818E"/>
              </a:solidFill>
              <a:latin typeface="Lato Black"/>
              <a:ea typeface="Lato Black"/>
              <a:cs typeface="Lato Black"/>
              <a:sym typeface="Lato Black"/>
            </a:endParaRPr>
          </a:p>
        </p:txBody>
      </p:sp>
      <p:sp>
        <p:nvSpPr>
          <p:cNvPr id="240" name="Google Shape;240;p29"/>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1" name="Google Shape;241;p29"/>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242" name="Google Shape;242;p29"/>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243" name="Google Shape;243;p29"/>
          <p:cNvSpPr txBox="1"/>
          <p:nvPr>
            <p:ph type="title"/>
          </p:nvPr>
        </p:nvSpPr>
        <p:spPr>
          <a:xfrm>
            <a:off x="311700" y="1220450"/>
            <a:ext cx="76404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800">
                <a:latin typeface="Lato"/>
                <a:ea typeface="Lato"/>
                <a:cs typeface="Lato"/>
                <a:sym typeface="Lato"/>
              </a:rPr>
              <a:t>Dati</a:t>
            </a:r>
            <a:endParaRPr b="1"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Vengono utilizzate grande quantità di testo</a:t>
            </a:r>
            <a:endParaRPr sz="1800">
              <a:latin typeface="Lato"/>
              <a:ea typeface="Lato"/>
              <a:cs typeface="Lato"/>
              <a:sym typeface="Lato"/>
            </a:endParaRPr>
          </a:p>
          <a:p>
            <a:pPr indent="0" lvl="0" marL="0" rtl="0" algn="l">
              <a:lnSpc>
                <a:spcPct val="100000"/>
              </a:lnSpc>
              <a:spcBef>
                <a:spcPts val="0"/>
              </a:spcBef>
              <a:spcAft>
                <a:spcPts val="0"/>
              </a:spcAft>
              <a:buNone/>
            </a:pPr>
            <a:r>
              <a:t/>
            </a:r>
            <a:endParaRPr sz="1800">
              <a:latin typeface="Lato"/>
              <a:ea typeface="Lato"/>
              <a:cs typeface="Lato"/>
              <a:sym typeface="Lato"/>
            </a:endParaRPr>
          </a:p>
          <a:p>
            <a:pPr indent="0" lvl="0" marL="0" rtl="0" algn="l">
              <a:lnSpc>
                <a:spcPct val="100000"/>
              </a:lnSpc>
              <a:spcBef>
                <a:spcPts val="0"/>
              </a:spcBef>
              <a:spcAft>
                <a:spcPts val="0"/>
              </a:spcAft>
              <a:buNone/>
            </a:pPr>
            <a:r>
              <a:rPr b="1" lang="it" sz="1800">
                <a:latin typeface="Lato"/>
                <a:ea typeface="Lato"/>
                <a:cs typeface="Lato"/>
                <a:sym typeface="Lato"/>
              </a:rPr>
              <a:t>Esempi</a:t>
            </a:r>
            <a:endParaRPr b="1"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lang="it" sz="1800">
                <a:latin typeface="Lato"/>
                <a:ea typeface="Lato"/>
                <a:cs typeface="Lato"/>
                <a:sym typeface="Lato"/>
              </a:rPr>
              <a:t>Articoli di giornale</a:t>
            </a:r>
            <a:endParaRPr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lang="it" sz="1800">
                <a:latin typeface="Lato"/>
                <a:ea typeface="Lato"/>
                <a:cs typeface="Lato"/>
                <a:sym typeface="Lato"/>
              </a:rPr>
              <a:t>Blog post</a:t>
            </a:r>
            <a:endParaRPr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lang="it" sz="1800">
                <a:latin typeface="Lato"/>
                <a:ea typeface="Lato"/>
                <a:cs typeface="Lato"/>
                <a:sym typeface="Lato"/>
              </a:rPr>
              <a:t>Recensioni di prodotti</a:t>
            </a:r>
            <a:endParaRPr sz="18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311700" y="28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Addestramento di un Language Model</a:t>
            </a:r>
            <a:endParaRPr sz="2420">
              <a:solidFill>
                <a:srgbClr val="45818E"/>
              </a:solidFill>
              <a:latin typeface="Lato Black"/>
              <a:ea typeface="Lato Black"/>
              <a:cs typeface="Lato Black"/>
              <a:sym typeface="Lato Black"/>
            </a:endParaRPr>
          </a:p>
        </p:txBody>
      </p:sp>
      <p:sp>
        <p:nvSpPr>
          <p:cNvPr id="249" name="Google Shape;249;p30"/>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0" name="Google Shape;250;p30"/>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251" name="Google Shape;251;p30"/>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252" name="Google Shape;252;p30"/>
          <p:cNvSpPr txBox="1"/>
          <p:nvPr>
            <p:ph type="title"/>
          </p:nvPr>
        </p:nvSpPr>
        <p:spPr>
          <a:xfrm>
            <a:off x="311700" y="915650"/>
            <a:ext cx="76404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Dai dati viene creato un vocabolario, </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cioè l’insieme di tutti i token presi singolarmente</a:t>
            </a:r>
            <a:endParaRPr sz="1800">
              <a:latin typeface="Lato"/>
              <a:ea typeface="Lato"/>
              <a:cs typeface="Lato"/>
              <a:sym typeface="Lato"/>
            </a:endParaRPr>
          </a:p>
          <a:p>
            <a:pPr indent="0" lvl="0" marL="0" rtl="0" algn="l">
              <a:lnSpc>
                <a:spcPct val="100000"/>
              </a:lnSpc>
              <a:spcBef>
                <a:spcPts val="0"/>
              </a:spcBef>
              <a:spcAft>
                <a:spcPts val="0"/>
              </a:spcAft>
              <a:buNone/>
            </a:pPr>
            <a:r>
              <a:t/>
            </a:r>
            <a:endParaRPr sz="1800">
              <a:latin typeface="Lato"/>
              <a:ea typeface="Lato"/>
              <a:cs typeface="Lato"/>
              <a:sym typeface="Lato"/>
            </a:endParaRPr>
          </a:p>
          <a:p>
            <a:pPr indent="0" lvl="0" marL="0" rtl="0" algn="l">
              <a:lnSpc>
                <a:spcPct val="100000"/>
              </a:lnSpc>
              <a:spcBef>
                <a:spcPts val="0"/>
              </a:spcBef>
              <a:spcAft>
                <a:spcPts val="0"/>
              </a:spcAft>
              <a:buNone/>
            </a:pPr>
            <a:r>
              <a:rPr b="1" lang="it" sz="1800">
                <a:latin typeface="Lato"/>
                <a:ea typeface="Lato"/>
                <a:cs typeface="Lato"/>
                <a:sym typeface="Lato"/>
              </a:rPr>
              <a:t>Esempio - Corpus di Testo</a:t>
            </a:r>
            <a:endParaRPr b="1" sz="1800">
              <a:latin typeface="Lato"/>
              <a:ea typeface="Lato"/>
              <a:cs typeface="Lato"/>
              <a:sym typeface="Lato"/>
            </a:endParaRPr>
          </a:p>
          <a:p>
            <a:pPr indent="0" lvl="0" marL="457200" rtl="0" algn="l">
              <a:lnSpc>
                <a:spcPct val="100000"/>
              </a:lnSpc>
              <a:spcBef>
                <a:spcPts val="0"/>
              </a:spcBef>
              <a:spcAft>
                <a:spcPts val="0"/>
              </a:spcAft>
              <a:buNone/>
            </a:pPr>
            <a:r>
              <a:t/>
            </a:r>
            <a:endParaRPr sz="1800">
              <a:latin typeface="Lato"/>
              <a:ea typeface="Lato"/>
              <a:cs typeface="Lato"/>
              <a:sym typeface="Lato"/>
            </a:endParaRPr>
          </a:p>
        </p:txBody>
      </p:sp>
      <p:sp>
        <p:nvSpPr>
          <p:cNvPr id="253" name="Google Shape;253;p30"/>
          <p:cNvSpPr/>
          <p:nvPr/>
        </p:nvSpPr>
        <p:spPr>
          <a:xfrm>
            <a:off x="379425" y="2238422"/>
            <a:ext cx="14439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254" name="Google Shape;254;p30"/>
          <p:cNvSpPr/>
          <p:nvPr/>
        </p:nvSpPr>
        <p:spPr>
          <a:xfrm>
            <a:off x="2025900" y="2238422"/>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è</a:t>
            </a:r>
            <a:endParaRPr b="1" sz="2000">
              <a:solidFill>
                <a:schemeClr val="lt1"/>
              </a:solidFill>
            </a:endParaRPr>
          </a:p>
        </p:txBody>
      </p:sp>
      <p:sp>
        <p:nvSpPr>
          <p:cNvPr id="255" name="Google Shape;255;p30"/>
          <p:cNvSpPr/>
          <p:nvPr/>
        </p:nvSpPr>
        <p:spPr>
          <a:xfrm>
            <a:off x="3196575" y="2238422"/>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256" name="Google Shape;256;p30"/>
          <p:cNvSpPr/>
          <p:nvPr/>
        </p:nvSpPr>
        <p:spPr>
          <a:xfrm>
            <a:off x="4367250" y="2238422"/>
            <a:ext cx="17802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pagliaccio</a:t>
            </a:r>
            <a:endParaRPr b="1" sz="2000">
              <a:solidFill>
                <a:schemeClr val="lt1"/>
              </a:solidFill>
            </a:endParaRPr>
          </a:p>
        </p:txBody>
      </p:sp>
      <p:sp>
        <p:nvSpPr>
          <p:cNvPr id="257" name="Google Shape;257;p30"/>
          <p:cNvSpPr/>
          <p:nvPr/>
        </p:nvSpPr>
        <p:spPr>
          <a:xfrm>
            <a:off x="379425" y="2994197"/>
            <a:ext cx="14439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258" name="Google Shape;258;p30"/>
          <p:cNvSpPr/>
          <p:nvPr/>
        </p:nvSpPr>
        <p:spPr>
          <a:xfrm>
            <a:off x="2025900" y="299419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ha</a:t>
            </a:r>
            <a:endParaRPr b="1" sz="2000">
              <a:solidFill>
                <a:schemeClr val="lt1"/>
              </a:solidFill>
            </a:endParaRPr>
          </a:p>
        </p:txBody>
      </p:sp>
      <p:sp>
        <p:nvSpPr>
          <p:cNvPr id="259" name="Google Shape;259;p30"/>
          <p:cNvSpPr/>
          <p:nvPr/>
        </p:nvSpPr>
        <p:spPr>
          <a:xfrm>
            <a:off x="3196575" y="299419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33</a:t>
            </a:r>
            <a:endParaRPr b="1" sz="2000">
              <a:solidFill>
                <a:schemeClr val="lt1"/>
              </a:solidFill>
            </a:endParaRPr>
          </a:p>
        </p:txBody>
      </p:sp>
      <p:sp>
        <p:nvSpPr>
          <p:cNvPr id="260" name="Google Shape;260;p30"/>
          <p:cNvSpPr/>
          <p:nvPr/>
        </p:nvSpPr>
        <p:spPr>
          <a:xfrm>
            <a:off x="4367250" y="2994197"/>
            <a:ext cx="17802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anni</a:t>
            </a:r>
            <a:endParaRPr b="1" sz="2000">
              <a:solidFill>
                <a:schemeClr val="lt1"/>
              </a:solidFill>
            </a:endParaRPr>
          </a:p>
        </p:txBody>
      </p:sp>
      <p:sp>
        <p:nvSpPr>
          <p:cNvPr id="261" name="Google Shape;261;p30"/>
          <p:cNvSpPr/>
          <p:nvPr/>
        </p:nvSpPr>
        <p:spPr>
          <a:xfrm>
            <a:off x="379425" y="3832397"/>
            <a:ext cx="14439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Gianluca</a:t>
            </a:r>
            <a:endParaRPr b="1" sz="2000">
              <a:solidFill>
                <a:schemeClr val="lt1"/>
              </a:solidFill>
            </a:endParaRPr>
          </a:p>
        </p:txBody>
      </p:sp>
      <p:sp>
        <p:nvSpPr>
          <p:cNvPr id="262" name="Google Shape;262;p30"/>
          <p:cNvSpPr/>
          <p:nvPr/>
        </p:nvSpPr>
        <p:spPr>
          <a:xfrm>
            <a:off x="1949700" y="3832400"/>
            <a:ext cx="6234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ha</a:t>
            </a:r>
            <a:endParaRPr b="1" sz="2000">
              <a:solidFill>
                <a:schemeClr val="lt1"/>
              </a:solidFill>
            </a:endParaRPr>
          </a:p>
        </p:txBody>
      </p:sp>
      <p:sp>
        <p:nvSpPr>
          <p:cNvPr id="263" name="Google Shape;263;p30"/>
          <p:cNvSpPr/>
          <p:nvPr/>
        </p:nvSpPr>
        <p:spPr>
          <a:xfrm>
            <a:off x="2699475" y="3832400"/>
            <a:ext cx="5874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264" name="Google Shape;264;p30"/>
          <p:cNvSpPr/>
          <p:nvPr/>
        </p:nvSpPr>
        <p:spPr>
          <a:xfrm>
            <a:off x="3399413" y="3831115"/>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figlio</a:t>
            </a:r>
            <a:endParaRPr b="1" sz="2000">
              <a:solidFill>
                <a:schemeClr val="lt1"/>
              </a:solidFill>
            </a:endParaRPr>
          </a:p>
        </p:txBody>
      </p:sp>
      <p:sp>
        <p:nvSpPr>
          <p:cNvPr id="265" name="Google Shape;265;p30"/>
          <p:cNvSpPr/>
          <p:nvPr/>
        </p:nvSpPr>
        <p:spPr>
          <a:xfrm>
            <a:off x="4480050" y="3831125"/>
            <a:ext cx="5874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di</a:t>
            </a:r>
            <a:endParaRPr b="1" sz="2000">
              <a:solidFill>
                <a:schemeClr val="lt1"/>
              </a:solidFill>
            </a:endParaRPr>
          </a:p>
        </p:txBody>
      </p:sp>
      <p:sp>
        <p:nvSpPr>
          <p:cNvPr id="266" name="Google Shape;266;p30"/>
          <p:cNvSpPr/>
          <p:nvPr/>
        </p:nvSpPr>
        <p:spPr>
          <a:xfrm>
            <a:off x="5145300" y="3832400"/>
            <a:ext cx="5874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2</a:t>
            </a:r>
            <a:endParaRPr b="1" sz="2000">
              <a:solidFill>
                <a:schemeClr val="lt1"/>
              </a:solidFill>
            </a:endParaRPr>
          </a:p>
        </p:txBody>
      </p:sp>
      <p:sp>
        <p:nvSpPr>
          <p:cNvPr id="267" name="Google Shape;267;p30"/>
          <p:cNvSpPr/>
          <p:nvPr/>
        </p:nvSpPr>
        <p:spPr>
          <a:xfrm>
            <a:off x="5797000" y="3831125"/>
            <a:ext cx="8346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anni</a:t>
            </a:r>
            <a:endParaRPr b="1" sz="20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1"/>
          <p:cNvSpPr txBox="1"/>
          <p:nvPr>
            <p:ph type="title"/>
          </p:nvPr>
        </p:nvSpPr>
        <p:spPr>
          <a:xfrm>
            <a:off x="311700" y="28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Addestramento di un Language Model</a:t>
            </a:r>
            <a:endParaRPr sz="2420">
              <a:solidFill>
                <a:srgbClr val="45818E"/>
              </a:solidFill>
              <a:latin typeface="Lato Black"/>
              <a:ea typeface="Lato Black"/>
              <a:cs typeface="Lato Black"/>
              <a:sym typeface="Lato Black"/>
            </a:endParaRPr>
          </a:p>
        </p:txBody>
      </p:sp>
      <p:sp>
        <p:nvSpPr>
          <p:cNvPr id="273" name="Google Shape;273;p31"/>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4" name="Google Shape;274;p31"/>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275" name="Google Shape;275;p31"/>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276" name="Google Shape;276;p31"/>
          <p:cNvSpPr txBox="1"/>
          <p:nvPr>
            <p:ph type="title"/>
          </p:nvPr>
        </p:nvSpPr>
        <p:spPr>
          <a:xfrm>
            <a:off x="311700" y="915650"/>
            <a:ext cx="76404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Dai dati viene creato un vocabolario, </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cioè l’insieme di tutti i token presi singolarmente</a:t>
            </a:r>
            <a:endParaRPr sz="1800">
              <a:latin typeface="Lato"/>
              <a:ea typeface="Lato"/>
              <a:cs typeface="Lato"/>
              <a:sym typeface="Lato"/>
            </a:endParaRPr>
          </a:p>
          <a:p>
            <a:pPr indent="0" lvl="0" marL="0" rtl="0" algn="l">
              <a:lnSpc>
                <a:spcPct val="100000"/>
              </a:lnSpc>
              <a:spcBef>
                <a:spcPts val="0"/>
              </a:spcBef>
              <a:spcAft>
                <a:spcPts val="0"/>
              </a:spcAft>
              <a:buNone/>
            </a:pPr>
            <a:r>
              <a:t/>
            </a:r>
            <a:endParaRPr sz="1800">
              <a:latin typeface="Lato"/>
              <a:ea typeface="Lato"/>
              <a:cs typeface="Lato"/>
              <a:sym typeface="Lato"/>
            </a:endParaRPr>
          </a:p>
          <a:p>
            <a:pPr indent="0" lvl="0" marL="0" rtl="0" algn="l">
              <a:lnSpc>
                <a:spcPct val="100000"/>
              </a:lnSpc>
              <a:spcBef>
                <a:spcPts val="0"/>
              </a:spcBef>
              <a:spcAft>
                <a:spcPts val="0"/>
              </a:spcAft>
              <a:buNone/>
            </a:pPr>
            <a:r>
              <a:rPr b="1" lang="it" sz="1800">
                <a:latin typeface="Lato"/>
                <a:ea typeface="Lato"/>
                <a:cs typeface="Lato"/>
                <a:sym typeface="Lato"/>
              </a:rPr>
              <a:t>Esempio - Corpus di Testo</a:t>
            </a:r>
            <a:endParaRPr b="1" sz="1800">
              <a:latin typeface="Lato"/>
              <a:ea typeface="Lato"/>
              <a:cs typeface="Lato"/>
              <a:sym typeface="Lato"/>
            </a:endParaRPr>
          </a:p>
          <a:p>
            <a:pPr indent="0" lvl="0" marL="457200" rtl="0" algn="l">
              <a:lnSpc>
                <a:spcPct val="100000"/>
              </a:lnSpc>
              <a:spcBef>
                <a:spcPts val="0"/>
              </a:spcBef>
              <a:spcAft>
                <a:spcPts val="0"/>
              </a:spcAft>
              <a:buNone/>
            </a:pPr>
            <a:r>
              <a:t/>
            </a:r>
            <a:endParaRPr sz="1800">
              <a:latin typeface="Lato"/>
              <a:ea typeface="Lato"/>
              <a:cs typeface="Lato"/>
              <a:sym typeface="Lato"/>
            </a:endParaRPr>
          </a:p>
        </p:txBody>
      </p:sp>
      <p:sp>
        <p:nvSpPr>
          <p:cNvPr id="277" name="Google Shape;277;p31"/>
          <p:cNvSpPr/>
          <p:nvPr/>
        </p:nvSpPr>
        <p:spPr>
          <a:xfrm>
            <a:off x="379425" y="2238422"/>
            <a:ext cx="14439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278" name="Google Shape;278;p31"/>
          <p:cNvSpPr/>
          <p:nvPr/>
        </p:nvSpPr>
        <p:spPr>
          <a:xfrm>
            <a:off x="2025900" y="2238422"/>
            <a:ext cx="9681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è</a:t>
            </a:r>
            <a:endParaRPr b="1" sz="2000">
              <a:solidFill>
                <a:schemeClr val="lt1"/>
              </a:solidFill>
            </a:endParaRPr>
          </a:p>
        </p:txBody>
      </p:sp>
      <p:sp>
        <p:nvSpPr>
          <p:cNvPr id="279" name="Google Shape;279;p31"/>
          <p:cNvSpPr/>
          <p:nvPr/>
        </p:nvSpPr>
        <p:spPr>
          <a:xfrm>
            <a:off x="3196575" y="2238422"/>
            <a:ext cx="9681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280" name="Google Shape;280;p31"/>
          <p:cNvSpPr/>
          <p:nvPr/>
        </p:nvSpPr>
        <p:spPr>
          <a:xfrm>
            <a:off x="4367250" y="2238422"/>
            <a:ext cx="17802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pagliaccio</a:t>
            </a:r>
            <a:endParaRPr b="1" sz="2000">
              <a:solidFill>
                <a:schemeClr val="lt1"/>
              </a:solidFill>
            </a:endParaRPr>
          </a:p>
        </p:txBody>
      </p:sp>
      <p:sp>
        <p:nvSpPr>
          <p:cNvPr id="281" name="Google Shape;281;p31"/>
          <p:cNvSpPr/>
          <p:nvPr/>
        </p:nvSpPr>
        <p:spPr>
          <a:xfrm>
            <a:off x="379425" y="2994197"/>
            <a:ext cx="14439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282" name="Google Shape;282;p31"/>
          <p:cNvSpPr/>
          <p:nvPr/>
        </p:nvSpPr>
        <p:spPr>
          <a:xfrm>
            <a:off x="2025900" y="2994197"/>
            <a:ext cx="9681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ha</a:t>
            </a:r>
            <a:endParaRPr b="1" sz="2000">
              <a:solidFill>
                <a:schemeClr val="lt1"/>
              </a:solidFill>
            </a:endParaRPr>
          </a:p>
        </p:txBody>
      </p:sp>
      <p:sp>
        <p:nvSpPr>
          <p:cNvPr id="283" name="Google Shape;283;p31"/>
          <p:cNvSpPr/>
          <p:nvPr/>
        </p:nvSpPr>
        <p:spPr>
          <a:xfrm>
            <a:off x="3196575" y="2994197"/>
            <a:ext cx="9681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33</a:t>
            </a:r>
            <a:endParaRPr b="1" sz="2000">
              <a:solidFill>
                <a:schemeClr val="lt1"/>
              </a:solidFill>
            </a:endParaRPr>
          </a:p>
        </p:txBody>
      </p:sp>
      <p:sp>
        <p:nvSpPr>
          <p:cNvPr id="284" name="Google Shape;284;p31"/>
          <p:cNvSpPr/>
          <p:nvPr/>
        </p:nvSpPr>
        <p:spPr>
          <a:xfrm>
            <a:off x="4367250" y="2994197"/>
            <a:ext cx="17802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anni</a:t>
            </a:r>
            <a:endParaRPr b="1" sz="2000">
              <a:solidFill>
                <a:schemeClr val="lt1"/>
              </a:solidFill>
            </a:endParaRPr>
          </a:p>
        </p:txBody>
      </p:sp>
      <p:sp>
        <p:nvSpPr>
          <p:cNvPr id="285" name="Google Shape;285;p31"/>
          <p:cNvSpPr/>
          <p:nvPr/>
        </p:nvSpPr>
        <p:spPr>
          <a:xfrm>
            <a:off x="379425" y="3832397"/>
            <a:ext cx="14439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Gianluca</a:t>
            </a:r>
            <a:endParaRPr b="1" sz="2000">
              <a:solidFill>
                <a:schemeClr val="lt1"/>
              </a:solidFill>
            </a:endParaRPr>
          </a:p>
        </p:txBody>
      </p:sp>
      <p:sp>
        <p:nvSpPr>
          <p:cNvPr id="286" name="Google Shape;286;p31"/>
          <p:cNvSpPr/>
          <p:nvPr/>
        </p:nvSpPr>
        <p:spPr>
          <a:xfrm>
            <a:off x="1949700" y="3832400"/>
            <a:ext cx="6234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ha</a:t>
            </a:r>
            <a:endParaRPr b="1" sz="2000">
              <a:solidFill>
                <a:schemeClr val="lt1"/>
              </a:solidFill>
            </a:endParaRPr>
          </a:p>
        </p:txBody>
      </p:sp>
      <p:sp>
        <p:nvSpPr>
          <p:cNvPr id="287" name="Google Shape;287;p31"/>
          <p:cNvSpPr/>
          <p:nvPr/>
        </p:nvSpPr>
        <p:spPr>
          <a:xfrm>
            <a:off x="2699475" y="3832400"/>
            <a:ext cx="5874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288" name="Google Shape;288;p31"/>
          <p:cNvSpPr/>
          <p:nvPr/>
        </p:nvSpPr>
        <p:spPr>
          <a:xfrm>
            <a:off x="3413250" y="3831115"/>
            <a:ext cx="9681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figlio</a:t>
            </a:r>
            <a:endParaRPr b="1" sz="2000">
              <a:solidFill>
                <a:schemeClr val="lt1"/>
              </a:solidFill>
            </a:endParaRPr>
          </a:p>
        </p:txBody>
      </p:sp>
      <p:sp>
        <p:nvSpPr>
          <p:cNvPr id="289" name="Google Shape;289;p31"/>
          <p:cNvSpPr/>
          <p:nvPr/>
        </p:nvSpPr>
        <p:spPr>
          <a:xfrm>
            <a:off x="4480050" y="3831125"/>
            <a:ext cx="5874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di</a:t>
            </a:r>
            <a:endParaRPr b="1" sz="2000">
              <a:solidFill>
                <a:schemeClr val="lt1"/>
              </a:solidFill>
            </a:endParaRPr>
          </a:p>
        </p:txBody>
      </p:sp>
      <p:sp>
        <p:nvSpPr>
          <p:cNvPr id="290" name="Google Shape;290;p31"/>
          <p:cNvSpPr/>
          <p:nvPr/>
        </p:nvSpPr>
        <p:spPr>
          <a:xfrm>
            <a:off x="5145300" y="3832400"/>
            <a:ext cx="5874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2</a:t>
            </a:r>
            <a:endParaRPr b="1" sz="2000">
              <a:solidFill>
                <a:schemeClr val="lt1"/>
              </a:solidFill>
            </a:endParaRPr>
          </a:p>
        </p:txBody>
      </p:sp>
      <p:sp>
        <p:nvSpPr>
          <p:cNvPr id="291" name="Google Shape;291;p31"/>
          <p:cNvSpPr/>
          <p:nvPr/>
        </p:nvSpPr>
        <p:spPr>
          <a:xfrm>
            <a:off x="5797000" y="3831125"/>
            <a:ext cx="8346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anni</a:t>
            </a:r>
            <a:endParaRPr b="1" sz="20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Cosa è l’AI Generativa ?</a:t>
            </a:r>
            <a:endParaRPr sz="2420">
              <a:solidFill>
                <a:srgbClr val="45818E"/>
              </a:solidFill>
              <a:latin typeface="Lato Black"/>
              <a:ea typeface="Lato Black"/>
              <a:cs typeface="Lato Black"/>
              <a:sym typeface="Lato Black"/>
            </a:endParaRPr>
          </a:p>
        </p:txBody>
      </p:sp>
      <p:sp>
        <p:nvSpPr>
          <p:cNvPr id="65" name="Google Shape;65;p14"/>
          <p:cNvSpPr txBox="1"/>
          <p:nvPr>
            <p:ph type="title"/>
          </p:nvPr>
        </p:nvSpPr>
        <p:spPr>
          <a:xfrm>
            <a:off x="311700" y="813425"/>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L'AI generativa è la branca dell'intelligenza artificiale che utilizza </a:t>
            </a:r>
            <a:r>
              <a:rPr b="1" lang="it" sz="2000">
                <a:latin typeface="Lato"/>
                <a:ea typeface="Lato"/>
                <a:cs typeface="Lato"/>
                <a:sym typeface="Lato"/>
              </a:rPr>
              <a:t>modelli generativi</a:t>
            </a:r>
            <a:r>
              <a:rPr lang="it" sz="2000">
                <a:latin typeface="Lato"/>
                <a:ea typeface="Lato"/>
                <a:cs typeface="Lato"/>
                <a:sym typeface="Lato"/>
              </a:rPr>
              <a:t> per creare nuovi contenuti originali, come testi, immagini, musica e video, partendo da esempi esistenti.</a:t>
            </a:r>
            <a:endParaRPr sz="2000">
              <a:latin typeface="Lato"/>
              <a:ea typeface="Lato"/>
              <a:cs typeface="Lato"/>
              <a:sym typeface="Lato"/>
            </a:endParaRPr>
          </a:p>
        </p:txBody>
      </p:sp>
      <p:sp>
        <p:nvSpPr>
          <p:cNvPr id="66" name="Google Shape;66;p14"/>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 name="Google Shape;67;p14"/>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68" name="Google Shape;68;p14"/>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AI Generativa e Modelli Generativi</a:t>
            </a:r>
            <a:endParaRPr b="1">
              <a:solidFill>
                <a:schemeClr val="l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2"/>
          <p:cNvSpPr txBox="1"/>
          <p:nvPr>
            <p:ph type="title"/>
          </p:nvPr>
        </p:nvSpPr>
        <p:spPr>
          <a:xfrm>
            <a:off x="311700" y="28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Addestramento di un Language Model</a:t>
            </a:r>
            <a:endParaRPr sz="2420">
              <a:solidFill>
                <a:srgbClr val="45818E"/>
              </a:solidFill>
              <a:latin typeface="Lato Black"/>
              <a:ea typeface="Lato Black"/>
              <a:cs typeface="Lato Black"/>
              <a:sym typeface="Lato Black"/>
            </a:endParaRPr>
          </a:p>
        </p:txBody>
      </p:sp>
      <p:sp>
        <p:nvSpPr>
          <p:cNvPr id="297" name="Google Shape;297;p32"/>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p32"/>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299" name="Google Shape;299;p32"/>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300" name="Google Shape;300;p32"/>
          <p:cNvSpPr txBox="1"/>
          <p:nvPr>
            <p:ph type="title"/>
          </p:nvPr>
        </p:nvSpPr>
        <p:spPr>
          <a:xfrm>
            <a:off x="311700" y="915650"/>
            <a:ext cx="76404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Il vocabolario rappresenta tutti i token conosciuti dal modello</a:t>
            </a:r>
            <a:endParaRPr sz="1800">
              <a:latin typeface="Lato"/>
              <a:ea typeface="Lato"/>
              <a:cs typeface="Lato"/>
              <a:sym typeface="Lato"/>
            </a:endParaRPr>
          </a:p>
          <a:p>
            <a:pPr indent="0" lvl="0" marL="0" rtl="0" algn="l">
              <a:lnSpc>
                <a:spcPct val="100000"/>
              </a:lnSpc>
              <a:spcBef>
                <a:spcPts val="0"/>
              </a:spcBef>
              <a:spcAft>
                <a:spcPts val="0"/>
              </a:spcAft>
              <a:buNone/>
            </a:pPr>
            <a:r>
              <a:t/>
            </a:r>
            <a:endParaRPr sz="1800">
              <a:latin typeface="Lato"/>
              <a:ea typeface="Lato"/>
              <a:cs typeface="Lato"/>
              <a:sym typeface="Lato"/>
            </a:endParaRPr>
          </a:p>
          <a:p>
            <a:pPr indent="0" lvl="0" marL="0" rtl="0" algn="l">
              <a:lnSpc>
                <a:spcPct val="100000"/>
              </a:lnSpc>
              <a:spcBef>
                <a:spcPts val="0"/>
              </a:spcBef>
              <a:spcAft>
                <a:spcPts val="0"/>
              </a:spcAft>
              <a:buNone/>
            </a:pPr>
            <a:r>
              <a:rPr b="1" lang="it" sz="1800">
                <a:latin typeface="Lato"/>
                <a:ea typeface="Lato"/>
                <a:cs typeface="Lato"/>
                <a:sym typeface="Lato"/>
              </a:rPr>
              <a:t>Esempio - Vocabolario</a:t>
            </a:r>
            <a:endParaRPr b="1" sz="1800">
              <a:latin typeface="Lato"/>
              <a:ea typeface="Lato"/>
              <a:cs typeface="Lato"/>
              <a:sym typeface="Lato"/>
            </a:endParaRPr>
          </a:p>
          <a:p>
            <a:pPr indent="0" lvl="0" marL="457200" rtl="0" algn="l">
              <a:lnSpc>
                <a:spcPct val="100000"/>
              </a:lnSpc>
              <a:spcBef>
                <a:spcPts val="0"/>
              </a:spcBef>
              <a:spcAft>
                <a:spcPts val="0"/>
              </a:spcAft>
              <a:buNone/>
            </a:pPr>
            <a:r>
              <a:t/>
            </a:r>
            <a:endParaRPr sz="1800">
              <a:latin typeface="Lato"/>
              <a:ea typeface="Lato"/>
              <a:cs typeface="Lato"/>
              <a:sym typeface="Lato"/>
            </a:endParaRPr>
          </a:p>
        </p:txBody>
      </p:sp>
      <p:sp>
        <p:nvSpPr>
          <p:cNvPr id="301" name="Google Shape;301;p32"/>
          <p:cNvSpPr/>
          <p:nvPr/>
        </p:nvSpPr>
        <p:spPr>
          <a:xfrm>
            <a:off x="379425" y="2238422"/>
            <a:ext cx="14439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302" name="Google Shape;302;p32"/>
          <p:cNvSpPr/>
          <p:nvPr/>
        </p:nvSpPr>
        <p:spPr>
          <a:xfrm>
            <a:off x="2025900" y="2238422"/>
            <a:ext cx="9681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è</a:t>
            </a:r>
            <a:endParaRPr b="1" sz="2000">
              <a:solidFill>
                <a:schemeClr val="lt1"/>
              </a:solidFill>
            </a:endParaRPr>
          </a:p>
        </p:txBody>
      </p:sp>
      <p:sp>
        <p:nvSpPr>
          <p:cNvPr id="303" name="Google Shape;303;p32"/>
          <p:cNvSpPr/>
          <p:nvPr/>
        </p:nvSpPr>
        <p:spPr>
          <a:xfrm>
            <a:off x="3196575" y="2238422"/>
            <a:ext cx="9681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304" name="Google Shape;304;p32"/>
          <p:cNvSpPr/>
          <p:nvPr/>
        </p:nvSpPr>
        <p:spPr>
          <a:xfrm>
            <a:off x="4367250" y="2238422"/>
            <a:ext cx="17802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pagliaccio</a:t>
            </a:r>
            <a:endParaRPr b="1" sz="2000">
              <a:solidFill>
                <a:schemeClr val="lt1"/>
              </a:solidFill>
            </a:endParaRPr>
          </a:p>
        </p:txBody>
      </p:sp>
      <p:sp>
        <p:nvSpPr>
          <p:cNvPr id="305" name="Google Shape;305;p32"/>
          <p:cNvSpPr/>
          <p:nvPr/>
        </p:nvSpPr>
        <p:spPr>
          <a:xfrm>
            <a:off x="349500" y="2994197"/>
            <a:ext cx="9681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ha</a:t>
            </a:r>
            <a:endParaRPr b="1" sz="2000">
              <a:solidFill>
                <a:schemeClr val="lt1"/>
              </a:solidFill>
            </a:endParaRPr>
          </a:p>
        </p:txBody>
      </p:sp>
      <p:sp>
        <p:nvSpPr>
          <p:cNvPr id="306" name="Google Shape;306;p32"/>
          <p:cNvSpPr/>
          <p:nvPr/>
        </p:nvSpPr>
        <p:spPr>
          <a:xfrm>
            <a:off x="1443975" y="2994197"/>
            <a:ext cx="9681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33</a:t>
            </a:r>
            <a:endParaRPr b="1" sz="2000">
              <a:solidFill>
                <a:schemeClr val="lt1"/>
              </a:solidFill>
            </a:endParaRPr>
          </a:p>
        </p:txBody>
      </p:sp>
      <p:sp>
        <p:nvSpPr>
          <p:cNvPr id="307" name="Google Shape;307;p32"/>
          <p:cNvSpPr/>
          <p:nvPr/>
        </p:nvSpPr>
        <p:spPr>
          <a:xfrm>
            <a:off x="2538450" y="2994200"/>
            <a:ext cx="12171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anni</a:t>
            </a:r>
            <a:endParaRPr b="1" sz="2000">
              <a:solidFill>
                <a:schemeClr val="lt1"/>
              </a:solidFill>
            </a:endParaRPr>
          </a:p>
        </p:txBody>
      </p:sp>
      <p:sp>
        <p:nvSpPr>
          <p:cNvPr id="308" name="Google Shape;308;p32"/>
          <p:cNvSpPr/>
          <p:nvPr/>
        </p:nvSpPr>
        <p:spPr>
          <a:xfrm>
            <a:off x="3886200" y="2994197"/>
            <a:ext cx="14439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Gianluca</a:t>
            </a:r>
            <a:endParaRPr b="1" sz="2000">
              <a:solidFill>
                <a:schemeClr val="lt1"/>
              </a:solidFill>
            </a:endParaRPr>
          </a:p>
        </p:txBody>
      </p:sp>
      <p:sp>
        <p:nvSpPr>
          <p:cNvPr id="309" name="Google Shape;309;p32"/>
          <p:cNvSpPr/>
          <p:nvPr/>
        </p:nvSpPr>
        <p:spPr>
          <a:xfrm>
            <a:off x="5461650" y="2994200"/>
            <a:ext cx="10860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figlio</a:t>
            </a:r>
            <a:endParaRPr b="1" sz="2000">
              <a:solidFill>
                <a:schemeClr val="lt1"/>
              </a:solidFill>
            </a:endParaRPr>
          </a:p>
        </p:txBody>
      </p:sp>
      <p:sp>
        <p:nvSpPr>
          <p:cNvPr id="310" name="Google Shape;310;p32"/>
          <p:cNvSpPr/>
          <p:nvPr/>
        </p:nvSpPr>
        <p:spPr>
          <a:xfrm>
            <a:off x="349500" y="3795200"/>
            <a:ext cx="5874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di</a:t>
            </a:r>
            <a:endParaRPr b="1" sz="2000">
              <a:solidFill>
                <a:schemeClr val="lt1"/>
              </a:solidFill>
            </a:endParaRPr>
          </a:p>
        </p:txBody>
      </p:sp>
      <p:sp>
        <p:nvSpPr>
          <p:cNvPr id="311" name="Google Shape;311;p32"/>
          <p:cNvSpPr/>
          <p:nvPr/>
        </p:nvSpPr>
        <p:spPr>
          <a:xfrm>
            <a:off x="1014750" y="3796475"/>
            <a:ext cx="5874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2</a:t>
            </a:r>
            <a:endParaRPr b="1" sz="20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3"/>
          <p:cNvSpPr txBox="1"/>
          <p:nvPr>
            <p:ph type="title"/>
          </p:nvPr>
        </p:nvSpPr>
        <p:spPr>
          <a:xfrm>
            <a:off x="311700" y="28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Addestramento di un Language Model</a:t>
            </a:r>
            <a:endParaRPr sz="2420">
              <a:solidFill>
                <a:srgbClr val="45818E"/>
              </a:solidFill>
              <a:latin typeface="Lato Black"/>
              <a:ea typeface="Lato Black"/>
              <a:cs typeface="Lato Black"/>
              <a:sym typeface="Lato Black"/>
            </a:endParaRPr>
          </a:p>
        </p:txBody>
      </p:sp>
      <p:sp>
        <p:nvSpPr>
          <p:cNvPr id="317" name="Google Shape;317;p33"/>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8" name="Google Shape;318;p33"/>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319" name="Google Shape;319;p33"/>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320" name="Google Shape;320;p33"/>
          <p:cNvSpPr txBox="1"/>
          <p:nvPr>
            <p:ph type="title"/>
          </p:nvPr>
        </p:nvSpPr>
        <p:spPr>
          <a:xfrm>
            <a:off x="311700" y="839450"/>
            <a:ext cx="76404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800">
                <a:latin typeface="Lato"/>
                <a:ea typeface="Lato"/>
                <a:cs typeface="Lato"/>
                <a:sym typeface="Lato"/>
              </a:rPr>
              <a:t>Preprocessing</a:t>
            </a:r>
            <a:endParaRPr b="1"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I documenti del corpus vengono portati alla stessa lunghezza tramite:</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Padding o Truncation</a:t>
            </a:r>
            <a:endParaRPr sz="1800">
              <a:latin typeface="Lato"/>
              <a:ea typeface="Lato"/>
              <a:cs typeface="Lato"/>
              <a:sym typeface="Lato"/>
            </a:endParaRPr>
          </a:p>
        </p:txBody>
      </p:sp>
      <p:sp>
        <p:nvSpPr>
          <p:cNvPr id="321" name="Google Shape;321;p33"/>
          <p:cNvSpPr/>
          <p:nvPr/>
        </p:nvSpPr>
        <p:spPr>
          <a:xfrm>
            <a:off x="379425" y="2086022"/>
            <a:ext cx="14439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322" name="Google Shape;322;p33"/>
          <p:cNvSpPr/>
          <p:nvPr/>
        </p:nvSpPr>
        <p:spPr>
          <a:xfrm>
            <a:off x="2025900" y="2086022"/>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è</a:t>
            </a:r>
            <a:endParaRPr b="1" sz="2000">
              <a:solidFill>
                <a:schemeClr val="lt1"/>
              </a:solidFill>
            </a:endParaRPr>
          </a:p>
        </p:txBody>
      </p:sp>
      <p:sp>
        <p:nvSpPr>
          <p:cNvPr id="323" name="Google Shape;323;p33"/>
          <p:cNvSpPr/>
          <p:nvPr/>
        </p:nvSpPr>
        <p:spPr>
          <a:xfrm>
            <a:off x="3196575" y="2086022"/>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324" name="Google Shape;324;p33"/>
          <p:cNvSpPr/>
          <p:nvPr/>
        </p:nvSpPr>
        <p:spPr>
          <a:xfrm>
            <a:off x="4367250" y="2086022"/>
            <a:ext cx="17802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pagliaccio</a:t>
            </a:r>
            <a:endParaRPr b="1" sz="2000">
              <a:solidFill>
                <a:schemeClr val="lt1"/>
              </a:solidFill>
            </a:endParaRPr>
          </a:p>
        </p:txBody>
      </p:sp>
      <p:sp>
        <p:nvSpPr>
          <p:cNvPr id="325" name="Google Shape;325;p33"/>
          <p:cNvSpPr/>
          <p:nvPr/>
        </p:nvSpPr>
        <p:spPr>
          <a:xfrm>
            <a:off x="379425" y="2841797"/>
            <a:ext cx="14439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326" name="Google Shape;326;p33"/>
          <p:cNvSpPr/>
          <p:nvPr/>
        </p:nvSpPr>
        <p:spPr>
          <a:xfrm>
            <a:off x="2025900" y="284179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ha</a:t>
            </a:r>
            <a:endParaRPr b="1" sz="2000">
              <a:solidFill>
                <a:schemeClr val="lt1"/>
              </a:solidFill>
            </a:endParaRPr>
          </a:p>
        </p:txBody>
      </p:sp>
      <p:sp>
        <p:nvSpPr>
          <p:cNvPr id="327" name="Google Shape;327;p33"/>
          <p:cNvSpPr/>
          <p:nvPr/>
        </p:nvSpPr>
        <p:spPr>
          <a:xfrm>
            <a:off x="3196575" y="284179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33</a:t>
            </a:r>
            <a:endParaRPr b="1" sz="2000">
              <a:solidFill>
                <a:schemeClr val="lt1"/>
              </a:solidFill>
            </a:endParaRPr>
          </a:p>
        </p:txBody>
      </p:sp>
      <p:sp>
        <p:nvSpPr>
          <p:cNvPr id="328" name="Google Shape;328;p33"/>
          <p:cNvSpPr/>
          <p:nvPr/>
        </p:nvSpPr>
        <p:spPr>
          <a:xfrm>
            <a:off x="4367250" y="2841797"/>
            <a:ext cx="17802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anni</a:t>
            </a:r>
            <a:endParaRPr b="1" sz="2000">
              <a:solidFill>
                <a:schemeClr val="lt1"/>
              </a:solidFill>
            </a:endParaRPr>
          </a:p>
        </p:txBody>
      </p:sp>
      <p:sp>
        <p:nvSpPr>
          <p:cNvPr id="329" name="Google Shape;329;p33"/>
          <p:cNvSpPr/>
          <p:nvPr/>
        </p:nvSpPr>
        <p:spPr>
          <a:xfrm>
            <a:off x="379425" y="3679997"/>
            <a:ext cx="14439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Gianluca</a:t>
            </a:r>
            <a:endParaRPr b="1" sz="2000">
              <a:solidFill>
                <a:schemeClr val="lt1"/>
              </a:solidFill>
            </a:endParaRPr>
          </a:p>
        </p:txBody>
      </p:sp>
      <p:sp>
        <p:nvSpPr>
          <p:cNvPr id="330" name="Google Shape;330;p33"/>
          <p:cNvSpPr/>
          <p:nvPr/>
        </p:nvSpPr>
        <p:spPr>
          <a:xfrm>
            <a:off x="1949700" y="3680000"/>
            <a:ext cx="6234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ha</a:t>
            </a:r>
            <a:endParaRPr b="1" sz="2000">
              <a:solidFill>
                <a:schemeClr val="lt1"/>
              </a:solidFill>
            </a:endParaRPr>
          </a:p>
        </p:txBody>
      </p:sp>
      <p:sp>
        <p:nvSpPr>
          <p:cNvPr id="331" name="Google Shape;331;p33"/>
          <p:cNvSpPr/>
          <p:nvPr/>
        </p:nvSpPr>
        <p:spPr>
          <a:xfrm>
            <a:off x="2699475" y="3680000"/>
            <a:ext cx="5874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332" name="Google Shape;332;p33"/>
          <p:cNvSpPr/>
          <p:nvPr/>
        </p:nvSpPr>
        <p:spPr>
          <a:xfrm>
            <a:off x="3399413" y="3678715"/>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figlio</a:t>
            </a:r>
            <a:endParaRPr b="1" sz="2000">
              <a:solidFill>
                <a:schemeClr val="lt1"/>
              </a:solidFill>
            </a:endParaRPr>
          </a:p>
        </p:txBody>
      </p:sp>
      <p:sp>
        <p:nvSpPr>
          <p:cNvPr id="333" name="Google Shape;333;p33"/>
          <p:cNvSpPr/>
          <p:nvPr/>
        </p:nvSpPr>
        <p:spPr>
          <a:xfrm>
            <a:off x="4480050" y="3678725"/>
            <a:ext cx="5874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di</a:t>
            </a:r>
            <a:endParaRPr b="1" sz="2000">
              <a:solidFill>
                <a:schemeClr val="lt1"/>
              </a:solidFill>
            </a:endParaRPr>
          </a:p>
        </p:txBody>
      </p:sp>
      <p:sp>
        <p:nvSpPr>
          <p:cNvPr id="334" name="Google Shape;334;p33"/>
          <p:cNvSpPr/>
          <p:nvPr/>
        </p:nvSpPr>
        <p:spPr>
          <a:xfrm>
            <a:off x="5145300" y="3680000"/>
            <a:ext cx="5874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2</a:t>
            </a:r>
            <a:endParaRPr b="1" sz="2000">
              <a:solidFill>
                <a:schemeClr val="lt1"/>
              </a:solidFill>
            </a:endParaRPr>
          </a:p>
        </p:txBody>
      </p:sp>
      <p:sp>
        <p:nvSpPr>
          <p:cNvPr id="335" name="Google Shape;335;p33"/>
          <p:cNvSpPr/>
          <p:nvPr/>
        </p:nvSpPr>
        <p:spPr>
          <a:xfrm>
            <a:off x="5797000" y="3678725"/>
            <a:ext cx="8346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anni</a:t>
            </a:r>
            <a:endParaRPr b="1" sz="20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4"/>
          <p:cNvSpPr txBox="1"/>
          <p:nvPr>
            <p:ph type="title"/>
          </p:nvPr>
        </p:nvSpPr>
        <p:spPr>
          <a:xfrm>
            <a:off x="311700" y="28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Addestramento di un Language Model</a:t>
            </a:r>
            <a:endParaRPr sz="2420">
              <a:solidFill>
                <a:srgbClr val="45818E"/>
              </a:solidFill>
              <a:latin typeface="Lato Black"/>
              <a:ea typeface="Lato Black"/>
              <a:cs typeface="Lato Black"/>
              <a:sym typeface="Lato Black"/>
            </a:endParaRPr>
          </a:p>
        </p:txBody>
      </p:sp>
      <p:sp>
        <p:nvSpPr>
          <p:cNvPr id="341" name="Google Shape;341;p34"/>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2" name="Google Shape;342;p34"/>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343" name="Google Shape;343;p34"/>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344" name="Google Shape;344;p34"/>
          <p:cNvSpPr txBox="1"/>
          <p:nvPr>
            <p:ph type="title"/>
          </p:nvPr>
        </p:nvSpPr>
        <p:spPr>
          <a:xfrm>
            <a:off x="311700" y="839450"/>
            <a:ext cx="76404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800">
                <a:latin typeface="Lato"/>
                <a:ea typeface="Lato"/>
                <a:cs typeface="Lato"/>
                <a:sym typeface="Lato"/>
              </a:rPr>
              <a:t>Preprocessing</a:t>
            </a:r>
            <a:endParaRPr b="1"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I documenti del corpus vengono portati alla stessa lunghezza tramite:</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Padding o Truncation</a:t>
            </a:r>
            <a:endParaRPr sz="1800">
              <a:latin typeface="Lato"/>
              <a:ea typeface="Lato"/>
              <a:cs typeface="Lato"/>
              <a:sym typeface="Lato"/>
            </a:endParaRPr>
          </a:p>
        </p:txBody>
      </p:sp>
      <p:sp>
        <p:nvSpPr>
          <p:cNvPr id="345" name="Google Shape;345;p34"/>
          <p:cNvSpPr/>
          <p:nvPr/>
        </p:nvSpPr>
        <p:spPr>
          <a:xfrm>
            <a:off x="379425" y="2390822"/>
            <a:ext cx="14439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346" name="Google Shape;346;p34"/>
          <p:cNvSpPr/>
          <p:nvPr/>
        </p:nvSpPr>
        <p:spPr>
          <a:xfrm>
            <a:off x="2025900" y="2390822"/>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è</a:t>
            </a:r>
            <a:endParaRPr b="1" sz="2000">
              <a:solidFill>
                <a:schemeClr val="lt1"/>
              </a:solidFill>
            </a:endParaRPr>
          </a:p>
        </p:txBody>
      </p:sp>
      <p:sp>
        <p:nvSpPr>
          <p:cNvPr id="347" name="Google Shape;347;p34"/>
          <p:cNvSpPr/>
          <p:nvPr/>
        </p:nvSpPr>
        <p:spPr>
          <a:xfrm>
            <a:off x="3196575" y="2390822"/>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348" name="Google Shape;348;p34"/>
          <p:cNvSpPr/>
          <p:nvPr/>
        </p:nvSpPr>
        <p:spPr>
          <a:xfrm>
            <a:off x="4367250" y="2390822"/>
            <a:ext cx="17802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pagliaccio</a:t>
            </a:r>
            <a:endParaRPr b="1" sz="2000">
              <a:solidFill>
                <a:schemeClr val="lt1"/>
              </a:solidFill>
            </a:endParaRPr>
          </a:p>
        </p:txBody>
      </p:sp>
      <p:sp>
        <p:nvSpPr>
          <p:cNvPr id="349" name="Google Shape;349;p34"/>
          <p:cNvSpPr/>
          <p:nvPr/>
        </p:nvSpPr>
        <p:spPr>
          <a:xfrm>
            <a:off x="379425" y="3146597"/>
            <a:ext cx="14439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350" name="Google Shape;350;p34"/>
          <p:cNvSpPr/>
          <p:nvPr/>
        </p:nvSpPr>
        <p:spPr>
          <a:xfrm>
            <a:off x="2025900" y="314659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ha</a:t>
            </a:r>
            <a:endParaRPr b="1" sz="2000">
              <a:solidFill>
                <a:schemeClr val="lt1"/>
              </a:solidFill>
            </a:endParaRPr>
          </a:p>
        </p:txBody>
      </p:sp>
      <p:sp>
        <p:nvSpPr>
          <p:cNvPr id="351" name="Google Shape;351;p34"/>
          <p:cNvSpPr/>
          <p:nvPr/>
        </p:nvSpPr>
        <p:spPr>
          <a:xfrm>
            <a:off x="3196575" y="314659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33</a:t>
            </a:r>
            <a:endParaRPr b="1" sz="2000">
              <a:solidFill>
                <a:schemeClr val="lt1"/>
              </a:solidFill>
            </a:endParaRPr>
          </a:p>
        </p:txBody>
      </p:sp>
      <p:sp>
        <p:nvSpPr>
          <p:cNvPr id="352" name="Google Shape;352;p34"/>
          <p:cNvSpPr/>
          <p:nvPr/>
        </p:nvSpPr>
        <p:spPr>
          <a:xfrm>
            <a:off x="4367250" y="3146597"/>
            <a:ext cx="17802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anni</a:t>
            </a:r>
            <a:endParaRPr b="1" sz="2000">
              <a:solidFill>
                <a:schemeClr val="lt1"/>
              </a:solidFill>
            </a:endParaRPr>
          </a:p>
        </p:txBody>
      </p:sp>
      <p:sp>
        <p:nvSpPr>
          <p:cNvPr id="353" name="Google Shape;353;p34"/>
          <p:cNvSpPr/>
          <p:nvPr/>
        </p:nvSpPr>
        <p:spPr>
          <a:xfrm>
            <a:off x="379425" y="3984797"/>
            <a:ext cx="14439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Gianluca</a:t>
            </a:r>
            <a:endParaRPr b="1" sz="2000">
              <a:solidFill>
                <a:schemeClr val="lt1"/>
              </a:solidFill>
            </a:endParaRPr>
          </a:p>
        </p:txBody>
      </p:sp>
      <p:sp>
        <p:nvSpPr>
          <p:cNvPr id="354" name="Google Shape;354;p34"/>
          <p:cNvSpPr/>
          <p:nvPr/>
        </p:nvSpPr>
        <p:spPr>
          <a:xfrm>
            <a:off x="1949700" y="3984800"/>
            <a:ext cx="6234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ha</a:t>
            </a:r>
            <a:endParaRPr b="1" sz="2000">
              <a:solidFill>
                <a:schemeClr val="lt1"/>
              </a:solidFill>
            </a:endParaRPr>
          </a:p>
        </p:txBody>
      </p:sp>
      <p:sp>
        <p:nvSpPr>
          <p:cNvPr id="355" name="Google Shape;355;p34"/>
          <p:cNvSpPr/>
          <p:nvPr/>
        </p:nvSpPr>
        <p:spPr>
          <a:xfrm>
            <a:off x="2699475" y="3984800"/>
            <a:ext cx="5874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356" name="Google Shape;356;p34"/>
          <p:cNvSpPr/>
          <p:nvPr/>
        </p:nvSpPr>
        <p:spPr>
          <a:xfrm>
            <a:off x="3399413" y="3983515"/>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figlio</a:t>
            </a:r>
            <a:endParaRPr b="1" sz="2000">
              <a:solidFill>
                <a:schemeClr val="lt1"/>
              </a:solidFill>
            </a:endParaRPr>
          </a:p>
        </p:txBody>
      </p:sp>
      <p:sp>
        <p:nvSpPr>
          <p:cNvPr id="357" name="Google Shape;357;p34"/>
          <p:cNvSpPr txBox="1"/>
          <p:nvPr/>
        </p:nvSpPr>
        <p:spPr>
          <a:xfrm>
            <a:off x="438175" y="1846025"/>
            <a:ext cx="404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800">
                <a:solidFill>
                  <a:schemeClr val="dk1"/>
                </a:solidFill>
                <a:latin typeface="Lato"/>
                <a:ea typeface="Lato"/>
                <a:cs typeface="Lato"/>
                <a:sym typeface="Lato"/>
              </a:rPr>
              <a:t>Esempio - Truncation (max len = 4)</a:t>
            </a:r>
            <a:endParaRPr b="1" sz="1800">
              <a:solidFill>
                <a:schemeClr val="dk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5"/>
          <p:cNvSpPr txBox="1"/>
          <p:nvPr>
            <p:ph type="title"/>
          </p:nvPr>
        </p:nvSpPr>
        <p:spPr>
          <a:xfrm>
            <a:off x="311700" y="28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Addestramento di un Language Model</a:t>
            </a:r>
            <a:endParaRPr sz="2420">
              <a:solidFill>
                <a:srgbClr val="45818E"/>
              </a:solidFill>
              <a:latin typeface="Lato Black"/>
              <a:ea typeface="Lato Black"/>
              <a:cs typeface="Lato Black"/>
              <a:sym typeface="Lato Black"/>
            </a:endParaRPr>
          </a:p>
        </p:txBody>
      </p:sp>
      <p:sp>
        <p:nvSpPr>
          <p:cNvPr id="363" name="Google Shape;363;p35"/>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4" name="Google Shape;364;p35"/>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365" name="Google Shape;365;p35"/>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366" name="Google Shape;366;p35"/>
          <p:cNvSpPr txBox="1"/>
          <p:nvPr>
            <p:ph type="title"/>
          </p:nvPr>
        </p:nvSpPr>
        <p:spPr>
          <a:xfrm>
            <a:off x="311700" y="839450"/>
            <a:ext cx="76404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800">
                <a:latin typeface="Lato"/>
                <a:ea typeface="Lato"/>
                <a:cs typeface="Lato"/>
                <a:sym typeface="Lato"/>
              </a:rPr>
              <a:t>Preprocessing</a:t>
            </a:r>
            <a:endParaRPr b="1"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I documenti del corpus vengono portati alla stessa lunghezza tramite:</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Padding o Truncation</a:t>
            </a:r>
            <a:endParaRPr sz="1800">
              <a:latin typeface="Lato"/>
              <a:ea typeface="Lato"/>
              <a:cs typeface="Lato"/>
              <a:sym typeface="Lato"/>
            </a:endParaRPr>
          </a:p>
        </p:txBody>
      </p:sp>
      <p:sp>
        <p:nvSpPr>
          <p:cNvPr id="367" name="Google Shape;367;p35"/>
          <p:cNvSpPr txBox="1"/>
          <p:nvPr/>
        </p:nvSpPr>
        <p:spPr>
          <a:xfrm>
            <a:off x="438175" y="1846025"/>
            <a:ext cx="404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800">
                <a:solidFill>
                  <a:schemeClr val="dk1"/>
                </a:solidFill>
                <a:latin typeface="Lato"/>
                <a:ea typeface="Lato"/>
                <a:cs typeface="Lato"/>
                <a:sym typeface="Lato"/>
              </a:rPr>
              <a:t>Esempio - Padding (max len = 7)</a:t>
            </a:r>
            <a:endParaRPr b="1" sz="1800">
              <a:solidFill>
                <a:schemeClr val="dk1"/>
              </a:solidFill>
              <a:latin typeface="Lato"/>
              <a:ea typeface="Lato"/>
              <a:cs typeface="Lato"/>
              <a:sym typeface="Lato"/>
            </a:endParaRPr>
          </a:p>
        </p:txBody>
      </p:sp>
      <p:sp>
        <p:nvSpPr>
          <p:cNvPr id="368" name="Google Shape;368;p35"/>
          <p:cNvSpPr/>
          <p:nvPr/>
        </p:nvSpPr>
        <p:spPr>
          <a:xfrm>
            <a:off x="311700" y="2490296"/>
            <a:ext cx="13551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369" name="Google Shape;369;p35"/>
          <p:cNvSpPr/>
          <p:nvPr/>
        </p:nvSpPr>
        <p:spPr>
          <a:xfrm>
            <a:off x="1736462" y="2490299"/>
            <a:ext cx="10290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è</a:t>
            </a:r>
            <a:endParaRPr b="1" sz="2400">
              <a:solidFill>
                <a:schemeClr val="lt1"/>
              </a:solidFill>
            </a:endParaRPr>
          </a:p>
        </p:txBody>
      </p:sp>
      <p:sp>
        <p:nvSpPr>
          <p:cNvPr id="370" name="Google Shape;370;p35"/>
          <p:cNvSpPr/>
          <p:nvPr/>
        </p:nvSpPr>
        <p:spPr>
          <a:xfrm>
            <a:off x="2861646" y="2490296"/>
            <a:ext cx="9087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371" name="Google Shape;371;p35"/>
          <p:cNvSpPr/>
          <p:nvPr/>
        </p:nvSpPr>
        <p:spPr>
          <a:xfrm>
            <a:off x="3858158" y="2490296"/>
            <a:ext cx="16707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pagliaccio</a:t>
            </a:r>
            <a:endParaRPr b="1" sz="2000">
              <a:solidFill>
                <a:schemeClr val="lt1"/>
              </a:solidFill>
            </a:endParaRPr>
          </a:p>
        </p:txBody>
      </p:sp>
      <p:sp>
        <p:nvSpPr>
          <p:cNvPr id="372" name="Google Shape;372;p35"/>
          <p:cNvSpPr/>
          <p:nvPr/>
        </p:nvSpPr>
        <p:spPr>
          <a:xfrm>
            <a:off x="311700" y="3171575"/>
            <a:ext cx="13551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373" name="Google Shape;373;p35"/>
          <p:cNvSpPr/>
          <p:nvPr/>
        </p:nvSpPr>
        <p:spPr>
          <a:xfrm>
            <a:off x="1713937" y="3171575"/>
            <a:ext cx="9087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ha</a:t>
            </a:r>
            <a:endParaRPr b="1" sz="2000">
              <a:solidFill>
                <a:schemeClr val="lt1"/>
              </a:solidFill>
            </a:endParaRPr>
          </a:p>
        </p:txBody>
      </p:sp>
      <p:sp>
        <p:nvSpPr>
          <p:cNvPr id="374" name="Google Shape;374;p35"/>
          <p:cNvSpPr/>
          <p:nvPr/>
        </p:nvSpPr>
        <p:spPr>
          <a:xfrm>
            <a:off x="2702283" y="3171575"/>
            <a:ext cx="9087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33</a:t>
            </a:r>
            <a:endParaRPr b="1" sz="2000">
              <a:solidFill>
                <a:schemeClr val="lt1"/>
              </a:solidFill>
            </a:endParaRPr>
          </a:p>
        </p:txBody>
      </p:sp>
      <p:sp>
        <p:nvSpPr>
          <p:cNvPr id="375" name="Google Shape;375;p35"/>
          <p:cNvSpPr/>
          <p:nvPr/>
        </p:nvSpPr>
        <p:spPr>
          <a:xfrm>
            <a:off x="3674298" y="3171578"/>
            <a:ext cx="10647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anni</a:t>
            </a:r>
            <a:endParaRPr b="1" sz="2000">
              <a:solidFill>
                <a:schemeClr val="lt1"/>
              </a:solidFill>
            </a:endParaRPr>
          </a:p>
        </p:txBody>
      </p:sp>
      <p:sp>
        <p:nvSpPr>
          <p:cNvPr id="376" name="Google Shape;376;p35"/>
          <p:cNvSpPr/>
          <p:nvPr/>
        </p:nvSpPr>
        <p:spPr>
          <a:xfrm>
            <a:off x="311700" y="3927154"/>
            <a:ext cx="13551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Gianluca</a:t>
            </a:r>
            <a:endParaRPr b="1" sz="2000">
              <a:solidFill>
                <a:schemeClr val="lt1"/>
              </a:solidFill>
            </a:endParaRPr>
          </a:p>
        </p:txBody>
      </p:sp>
      <p:sp>
        <p:nvSpPr>
          <p:cNvPr id="377" name="Google Shape;377;p35"/>
          <p:cNvSpPr/>
          <p:nvPr/>
        </p:nvSpPr>
        <p:spPr>
          <a:xfrm>
            <a:off x="1785453" y="3927157"/>
            <a:ext cx="5850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ha</a:t>
            </a:r>
            <a:endParaRPr b="1" sz="2000">
              <a:solidFill>
                <a:schemeClr val="lt1"/>
              </a:solidFill>
            </a:endParaRPr>
          </a:p>
        </p:txBody>
      </p:sp>
      <p:sp>
        <p:nvSpPr>
          <p:cNvPr id="378" name="Google Shape;378;p35"/>
          <p:cNvSpPr/>
          <p:nvPr/>
        </p:nvSpPr>
        <p:spPr>
          <a:xfrm>
            <a:off x="2489141" y="3927157"/>
            <a:ext cx="5514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379" name="Google Shape;379;p35"/>
          <p:cNvSpPr/>
          <p:nvPr/>
        </p:nvSpPr>
        <p:spPr>
          <a:xfrm>
            <a:off x="3146055" y="3925998"/>
            <a:ext cx="9087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figlio</a:t>
            </a:r>
            <a:endParaRPr b="1" sz="2000">
              <a:solidFill>
                <a:schemeClr val="lt1"/>
              </a:solidFill>
            </a:endParaRPr>
          </a:p>
        </p:txBody>
      </p:sp>
      <p:sp>
        <p:nvSpPr>
          <p:cNvPr id="380" name="Google Shape;380;p35"/>
          <p:cNvSpPr/>
          <p:nvPr/>
        </p:nvSpPr>
        <p:spPr>
          <a:xfrm>
            <a:off x="4160268" y="3926007"/>
            <a:ext cx="5514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di</a:t>
            </a:r>
            <a:endParaRPr b="1" sz="2000">
              <a:solidFill>
                <a:schemeClr val="lt1"/>
              </a:solidFill>
            </a:endParaRPr>
          </a:p>
        </p:txBody>
      </p:sp>
      <p:sp>
        <p:nvSpPr>
          <p:cNvPr id="381" name="Google Shape;381;p35"/>
          <p:cNvSpPr/>
          <p:nvPr/>
        </p:nvSpPr>
        <p:spPr>
          <a:xfrm>
            <a:off x="4784627" y="3927157"/>
            <a:ext cx="5514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2</a:t>
            </a:r>
            <a:endParaRPr b="1" sz="2000">
              <a:solidFill>
                <a:schemeClr val="lt1"/>
              </a:solidFill>
            </a:endParaRPr>
          </a:p>
        </p:txBody>
      </p:sp>
      <p:sp>
        <p:nvSpPr>
          <p:cNvPr id="382" name="Google Shape;382;p35"/>
          <p:cNvSpPr/>
          <p:nvPr/>
        </p:nvSpPr>
        <p:spPr>
          <a:xfrm>
            <a:off x="5396268" y="3926007"/>
            <a:ext cx="7833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anni</a:t>
            </a:r>
            <a:endParaRPr b="1" sz="2000">
              <a:solidFill>
                <a:schemeClr val="lt1"/>
              </a:solidFill>
            </a:endParaRPr>
          </a:p>
        </p:txBody>
      </p:sp>
      <p:sp>
        <p:nvSpPr>
          <p:cNvPr id="383" name="Google Shape;383;p35"/>
          <p:cNvSpPr/>
          <p:nvPr/>
        </p:nvSpPr>
        <p:spPr>
          <a:xfrm>
            <a:off x="5609225" y="2485325"/>
            <a:ext cx="9087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[PAD]</a:t>
            </a:r>
            <a:endParaRPr b="1" sz="2000">
              <a:solidFill>
                <a:schemeClr val="lt1"/>
              </a:solidFill>
            </a:endParaRPr>
          </a:p>
        </p:txBody>
      </p:sp>
      <p:sp>
        <p:nvSpPr>
          <p:cNvPr id="384" name="Google Shape;384;p35"/>
          <p:cNvSpPr/>
          <p:nvPr/>
        </p:nvSpPr>
        <p:spPr>
          <a:xfrm>
            <a:off x="6593841" y="2471129"/>
            <a:ext cx="9087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[PAD]</a:t>
            </a:r>
            <a:endParaRPr b="1" sz="2000">
              <a:solidFill>
                <a:schemeClr val="lt1"/>
              </a:solidFill>
            </a:endParaRPr>
          </a:p>
        </p:txBody>
      </p:sp>
      <p:sp>
        <p:nvSpPr>
          <p:cNvPr id="385" name="Google Shape;385;p35"/>
          <p:cNvSpPr/>
          <p:nvPr/>
        </p:nvSpPr>
        <p:spPr>
          <a:xfrm>
            <a:off x="7583957" y="2459425"/>
            <a:ext cx="9087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[PAD]</a:t>
            </a:r>
            <a:endParaRPr b="1" sz="2000">
              <a:solidFill>
                <a:schemeClr val="lt1"/>
              </a:solidFill>
            </a:endParaRPr>
          </a:p>
        </p:txBody>
      </p:sp>
      <p:sp>
        <p:nvSpPr>
          <p:cNvPr id="386" name="Google Shape;386;p35"/>
          <p:cNvSpPr/>
          <p:nvPr/>
        </p:nvSpPr>
        <p:spPr>
          <a:xfrm>
            <a:off x="4826879" y="3162880"/>
            <a:ext cx="9087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[PAD]</a:t>
            </a:r>
            <a:endParaRPr b="1" sz="2000">
              <a:solidFill>
                <a:schemeClr val="lt1"/>
              </a:solidFill>
            </a:endParaRPr>
          </a:p>
        </p:txBody>
      </p:sp>
      <p:sp>
        <p:nvSpPr>
          <p:cNvPr id="387" name="Google Shape;387;p35"/>
          <p:cNvSpPr/>
          <p:nvPr/>
        </p:nvSpPr>
        <p:spPr>
          <a:xfrm>
            <a:off x="5817687" y="3148684"/>
            <a:ext cx="9087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[PAD]</a:t>
            </a:r>
            <a:endParaRPr b="1" sz="2000">
              <a:solidFill>
                <a:schemeClr val="lt1"/>
              </a:solidFill>
            </a:endParaRPr>
          </a:p>
        </p:txBody>
      </p:sp>
      <p:sp>
        <p:nvSpPr>
          <p:cNvPr id="388" name="Google Shape;388;p35"/>
          <p:cNvSpPr/>
          <p:nvPr/>
        </p:nvSpPr>
        <p:spPr>
          <a:xfrm>
            <a:off x="6793445" y="3136980"/>
            <a:ext cx="9087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[PAD]</a:t>
            </a:r>
            <a:endParaRPr b="1" sz="20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6"/>
          <p:cNvSpPr txBox="1"/>
          <p:nvPr>
            <p:ph type="title"/>
          </p:nvPr>
        </p:nvSpPr>
        <p:spPr>
          <a:xfrm>
            <a:off x="311700" y="28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Addestramento di un Language Model</a:t>
            </a:r>
            <a:endParaRPr sz="2420">
              <a:solidFill>
                <a:srgbClr val="45818E"/>
              </a:solidFill>
              <a:latin typeface="Lato Black"/>
              <a:ea typeface="Lato Black"/>
              <a:cs typeface="Lato Black"/>
              <a:sym typeface="Lato Black"/>
            </a:endParaRPr>
          </a:p>
        </p:txBody>
      </p:sp>
      <p:sp>
        <p:nvSpPr>
          <p:cNvPr id="394" name="Google Shape;394;p36"/>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5" name="Google Shape;395;p36"/>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396" name="Google Shape;396;p36"/>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397" name="Google Shape;397;p36"/>
          <p:cNvSpPr txBox="1"/>
          <p:nvPr>
            <p:ph type="title"/>
          </p:nvPr>
        </p:nvSpPr>
        <p:spPr>
          <a:xfrm>
            <a:off x="311700" y="839450"/>
            <a:ext cx="76404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800">
                <a:latin typeface="Lato"/>
                <a:ea typeface="Lato"/>
                <a:cs typeface="Lato"/>
                <a:sym typeface="Lato"/>
              </a:rPr>
              <a:t>Codifica del testo - Word Embedding</a:t>
            </a:r>
            <a:endParaRPr b="1" sz="1800">
              <a:latin typeface="Lato"/>
              <a:ea typeface="Lato"/>
              <a:cs typeface="Lato"/>
              <a:sym typeface="Lato"/>
            </a:endParaRPr>
          </a:p>
          <a:p>
            <a:pPr indent="0" lvl="0" marL="0" rtl="0" algn="l">
              <a:lnSpc>
                <a:spcPct val="100000"/>
              </a:lnSpc>
              <a:spcBef>
                <a:spcPts val="0"/>
              </a:spcBef>
              <a:spcAft>
                <a:spcPts val="0"/>
              </a:spcAft>
              <a:buNone/>
            </a:pPr>
            <a:r>
              <a:t/>
            </a:r>
            <a:endParaRPr sz="1800">
              <a:latin typeface="Lato"/>
              <a:ea typeface="Lato"/>
              <a:cs typeface="Lato"/>
              <a:sym typeface="Lato"/>
            </a:endParaRPr>
          </a:p>
        </p:txBody>
      </p:sp>
      <p:sp>
        <p:nvSpPr>
          <p:cNvPr id="398" name="Google Shape;398;p36"/>
          <p:cNvSpPr/>
          <p:nvPr/>
        </p:nvSpPr>
        <p:spPr>
          <a:xfrm>
            <a:off x="150825" y="1476422"/>
            <a:ext cx="14439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399" name="Google Shape;399;p36"/>
          <p:cNvSpPr/>
          <p:nvPr/>
        </p:nvSpPr>
        <p:spPr>
          <a:xfrm>
            <a:off x="1668900" y="1476425"/>
            <a:ext cx="10965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è</a:t>
            </a:r>
            <a:endParaRPr b="1" sz="2400">
              <a:solidFill>
                <a:schemeClr val="lt1"/>
              </a:solidFill>
            </a:endParaRPr>
          </a:p>
        </p:txBody>
      </p:sp>
      <p:sp>
        <p:nvSpPr>
          <p:cNvPr id="400" name="Google Shape;400;p36"/>
          <p:cNvSpPr/>
          <p:nvPr/>
        </p:nvSpPr>
        <p:spPr>
          <a:xfrm>
            <a:off x="2867777" y="1476422"/>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401" name="Google Shape;401;p36"/>
          <p:cNvSpPr/>
          <p:nvPr/>
        </p:nvSpPr>
        <p:spPr>
          <a:xfrm>
            <a:off x="3929553" y="1476422"/>
            <a:ext cx="17802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pagliaccio</a:t>
            </a:r>
            <a:endParaRPr b="1" sz="2000">
              <a:solidFill>
                <a:schemeClr val="lt1"/>
              </a:solidFill>
            </a:endParaRPr>
          </a:p>
        </p:txBody>
      </p:sp>
      <p:sp>
        <p:nvSpPr>
          <p:cNvPr id="402" name="Google Shape;402;p36"/>
          <p:cNvSpPr/>
          <p:nvPr/>
        </p:nvSpPr>
        <p:spPr>
          <a:xfrm>
            <a:off x="150825" y="2232197"/>
            <a:ext cx="14439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403" name="Google Shape;403;p36"/>
          <p:cNvSpPr/>
          <p:nvPr/>
        </p:nvSpPr>
        <p:spPr>
          <a:xfrm>
            <a:off x="1644900" y="223219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ha</a:t>
            </a:r>
            <a:endParaRPr b="1" sz="2000">
              <a:solidFill>
                <a:schemeClr val="lt1"/>
              </a:solidFill>
            </a:endParaRPr>
          </a:p>
        </p:txBody>
      </p:sp>
      <p:sp>
        <p:nvSpPr>
          <p:cNvPr id="404" name="Google Shape;404;p36"/>
          <p:cNvSpPr/>
          <p:nvPr/>
        </p:nvSpPr>
        <p:spPr>
          <a:xfrm>
            <a:off x="2697976" y="223219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33</a:t>
            </a:r>
            <a:endParaRPr b="1" sz="2000">
              <a:solidFill>
                <a:schemeClr val="lt1"/>
              </a:solidFill>
            </a:endParaRPr>
          </a:p>
        </p:txBody>
      </p:sp>
      <p:sp>
        <p:nvSpPr>
          <p:cNvPr id="405" name="Google Shape;405;p36"/>
          <p:cNvSpPr/>
          <p:nvPr/>
        </p:nvSpPr>
        <p:spPr>
          <a:xfrm>
            <a:off x="3733652" y="2232200"/>
            <a:ext cx="11343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anni</a:t>
            </a:r>
            <a:endParaRPr b="1" sz="2000">
              <a:solidFill>
                <a:schemeClr val="lt1"/>
              </a:solidFill>
            </a:endParaRPr>
          </a:p>
        </p:txBody>
      </p:sp>
      <p:sp>
        <p:nvSpPr>
          <p:cNvPr id="406" name="Google Shape;406;p36"/>
          <p:cNvSpPr/>
          <p:nvPr/>
        </p:nvSpPr>
        <p:spPr>
          <a:xfrm>
            <a:off x="150825" y="3070397"/>
            <a:ext cx="14439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Gianluca</a:t>
            </a:r>
            <a:endParaRPr b="1" sz="2000">
              <a:solidFill>
                <a:schemeClr val="lt1"/>
              </a:solidFill>
            </a:endParaRPr>
          </a:p>
        </p:txBody>
      </p:sp>
      <p:sp>
        <p:nvSpPr>
          <p:cNvPr id="407" name="Google Shape;407;p36"/>
          <p:cNvSpPr/>
          <p:nvPr/>
        </p:nvSpPr>
        <p:spPr>
          <a:xfrm>
            <a:off x="1721100" y="3070400"/>
            <a:ext cx="6234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ha</a:t>
            </a:r>
            <a:endParaRPr b="1" sz="2000">
              <a:solidFill>
                <a:schemeClr val="lt1"/>
              </a:solidFill>
            </a:endParaRPr>
          </a:p>
        </p:txBody>
      </p:sp>
      <p:sp>
        <p:nvSpPr>
          <p:cNvPr id="408" name="Google Shape;408;p36"/>
          <p:cNvSpPr/>
          <p:nvPr/>
        </p:nvSpPr>
        <p:spPr>
          <a:xfrm>
            <a:off x="2470875" y="3070400"/>
            <a:ext cx="5874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409" name="Google Shape;409;p36"/>
          <p:cNvSpPr/>
          <p:nvPr/>
        </p:nvSpPr>
        <p:spPr>
          <a:xfrm>
            <a:off x="3170813" y="3069115"/>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figlio</a:t>
            </a:r>
            <a:endParaRPr b="1" sz="2000">
              <a:solidFill>
                <a:schemeClr val="lt1"/>
              </a:solidFill>
            </a:endParaRPr>
          </a:p>
        </p:txBody>
      </p:sp>
      <p:sp>
        <p:nvSpPr>
          <p:cNvPr id="410" name="Google Shape;410;p36"/>
          <p:cNvSpPr/>
          <p:nvPr/>
        </p:nvSpPr>
        <p:spPr>
          <a:xfrm>
            <a:off x="4251450" y="3069125"/>
            <a:ext cx="5874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di</a:t>
            </a:r>
            <a:endParaRPr b="1" sz="2000">
              <a:solidFill>
                <a:schemeClr val="lt1"/>
              </a:solidFill>
            </a:endParaRPr>
          </a:p>
        </p:txBody>
      </p:sp>
      <p:sp>
        <p:nvSpPr>
          <p:cNvPr id="411" name="Google Shape;411;p36"/>
          <p:cNvSpPr/>
          <p:nvPr/>
        </p:nvSpPr>
        <p:spPr>
          <a:xfrm>
            <a:off x="4916700" y="3070400"/>
            <a:ext cx="5874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2</a:t>
            </a:r>
            <a:endParaRPr b="1" sz="2000">
              <a:solidFill>
                <a:schemeClr val="lt1"/>
              </a:solidFill>
            </a:endParaRPr>
          </a:p>
        </p:txBody>
      </p:sp>
      <p:sp>
        <p:nvSpPr>
          <p:cNvPr id="412" name="Google Shape;412;p36"/>
          <p:cNvSpPr/>
          <p:nvPr/>
        </p:nvSpPr>
        <p:spPr>
          <a:xfrm>
            <a:off x="5568400" y="3069125"/>
            <a:ext cx="8346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anni</a:t>
            </a:r>
            <a:endParaRPr b="1" sz="2000">
              <a:solidFill>
                <a:schemeClr val="lt1"/>
              </a:solidFill>
            </a:endParaRPr>
          </a:p>
        </p:txBody>
      </p:sp>
      <p:sp>
        <p:nvSpPr>
          <p:cNvPr id="413" name="Google Shape;413;p36"/>
          <p:cNvSpPr/>
          <p:nvPr/>
        </p:nvSpPr>
        <p:spPr>
          <a:xfrm>
            <a:off x="5795304" y="147090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[PAD]</a:t>
            </a:r>
            <a:endParaRPr b="1" sz="2000">
              <a:solidFill>
                <a:schemeClr val="lt1"/>
              </a:solidFill>
            </a:endParaRPr>
          </a:p>
        </p:txBody>
      </p:sp>
      <p:sp>
        <p:nvSpPr>
          <p:cNvPr id="414" name="Google Shape;414;p36"/>
          <p:cNvSpPr/>
          <p:nvPr/>
        </p:nvSpPr>
        <p:spPr>
          <a:xfrm>
            <a:off x="6844407" y="1455159"/>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[PAD]</a:t>
            </a:r>
            <a:endParaRPr b="1" sz="2000">
              <a:solidFill>
                <a:schemeClr val="lt1"/>
              </a:solidFill>
            </a:endParaRPr>
          </a:p>
        </p:txBody>
      </p:sp>
      <p:sp>
        <p:nvSpPr>
          <p:cNvPr id="415" name="Google Shape;415;p36"/>
          <p:cNvSpPr/>
          <p:nvPr/>
        </p:nvSpPr>
        <p:spPr>
          <a:xfrm>
            <a:off x="7899369" y="1442175"/>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[PAD]</a:t>
            </a:r>
            <a:endParaRPr b="1" sz="2000">
              <a:solidFill>
                <a:schemeClr val="lt1"/>
              </a:solidFill>
            </a:endParaRPr>
          </a:p>
        </p:txBody>
      </p:sp>
      <p:sp>
        <p:nvSpPr>
          <p:cNvPr id="416" name="Google Shape;416;p36"/>
          <p:cNvSpPr/>
          <p:nvPr/>
        </p:nvSpPr>
        <p:spPr>
          <a:xfrm>
            <a:off x="4961720" y="2222552"/>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[PAD]</a:t>
            </a:r>
            <a:endParaRPr b="1" sz="2000">
              <a:solidFill>
                <a:schemeClr val="lt1"/>
              </a:solidFill>
            </a:endParaRPr>
          </a:p>
        </p:txBody>
      </p:sp>
      <p:sp>
        <p:nvSpPr>
          <p:cNvPr id="417" name="Google Shape;417;p36"/>
          <p:cNvSpPr/>
          <p:nvPr/>
        </p:nvSpPr>
        <p:spPr>
          <a:xfrm>
            <a:off x="6017420" y="2206804"/>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[PAD]</a:t>
            </a:r>
            <a:endParaRPr b="1" sz="2000">
              <a:solidFill>
                <a:schemeClr val="lt1"/>
              </a:solidFill>
            </a:endParaRPr>
          </a:p>
        </p:txBody>
      </p:sp>
      <p:sp>
        <p:nvSpPr>
          <p:cNvPr id="418" name="Google Shape;418;p36"/>
          <p:cNvSpPr/>
          <p:nvPr/>
        </p:nvSpPr>
        <p:spPr>
          <a:xfrm>
            <a:off x="7057084" y="2193820"/>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[PAD]</a:t>
            </a:r>
            <a:endParaRPr b="1" sz="20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7"/>
          <p:cNvSpPr txBox="1"/>
          <p:nvPr>
            <p:ph type="title"/>
          </p:nvPr>
        </p:nvSpPr>
        <p:spPr>
          <a:xfrm>
            <a:off x="311700" y="28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Addestramento di un Language Model</a:t>
            </a:r>
            <a:endParaRPr sz="2420">
              <a:solidFill>
                <a:srgbClr val="45818E"/>
              </a:solidFill>
              <a:latin typeface="Lato Black"/>
              <a:ea typeface="Lato Black"/>
              <a:cs typeface="Lato Black"/>
              <a:sym typeface="Lato Black"/>
            </a:endParaRPr>
          </a:p>
        </p:txBody>
      </p:sp>
      <p:sp>
        <p:nvSpPr>
          <p:cNvPr id="424" name="Google Shape;424;p37"/>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5" name="Google Shape;425;p37"/>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426" name="Google Shape;426;p37"/>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427" name="Google Shape;427;p37"/>
          <p:cNvSpPr txBox="1"/>
          <p:nvPr>
            <p:ph type="title"/>
          </p:nvPr>
        </p:nvSpPr>
        <p:spPr>
          <a:xfrm>
            <a:off x="311700" y="839450"/>
            <a:ext cx="76404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800">
                <a:latin typeface="Lato"/>
                <a:ea typeface="Lato"/>
                <a:cs typeface="Lato"/>
                <a:sym typeface="Lato"/>
              </a:rPr>
              <a:t>Codifica del testo - Word Embedding</a:t>
            </a:r>
            <a:endParaRPr b="1" sz="1800">
              <a:latin typeface="Lato"/>
              <a:ea typeface="Lato"/>
              <a:cs typeface="Lato"/>
              <a:sym typeface="Lato"/>
            </a:endParaRPr>
          </a:p>
          <a:p>
            <a:pPr indent="0" lvl="0" marL="0" rtl="0" algn="l">
              <a:lnSpc>
                <a:spcPct val="100000"/>
              </a:lnSpc>
              <a:spcBef>
                <a:spcPts val="0"/>
              </a:spcBef>
              <a:spcAft>
                <a:spcPts val="0"/>
              </a:spcAft>
              <a:buNone/>
            </a:pPr>
            <a:r>
              <a:t/>
            </a:r>
            <a:endParaRPr sz="1800">
              <a:latin typeface="Lato"/>
              <a:ea typeface="Lato"/>
              <a:cs typeface="Lato"/>
              <a:sym typeface="Lato"/>
            </a:endParaRPr>
          </a:p>
        </p:txBody>
      </p:sp>
      <p:sp>
        <p:nvSpPr>
          <p:cNvPr id="428" name="Google Shape;428;p37"/>
          <p:cNvSpPr/>
          <p:nvPr/>
        </p:nvSpPr>
        <p:spPr>
          <a:xfrm>
            <a:off x="227025" y="1476425"/>
            <a:ext cx="11880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[0.5, 0.1, -0.2]</a:t>
            </a:r>
            <a:endParaRPr b="1" sz="1200">
              <a:solidFill>
                <a:schemeClr val="lt1"/>
              </a:solidFill>
            </a:endParaRPr>
          </a:p>
        </p:txBody>
      </p:sp>
      <p:sp>
        <p:nvSpPr>
          <p:cNvPr id="429" name="Google Shape;429;p37"/>
          <p:cNvSpPr/>
          <p:nvPr/>
        </p:nvSpPr>
        <p:spPr>
          <a:xfrm>
            <a:off x="1480725" y="1468225"/>
            <a:ext cx="11268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[0.3, 0.7, 0.1]</a:t>
            </a:r>
            <a:endParaRPr b="1" sz="1200">
              <a:solidFill>
                <a:schemeClr val="lt1"/>
              </a:solidFill>
            </a:endParaRPr>
          </a:p>
        </p:txBody>
      </p:sp>
      <p:sp>
        <p:nvSpPr>
          <p:cNvPr id="430" name="Google Shape;430;p37"/>
          <p:cNvSpPr/>
          <p:nvPr/>
        </p:nvSpPr>
        <p:spPr>
          <a:xfrm>
            <a:off x="2679825" y="1480925"/>
            <a:ext cx="11880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[-0.6, 0.0, 0.3]</a:t>
            </a:r>
            <a:endParaRPr b="1" sz="1200">
              <a:solidFill>
                <a:schemeClr val="lt1"/>
              </a:solidFill>
            </a:endParaRPr>
          </a:p>
        </p:txBody>
      </p:sp>
      <p:sp>
        <p:nvSpPr>
          <p:cNvPr id="431" name="Google Shape;431;p37"/>
          <p:cNvSpPr/>
          <p:nvPr/>
        </p:nvSpPr>
        <p:spPr>
          <a:xfrm>
            <a:off x="3918800" y="1476100"/>
            <a:ext cx="11880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[0.2, -0.5, 0.8]</a:t>
            </a:r>
            <a:endParaRPr b="1" sz="1200">
              <a:solidFill>
                <a:schemeClr val="lt1"/>
              </a:solidFill>
            </a:endParaRPr>
          </a:p>
        </p:txBody>
      </p:sp>
      <p:sp>
        <p:nvSpPr>
          <p:cNvPr id="432" name="Google Shape;432;p37"/>
          <p:cNvSpPr/>
          <p:nvPr/>
        </p:nvSpPr>
        <p:spPr>
          <a:xfrm>
            <a:off x="227025" y="2232200"/>
            <a:ext cx="11880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[0.5, 0.1, -0.2]</a:t>
            </a:r>
            <a:endParaRPr b="1" sz="1200">
              <a:solidFill>
                <a:schemeClr val="lt1"/>
              </a:solidFill>
            </a:endParaRPr>
          </a:p>
        </p:txBody>
      </p:sp>
      <p:sp>
        <p:nvSpPr>
          <p:cNvPr id="433" name="Google Shape;433;p37"/>
          <p:cNvSpPr/>
          <p:nvPr/>
        </p:nvSpPr>
        <p:spPr>
          <a:xfrm>
            <a:off x="1490950" y="2240575"/>
            <a:ext cx="11268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[0.4, 0.3, 0.5]</a:t>
            </a:r>
            <a:endParaRPr b="1" sz="1200">
              <a:solidFill>
                <a:schemeClr val="lt1"/>
              </a:solidFill>
            </a:endParaRPr>
          </a:p>
        </p:txBody>
      </p:sp>
      <p:sp>
        <p:nvSpPr>
          <p:cNvPr id="434" name="Google Shape;434;p37"/>
          <p:cNvSpPr/>
          <p:nvPr/>
        </p:nvSpPr>
        <p:spPr>
          <a:xfrm>
            <a:off x="2679825" y="2232200"/>
            <a:ext cx="11880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[0.1, -0.1, 0.4]</a:t>
            </a:r>
            <a:endParaRPr b="1" sz="1200">
              <a:solidFill>
                <a:schemeClr val="lt1"/>
              </a:solidFill>
            </a:endParaRPr>
          </a:p>
        </p:txBody>
      </p:sp>
      <p:sp>
        <p:nvSpPr>
          <p:cNvPr id="435" name="Google Shape;435;p37"/>
          <p:cNvSpPr/>
          <p:nvPr/>
        </p:nvSpPr>
        <p:spPr>
          <a:xfrm>
            <a:off x="3918800" y="2222550"/>
            <a:ext cx="11880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[0.2, 0.6, -0.3]</a:t>
            </a:r>
            <a:endParaRPr b="1" sz="1200">
              <a:solidFill>
                <a:schemeClr val="lt1"/>
              </a:solidFill>
            </a:endParaRPr>
          </a:p>
        </p:txBody>
      </p:sp>
      <p:sp>
        <p:nvSpPr>
          <p:cNvPr id="436" name="Google Shape;436;p37"/>
          <p:cNvSpPr/>
          <p:nvPr/>
        </p:nvSpPr>
        <p:spPr>
          <a:xfrm>
            <a:off x="5173077" y="1468225"/>
            <a:ext cx="11268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a:solidFill>
                  <a:schemeClr val="lt1"/>
                </a:solidFill>
              </a:rPr>
              <a:t>[0, 0, 0]</a:t>
            </a:r>
            <a:endParaRPr b="1">
              <a:solidFill>
                <a:schemeClr val="lt1"/>
              </a:solidFill>
            </a:endParaRPr>
          </a:p>
        </p:txBody>
      </p:sp>
      <p:sp>
        <p:nvSpPr>
          <p:cNvPr id="437" name="Google Shape;437;p37"/>
          <p:cNvSpPr/>
          <p:nvPr/>
        </p:nvSpPr>
        <p:spPr>
          <a:xfrm>
            <a:off x="6362524" y="1480925"/>
            <a:ext cx="11880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a:solidFill>
                  <a:schemeClr val="lt1"/>
                </a:solidFill>
              </a:rPr>
              <a:t>[0, 0, 0]</a:t>
            </a:r>
            <a:endParaRPr b="1" sz="2000">
              <a:solidFill>
                <a:schemeClr val="lt1"/>
              </a:solidFill>
            </a:endParaRPr>
          </a:p>
        </p:txBody>
      </p:sp>
      <p:sp>
        <p:nvSpPr>
          <p:cNvPr id="438" name="Google Shape;438;p37"/>
          <p:cNvSpPr/>
          <p:nvPr/>
        </p:nvSpPr>
        <p:spPr>
          <a:xfrm>
            <a:off x="7628178" y="1468225"/>
            <a:ext cx="13002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a:solidFill>
                  <a:schemeClr val="lt1"/>
                </a:solidFill>
              </a:rPr>
              <a:t>[0, 0, 0]</a:t>
            </a:r>
            <a:endParaRPr b="1" sz="2000">
              <a:solidFill>
                <a:schemeClr val="lt1"/>
              </a:solidFill>
            </a:endParaRPr>
          </a:p>
        </p:txBody>
      </p:sp>
      <p:sp>
        <p:nvSpPr>
          <p:cNvPr id="439" name="Google Shape;439;p37"/>
          <p:cNvSpPr/>
          <p:nvPr/>
        </p:nvSpPr>
        <p:spPr>
          <a:xfrm>
            <a:off x="5173076" y="2230225"/>
            <a:ext cx="11268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a:solidFill>
                  <a:schemeClr val="lt1"/>
                </a:solidFill>
              </a:rPr>
              <a:t>[0, 0, 0]</a:t>
            </a:r>
            <a:endParaRPr b="1">
              <a:solidFill>
                <a:schemeClr val="lt1"/>
              </a:solidFill>
            </a:endParaRPr>
          </a:p>
        </p:txBody>
      </p:sp>
      <p:sp>
        <p:nvSpPr>
          <p:cNvPr id="440" name="Google Shape;440;p37"/>
          <p:cNvSpPr/>
          <p:nvPr/>
        </p:nvSpPr>
        <p:spPr>
          <a:xfrm>
            <a:off x="6362524" y="2242925"/>
            <a:ext cx="11880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a:solidFill>
                  <a:schemeClr val="lt1"/>
                </a:solidFill>
              </a:rPr>
              <a:t>[0, 0, 0]</a:t>
            </a:r>
            <a:endParaRPr b="1" sz="2000">
              <a:solidFill>
                <a:schemeClr val="lt1"/>
              </a:solidFill>
            </a:endParaRPr>
          </a:p>
        </p:txBody>
      </p:sp>
      <p:sp>
        <p:nvSpPr>
          <p:cNvPr id="441" name="Google Shape;441;p37"/>
          <p:cNvSpPr/>
          <p:nvPr/>
        </p:nvSpPr>
        <p:spPr>
          <a:xfrm>
            <a:off x="7628177" y="2230225"/>
            <a:ext cx="13002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a:solidFill>
                  <a:schemeClr val="lt1"/>
                </a:solidFill>
              </a:rPr>
              <a:t>[0, 0, 0]</a:t>
            </a:r>
            <a:endParaRPr b="1" sz="2000">
              <a:solidFill>
                <a:schemeClr val="lt1"/>
              </a:solidFill>
            </a:endParaRPr>
          </a:p>
        </p:txBody>
      </p:sp>
      <p:sp>
        <p:nvSpPr>
          <p:cNvPr id="442" name="Google Shape;442;p37"/>
          <p:cNvSpPr/>
          <p:nvPr/>
        </p:nvSpPr>
        <p:spPr>
          <a:xfrm>
            <a:off x="227025" y="2994200"/>
            <a:ext cx="11880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[0.6, -0.2, 0.1]</a:t>
            </a:r>
            <a:endParaRPr b="1" sz="1200">
              <a:solidFill>
                <a:schemeClr val="lt1"/>
              </a:solidFill>
            </a:endParaRPr>
          </a:p>
        </p:txBody>
      </p:sp>
      <p:sp>
        <p:nvSpPr>
          <p:cNvPr id="443" name="Google Shape;443;p37"/>
          <p:cNvSpPr/>
          <p:nvPr/>
        </p:nvSpPr>
        <p:spPr>
          <a:xfrm>
            <a:off x="1490950" y="3002575"/>
            <a:ext cx="11268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[0.4, 0.3, 0.5]</a:t>
            </a:r>
            <a:endParaRPr b="1" sz="1200">
              <a:solidFill>
                <a:schemeClr val="lt1"/>
              </a:solidFill>
            </a:endParaRPr>
          </a:p>
        </p:txBody>
      </p:sp>
      <p:sp>
        <p:nvSpPr>
          <p:cNvPr id="444" name="Google Shape;444;p37"/>
          <p:cNvSpPr/>
          <p:nvPr/>
        </p:nvSpPr>
        <p:spPr>
          <a:xfrm>
            <a:off x="2679825" y="2994200"/>
            <a:ext cx="11880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[-0.6, 0.0, 0.3]</a:t>
            </a:r>
            <a:endParaRPr b="1" sz="1200">
              <a:solidFill>
                <a:schemeClr val="lt1"/>
              </a:solidFill>
            </a:endParaRPr>
          </a:p>
        </p:txBody>
      </p:sp>
      <p:sp>
        <p:nvSpPr>
          <p:cNvPr id="445" name="Google Shape;445;p37"/>
          <p:cNvSpPr/>
          <p:nvPr/>
        </p:nvSpPr>
        <p:spPr>
          <a:xfrm>
            <a:off x="3918800" y="2984550"/>
            <a:ext cx="11880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 [0.3, 0.2, -0.1]</a:t>
            </a:r>
            <a:endParaRPr b="1" sz="1200">
              <a:solidFill>
                <a:schemeClr val="lt1"/>
              </a:solidFill>
            </a:endParaRPr>
          </a:p>
        </p:txBody>
      </p:sp>
      <p:sp>
        <p:nvSpPr>
          <p:cNvPr id="446" name="Google Shape;446;p37"/>
          <p:cNvSpPr/>
          <p:nvPr/>
        </p:nvSpPr>
        <p:spPr>
          <a:xfrm>
            <a:off x="5173075" y="2992225"/>
            <a:ext cx="11268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[0.2, 0.1, 0.0]</a:t>
            </a:r>
            <a:endParaRPr b="1" sz="1200">
              <a:solidFill>
                <a:schemeClr val="lt1"/>
              </a:solidFill>
            </a:endParaRPr>
          </a:p>
        </p:txBody>
      </p:sp>
      <p:sp>
        <p:nvSpPr>
          <p:cNvPr id="447" name="Google Shape;447;p37"/>
          <p:cNvSpPr/>
          <p:nvPr/>
        </p:nvSpPr>
        <p:spPr>
          <a:xfrm>
            <a:off x="6362525" y="3004925"/>
            <a:ext cx="11880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[0.1, -0.1, 0.4]</a:t>
            </a:r>
            <a:endParaRPr b="1" sz="1200">
              <a:solidFill>
                <a:schemeClr val="lt1"/>
              </a:solidFill>
            </a:endParaRPr>
          </a:p>
        </p:txBody>
      </p:sp>
      <p:sp>
        <p:nvSpPr>
          <p:cNvPr id="448" name="Google Shape;448;p37"/>
          <p:cNvSpPr/>
          <p:nvPr/>
        </p:nvSpPr>
        <p:spPr>
          <a:xfrm>
            <a:off x="7628175" y="2992225"/>
            <a:ext cx="13002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a:solidFill>
                  <a:schemeClr val="lt1"/>
                </a:solidFill>
              </a:rPr>
              <a:t>[0.2, 0.6, -0.3]</a:t>
            </a:r>
            <a:endParaRPr b="1" sz="20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8"/>
          <p:cNvSpPr txBox="1"/>
          <p:nvPr>
            <p:ph type="title"/>
          </p:nvPr>
        </p:nvSpPr>
        <p:spPr>
          <a:xfrm>
            <a:off x="311700" y="281400"/>
            <a:ext cx="566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Addestramento di un Language Model</a:t>
            </a:r>
            <a:endParaRPr sz="2420">
              <a:solidFill>
                <a:srgbClr val="45818E"/>
              </a:solidFill>
              <a:latin typeface="Lato Black"/>
              <a:ea typeface="Lato Black"/>
              <a:cs typeface="Lato Black"/>
              <a:sym typeface="Lato Black"/>
            </a:endParaRPr>
          </a:p>
        </p:txBody>
      </p:sp>
      <p:sp>
        <p:nvSpPr>
          <p:cNvPr id="454" name="Google Shape;454;p38"/>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5" name="Google Shape;455;p38"/>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456" name="Google Shape;456;p38"/>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457" name="Google Shape;457;p38"/>
          <p:cNvSpPr txBox="1"/>
          <p:nvPr>
            <p:ph type="title"/>
          </p:nvPr>
        </p:nvSpPr>
        <p:spPr>
          <a:xfrm>
            <a:off x="311700" y="763250"/>
            <a:ext cx="39399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Il modello verrà addestrato per </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prevedere il prossimo token,</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in questo processo apprenderà </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la relazione semantica tra di essi</a:t>
            </a:r>
            <a:endParaRPr sz="1800">
              <a:latin typeface="Lato"/>
              <a:ea typeface="Lato"/>
              <a:cs typeface="Lato"/>
              <a:sym typeface="Lato"/>
            </a:endParaRPr>
          </a:p>
        </p:txBody>
      </p:sp>
      <p:sp>
        <p:nvSpPr>
          <p:cNvPr id="458" name="Google Shape;458;p38"/>
          <p:cNvSpPr/>
          <p:nvPr/>
        </p:nvSpPr>
        <p:spPr>
          <a:xfrm>
            <a:off x="379425" y="2313372"/>
            <a:ext cx="14439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459" name="Google Shape;459;p38"/>
          <p:cNvSpPr/>
          <p:nvPr/>
        </p:nvSpPr>
        <p:spPr>
          <a:xfrm>
            <a:off x="379425" y="3053222"/>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è</a:t>
            </a:r>
            <a:endParaRPr b="1" sz="2000">
              <a:solidFill>
                <a:schemeClr val="lt1"/>
              </a:solidFill>
            </a:endParaRPr>
          </a:p>
        </p:txBody>
      </p:sp>
      <p:sp>
        <p:nvSpPr>
          <p:cNvPr id="460" name="Google Shape;460;p38"/>
          <p:cNvSpPr/>
          <p:nvPr/>
        </p:nvSpPr>
        <p:spPr>
          <a:xfrm>
            <a:off x="379425" y="3793072"/>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461" name="Google Shape;461;p38"/>
          <p:cNvSpPr/>
          <p:nvPr/>
        </p:nvSpPr>
        <p:spPr>
          <a:xfrm>
            <a:off x="4251600" y="1399150"/>
            <a:ext cx="1142100" cy="27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Giuseppe</a:t>
            </a:r>
            <a:endParaRPr b="1" sz="1200">
              <a:solidFill>
                <a:schemeClr val="lt1"/>
              </a:solidFill>
            </a:endParaRPr>
          </a:p>
        </p:txBody>
      </p:sp>
      <p:sp>
        <p:nvSpPr>
          <p:cNvPr id="462" name="Google Shape;462;p38"/>
          <p:cNvSpPr/>
          <p:nvPr/>
        </p:nvSpPr>
        <p:spPr>
          <a:xfrm>
            <a:off x="4251600" y="1716550"/>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è</a:t>
            </a:r>
            <a:endParaRPr b="1" sz="1200">
              <a:solidFill>
                <a:schemeClr val="lt1"/>
              </a:solidFill>
            </a:endParaRPr>
          </a:p>
        </p:txBody>
      </p:sp>
      <p:sp>
        <p:nvSpPr>
          <p:cNvPr id="463" name="Google Shape;463;p38"/>
          <p:cNvSpPr/>
          <p:nvPr/>
        </p:nvSpPr>
        <p:spPr>
          <a:xfrm>
            <a:off x="4251600" y="1989450"/>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un</a:t>
            </a:r>
            <a:endParaRPr b="1" sz="1200">
              <a:solidFill>
                <a:schemeClr val="lt1"/>
              </a:solidFill>
            </a:endParaRPr>
          </a:p>
        </p:txBody>
      </p:sp>
      <p:sp>
        <p:nvSpPr>
          <p:cNvPr id="464" name="Google Shape;464;p38"/>
          <p:cNvSpPr/>
          <p:nvPr/>
        </p:nvSpPr>
        <p:spPr>
          <a:xfrm>
            <a:off x="4251604" y="2261875"/>
            <a:ext cx="3455100" cy="2796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pagliaccio</a:t>
            </a:r>
            <a:endParaRPr b="1" sz="1200">
              <a:solidFill>
                <a:schemeClr val="lt1"/>
              </a:solidFill>
            </a:endParaRPr>
          </a:p>
        </p:txBody>
      </p:sp>
      <p:sp>
        <p:nvSpPr>
          <p:cNvPr id="465" name="Google Shape;465;p38"/>
          <p:cNvSpPr/>
          <p:nvPr/>
        </p:nvSpPr>
        <p:spPr>
          <a:xfrm>
            <a:off x="4251600" y="2598600"/>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ha</a:t>
            </a:r>
            <a:endParaRPr b="1" sz="1200">
              <a:solidFill>
                <a:schemeClr val="lt1"/>
              </a:solidFill>
            </a:endParaRPr>
          </a:p>
        </p:txBody>
      </p:sp>
      <p:sp>
        <p:nvSpPr>
          <p:cNvPr id="466" name="Google Shape;466;p38"/>
          <p:cNvSpPr/>
          <p:nvPr/>
        </p:nvSpPr>
        <p:spPr>
          <a:xfrm>
            <a:off x="4251600" y="2888075"/>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33</a:t>
            </a:r>
            <a:endParaRPr b="1" sz="1200">
              <a:solidFill>
                <a:schemeClr val="lt1"/>
              </a:solidFill>
            </a:endParaRPr>
          </a:p>
        </p:txBody>
      </p:sp>
      <p:sp>
        <p:nvSpPr>
          <p:cNvPr id="467" name="Google Shape;467;p38"/>
          <p:cNvSpPr/>
          <p:nvPr/>
        </p:nvSpPr>
        <p:spPr>
          <a:xfrm>
            <a:off x="4251600" y="3167725"/>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anni</a:t>
            </a:r>
            <a:endParaRPr b="1" sz="1200">
              <a:solidFill>
                <a:schemeClr val="lt1"/>
              </a:solidFill>
            </a:endParaRPr>
          </a:p>
        </p:txBody>
      </p:sp>
      <p:sp>
        <p:nvSpPr>
          <p:cNvPr id="468" name="Google Shape;468;p38"/>
          <p:cNvSpPr/>
          <p:nvPr/>
        </p:nvSpPr>
        <p:spPr>
          <a:xfrm>
            <a:off x="4251600" y="3450150"/>
            <a:ext cx="11421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Gianluca</a:t>
            </a:r>
            <a:endParaRPr b="1" sz="1200">
              <a:solidFill>
                <a:schemeClr val="lt1"/>
              </a:solidFill>
            </a:endParaRPr>
          </a:p>
        </p:txBody>
      </p:sp>
      <p:sp>
        <p:nvSpPr>
          <p:cNvPr id="469" name="Google Shape;469;p38"/>
          <p:cNvSpPr/>
          <p:nvPr/>
        </p:nvSpPr>
        <p:spPr>
          <a:xfrm>
            <a:off x="4251600" y="3722825"/>
            <a:ext cx="1724100" cy="27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figlio</a:t>
            </a:r>
            <a:endParaRPr b="1" sz="1200">
              <a:solidFill>
                <a:schemeClr val="lt1"/>
              </a:solidFill>
            </a:endParaRPr>
          </a:p>
        </p:txBody>
      </p:sp>
      <p:sp>
        <p:nvSpPr>
          <p:cNvPr id="470" name="Google Shape;470;p38"/>
          <p:cNvSpPr/>
          <p:nvPr/>
        </p:nvSpPr>
        <p:spPr>
          <a:xfrm>
            <a:off x="4255650" y="4329675"/>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2</a:t>
            </a:r>
            <a:endParaRPr b="1" sz="1200">
              <a:solidFill>
                <a:schemeClr val="lt1"/>
              </a:solidFill>
            </a:endParaRPr>
          </a:p>
        </p:txBody>
      </p:sp>
      <p:sp>
        <p:nvSpPr>
          <p:cNvPr id="471" name="Google Shape;471;p38"/>
          <p:cNvSpPr/>
          <p:nvPr/>
        </p:nvSpPr>
        <p:spPr>
          <a:xfrm>
            <a:off x="4251600" y="4045475"/>
            <a:ext cx="8763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di</a:t>
            </a:r>
            <a:endParaRPr b="1" sz="1200">
              <a:solidFill>
                <a:schemeClr val="lt1"/>
              </a:solidFill>
            </a:endParaRPr>
          </a:p>
        </p:txBody>
      </p:sp>
      <p:sp>
        <p:nvSpPr>
          <p:cNvPr id="472" name="Google Shape;472;p38"/>
          <p:cNvSpPr/>
          <p:nvPr/>
        </p:nvSpPr>
        <p:spPr>
          <a:xfrm>
            <a:off x="2333850" y="2844175"/>
            <a:ext cx="1142100" cy="118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Modello</a:t>
            </a:r>
            <a:endParaRPr/>
          </a:p>
        </p:txBody>
      </p:sp>
      <p:sp>
        <p:nvSpPr>
          <p:cNvPr id="473" name="Google Shape;473;p38"/>
          <p:cNvSpPr/>
          <p:nvPr/>
        </p:nvSpPr>
        <p:spPr>
          <a:xfrm rot="1666751">
            <a:off x="1880495" y="2706845"/>
            <a:ext cx="620514" cy="16479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4" name="Google Shape;474;p38"/>
          <p:cNvSpPr/>
          <p:nvPr/>
        </p:nvSpPr>
        <p:spPr>
          <a:xfrm rot="-1590745">
            <a:off x="1402381" y="3795262"/>
            <a:ext cx="876360" cy="164888"/>
          </a:xfrm>
          <a:prstGeom prst="rightArrow">
            <a:avLst>
              <a:gd fmla="val 50000" name="adj1"/>
              <a:gd fmla="val 23621"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5" name="Google Shape;475;p38"/>
          <p:cNvSpPr/>
          <p:nvPr/>
        </p:nvSpPr>
        <p:spPr>
          <a:xfrm rot="-2354">
            <a:off x="1402543" y="3320423"/>
            <a:ext cx="876300" cy="165000"/>
          </a:xfrm>
          <a:prstGeom prst="rightArrow">
            <a:avLst>
              <a:gd fmla="val 50000" name="adj1"/>
              <a:gd fmla="val 22291"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6" name="Google Shape;476;p38"/>
          <p:cNvSpPr/>
          <p:nvPr/>
        </p:nvSpPr>
        <p:spPr>
          <a:xfrm rot="-2337">
            <a:off x="3643122" y="3277777"/>
            <a:ext cx="441300" cy="165000"/>
          </a:xfrm>
          <a:prstGeom prst="rightArrow">
            <a:avLst>
              <a:gd fmla="val 50000" name="adj1"/>
              <a:gd fmla="val 22291"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7" name="Google Shape;477;p38"/>
          <p:cNvSpPr txBox="1"/>
          <p:nvPr>
            <p:ph type="title"/>
          </p:nvPr>
        </p:nvSpPr>
        <p:spPr>
          <a:xfrm>
            <a:off x="7663600" y="2167200"/>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60%</a:t>
            </a:r>
            <a:endParaRPr b="1" sz="1600">
              <a:latin typeface="Lato"/>
              <a:ea typeface="Lato"/>
              <a:cs typeface="Lato"/>
              <a:sym typeface="Lato"/>
            </a:endParaRPr>
          </a:p>
        </p:txBody>
      </p:sp>
      <p:sp>
        <p:nvSpPr>
          <p:cNvPr id="478" name="Google Shape;478;p38"/>
          <p:cNvSpPr txBox="1"/>
          <p:nvPr>
            <p:ph type="title"/>
          </p:nvPr>
        </p:nvSpPr>
        <p:spPr>
          <a:xfrm>
            <a:off x="6005850" y="3610475"/>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23</a:t>
            </a:r>
            <a:r>
              <a:rPr b="1" lang="it" sz="1600">
                <a:latin typeface="Lato"/>
                <a:ea typeface="Lato"/>
                <a:cs typeface="Lato"/>
                <a:sym typeface="Lato"/>
              </a:rPr>
              <a:t>%</a:t>
            </a:r>
            <a:endParaRPr b="1" sz="1600">
              <a:latin typeface="Lato"/>
              <a:ea typeface="Lato"/>
              <a:cs typeface="Lato"/>
              <a:sym typeface="Lato"/>
            </a:endParaRPr>
          </a:p>
        </p:txBody>
      </p:sp>
      <p:sp>
        <p:nvSpPr>
          <p:cNvPr id="479" name="Google Shape;479;p38"/>
          <p:cNvSpPr txBox="1"/>
          <p:nvPr>
            <p:ph type="title"/>
          </p:nvPr>
        </p:nvSpPr>
        <p:spPr>
          <a:xfrm>
            <a:off x="5139150" y="1622152"/>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480" name="Google Shape;480;p38"/>
          <p:cNvSpPr txBox="1"/>
          <p:nvPr>
            <p:ph type="title"/>
          </p:nvPr>
        </p:nvSpPr>
        <p:spPr>
          <a:xfrm>
            <a:off x="5393700" y="3333325"/>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5</a:t>
            </a:r>
            <a:r>
              <a:rPr b="1" lang="it" sz="1600">
                <a:latin typeface="Lato"/>
                <a:ea typeface="Lato"/>
                <a:cs typeface="Lato"/>
                <a:sym typeface="Lato"/>
              </a:rPr>
              <a:t>%</a:t>
            </a:r>
            <a:endParaRPr b="1" sz="1600">
              <a:latin typeface="Lato"/>
              <a:ea typeface="Lato"/>
              <a:cs typeface="Lato"/>
              <a:sym typeface="Lato"/>
            </a:endParaRPr>
          </a:p>
        </p:txBody>
      </p:sp>
      <p:sp>
        <p:nvSpPr>
          <p:cNvPr id="481" name="Google Shape;481;p38"/>
          <p:cNvSpPr txBox="1"/>
          <p:nvPr>
            <p:ph type="title"/>
          </p:nvPr>
        </p:nvSpPr>
        <p:spPr>
          <a:xfrm>
            <a:off x="5139150" y="1883854"/>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482" name="Google Shape;482;p38"/>
          <p:cNvSpPr txBox="1"/>
          <p:nvPr>
            <p:ph type="title"/>
          </p:nvPr>
        </p:nvSpPr>
        <p:spPr>
          <a:xfrm>
            <a:off x="5139150" y="2515003"/>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483" name="Google Shape;483;p38"/>
          <p:cNvSpPr txBox="1"/>
          <p:nvPr>
            <p:ph type="title"/>
          </p:nvPr>
        </p:nvSpPr>
        <p:spPr>
          <a:xfrm>
            <a:off x="5139150" y="2815433"/>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484" name="Google Shape;484;p38"/>
          <p:cNvSpPr txBox="1"/>
          <p:nvPr>
            <p:ph type="title"/>
          </p:nvPr>
        </p:nvSpPr>
        <p:spPr>
          <a:xfrm>
            <a:off x="5139150" y="3058399"/>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485" name="Google Shape;485;p38"/>
          <p:cNvSpPr txBox="1"/>
          <p:nvPr>
            <p:ph type="title"/>
          </p:nvPr>
        </p:nvSpPr>
        <p:spPr>
          <a:xfrm>
            <a:off x="5139150" y="3972799"/>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486" name="Google Shape;486;p38"/>
          <p:cNvSpPr txBox="1"/>
          <p:nvPr>
            <p:ph type="title"/>
          </p:nvPr>
        </p:nvSpPr>
        <p:spPr>
          <a:xfrm>
            <a:off x="5139150" y="4234501"/>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487" name="Google Shape;487;p38"/>
          <p:cNvSpPr txBox="1"/>
          <p:nvPr>
            <p:ph type="title"/>
          </p:nvPr>
        </p:nvSpPr>
        <p:spPr>
          <a:xfrm>
            <a:off x="5393700" y="1316210"/>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5%</a:t>
            </a:r>
            <a:endParaRPr b="1" sz="1600">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9"/>
          <p:cNvSpPr txBox="1"/>
          <p:nvPr>
            <p:ph type="title"/>
          </p:nvPr>
        </p:nvSpPr>
        <p:spPr>
          <a:xfrm>
            <a:off x="311700" y="28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Generare nuovo testo</a:t>
            </a:r>
            <a:endParaRPr sz="2420">
              <a:solidFill>
                <a:srgbClr val="45818E"/>
              </a:solidFill>
              <a:latin typeface="Lato Black"/>
              <a:ea typeface="Lato Black"/>
              <a:cs typeface="Lato Black"/>
              <a:sym typeface="Lato Black"/>
            </a:endParaRPr>
          </a:p>
        </p:txBody>
      </p:sp>
      <p:sp>
        <p:nvSpPr>
          <p:cNvPr id="493" name="Google Shape;493;p39"/>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4" name="Google Shape;494;p39"/>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495" name="Google Shape;495;p39"/>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496" name="Google Shape;496;p39"/>
          <p:cNvSpPr txBox="1"/>
          <p:nvPr>
            <p:ph type="title"/>
          </p:nvPr>
        </p:nvSpPr>
        <p:spPr>
          <a:xfrm>
            <a:off x="311700" y="812050"/>
            <a:ext cx="76404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Testo generato</a:t>
            </a:r>
            <a:endParaRPr sz="1800">
              <a:latin typeface="Lato"/>
              <a:ea typeface="Lato"/>
              <a:cs typeface="Lato"/>
              <a:sym typeface="Lato"/>
            </a:endParaRPr>
          </a:p>
          <a:p>
            <a:pPr indent="0" lvl="0" marL="0" rtl="0" algn="l">
              <a:lnSpc>
                <a:spcPct val="100000"/>
              </a:lnSpc>
              <a:spcBef>
                <a:spcPts val="0"/>
              </a:spcBef>
              <a:spcAft>
                <a:spcPts val="0"/>
              </a:spcAft>
              <a:buNone/>
            </a:pPr>
            <a:r>
              <a:rPr b="1" lang="it" sz="1800">
                <a:latin typeface="Lato"/>
                <a:ea typeface="Lato"/>
                <a:cs typeface="Lato"/>
                <a:sym typeface="Lato"/>
              </a:rPr>
              <a:t>Gianluca ha un</a:t>
            </a:r>
            <a:endParaRPr b="1" sz="1800">
              <a:latin typeface="Lato"/>
              <a:ea typeface="Lato"/>
              <a:cs typeface="Lato"/>
              <a:sym typeface="Lato"/>
            </a:endParaRPr>
          </a:p>
          <a:p>
            <a:pPr indent="0" lvl="0" marL="0" rtl="0" algn="l">
              <a:lnSpc>
                <a:spcPct val="100000"/>
              </a:lnSpc>
              <a:spcBef>
                <a:spcPts val="0"/>
              </a:spcBef>
              <a:spcAft>
                <a:spcPts val="0"/>
              </a:spcAft>
              <a:buNone/>
            </a:pPr>
            <a:r>
              <a:t/>
            </a:r>
            <a:endParaRPr sz="1800">
              <a:latin typeface="Lato"/>
              <a:ea typeface="Lato"/>
              <a:cs typeface="Lato"/>
              <a:sym typeface="Lato"/>
            </a:endParaRPr>
          </a:p>
        </p:txBody>
      </p:sp>
      <p:sp>
        <p:nvSpPr>
          <p:cNvPr id="497" name="Google Shape;497;p39"/>
          <p:cNvSpPr/>
          <p:nvPr/>
        </p:nvSpPr>
        <p:spPr>
          <a:xfrm>
            <a:off x="357875" y="2007297"/>
            <a:ext cx="14439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Gianluca</a:t>
            </a:r>
            <a:endParaRPr b="1" sz="2000">
              <a:solidFill>
                <a:schemeClr val="lt1"/>
              </a:solidFill>
            </a:endParaRPr>
          </a:p>
        </p:txBody>
      </p:sp>
      <p:sp>
        <p:nvSpPr>
          <p:cNvPr id="498" name="Google Shape;498;p39"/>
          <p:cNvSpPr/>
          <p:nvPr/>
        </p:nvSpPr>
        <p:spPr>
          <a:xfrm>
            <a:off x="357875" y="274714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ha</a:t>
            </a:r>
            <a:endParaRPr b="1" sz="2000">
              <a:solidFill>
                <a:schemeClr val="lt1"/>
              </a:solidFill>
            </a:endParaRPr>
          </a:p>
        </p:txBody>
      </p:sp>
      <p:sp>
        <p:nvSpPr>
          <p:cNvPr id="499" name="Google Shape;499;p39"/>
          <p:cNvSpPr/>
          <p:nvPr/>
        </p:nvSpPr>
        <p:spPr>
          <a:xfrm>
            <a:off x="357875" y="348699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500" name="Google Shape;500;p39"/>
          <p:cNvSpPr/>
          <p:nvPr/>
        </p:nvSpPr>
        <p:spPr>
          <a:xfrm>
            <a:off x="4230050" y="1245475"/>
            <a:ext cx="1142100" cy="27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Giuseppe</a:t>
            </a:r>
            <a:endParaRPr b="1" sz="1200">
              <a:solidFill>
                <a:schemeClr val="lt1"/>
              </a:solidFill>
            </a:endParaRPr>
          </a:p>
        </p:txBody>
      </p:sp>
      <p:sp>
        <p:nvSpPr>
          <p:cNvPr id="501" name="Google Shape;501;p39"/>
          <p:cNvSpPr/>
          <p:nvPr/>
        </p:nvSpPr>
        <p:spPr>
          <a:xfrm>
            <a:off x="4230050" y="1562875"/>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è</a:t>
            </a:r>
            <a:endParaRPr b="1" sz="1200">
              <a:solidFill>
                <a:schemeClr val="lt1"/>
              </a:solidFill>
            </a:endParaRPr>
          </a:p>
        </p:txBody>
      </p:sp>
      <p:sp>
        <p:nvSpPr>
          <p:cNvPr id="502" name="Google Shape;502;p39"/>
          <p:cNvSpPr/>
          <p:nvPr/>
        </p:nvSpPr>
        <p:spPr>
          <a:xfrm>
            <a:off x="4230050" y="1835775"/>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un</a:t>
            </a:r>
            <a:endParaRPr b="1" sz="1200">
              <a:solidFill>
                <a:schemeClr val="lt1"/>
              </a:solidFill>
            </a:endParaRPr>
          </a:p>
        </p:txBody>
      </p:sp>
      <p:sp>
        <p:nvSpPr>
          <p:cNvPr id="503" name="Google Shape;503;p39"/>
          <p:cNvSpPr/>
          <p:nvPr/>
        </p:nvSpPr>
        <p:spPr>
          <a:xfrm>
            <a:off x="4230052" y="2108200"/>
            <a:ext cx="1763700" cy="27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pagliaccio</a:t>
            </a:r>
            <a:endParaRPr b="1" sz="1200">
              <a:solidFill>
                <a:schemeClr val="lt1"/>
              </a:solidFill>
            </a:endParaRPr>
          </a:p>
        </p:txBody>
      </p:sp>
      <p:sp>
        <p:nvSpPr>
          <p:cNvPr id="504" name="Google Shape;504;p39"/>
          <p:cNvSpPr/>
          <p:nvPr/>
        </p:nvSpPr>
        <p:spPr>
          <a:xfrm>
            <a:off x="4230050" y="2444925"/>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ha</a:t>
            </a:r>
            <a:endParaRPr b="1" sz="1200">
              <a:solidFill>
                <a:schemeClr val="lt1"/>
              </a:solidFill>
            </a:endParaRPr>
          </a:p>
        </p:txBody>
      </p:sp>
      <p:sp>
        <p:nvSpPr>
          <p:cNvPr id="505" name="Google Shape;505;p39"/>
          <p:cNvSpPr/>
          <p:nvPr/>
        </p:nvSpPr>
        <p:spPr>
          <a:xfrm>
            <a:off x="4230050" y="2734400"/>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33</a:t>
            </a:r>
            <a:endParaRPr b="1" sz="1200">
              <a:solidFill>
                <a:schemeClr val="lt1"/>
              </a:solidFill>
            </a:endParaRPr>
          </a:p>
        </p:txBody>
      </p:sp>
      <p:sp>
        <p:nvSpPr>
          <p:cNvPr id="506" name="Google Shape;506;p39"/>
          <p:cNvSpPr/>
          <p:nvPr/>
        </p:nvSpPr>
        <p:spPr>
          <a:xfrm>
            <a:off x="4230050" y="3014050"/>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anni</a:t>
            </a:r>
            <a:endParaRPr b="1" sz="1200">
              <a:solidFill>
                <a:schemeClr val="lt1"/>
              </a:solidFill>
            </a:endParaRPr>
          </a:p>
        </p:txBody>
      </p:sp>
      <p:sp>
        <p:nvSpPr>
          <p:cNvPr id="507" name="Google Shape;507;p39"/>
          <p:cNvSpPr/>
          <p:nvPr/>
        </p:nvSpPr>
        <p:spPr>
          <a:xfrm>
            <a:off x="4230050" y="3296475"/>
            <a:ext cx="11421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Gianluca</a:t>
            </a:r>
            <a:endParaRPr b="1" sz="1200">
              <a:solidFill>
                <a:schemeClr val="lt1"/>
              </a:solidFill>
            </a:endParaRPr>
          </a:p>
        </p:txBody>
      </p:sp>
      <p:sp>
        <p:nvSpPr>
          <p:cNvPr id="508" name="Google Shape;508;p39"/>
          <p:cNvSpPr/>
          <p:nvPr/>
        </p:nvSpPr>
        <p:spPr>
          <a:xfrm>
            <a:off x="4230050" y="3569150"/>
            <a:ext cx="3411900" cy="2796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figlio</a:t>
            </a:r>
            <a:endParaRPr b="1" sz="1200">
              <a:solidFill>
                <a:schemeClr val="lt1"/>
              </a:solidFill>
            </a:endParaRPr>
          </a:p>
        </p:txBody>
      </p:sp>
      <p:sp>
        <p:nvSpPr>
          <p:cNvPr id="509" name="Google Shape;509;p39"/>
          <p:cNvSpPr/>
          <p:nvPr/>
        </p:nvSpPr>
        <p:spPr>
          <a:xfrm>
            <a:off x="4234100" y="4164540"/>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2</a:t>
            </a:r>
            <a:endParaRPr b="1" sz="1200">
              <a:solidFill>
                <a:schemeClr val="lt1"/>
              </a:solidFill>
            </a:endParaRPr>
          </a:p>
        </p:txBody>
      </p:sp>
      <p:sp>
        <p:nvSpPr>
          <p:cNvPr id="510" name="Google Shape;510;p39"/>
          <p:cNvSpPr/>
          <p:nvPr/>
        </p:nvSpPr>
        <p:spPr>
          <a:xfrm>
            <a:off x="4230050" y="3891800"/>
            <a:ext cx="8763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di</a:t>
            </a:r>
            <a:endParaRPr b="1" sz="1200">
              <a:solidFill>
                <a:schemeClr val="lt1"/>
              </a:solidFill>
            </a:endParaRPr>
          </a:p>
        </p:txBody>
      </p:sp>
      <p:sp>
        <p:nvSpPr>
          <p:cNvPr id="511" name="Google Shape;511;p39"/>
          <p:cNvSpPr/>
          <p:nvPr/>
        </p:nvSpPr>
        <p:spPr>
          <a:xfrm>
            <a:off x="2312300" y="2538100"/>
            <a:ext cx="1142100" cy="118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Modello</a:t>
            </a:r>
            <a:endParaRPr/>
          </a:p>
        </p:txBody>
      </p:sp>
      <p:sp>
        <p:nvSpPr>
          <p:cNvPr id="512" name="Google Shape;512;p39"/>
          <p:cNvSpPr/>
          <p:nvPr/>
        </p:nvSpPr>
        <p:spPr>
          <a:xfrm rot="1666751">
            <a:off x="1858945" y="2400770"/>
            <a:ext cx="620514" cy="16479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3" name="Google Shape;513;p39"/>
          <p:cNvSpPr/>
          <p:nvPr/>
        </p:nvSpPr>
        <p:spPr>
          <a:xfrm rot="-1590745">
            <a:off x="1380831" y="3489187"/>
            <a:ext cx="876360" cy="164888"/>
          </a:xfrm>
          <a:prstGeom prst="rightArrow">
            <a:avLst>
              <a:gd fmla="val 50000" name="adj1"/>
              <a:gd fmla="val 23621"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4" name="Google Shape;514;p39"/>
          <p:cNvSpPr/>
          <p:nvPr/>
        </p:nvSpPr>
        <p:spPr>
          <a:xfrm rot="-2354">
            <a:off x="1380993" y="3014348"/>
            <a:ext cx="876300" cy="165000"/>
          </a:xfrm>
          <a:prstGeom prst="rightArrow">
            <a:avLst>
              <a:gd fmla="val 50000" name="adj1"/>
              <a:gd fmla="val 22291"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5" name="Google Shape;515;p39"/>
          <p:cNvSpPr/>
          <p:nvPr/>
        </p:nvSpPr>
        <p:spPr>
          <a:xfrm rot="-2337">
            <a:off x="3621572" y="2971702"/>
            <a:ext cx="441300" cy="165000"/>
          </a:xfrm>
          <a:prstGeom prst="rightArrow">
            <a:avLst>
              <a:gd fmla="val 50000" name="adj1"/>
              <a:gd fmla="val 22291"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6" name="Google Shape;516;p39"/>
          <p:cNvSpPr txBox="1"/>
          <p:nvPr>
            <p:ph type="title"/>
          </p:nvPr>
        </p:nvSpPr>
        <p:spPr>
          <a:xfrm>
            <a:off x="5999950" y="1995850"/>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18</a:t>
            </a:r>
            <a:r>
              <a:rPr b="1" lang="it" sz="1600">
                <a:latin typeface="Lato"/>
                <a:ea typeface="Lato"/>
                <a:cs typeface="Lato"/>
                <a:sym typeface="Lato"/>
              </a:rPr>
              <a:t>%</a:t>
            </a:r>
            <a:endParaRPr b="1" sz="1600">
              <a:latin typeface="Lato"/>
              <a:ea typeface="Lato"/>
              <a:cs typeface="Lato"/>
              <a:sym typeface="Lato"/>
            </a:endParaRPr>
          </a:p>
        </p:txBody>
      </p:sp>
      <p:sp>
        <p:nvSpPr>
          <p:cNvPr id="517" name="Google Shape;517;p39"/>
          <p:cNvSpPr txBox="1"/>
          <p:nvPr>
            <p:ph type="title"/>
          </p:nvPr>
        </p:nvSpPr>
        <p:spPr>
          <a:xfrm>
            <a:off x="7642050" y="3456800"/>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65</a:t>
            </a:r>
            <a:r>
              <a:rPr b="1" lang="it" sz="1600">
                <a:latin typeface="Lato"/>
                <a:ea typeface="Lato"/>
                <a:cs typeface="Lato"/>
                <a:sym typeface="Lato"/>
              </a:rPr>
              <a:t>%</a:t>
            </a:r>
            <a:endParaRPr b="1" sz="1600">
              <a:latin typeface="Lato"/>
              <a:ea typeface="Lato"/>
              <a:cs typeface="Lato"/>
              <a:sym typeface="Lato"/>
            </a:endParaRPr>
          </a:p>
        </p:txBody>
      </p:sp>
      <p:sp>
        <p:nvSpPr>
          <p:cNvPr id="518" name="Google Shape;518;p39"/>
          <p:cNvSpPr txBox="1"/>
          <p:nvPr>
            <p:ph type="title"/>
          </p:nvPr>
        </p:nvSpPr>
        <p:spPr>
          <a:xfrm>
            <a:off x="5117600" y="1468477"/>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519" name="Google Shape;519;p39"/>
          <p:cNvSpPr txBox="1"/>
          <p:nvPr>
            <p:ph type="title"/>
          </p:nvPr>
        </p:nvSpPr>
        <p:spPr>
          <a:xfrm>
            <a:off x="5372150" y="3179650"/>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5%</a:t>
            </a:r>
            <a:endParaRPr b="1" sz="1600">
              <a:latin typeface="Lato"/>
              <a:ea typeface="Lato"/>
              <a:cs typeface="Lato"/>
              <a:sym typeface="Lato"/>
            </a:endParaRPr>
          </a:p>
        </p:txBody>
      </p:sp>
      <p:sp>
        <p:nvSpPr>
          <p:cNvPr id="520" name="Google Shape;520;p39"/>
          <p:cNvSpPr txBox="1"/>
          <p:nvPr>
            <p:ph type="title"/>
          </p:nvPr>
        </p:nvSpPr>
        <p:spPr>
          <a:xfrm>
            <a:off x="5117600" y="1730179"/>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521" name="Google Shape;521;p39"/>
          <p:cNvSpPr txBox="1"/>
          <p:nvPr>
            <p:ph type="title"/>
          </p:nvPr>
        </p:nvSpPr>
        <p:spPr>
          <a:xfrm>
            <a:off x="5117600" y="2361328"/>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522" name="Google Shape;522;p39"/>
          <p:cNvSpPr txBox="1"/>
          <p:nvPr>
            <p:ph type="title"/>
          </p:nvPr>
        </p:nvSpPr>
        <p:spPr>
          <a:xfrm>
            <a:off x="5117600" y="2661758"/>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523" name="Google Shape;523;p39"/>
          <p:cNvSpPr txBox="1"/>
          <p:nvPr>
            <p:ph type="title"/>
          </p:nvPr>
        </p:nvSpPr>
        <p:spPr>
          <a:xfrm>
            <a:off x="5117600" y="2904724"/>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524" name="Google Shape;524;p39"/>
          <p:cNvSpPr txBox="1"/>
          <p:nvPr>
            <p:ph type="title"/>
          </p:nvPr>
        </p:nvSpPr>
        <p:spPr>
          <a:xfrm>
            <a:off x="5117600" y="3819124"/>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525" name="Google Shape;525;p39"/>
          <p:cNvSpPr txBox="1"/>
          <p:nvPr>
            <p:ph type="title"/>
          </p:nvPr>
        </p:nvSpPr>
        <p:spPr>
          <a:xfrm>
            <a:off x="5117600" y="4080826"/>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526" name="Google Shape;526;p39"/>
          <p:cNvSpPr txBox="1"/>
          <p:nvPr>
            <p:ph type="title"/>
          </p:nvPr>
        </p:nvSpPr>
        <p:spPr>
          <a:xfrm>
            <a:off x="5372150" y="1162535"/>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5%</a:t>
            </a:r>
            <a:endParaRPr b="1" sz="1600">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0"/>
          <p:cNvSpPr txBox="1"/>
          <p:nvPr>
            <p:ph type="title"/>
          </p:nvPr>
        </p:nvSpPr>
        <p:spPr>
          <a:xfrm>
            <a:off x="311700" y="28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Generare nuovo testo</a:t>
            </a:r>
            <a:endParaRPr sz="2420">
              <a:solidFill>
                <a:srgbClr val="45818E"/>
              </a:solidFill>
              <a:latin typeface="Lato Black"/>
              <a:ea typeface="Lato Black"/>
              <a:cs typeface="Lato Black"/>
              <a:sym typeface="Lato Black"/>
            </a:endParaRPr>
          </a:p>
        </p:txBody>
      </p:sp>
      <p:sp>
        <p:nvSpPr>
          <p:cNvPr id="532" name="Google Shape;532;p40"/>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3" name="Google Shape;533;p40"/>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534" name="Google Shape;534;p40"/>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535" name="Google Shape;535;p40"/>
          <p:cNvSpPr txBox="1"/>
          <p:nvPr>
            <p:ph type="title"/>
          </p:nvPr>
        </p:nvSpPr>
        <p:spPr>
          <a:xfrm>
            <a:off x="311700" y="812050"/>
            <a:ext cx="76404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Testo generato</a:t>
            </a:r>
            <a:endParaRPr sz="1800">
              <a:latin typeface="Lato"/>
              <a:ea typeface="Lato"/>
              <a:cs typeface="Lato"/>
              <a:sym typeface="Lato"/>
            </a:endParaRPr>
          </a:p>
          <a:p>
            <a:pPr indent="0" lvl="0" marL="0" rtl="0" algn="l">
              <a:lnSpc>
                <a:spcPct val="100000"/>
              </a:lnSpc>
              <a:spcBef>
                <a:spcPts val="0"/>
              </a:spcBef>
              <a:spcAft>
                <a:spcPts val="0"/>
              </a:spcAft>
              <a:buNone/>
            </a:pPr>
            <a:r>
              <a:rPr b="1" lang="it" sz="1800">
                <a:latin typeface="Lato"/>
                <a:ea typeface="Lato"/>
                <a:cs typeface="Lato"/>
                <a:sym typeface="Lato"/>
              </a:rPr>
              <a:t>Gianluca ha un figlio</a:t>
            </a:r>
            <a:endParaRPr b="1" sz="1800">
              <a:latin typeface="Lato"/>
              <a:ea typeface="Lato"/>
              <a:cs typeface="Lato"/>
              <a:sym typeface="Lato"/>
            </a:endParaRPr>
          </a:p>
          <a:p>
            <a:pPr indent="0" lvl="0" marL="0" rtl="0" algn="l">
              <a:lnSpc>
                <a:spcPct val="100000"/>
              </a:lnSpc>
              <a:spcBef>
                <a:spcPts val="0"/>
              </a:spcBef>
              <a:spcAft>
                <a:spcPts val="0"/>
              </a:spcAft>
              <a:buNone/>
            </a:pPr>
            <a:r>
              <a:t/>
            </a:r>
            <a:endParaRPr sz="1800">
              <a:latin typeface="Lato"/>
              <a:ea typeface="Lato"/>
              <a:cs typeface="Lato"/>
              <a:sym typeface="Lato"/>
            </a:endParaRPr>
          </a:p>
        </p:txBody>
      </p:sp>
      <p:sp>
        <p:nvSpPr>
          <p:cNvPr id="536" name="Google Shape;536;p40"/>
          <p:cNvSpPr/>
          <p:nvPr/>
        </p:nvSpPr>
        <p:spPr>
          <a:xfrm>
            <a:off x="357875" y="2007300"/>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ha</a:t>
            </a:r>
            <a:endParaRPr b="1" sz="2000">
              <a:solidFill>
                <a:schemeClr val="lt1"/>
              </a:solidFill>
            </a:endParaRPr>
          </a:p>
        </p:txBody>
      </p:sp>
      <p:sp>
        <p:nvSpPr>
          <p:cNvPr id="537" name="Google Shape;537;p40"/>
          <p:cNvSpPr/>
          <p:nvPr/>
        </p:nvSpPr>
        <p:spPr>
          <a:xfrm>
            <a:off x="357875" y="274714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538" name="Google Shape;538;p40"/>
          <p:cNvSpPr/>
          <p:nvPr/>
        </p:nvSpPr>
        <p:spPr>
          <a:xfrm>
            <a:off x="357875" y="348699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figlio</a:t>
            </a:r>
            <a:endParaRPr b="1" sz="2000">
              <a:solidFill>
                <a:schemeClr val="lt1"/>
              </a:solidFill>
            </a:endParaRPr>
          </a:p>
        </p:txBody>
      </p:sp>
      <p:sp>
        <p:nvSpPr>
          <p:cNvPr id="539" name="Google Shape;539;p40"/>
          <p:cNvSpPr/>
          <p:nvPr/>
        </p:nvSpPr>
        <p:spPr>
          <a:xfrm>
            <a:off x="4230050" y="1245475"/>
            <a:ext cx="883500" cy="27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Giuseppe</a:t>
            </a:r>
            <a:endParaRPr b="1" sz="1200">
              <a:solidFill>
                <a:schemeClr val="lt1"/>
              </a:solidFill>
            </a:endParaRPr>
          </a:p>
        </p:txBody>
      </p:sp>
      <p:sp>
        <p:nvSpPr>
          <p:cNvPr id="540" name="Google Shape;540;p40"/>
          <p:cNvSpPr/>
          <p:nvPr/>
        </p:nvSpPr>
        <p:spPr>
          <a:xfrm>
            <a:off x="4230050" y="1562875"/>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è</a:t>
            </a:r>
            <a:endParaRPr b="1" sz="1200">
              <a:solidFill>
                <a:schemeClr val="lt1"/>
              </a:solidFill>
            </a:endParaRPr>
          </a:p>
        </p:txBody>
      </p:sp>
      <p:sp>
        <p:nvSpPr>
          <p:cNvPr id="541" name="Google Shape;541;p40"/>
          <p:cNvSpPr/>
          <p:nvPr/>
        </p:nvSpPr>
        <p:spPr>
          <a:xfrm>
            <a:off x="4230050" y="1835775"/>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un</a:t>
            </a:r>
            <a:endParaRPr b="1" sz="1200">
              <a:solidFill>
                <a:schemeClr val="lt1"/>
              </a:solidFill>
            </a:endParaRPr>
          </a:p>
        </p:txBody>
      </p:sp>
      <p:sp>
        <p:nvSpPr>
          <p:cNvPr id="542" name="Google Shape;542;p40"/>
          <p:cNvSpPr/>
          <p:nvPr/>
        </p:nvSpPr>
        <p:spPr>
          <a:xfrm>
            <a:off x="4230051" y="2108200"/>
            <a:ext cx="883500" cy="27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pagliaccio</a:t>
            </a:r>
            <a:endParaRPr b="1" sz="1100">
              <a:solidFill>
                <a:schemeClr val="lt1"/>
              </a:solidFill>
            </a:endParaRPr>
          </a:p>
        </p:txBody>
      </p:sp>
      <p:sp>
        <p:nvSpPr>
          <p:cNvPr id="543" name="Google Shape;543;p40"/>
          <p:cNvSpPr/>
          <p:nvPr/>
        </p:nvSpPr>
        <p:spPr>
          <a:xfrm>
            <a:off x="4230050" y="2444925"/>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ha</a:t>
            </a:r>
            <a:endParaRPr b="1" sz="1200">
              <a:solidFill>
                <a:schemeClr val="lt1"/>
              </a:solidFill>
            </a:endParaRPr>
          </a:p>
        </p:txBody>
      </p:sp>
      <p:sp>
        <p:nvSpPr>
          <p:cNvPr id="544" name="Google Shape;544;p40"/>
          <p:cNvSpPr/>
          <p:nvPr/>
        </p:nvSpPr>
        <p:spPr>
          <a:xfrm>
            <a:off x="4230050" y="2734400"/>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33</a:t>
            </a:r>
            <a:endParaRPr b="1" sz="1200">
              <a:solidFill>
                <a:schemeClr val="lt1"/>
              </a:solidFill>
            </a:endParaRPr>
          </a:p>
        </p:txBody>
      </p:sp>
      <p:sp>
        <p:nvSpPr>
          <p:cNvPr id="545" name="Google Shape;545;p40"/>
          <p:cNvSpPr/>
          <p:nvPr/>
        </p:nvSpPr>
        <p:spPr>
          <a:xfrm>
            <a:off x="4230050" y="3014050"/>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anni</a:t>
            </a:r>
            <a:endParaRPr b="1" sz="1200">
              <a:solidFill>
                <a:schemeClr val="lt1"/>
              </a:solidFill>
            </a:endParaRPr>
          </a:p>
        </p:txBody>
      </p:sp>
      <p:sp>
        <p:nvSpPr>
          <p:cNvPr id="546" name="Google Shape;546;p40"/>
          <p:cNvSpPr/>
          <p:nvPr/>
        </p:nvSpPr>
        <p:spPr>
          <a:xfrm>
            <a:off x="4230050" y="3296475"/>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Gianluca</a:t>
            </a:r>
            <a:endParaRPr b="1" sz="1200">
              <a:solidFill>
                <a:schemeClr val="lt1"/>
              </a:solidFill>
            </a:endParaRPr>
          </a:p>
        </p:txBody>
      </p:sp>
      <p:sp>
        <p:nvSpPr>
          <p:cNvPr id="547" name="Google Shape;547;p40"/>
          <p:cNvSpPr/>
          <p:nvPr/>
        </p:nvSpPr>
        <p:spPr>
          <a:xfrm>
            <a:off x="4230050" y="3569150"/>
            <a:ext cx="883500" cy="27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figlio</a:t>
            </a:r>
            <a:endParaRPr b="1" sz="1200">
              <a:solidFill>
                <a:schemeClr val="lt1"/>
              </a:solidFill>
            </a:endParaRPr>
          </a:p>
        </p:txBody>
      </p:sp>
      <p:sp>
        <p:nvSpPr>
          <p:cNvPr id="548" name="Google Shape;548;p40"/>
          <p:cNvSpPr/>
          <p:nvPr/>
        </p:nvSpPr>
        <p:spPr>
          <a:xfrm>
            <a:off x="4234100" y="4161727"/>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2</a:t>
            </a:r>
            <a:endParaRPr b="1" sz="1200">
              <a:solidFill>
                <a:schemeClr val="lt1"/>
              </a:solidFill>
            </a:endParaRPr>
          </a:p>
        </p:txBody>
      </p:sp>
      <p:sp>
        <p:nvSpPr>
          <p:cNvPr id="549" name="Google Shape;549;p40"/>
          <p:cNvSpPr/>
          <p:nvPr/>
        </p:nvSpPr>
        <p:spPr>
          <a:xfrm>
            <a:off x="4230050" y="3891800"/>
            <a:ext cx="3512100" cy="2283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di</a:t>
            </a:r>
            <a:endParaRPr b="1" sz="1200">
              <a:solidFill>
                <a:schemeClr val="lt1"/>
              </a:solidFill>
            </a:endParaRPr>
          </a:p>
        </p:txBody>
      </p:sp>
      <p:sp>
        <p:nvSpPr>
          <p:cNvPr id="550" name="Google Shape;550;p40"/>
          <p:cNvSpPr/>
          <p:nvPr/>
        </p:nvSpPr>
        <p:spPr>
          <a:xfrm>
            <a:off x="2312300" y="2538100"/>
            <a:ext cx="1142100" cy="118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Modello</a:t>
            </a:r>
            <a:endParaRPr/>
          </a:p>
        </p:txBody>
      </p:sp>
      <p:sp>
        <p:nvSpPr>
          <p:cNvPr id="551" name="Google Shape;551;p40"/>
          <p:cNvSpPr/>
          <p:nvPr/>
        </p:nvSpPr>
        <p:spPr>
          <a:xfrm rot="1007686">
            <a:off x="1388806" y="2351955"/>
            <a:ext cx="1034109" cy="14264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2" name="Google Shape;552;p40"/>
          <p:cNvSpPr/>
          <p:nvPr/>
        </p:nvSpPr>
        <p:spPr>
          <a:xfrm rot="-1590745">
            <a:off x="1380831" y="3489187"/>
            <a:ext cx="876360" cy="164888"/>
          </a:xfrm>
          <a:prstGeom prst="rightArrow">
            <a:avLst>
              <a:gd fmla="val 50000" name="adj1"/>
              <a:gd fmla="val 23621"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3" name="Google Shape;553;p40"/>
          <p:cNvSpPr/>
          <p:nvPr/>
        </p:nvSpPr>
        <p:spPr>
          <a:xfrm rot="-2354">
            <a:off x="1380993" y="3014348"/>
            <a:ext cx="876300" cy="165000"/>
          </a:xfrm>
          <a:prstGeom prst="rightArrow">
            <a:avLst>
              <a:gd fmla="val 50000" name="adj1"/>
              <a:gd fmla="val 22291"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4" name="Google Shape;554;p40"/>
          <p:cNvSpPr/>
          <p:nvPr/>
        </p:nvSpPr>
        <p:spPr>
          <a:xfrm rot="-2337">
            <a:off x="3621572" y="2971702"/>
            <a:ext cx="441300" cy="165000"/>
          </a:xfrm>
          <a:prstGeom prst="rightArrow">
            <a:avLst>
              <a:gd fmla="val 50000" name="adj1"/>
              <a:gd fmla="val 22291"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5" name="Google Shape;555;p40"/>
          <p:cNvSpPr txBox="1"/>
          <p:nvPr>
            <p:ph type="title"/>
          </p:nvPr>
        </p:nvSpPr>
        <p:spPr>
          <a:xfrm>
            <a:off x="5085550" y="1995850"/>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1%</a:t>
            </a:r>
            <a:endParaRPr b="1" sz="1600">
              <a:latin typeface="Lato"/>
              <a:ea typeface="Lato"/>
              <a:cs typeface="Lato"/>
              <a:sym typeface="Lato"/>
            </a:endParaRPr>
          </a:p>
        </p:txBody>
      </p:sp>
      <p:sp>
        <p:nvSpPr>
          <p:cNvPr id="556" name="Google Shape;556;p40"/>
          <p:cNvSpPr txBox="1"/>
          <p:nvPr>
            <p:ph type="title"/>
          </p:nvPr>
        </p:nvSpPr>
        <p:spPr>
          <a:xfrm>
            <a:off x="5113084" y="3456800"/>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1</a:t>
            </a:r>
            <a:r>
              <a:rPr b="1" lang="it" sz="1600">
                <a:latin typeface="Lato"/>
                <a:ea typeface="Lato"/>
                <a:cs typeface="Lato"/>
                <a:sym typeface="Lato"/>
              </a:rPr>
              <a:t>%</a:t>
            </a:r>
            <a:endParaRPr b="1" sz="1600">
              <a:latin typeface="Lato"/>
              <a:ea typeface="Lato"/>
              <a:cs typeface="Lato"/>
              <a:sym typeface="Lato"/>
            </a:endParaRPr>
          </a:p>
        </p:txBody>
      </p:sp>
      <p:sp>
        <p:nvSpPr>
          <p:cNvPr id="557" name="Google Shape;557;p40"/>
          <p:cNvSpPr txBox="1"/>
          <p:nvPr>
            <p:ph type="title"/>
          </p:nvPr>
        </p:nvSpPr>
        <p:spPr>
          <a:xfrm>
            <a:off x="5117600" y="1468477"/>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558" name="Google Shape;558;p40"/>
          <p:cNvSpPr txBox="1"/>
          <p:nvPr>
            <p:ph type="title"/>
          </p:nvPr>
        </p:nvSpPr>
        <p:spPr>
          <a:xfrm>
            <a:off x="5103265" y="3179650"/>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1</a:t>
            </a:r>
            <a:r>
              <a:rPr b="1" lang="it" sz="1600">
                <a:latin typeface="Lato"/>
                <a:ea typeface="Lato"/>
                <a:cs typeface="Lato"/>
                <a:sym typeface="Lato"/>
              </a:rPr>
              <a:t>%</a:t>
            </a:r>
            <a:endParaRPr b="1" sz="1600">
              <a:latin typeface="Lato"/>
              <a:ea typeface="Lato"/>
              <a:cs typeface="Lato"/>
              <a:sym typeface="Lato"/>
            </a:endParaRPr>
          </a:p>
        </p:txBody>
      </p:sp>
      <p:sp>
        <p:nvSpPr>
          <p:cNvPr id="559" name="Google Shape;559;p40"/>
          <p:cNvSpPr txBox="1"/>
          <p:nvPr>
            <p:ph type="title"/>
          </p:nvPr>
        </p:nvSpPr>
        <p:spPr>
          <a:xfrm>
            <a:off x="5117600" y="1730179"/>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560" name="Google Shape;560;p40"/>
          <p:cNvSpPr txBox="1"/>
          <p:nvPr>
            <p:ph type="title"/>
          </p:nvPr>
        </p:nvSpPr>
        <p:spPr>
          <a:xfrm>
            <a:off x="5117600" y="2361328"/>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561" name="Google Shape;561;p40"/>
          <p:cNvSpPr txBox="1"/>
          <p:nvPr>
            <p:ph type="title"/>
          </p:nvPr>
        </p:nvSpPr>
        <p:spPr>
          <a:xfrm>
            <a:off x="5117600" y="2661758"/>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562" name="Google Shape;562;p40"/>
          <p:cNvSpPr txBox="1"/>
          <p:nvPr>
            <p:ph type="title"/>
          </p:nvPr>
        </p:nvSpPr>
        <p:spPr>
          <a:xfrm>
            <a:off x="5117600" y="2904724"/>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563" name="Google Shape;563;p40"/>
          <p:cNvSpPr txBox="1"/>
          <p:nvPr>
            <p:ph type="title"/>
          </p:nvPr>
        </p:nvSpPr>
        <p:spPr>
          <a:xfrm>
            <a:off x="7734967" y="3811498"/>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89</a:t>
            </a:r>
            <a:r>
              <a:rPr b="1" lang="it" sz="1400">
                <a:latin typeface="Lato"/>
                <a:ea typeface="Lato"/>
                <a:cs typeface="Lato"/>
                <a:sym typeface="Lato"/>
              </a:rPr>
              <a:t>%</a:t>
            </a:r>
            <a:endParaRPr b="1" sz="1400">
              <a:latin typeface="Lato"/>
              <a:ea typeface="Lato"/>
              <a:cs typeface="Lato"/>
              <a:sym typeface="Lato"/>
            </a:endParaRPr>
          </a:p>
        </p:txBody>
      </p:sp>
      <p:sp>
        <p:nvSpPr>
          <p:cNvPr id="564" name="Google Shape;564;p40"/>
          <p:cNvSpPr txBox="1"/>
          <p:nvPr>
            <p:ph type="title"/>
          </p:nvPr>
        </p:nvSpPr>
        <p:spPr>
          <a:xfrm>
            <a:off x="5117600" y="4080826"/>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565" name="Google Shape;565;p40"/>
          <p:cNvSpPr txBox="1"/>
          <p:nvPr>
            <p:ph type="title"/>
          </p:nvPr>
        </p:nvSpPr>
        <p:spPr>
          <a:xfrm>
            <a:off x="5114818" y="1162535"/>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1</a:t>
            </a:r>
            <a:r>
              <a:rPr b="1" lang="it" sz="1600">
                <a:latin typeface="Lato"/>
                <a:ea typeface="Lato"/>
                <a:cs typeface="Lato"/>
                <a:sym typeface="Lato"/>
              </a:rPr>
              <a:t>%</a:t>
            </a:r>
            <a:endParaRPr b="1" sz="1600">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41"/>
          <p:cNvSpPr txBox="1"/>
          <p:nvPr>
            <p:ph type="title"/>
          </p:nvPr>
        </p:nvSpPr>
        <p:spPr>
          <a:xfrm>
            <a:off x="311700" y="28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Generare nuovo testo</a:t>
            </a:r>
            <a:endParaRPr sz="2420">
              <a:solidFill>
                <a:srgbClr val="45818E"/>
              </a:solidFill>
              <a:latin typeface="Lato Black"/>
              <a:ea typeface="Lato Black"/>
              <a:cs typeface="Lato Black"/>
              <a:sym typeface="Lato Black"/>
            </a:endParaRPr>
          </a:p>
        </p:txBody>
      </p:sp>
      <p:sp>
        <p:nvSpPr>
          <p:cNvPr id="571" name="Google Shape;571;p41"/>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2" name="Google Shape;572;p41"/>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573" name="Google Shape;573;p41"/>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574" name="Google Shape;574;p41"/>
          <p:cNvSpPr txBox="1"/>
          <p:nvPr>
            <p:ph type="title"/>
          </p:nvPr>
        </p:nvSpPr>
        <p:spPr>
          <a:xfrm>
            <a:off x="311700" y="812050"/>
            <a:ext cx="76404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Testo generato</a:t>
            </a:r>
            <a:endParaRPr sz="1800">
              <a:latin typeface="Lato"/>
              <a:ea typeface="Lato"/>
              <a:cs typeface="Lato"/>
              <a:sym typeface="Lato"/>
            </a:endParaRPr>
          </a:p>
          <a:p>
            <a:pPr indent="0" lvl="0" marL="0" rtl="0" algn="l">
              <a:lnSpc>
                <a:spcPct val="100000"/>
              </a:lnSpc>
              <a:spcBef>
                <a:spcPts val="0"/>
              </a:spcBef>
              <a:spcAft>
                <a:spcPts val="0"/>
              </a:spcAft>
              <a:buNone/>
            </a:pPr>
            <a:r>
              <a:rPr b="1" lang="it" sz="1800">
                <a:latin typeface="Lato"/>
                <a:ea typeface="Lato"/>
                <a:cs typeface="Lato"/>
                <a:sym typeface="Lato"/>
              </a:rPr>
              <a:t>Gianluca ha un figlio di</a:t>
            </a:r>
            <a:endParaRPr b="1" sz="1800">
              <a:latin typeface="Lato"/>
              <a:ea typeface="Lato"/>
              <a:cs typeface="Lato"/>
              <a:sym typeface="Lato"/>
            </a:endParaRPr>
          </a:p>
          <a:p>
            <a:pPr indent="0" lvl="0" marL="0" rtl="0" algn="l">
              <a:lnSpc>
                <a:spcPct val="100000"/>
              </a:lnSpc>
              <a:spcBef>
                <a:spcPts val="0"/>
              </a:spcBef>
              <a:spcAft>
                <a:spcPts val="0"/>
              </a:spcAft>
              <a:buNone/>
            </a:pPr>
            <a:r>
              <a:t/>
            </a:r>
            <a:endParaRPr sz="1800">
              <a:latin typeface="Lato"/>
              <a:ea typeface="Lato"/>
              <a:cs typeface="Lato"/>
              <a:sym typeface="Lato"/>
            </a:endParaRPr>
          </a:p>
        </p:txBody>
      </p:sp>
      <p:sp>
        <p:nvSpPr>
          <p:cNvPr id="575" name="Google Shape;575;p41"/>
          <p:cNvSpPr/>
          <p:nvPr/>
        </p:nvSpPr>
        <p:spPr>
          <a:xfrm>
            <a:off x="357875" y="2007300"/>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576" name="Google Shape;576;p41"/>
          <p:cNvSpPr/>
          <p:nvPr/>
        </p:nvSpPr>
        <p:spPr>
          <a:xfrm>
            <a:off x="357875" y="274714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figlio</a:t>
            </a:r>
            <a:endParaRPr b="1" sz="2000">
              <a:solidFill>
                <a:schemeClr val="lt1"/>
              </a:solidFill>
            </a:endParaRPr>
          </a:p>
        </p:txBody>
      </p:sp>
      <p:sp>
        <p:nvSpPr>
          <p:cNvPr id="577" name="Google Shape;577;p41"/>
          <p:cNvSpPr/>
          <p:nvPr/>
        </p:nvSpPr>
        <p:spPr>
          <a:xfrm>
            <a:off x="357875" y="348699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di</a:t>
            </a:r>
            <a:endParaRPr b="1" sz="2000">
              <a:solidFill>
                <a:schemeClr val="lt1"/>
              </a:solidFill>
            </a:endParaRPr>
          </a:p>
        </p:txBody>
      </p:sp>
      <p:sp>
        <p:nvSpPr>
          <p:cNvPr id="578" name="Google Shape;578;p41"/>
          <p:cNvSpPr/>
          <p:nvPr/>
        </p:nvSpPr>
        <p:spPr>
          <a:xfrm>
            <a:off x="4230050" y="1245475"/>
            <a:ext cx="883500" cy="27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Giuseppe</a:t>
            </a:r>
            <a:endParaRPr b="1" sz="1200">
              <a:solidFill>
                <a:schemeClr val="lt1"/>
              </a:solidFill>
            </a:endParaRPr>
          </a:p>
        </p:txBody>
      </p:sp>
      <p:sp>
        <p:nvSpPr>
          <p:cNvPr id="579" name="Google Shape;579;p41"/>
          <p:cNvSpPr/>
          <p:nvPr/>
        </p:nvSpPr>
        <p:spPr>
          <a:xfrm>
            <a:off x="4230050" y="1562875"/>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è</a:t>
            </a:r>
            <a:endParaRPr b="1" sz="1200">
              <a:solidFill>
                <a:schemeClr val="lt1"/>
              </a:solidFill>
            </a:endParaRPr>
          </a:p>
        </p:txBody>
      </p:sp>
      <p:sp>
        <p:nvSpPr>
          <p:cNvPr id="580" name="Google Shape;580;p41"/>
          <p:cNvSpPr/>
          <p:nvPr/>
        </p:nvSpPr>
        <p:spPr>
          <a:xfrm>
            <a:off x="4230050" y="1835775"/>
            <a:ext cx="13284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un</a:t>
            </a:r>
            <a:endParaRPr b="1" sz="1200">
              <a:solidFill>
                <a:schemeClr val="lt1"/>
              </a:solidFill>
            </a:endParaRPr>
          </a:p>
        </p:txBody>
      </p:sp>
      <p:sp>
        <p:nvSpPr>
          <p:cNvPr id="581" name="Google Shape;581;p41"/>
          <p:cNvSpPr/>
          <p:nvPr/>
        </p:nvSpPr>
        <p:spPr>
          <a:xfrm>
            <a:off x="4230051" y="2108200"/>
            <a:ext cx="883500" cy="27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pagliaccio</a:t>
            </a:r>
            <a:endParaRPr b="1" sz="1100">
              <a:solidFill>
                <a:schemeClr val="lt1"/>
              </a:solidFill>
            </a:endParaRPr>
          </a:p>
        </p:txBody>
      </p:sp>
      <p:sp>
        <p:nvSpPr>
          <p:cNvPr id="582" name="Google Shape;582;p41"/>
          <p:cNvSpPr/>
          <p:nvPr/>
        </p:nvSpPr>
        <p:spPr>
          <a:xfrm>
            <a:off x="4230050" y="2444925"/>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ha</a:t>
            </a:r>
            <a:endParaRPr b="1" sz="1200">
              <a:solidFill>
                <a:schemeClr val="lt1"/>
              </a:solidFill>
            </a:endParaRPr>
          </a:p>
        </p:txBody>
      </p:sp>
      <p:sp>
        <p:nvSpPr>
          <p:cNvPr id="583" name="Google Shape;583;p41"/>
          <p:cNvSpPr/>
          <p:nvPr/>
        </p:nvSpPr>
        <p:spPr>
          <a:xfrm>
            <a:off x="4230050" y="2734400"/>
            <a:ext cx="20307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33</a:t>
            </a:r>
            <a:endParaRPr b="1" sz="1200">
              <a:solidFill>
                <a:schemeClr val="lt1"/>
              </a:solidFill>
            </a:endParaRPr>
          </a:p>
        </p:txBody>
      </p:sp>
      <p:sp>
        <p:nvSpPr>
          <p:cNvPr id="584" name="Google Shape;584;p41"/>
          <p:cNvSpPr/>
          <p:nvPr/>
        </p:nvSpPr>
        <p:spPr>
          <a:xfrm>
            <a:off x="4230050" y="3014050"/>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anni</a:t>
            </a:r>
            <a:endParaRPr b="1" sz="1200">
              <a:solidFill>
                <a:schemeClr val="lt1"/>
              </a:solidFill>
            </a:endParaRPr>
          </a:p>
        </p:txBody>
      </p:sp>
      <p:sp>
        <p:nvSpPr>
          <p:cNvPr id="585" name="Google Shape;585;p41"/>
          <p:cNvSpPr/>
          <p:nvPr/>
        </p:nvSpPr>
        <p:spPr>
          <a:xfrm>
            <a:off x="4230050" y="3296475"/>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Gianluca</a:t>
            </a:r>
            <a:endParaRPr b="1" sz="1200">
              <a:solidFill>
                <a:schemeClr val="lt1"/>
              </a:solidFill>
            </a:endParaRPr>
          </a:p>
        </p:txBody>
      </p:sp>
      <p:sp>
        <p:nvSpPr>
          <p:cNvPr id="586" name="Google Shape;586;p41"/>
          <p:cNvSpPr/>
          <p:nvPr/>
        </p:nvSpPr>
        <p:spPr>
          <a:xfrm>
            <a:off x="4230050" y="3569150"/>
            <a:ext cx="883500" cy="27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figlio</a:t>
            </a:r>
            <a:endParaRPr b="1" sz="1200">
              <a:solidFill>
                <a:schemeClr val="lt1"/>
              </a:solidFill>
            </a:endParaRPr>
          </a:p>
        </p:txBody>
      </p:sp>
      <p:sp>
        <p:nvSpPr>
          <p:cNvPr id="587" name="Google Shape;587;p41"/>
          <p:cNvSpPr/>
          <p:nvPr/>
        </p:nvSpPr>
        <p:spPr>
          <a:xfrm>
            <a:off x="4234100" y="4161725"/>
            <a:ext cx="2902800" cy="2283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2</a:t>
            </a:r>
            <a:endParaRPr b="1" sz="1200">
              <a:solidFill>
                <a:schemeClr val="lt1"/>
              </a:solidFill>
            </a:endParaRPr>
          </a:p>
        </p:txBody>
      </p:sp>
      <p:sp>
        <p:nvSpPr>
          <p:cNvPr id="588" name="Google Shape;588;p41"/>
          <p:cNvSpPr/>
          <p:nvPr/>
        </p:nvSpPr>
        <p:spPr>
          <a:xfrm>
            <a:off x="4230050" y="3891800"/>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di</a:t>
            </a:r>
            <a:endParaRPr b="1" sz="1200">
              <a:solidFill>
                <a:schemeClr val="lt1"/>
              </a:solidFill>
            </a:endParaRPr>
          </a:p>
        </p:txBody>
      </p:sp>
      <p:sp>
        <p:nvSpPr>
          <p:cNvPr id="589" name="Google Shape;589;p41"/>
          <p:cNvSpPr/>
          <p:nvPr/>
        </p:nvSpPr>
        <p:spPr>
          <a:xfrm>
            <a:off x="2312300" y="2538100"/>
            <a:ext cx="1142100" cy="118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Modello</a:t>
            </a:r>
            <a:endParaRPr/>
          </a:p>
        </p:txBody>
      </p:sp>
      <p:sp>
        <p:nvSpPr>
          <p:cNvPr id="590" name="Google Shape;590;p41"/>
          <p:cNvSpPr/>
          <p:nvPr/>
        </p:nvSpPr>
        <p:spPr>
          <a:xfrm rot="1007686">
            <a:off x="1388806" y="2351955"/>
            <a:ext cx="1034109" cy="14264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1" name="Google Shape;591;p41"/>
          <p:cNvSpPr/>
          <p:nvPr/>
        </p:nvSpPr>
        <p:spPr>
          <a:xfrm rot="-1590745">
            <a:off x="1380831" y="3489187"/>
            <a:ext cx="876360" cy="164888"/>
          </a:xfrm>
          <a:prstGeom prst="rightArrow">
            <a:avLst>
              <a:gd fmla="val 50000" name="adj1"/>
              <a:gd fmla="val 23621"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2" name="Google Shape;592;p41"/>
          <p:cNvSpPr/>
          <p:nvPr/>
        </p:nvSpPr>
        <p:spPr>
          <a:xfrm rot="-2354">
            <a:off x="1380993" y="3014348"/>
            <a:ext cx="876300" cy="165000"/>
          </a:xfrm>
          <a:prstGeom prst="rightArrow">
            <a:avLst>
              <a:gd fmla="val 50000" name="adj1"/>
              <a:gd fmla="val 22291"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3" name="Google Shape;593;p41"/>
          <p:cNvSpPr/>
          <p:nvPr/>
        </p:nvSpPr>
        <p:spPr>
          <a:xfrm rot="-2337">
            <a:off x="3621572" y="2971702"/>
            <a:ext cx="441300" cy="165000"/>
          </a:xfrm>
          <a:prstGeom prst="rightArrow">
            <a:avLst>
              <a:gd fmla="val 50000" name="adj1"/>
              <a:gd fmla="val 22291"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4" name="Google Shape;594;p41"/>
          <p:cNvSpPr txBox="1"/>
          <p:nvPr>
            <p:ph type="title"/>
          </p:nvPr>
        </p:nvSpPr>
        <p:spPr>
          <a:xfrm>
            <a:off x="5085550" y="1995850"/>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1%</a:t>
            </a:r>
            <a:endParaRPr b="1" sz="1600">
              <a:latin typeface="Lato"/>
              <a:ea typeface="Lato"/>
              <a:cs typeface="Lato"/>
              <a:sym typeface="Lato"/>
            </a:endParaRPr>
          </a:p>
        </p:txBody>
      </p:sp>
      <p:sp>
        <p:nvSpPr>
          <p:cNvPr id="595" name="Google Shape;595;p41"/>
          <p:cNvSpPr txBox="1"/>
          <p:nvPr>
            <p:ph type="title"/>
          </p:nvPr>
        </p:nvSpPr>
        <p:spPr>
          <a:xfrm>
            <a:off x="5113084" y="3456800"/>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1%</a:t>
            </a:r>
            <a:endParaRPr b="1" sz="1600">
              <a:latin typeface="Lato"/>
              <a:ea typeface="Lato"/>
              <a:cs typeface="Lato"/>
              <a:sym typeface="Lato"/>
            </a:endParaRPr>
          </a:p>
        </p:txBody>
      </p:sp>
      <p:sp>
        <p:nvSpPr>
          <p:cNvPr id="596" name="Google Shape;596;p41"/>
          <p:cNvSpPr txBox="1"/>
          <p:nvPr>
            <p:ph type="title"/>
          </p:nvPr>
        </p:nvSpPr>
        <p:spPr>
          <a:xfrm>
            <a:off x="5117600" y="1468477"/>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597" name="Google Shape;597;p41"/>
          <p:cNvSpPr txBox="1"/>
          <p:nvPr>
            <p:ph type="title"/>
          </p:nvPr>
        </p:nvSpPr>
        <p:spPr>
          <a:xfrm>
            <a:off x="5103265" y="3179650"/>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1%</a:t>
            </a:r>
            <a:endParaRPr b="1" sz="1600">
              <a:latin typeface="Lato"/>
              <a:ea typeface="Lato"/>
              <a:cs typeface="Lato"/>
              <a:sym typeface="Lato"/>
            </a:endParaRPr>
          </a:p>
        </p:txBody>
      </p:sp>
      <p:sp>
        <p:nvSpPr>
          <p:cNvPr id="598" name="Google Shape;598;p41"/>
          <p:cNvSpPr txBox="1"/>
          <p:nvPr>
            <p:ph type="title"/>
          </p:nvPr>
        </p:nvSpPr>
        <p:spPr>
          <a:xfrm>
            <a:off x="5560434" y="1744545"/>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5</a:t>
            </a:r>
            <a:r>
              <a:rPr b="1" lang="it" sz="1400">
                <a:latin typeface="Lato"/>
                <a:ea typeface="Lato"/>
                <a:cs typeface="Lato"/>
                <a:sym typeface="Lato"/>
              </a:rPr>
              <a:t>%</a:t>
            </a:r>
            <a:endParaRPr b="1" sz="1400">
              <a:latin typeface="Lato"/>
              <a:ea typeface="Lato"/>
              <a:cs typeface="Lato"/>
              <a:sym typeface="Lato"/>
            </a:endParaRPr>
          </a:p>
        </p:txBody>
      </p:sp>
      <p:sp>
        <p:nvSpPr>
          <p:cNvPr id="599" name="Google Shape;599;p41"/>
          <p:cNvSpPr txBox="1"/>
          <p:nvPr>
            <p:ph type="title"/>
          </p:nvPr>
        </p:nvSpPr>
        <p:spPr>
          <a:xfrm>
            <a:off x="5117600" y="2361328"/>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600" name="Google Shape;600;p41"/>
          <p:cNvSpPr txBox="1"/>
          <p:nvPr>
            <p:ph type="title"/>
          </p:nvPr>
        </p:nvSpPr>
        <p:spPr>
          <a:xfrm>
            <a:off x="6260600" y="2661758"/>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30</a:t>
            </a:r>
            <a:r>
              <a:rPr b="1" lang="it" sz="1400">
                <a:latin typeface="Lato"/>
                <a:ea typeface="Lato"/>
                <a:cs typeface="Lato"/>
                <a:sym typeface="Lato"/>
              </a:rPr>
              <a:t>%</a:t>
            </a:r>
            <a:endParaRPr b="1" sz="1400">
              <a:latin typeface="Lato"/>
              <a:ea typeface="Lato"/>
              <a:cs typeface="Lato"/>
              <a:sym typeface="Lato"/>
            </a:endParaRPr>
          </a:p>
        </p:txBody>
      </p:sp>
      <p:sp>
        <p:nvSpPr>
          <p:cNvPr id="601" name="Google Shape;601;p41"/>
          <p:cNvSpPr txBox="1"/>
          <p:nvPr>
            <p:ph type="title"/>
          </p:nvPr>
        </p:nvSpPr>
        <p:spPr>
          <a:xfrm>
            <a:off x="5117600" y="2904724"/>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602" name="Google Shape;602;p41"/>
          <p:cNvSpPr txBox="1"/>
          <p:nvPr>
            <p:ph type="title"/>
          </p:nvPr>
        </p:nvSpPr>
        <p:spPr>
          <a:xfrm>
            <a:off x="5122618" y="3811498"/>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r>
              <a:rPr b="1" lang="it" sz="1400">
                <a:latin typeface="Lato"/>
                <a:ea typeface="Lato"/>
                <a:cs typeface="Lato"/>
                <a:sym typeface="Lato"/>
              </a:rPr>
              <a:t>%</a:t>
            </a:r>
            <a:endParaRPr b="1" sz="1400">
              <a:latin typeface="Lato"/>
              <a:ea typeface="Lato"/>
              <a:cs typeface="Lato"/>
              <a:sym typeface="Lato"/>
            </a:endParaRPr>
          </a:p>
        </p:txBody>
      </p:sp>
      <p:sp>
        <p:nvSpPr>
          <p:cNvPr id="603" name="Google Shape;603;p41"/>
          <p:cNvSpPr txBox="1"/>
          <p:nvPr>
            <p:ph type="title"/>
          </p:nvPr>
        </p:nvSpPr>
        <p:spPr>
          <a:xfrm>
            <a:off x="7197925" y="4136076"/>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57</a:t>
            </a:r>
            <a:r>
              <a:rPr b="1" lang="it" sz="1400">
                <a:latin typeface="Lato"/>
                <a:ea typeface="Lato"/>
                <a:cs typeface="Lato"/>
                <a:sym typeface="Lato"/>
              </a:rPr>
              <a:t>%</a:t>
            </a:r>
            <a:endParaRPr b="1" sz="1400">
              <a:latin typeface="Lato"/>
              <a:ea typeface="Lato"/>
              <a:cs typeface="Lato"/>
              <a:sym typeface="Lato"/>
            </a:endParaRPr>
          </a:p>
        </p:txBody>
      </p:sp>
      <p:sp>
        <p:nvSpPr>
          <p:cNvPr id="604" name="Google Shape;604;p41"/>
          <p:cNvSpPr txBox="1"/>
          <p:nvPr>
            <p:ph type="title"/>
          </p:nvPr>
        </p:nvSpPr>
        <p:spPr>
          <a:xfrm>
            <a:off x="5114818" y="1162535"/>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1%</a:t>
            </a:r>
            <a:endParaRPr b="1" sz="16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Modelli Discriminativi vs Modelli Generativi</a:t>
            </a:r>
            <a:endParaRPr sz="2420">
              <a:solidFill>
                <a:srgbClr val="45818E"/>
              </a:solidFill>
              <a:latin typeface="Lato Black"/>
              <a:ea typeface="Lato Black"/>
              <a:cs typeface="Lato Black"/>
              <a:sym typeface="Lato Black"/>
            </a:endParaRPr>
          </a:p>
        </p:txBody>
      </p:sp>
      <p:sp>
        <p:nvSpPr>
          <p:cNvPr id="74" name="Google Shape;74;p15"/>
          <p:cNvSpPr txBox="1"/>
          <p:nvPr>
            <p:ph type="title"/>
          </p:nvPr>
        </p:nvSpPr>
        <p:spPr>
          <a:xfrm>
            <a:off x="311700" y="1084725"/>
            <a:ext cx="62595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it" sz="1800">
                <a:latin typeface="Lato"/>
                <a:ea typeface="Lato"/>
                <a:cs typeface="Lato"/>
                <a:sym typeface="Lato"/>
              </a:rPr>
              <a:t>Modelli Discriminativi</a:t>
            </a:r>
            <a:endParaRPr sz="1800">
              <a:latin typeface="Lato"/>
              <a:ea typeface="Lato"/>
              <a:cs typeface="Lato"/>
              <a:sym typeface="Lato"/>
            </a:endParaRPr>
          </a:p>
          <a:p>
            <a:pPr indent="0" lvl="0" marL="0" rtl="0" algn="l">
              <a:lnSpc>
                <a:spcPct val="100000"/>
              </a:lnSpc>
              <a:spcBef>
                <a:spcPts val="0"/>
              </a:spcBef>
              <a:spcAft>
                <a:spcPts val="0"/>
              </a:spcAft>
              <a:buSzPts val="990"/>
              <a:buNone/>
            </a:pPr>
            <a:r>
              <a:rPr lang="it" sz="1800">
                <a:latin typeface="Lato"/>
                <a:ea typeface="Lato"/>
                <a:cs typeface="Lato"/>
                <a:sym typeface="Lato"/>
              </a:rPr>
              <a:t>Modellano una funzione in grado di riconoscere (discriminare) i dati di esempio</a:t>
            </a:r>
            <a:endParaRPr sz="1800">
              <a:latin typeface="Lato"/>
              <a:ea typeface="Lato"/>
              <a:cs typeface="Lato"/>
              <a:sym typeface="Lato"/>
            </a:endParaRPr>
          </a:p>
          <a:p>
            <a:pPr indent="0" lvl="0" marL="0" rtl="0" algn="l">
              <a:lnSpc>
                <a:spcPct val="100000"/>
              </a:lnSpc>
              <a:spcBef>
                <a:spcPts val="0"/>
              </a:spcBef>
              <a:spcAft>
                <a:spcPts val="0"/>
              </a:spcAft>
              <a:buSzPts val="990"/>
              <a:buNone/>
            </a:pPr>
            <a:r>
              <a:t/>
            </a:r>
            <a:endParaRPr sz="1800">
              <a:latin typeface="Lato"/>
              <a:ea typeface="Lato"/>
              <a:cs typeface="Lato"/>
              <a:sym typeface="Lato"/>
            </a:endParaRPr>
          </a:p>
          <a:p>
            <a:pPr indent="0" lvl="0" marL="0" rtl="0" algn="l">
              <a:lnSpc>
                <a:spcPct val="100000"/>
              </a:lnSpc>
              <a:spcBef>
                <a:spcPts val="0"/>
              </a:spcBef>
              <a:spcAft>
                <a:spcPts val="0"/>
              </a:spcAft>
              <a:buSzPts val="990"/>
              <a:buNone/>
            </a:pPr>
            <a:r>
              <a:rPr b="1" lang="it" sz="1800">
                <a:latin typeface="Lato"/>
                <a:ea typeface="Lato"/>
                <a:cs typeface="Lato"/>
                <a:sym typeface="Lato"/>
              </a:rPr>
              <a:t>Esempi</a:t>
            </a:r>
            <a:endParaRPr b="1" sz="1800">
              <a:latin typeface="Lato"/>
              <a:ea typeface="Lato"/>
              <a:cs typeface="Lato"/>
              <a:sym typeface="Lato"/>
            </a:endParaRPr>
          </a:p>
          <a:p>
            <a:pPr indent="0" lvl="0" marL="0" rtl="0" algn="l">
              <a:lnSpc>
                <a:spcPct val="100000"/>
              </a:lnSpc>
              <a:spcBef>
                <a:spcPts val="0"/>
              </a:spcBef>
              <a:spcAft>
                <a:spcPts val="0"/>
              </a:spcAft>
              <a:buSzPts val="990"/>
              <a:buNone/>
            </a:pPr>
            <a:r>
              <a:rPr lang="it" sz="1800">
                <a:latin typeface="Lato"/>
                <a:ea typeface="Lato"/>
                <a:cs typeface="Lato"/>
                <a:sym typeface="Lato"/>
              </a:rPr>
              <a:t>Regressione Logistica, Reti Neurali, SVM</a:t>
            </a:r>
            <a:endParaRPr sz="1800">
              <a:latin typeface="Lato"/>
              <a:ea typeface="Lato"/>
              <a:cs typeface="Lato"/>
              <a:sym typeface="Lato"/>
            </a:endParaRPr>
          </a:p>
          <a:p>
            <a:pPr indent="0" lvl="0" marL="0" rtl="0" algn="l">
              <a:lnSpc>
                <a:spcPct val="100000"/>
              </a:lnSpc>
              <a:spcBef>
                <a:spcPts val="0"/>
              </a:spcBef>
              <a:spcAft>
                <a:spcPts val="0"/>
              </a:spcAft>
              <a:buSzPts val="990"/>
              <a:buNone/>
            </a:pPr>
            <a:r>
              <a:t/>
            </a:r>
            <a:endParaRPr sz="1800">
              <a:latin typeface="Lato"/>
              <a:ea typeface="Lato"/>
              <a:cs typeface="Lato"/>
              <a:sym typeface="Lato"/>
            </a:endParaRPr>
          </a:p>
          <a:p>
            <a:pPr indent="0" lvl="0" marL="0" rtl="0" algn="l">
              <a:lnSpc>
                <a:spcPct val="100000"/>
              </a:lnSpc>
              <a:spcBef>
                <a:spcPts val="0"/>
              </a:spcBef>
              <a:spcAft>
                <a:spcPts val="0"/>
              </a:spcAft>
              <a:buSzPts val="990"/>
              <a:buNone/>
            </a:pPr>
            <a:r>
              <a:rPr b="1" lang="it" sz="1800">
                <a:latin typeface="Lato"/>
                <a:ea typeface="Lato"/>
                <a:cs typeface="Lato"/>
                <a:sym typeface="Lato"/>
              </a:rPr>
              <a:t>Applicazioni</a:t>
            </a:r>
            <a:endParaRPr b="1"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lang="it" sz="1800">
                <a:latin typeface="Lato"/>
                <a:ea typeface="Lato"/>
                <a:cs typeface="Lato"/>
                <a:sym typeface="Lato"/>
              </a:rPr>
              <a:t>Classificazione di immagini</a:t>
            </a:r>
            <a:endParaRPr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lang="it" sz="1800">
                <a:latin typeface="Lato"/>
                <a:ea typeface="Lato"/>
                <a:cs typeface="Lato"/>
                <a:sym typeface="Lato"/>
              </a:rPr>
              <a:t>Riconoscimento del parlato</a:t>
            </a:r>
            <a:endParaRPr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lang="it" sz="1800">
                <a:latin typeface="Lato"/>
                <a:ea typeface="Lato"/>
                <a:cs typeface="Lato"/>
                <a:sym typeface="Lato"/>
              </a:rPr>
              <a:t>Diagnosi medica automatizzata</a:t>
            </a:r>
            <a:endParaRPr sz="1800">
              <a:latin typeface="Lato"/>
              <a:ea typeface="Lato"/>
              <a:cs typeface="Lato"/>
              <a:sym typeface="Lato"/>
            </a:endParaRPr>
          </a:p>
        </p:txBody>
      </p:sp>
      <p:sp>
        <p:nvSpPr>
          <p:cNvPr id="75" name="Google Shape;75;p15"/>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6" name="Google Shape;76;p15"/>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77" name="Google Shape;77;p15"/>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AI Generativa e Modelli Generativi</a:t>
            </a:r>
            <a:endParaRPr b="1">
              <a:solidFill>
                <a:schemeClr val="lt1"/>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42"/>
          <p:cNvSpPr txBox="1"/>
          <p:nvPr>
            <p:ph type="title"/>
          </p:nvPr>
        </p:nvSpPr>
        <p:spPr>
          <a:xfrm>
            <a:off x="311700" y="28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Generare nuovo testo</a:t>
            </a:r>
            <a:endParaRPr sz="2420">
              <a:solidFill>
                <a:srgbClr val="45818E"/>
              </a:solidFill>
              <a:latin typeface="Lato Black"/>
              <a:ea typeface="Lato Black"/>
              <a:cs typeface="Lato Black"/>
              <a:sym typeface="Lato Black"/>
            </a:endParaRPr>
          </a:p>
        </p:txBody>
      </p:sp>
      <p:sp>
        <p:nvSpPr>
          <p:cNvPr id="610" name="Google Shape;610;p42"/>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1" name="Google Shape;611;p42"/>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612" name="Google Shape;612;p42"/>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613" name="Google Shape;613;p42"/>
          <p:cNvSpPr txBox="1"/>
          <p:nvPr>
            <p:ph type="title"/>
          </p:nvPr>
        </p:nvSpPr>
        <p:spPr>
          <a:xfrm>
            <a:off x="311700" y="812050"/>
            <a:ext cx="76404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Testo generato</a:t>
            </a:r>
            <a:endParaRPr sz="1800">
              <a:latin typeface="Lato"/>
              <a:ea typeface="Lato"/>
              <a:cs typeface="Lato"/>
              <a:sym typeface="Lato"/>
            </a:endParaRPr>
          </a:p>
          <a:p>
            <a:pPr indent="0" lvl="0" marL="0" rtl="0" algn="l">
              <a:lnSpc>
                <a:spcPct val="100000"/>
              </a:lnSpc>
              <a:spcBef>
                <a:spcPts val="0"/>
              </a:spcBef>
              <a:spcAft>
                <a:spcPts val="0"/>
              </a:spcAft>
              <a:buNone/>
            </a:pPr>
            <a:r>
              <a:rPr b="1" lang="it" sz="1800">
                <a:latin typeface="Lato"/>
                <a:ea typeface="Lato"/>
                <a:cs typeface="Lato"/>
                <a:sym typeface="Lato"/>
              </a:rPr>
              <a:t>Gianluca ha un figlio di 2</a:t>
            </a:r>
            <a:endParaRPr b="1" sz="1800">
              <a:latin typeface="Lato"/>
              <a:ea typeface="Lato"/>
              <a:cs typeface="Lato"/>
              <a:sym typeface="Lato"/>
            </a:endParaRPr>
          </a:p>
          <a:p>
            <a:pPr indent="0" lvl="0" marL="0" rtl="0" algn="l">
              <a:lnSpc>
                <a:spcPct val="100000"/>
              </a:lnSpc>
              <a:spcBef>
                <a:spcPts val="0"/>
              </a:spcBef>
              <a:spcAft>
                <a:spcPts val="0"/>
              </a:spcAft>
              <a:buNone/>
            </a:pPr>
            <a:r>
              <a:t/>
            </a:r>
            <a:endParaRPr sz="1800">
              <a:latin typeface="Lato"/>
              <a:ea typeface="Lato"/>
              <a:cs typeface="Lato"/>
              <a:sym typeface="Lato"/>
            </a:endParaRPr>
          </a:p>
        </p:txBody>
      </p:sp>
      <p:sp>
        <p:nvSpPr>
          <p:cNvPr id="614" name="Google Shape;614;p42"/>
          <p:cNvSpPr/>
          <p:nvPr/>
        </p:nvSpPr>
        <p:spPr>
          <a:xfrm>
            <a:off x="357875" y="2007300"/>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figlio</a:t>
            </a:r>
            <a:endParaRPr b="1" sz="2000">
              <a:solidFill>
                <a:schemeClr val="lt1"/>
              </a:solidFill>
            </a:endParaRPr>
          </a:p>
        </p:txBody>
      </p:sp>
      <p:sp>
        <p:nvSpPr>
          <p:cNvPr id="615" name="Google Shape;615;p42"/>
          <p:cNvSpPr/>
          <p:nvPr/>
        </p:nvSpPr>
        <p:spPr>
          <a:xfrm>
            <a:off x="357875" y="274714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di</a:t>
            </a:r>
            <a:endParaRPr b="1" sz="2000">
              <a:solidFill>
                <a:schemeClr val="lt1"/>
              </a:solidFill>
            </a:endParaRPr>
          </a:p>
        </p:txBody>
      </p:sp>
      <p:sp>
        <p:nvSpPr>
          <p:cNvPr id="616" name="Google Shape;616;p42"/>
          <p:cNvSpPr/>
          <p:nvPr/>
        </p:nvSpPr>
        <p:spPr>
          <a:xfrm>
            <a:off x="357875" y="348699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2</a:t>
            </a:r>
            <a:endParaRPr b="1" sz="2000">
              <a:solidFill>
                <a:schemeClr val="lt1"/>
              </a:solidFill>
            </a:endParaRPr>
          </a:p>
        </p:txBody>
      </p:sp>
      <p:sp>
        <p:nvSpPr>
          <p:cNvPr id="617" name="Google Shape;617;p42"/>
          <p:cNvSpPr/>
          <p:nvPr/>
        </p:nvSpPr>
        <p:spPr>
          <a:xfrm>
            <a:off x="4230050" y="1245475"/>
            <a:ext cx="883500" cy="27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Giuseppe</a:t>
            </a:r>
            <a:endParaRPr b="1" sz="1200">
              <a:solidFill>
                <a:schemeClr val="lt1"/>
              </a:solidFill>
            </a:endParaRPr>
          </a:p>
        </p:txBody>
      </p:sp>
      <p:sp>
        <p:nvSpPr>
          <p:cNvPr id="618" name="Google Shape;618;p42"/>
          <p:cNvSpPr/>
          <p:nvPr/>
        </p:nvSpPr>
        <p:spPr>
          <a:xfrm>
            <a:off x="4230050" y="1562875"/>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è</a:t>
            </a:r>
            <a:endParaRPr b="1" sz="1200">
              <a:solidFill>
                <a:schemeClr val="lt1"/>
              </a:solidFill>
            </a:endParaRPr>
          </a:p>
        </p:txBody>
      </p:sp>
      <p:sp>
        <p:nvSpPr>
          <p:cNvPr id="619" name="Google Shape;619;p42"/>
          <p:cNvSpPr/>
          <p:nvPr/>
        </p:nvSpPr>
        <p:spPr>
          <a:xfrm>
            <a:off x="4230050" y="1835775"/>
            <a:ext cx="8763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un</a:t>
            </a:r>
            <a:endParaRPr b="1" sz="1200">
              <a:solidFill>
                <a:schemeClr val="lt1"/>
              </a:solidFill>
            </a:endParaRPr>
          </a:p>
        </p:txBody>
      </p:sp>
      <p:sp>
        <p:nvSpPr>
          <p:cNvPr id="620" name="Google Shape;620;p42"/>
          <p:cNvSpPr/>
          <p:nvPr/>
        </p:nvSpPr>
        <p:spPr>
          <a:xfrm>
            <a:off x="4230051" y="2108200"/>
            <a:ext cx="883500" cy="27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pagliaccio</a:t>
            </a:r>
            <a:endParaRPr b="1" sz="1100">
              <a:solidFill>
                <a:schemeClr val="lt1"/>
              </a:solidFill>
            </a:endParaRPr>
          </a:p>
        </p:txBody>
      </p:sp>
      <p:sp>
        <p:nvSpPr>
          <p:cNvPr id="621" name="Google Shape;621;p42"/>
          <p:cNvSpPr/>
          <p:nvPr/>
        </p:nvSpPr>
        <p:spPr>
          <a:xfrm>
            <a:off x="4230050" y="2444925"/>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ha</a:t>
            </a:r>
            <a:endParaRPr b="1" sz="1200">
              <a:solidFill>
                <a:schemeClr val="lt1"/>
              </a:solidFill>
            </a:endParaRPr>
          </a:p>
        </p:txBody>
      </p:sp>
      <p:sp>
        <p:nvSpPr>
          <p:cNvPr id="622" name="Google Shape;622;p42"/>
          <p:cNvSpPr/>
          <p:nvPr/>
        </p:nvSpPr>
        <p:spPr>
          <a:xfrm>
            <a:off x="4230050" y="2734400"/>
            <a:ext cx="8763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33</a:t>
            </a:r>
            <a:endParaRPr b="1" sz="1200">
              <a:solidFill>
                <a:schemeClr val="lt1"/>
              </a:solidFill>
            </a:endParaRPr>
          </a:p>
        </p:txBody>
      </p:sp>
      <p:sp>
        <p:nvSpPr>
          <p:cNvPr id="623" name="Google Shape;623;p42"/>
          <p:cNvSpPr/>
          <p:nvPr/>
        </p:nvSpPr>
        <p:spPr>
          <a:xfrm>
            <a:off x="4230050" y="3014050"/>
            <a:ext cx="3440100" cy="2283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anni</a:t>
            </a:r>
            <a:endParaRPr b="1" sz="1200">
              <a:solidFill>
                <a:schemeClr val="lt1"/>
              </a:solidFill>
            </a:endParaRPr>
          </a:p>
        </p:txBody>
      </p:sp>
      <p:sp>
        <p:nvSpPr>
          <p:cNvPr id="624" name="Google Shape;624;p42"/>
          <p:cNvSpPr/>
          <p:nvPr/>
        </p:nvSpPr>
        <p:spPr>
          <a:xfrm>
            <a:off x="4230050" y="3296475"/>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Gianluca</a:t>
            </a:r>
            <a:endParaRPr b="1" sz="1200">
              <a:solidFill>
                <a:schemeClr val="lt1"/>
              </a:solidFill>
            </a:endParaRPr>
          </a:p>
        </p:txBody>
      </p:sp>
      <p:sp>
        <p:nvSpPr>
          <p:cNvPr id="625" name="Google Shape;625;p42"/>
          <p:cNvSpPr/>
          <p:nvPr/>
        </p:nvSpPr>
        <p:spPr>
          <a:xfrm>
            <a:off x="4230050" y="3569150"/>
            <a:ext cx="883500" cy="27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figlio</a:t>
            </a:r>
            <a:endParaRPr b="1" sz="1200">
              <a:solidFill>
                <a:schemeClr val="lt1"/>
              </a:solidFill>
            </a:endParaRPr>
          </a:p>
        </p:txBody>
      </p:sp>
      <p:sp>
        <p:nvSpPr>
          <p:cNvPr id="626" name="Google Shape;626;p42"/>
          <p:cNvSpPr/>
          <p:nvPr/>
        </p:nvSpPr>
        <p:spPr>
          <a:xfrm>
            <a:off x="4234100" y="4161725"/>
            <a:ext cx="8763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2</a:t>
            </a:r>
            <a:endParaRPr b="1" sz="1200">
              <a:solidFill>
                <a:schemeClr val="lt1"/>
              </a:solidFill>
            </a:endParaRPr>
          </a:p>
        </p:txBody>
      </p:sp>
      <p:sp>
        <p:nvSpPr>
          <p:cNvPr id="627" name="Google Shape;627;p42"/>
          <p:cNvSpPr/>
          <p:nvPr/>
        </p:nvSpPr>
        <p:spPr>
          <a:xfrm>
            <a:off x="4230050" y="3891800"/>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di</a:t>
            </a:r>
            <a:endParaRPr b="1" sz="1200">
              <a:solidFill>
                <a:schemeClr val="lt1"/>
              </a:solidFill>
            </a:endParaRPr>
          </a:p>
        </p:txBody>
      </p:sp>
      <p:sp>
        <p:nvSpPr>
          <p:cNvPr id="628" name="Google Shape;628;p42"/>
          <p:cNvSpPr/>
          <p:nvPr/>
        </p:nvSpPr>
        <p:spPr>
          <a:xfrm>
            <a:off x="2312300" y="2538100"/>
            <a:ext cx="1142100" cy="118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Modello</a:t>
            </a:r>
            <a:endParaRPr/>
          </a:p>
        </p:txBody>
      </p:sp>
      <p:sp>
        <p:nvSpPr>
          <p:cNvPr id="629" name="Google Shape;629;p42"/>
          <p:cNvSpPr/>
          <p:nvPr/>
        </p:nvSpPr>
        <p:spPr>
          <a:xfrm rot="1007686">
            <a:off x="1388806" y="2351955"/>
            <a:ext cx="1034109" cy="14264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0" name="Google Shape;630;p42"/>
          <p:cNvSpPr/>
          <p:nvPr/>
        </p:nvSpPr>
        <p:spPr>
          <a:xfrm rot="-1590745">
            <a:off x="1380831" y="3489187"/>
            <a:ext cx="876360" cy="164888"/>
          </a:xfrm>
          <a:prstGeom prst="rightArrow">
            <a:avLst>
              <a:gd fmla="val 50000" name="adj1"/>
              <a:gd fmla="val 23621"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1" name="Google Shape;631;p42"/>
          <p:cNvSpPr/>
          <p:nvPr/>
        </p:nvSpPr>
        <p:spPr>
          <a:xfrm rot="-2354">
            <a:off x="1380993" y="3014348"/>
            <a:ext cx="876300" cy="165000"/>
          </a:xfrm>
          <a:prstGeom prst="rightArrow">
            <a:avLst>
              <a:gd fmla="val 50000" name="adj1"/>
              <a:gd fmla="val 22291"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2" name="Google Shape;632;p42"/>
          <p:cNvSpPr/>
          <p:nvPr/>
        </p:nvSpPr>
        <p:spPr>
          <a:xfrm rot="-2337">
            <a:off x="3621572" y="2971702"/>
            <a:ext cx="441300" cy="165000"/>
          </a:xfrm>
          <a:prstGeom prst="rightArrow">
            <a:avLst>
              <a:gd fmla="val 50000" name="adj1"/>
              <a:gd fmla="val 22291"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3" name="Google Shape;633;p42"/>
          <p:cNvSpPr txBox="1"/>
          <p:nvPr>
            <p:ph type="title"/>
          </p:nvPr>
        </p:nvSpPr>
        <p:spPr>
          <a:xfrm>
            <a:off x="5085550" y="1995850"/>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1%</a:t>
            </a:r>
            <a:endParaRPr b="1" sz="1600">
              <a:latin typeface="Lato"/>
              <a:ea typeface="Lato"/>
              <a:cs typeface="Lato"/>
              <a:sym typeface="Lato"/>
            </a:endParaRPr>
          </a:p>
        </p:txBody>
      </p:sp>
      <p:sp>
        <p:nvSpPr>
          <p:cNvPr id="634" name="Google Shape;634;p42"/>
          <p:cNvSpPr txBox="1"/>
          <p:nvPr>
            <p:ph type="title"/>
          </p:nvPr>
        </p:nvSpPr>
        <p:spPr>
          <a:xfrm>
            <a:off x="5113084" y="3456800"/>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1%</a:t>
            </a:r>
            <a:endParaRPr b="1" sz="1600">
              <a:latin typeface="Lato"/>
              <a:ea typeface="Lato"/>
              <a:cs typeface="Lato"/>
              <a:sym typeface="Lato"/>
            </a:endParaRPr>
          </a:p>
        </p:txBody>
      </p:sp>
      <p:sp>
        <p:nvSpPr>
          <p:cNvPr id="635" name="Google Shape;635;p42"/>
          <p:cNvSpPr txBox="1"/>
          <p:nvPr>
            <p:ph type="title"/>
          </p:nvPr>
        </p:nvSpPr>
        <p:spPr>
          <a:xfrm>
            <a:off x="5117600" y="1468477"/>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636" name="Google Shape;636;p42"/>
          <p:cNvSpPr txBox="1"/>
          <p:nvPr>
            <p:ph type="title"/>
          </p:nvPr>
        </p:nvSpPr>
        <p:spPr>
          <a:xfrm>
            <a:off x="5103265" y="3179650"/>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1%</a:t>
            </a:r>
            <a:endParaRPr b="1" sz="1600">
              <a:latin typeface="Lato"/>
              <a:ea typeface="Lato"/>
              <a:cs typeface="Lato"/>
              <a:sym typeface="Lato"/>
            </a:endParaRPr>
          </a:p>
        </p:txBody>
      </p:sp>
      <p:sp>
        <p:nvSpPr>
          <p:cNvPr id="637" name="Google Shape;637;p42"/>
          <p:cNvSpPr txBox="1"/>
          <p:nvPr>
            <p:ph type="title"/>
          </p:nvPr>
        </p:nvSpPr>
        <p:spPr>
          <a:xfrm>
            <a:off x="5124783" y="1744545"/>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r>
              <a:rPr b="1" lang="it" sz="1400">
                <a:latin typeface="Lato"/>
                <a:ea typeface="Lato"/>
                <a:cs typeface="Lato"/>
                <a:sym typeface="Lato"/>
              </a:rPr>
              <a:t>%</a:t>
            </a:r>
            <a:endParaRPr b="1" sz="1400">
              <a:latin typeface="Lato"/>
              <a:ea typeface="Lato"/>
              <a:cs typeface="Lato"/>
              <a:sym typeface="Lato"/>
            </a:endParaRPr>
          </a:p>
        </p:txBody>
      </p:sp>
      <p:sp>
        <p:nvSpPr>
          <p:cNvPr id="638" name="Google Shape;638;p42"/>
          <p:cNvSpPr txBox="1"/>
          <p:nvPr>
            <p:ph type="title"/>
          </p:nvPr>
        </p:nvSpPr>
        <p:spPr>
          <a:xfrm>
            <a:off x="5117600" y="2361328"/>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639" name="Google Shape;639;p42"/>
          <p:cNvSpPr txBox="1"/>
          <p:nvPr>
            <p:ph type="title"/>
          </p:nvPr>
        </p:nvSpPr>
        <p:spPr>
          <a:xfrm>
            <a:off x="5117600" y="2661758"/>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r>
              <a:rPr b="1" lang="it" sz="1400">
                <a:latin typeface="Lato"/>
                <a:ea typeface="Lato"/>
                <a:cs typeface="Lato"/>
                <a:sym typeface="Lato"/>
              </a:rPr>
              <a:t>%</a:t>
            </a:r>
            <a:endParaRPr b="1" sz="1400">
              <a:latin typeface="Lato"/>
              <a:ea typeface="Lato"/>
              <a:cs typeface="Lato"/>
              <a:sym typeface="Lato"/>
            </a:endParaRPr>
          </a:p>
        </p:txBody>
      </p:sp>
      <p:sp>
        <p:nvSpPr>
          <p:cNvPr id="640" name="Google Shape;640;p42"/>
          <p:cNvSpPr txBox="1"/>
          <p:nvPr>
            <p:ph type="title"/>
          </p:nvPr>
        </p:nvSpPr>
        <p:spPr>
          <a:xfrm>
            <a:off x="7632200" y="2904724"/>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99</a:t>
            </a:r>
            <a:r>
              <a:rPr b="1" lang="it" sz="1400">
                <a:latin typeface="Lato"/>
                <a:ea typeface="Lato"/>
                <a:cs typeface="Lato"/>
                <a:sym typeface="Lato"/>
              </a:rPr>
              <a:t>%</a:t>
            </a:r>
            <a:endParaRPr b="1" sz="1400">
              <a:latin typeface="Lato"/>
              <a:ea typeface="Lato"/>
              <a:cs typeface="Lato"/>
              <a:sym typeface="Lato"/>
            </a:endParaRPr>
          </a:p>
        </p:txBody>
      </p:sp>
      <p:sp>
        <p:nvSpPr>
          <p:cNvPr id="641" name="Google Shape;641;p42"/>
          <p:cNvSpPr txBox="1"/>
          <p:nvPr>
            <p:ph type="title"/>
          </p:nvPr>
        </p:nvSpPr>
        <p:spPr>
          <a:xfrm>
            <a:off x="5122618" y="3811498"/>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642" name="Google Shape;642;p42"/>
          <p:cNvSpPr txBox="1"/>
          <p:nvPr>
            <p:ph type="title"/>
          </p:nvPr>
        </p:nvSpPr>
        <p:spPr>
          <a:xfrm>
            <a:off x="5140525" y="4136076"/>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r>
              <a:rPr b="1" lang="it" sz="1400">
                <a:latin typeface="Lato"/>
                <a:ea typeface="Lato"/>
                <a:cs typeface="Lato"/>
                <a:sym typeface="Lato"/>
              </a:rPr>
              <a:t>%</a:t>
            </a:r>
            <a:endParaRPr b="1" sz="1400">
              <a:latin typeface="Lato"/>
              <a:ea typeface="Lato"/>
              <a:cs typeface="Lato"/>
              <a:sym typeface="Lato"/>
            </a:endParaRPr>
          </a:p>
        </p:txBody>
      </p:sp>
      <p:sp>
        <p:nvSpPr>
          <p:cNvPr id="643" name="Google Shape;643;p42"/>
          <p:cNvSpPr txBox="1"/>
          <p:nvPr>
            <p:ph type="title"/>
          </p:nvPr>
        </p:nvSpPr>
        <p:spPr>
          <a:xfrm>
            <a:off x="5114818" y="1162535"/>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1%</a:t>
            </a:r>
            <a:endParaRPr b="1" sz="1600">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43"/>
          <p:cNvSpPr txBox="1"/>
          <p:nvPr>
            <p:ph type="title"/>
          </p:nvPr>
        </p:nvSpPr>
        <p:spPr>
          <a:xfrm>
            <a:off x="311700" y="28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Generare nuovo testo</a:t>
            </a:r>
            <a:endParaRPr sz="2420">
              <a:solidFill>
                <a:srgbClr val="45818E"/>
              </a:solidFill>
              <a:latin typeface="Lato Black"/>
              <a:ea typeface="Lato Black"/>
              <a:cs typeface="Lato Black"/>
              <a:sym typeface="Lato Black"/>
            </a:endParaRPr>
          </a:p>
        </p:txBody>
      </p:sp>
      <p:sp>
        <p:nvSpPr>
          <p:cNvPr id="649" name="Google Shape;649;p43"/>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0" name="Google Shape;650;p43"/>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651" name="Google Shape;651;p43"/>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652" name="Google Shape;652;p43"/>
          <p:cNvSpPr txBox="1"/>
          <p:nvPr>
            <p:ph type="title"/>
          </p:nvPr>
        </p:nvSpPr>
        <p:spPr>
          <a:xfrm>
            <a:off x="311700" y="1802650"/>
            <a:ext cx="7640400" cy="5043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it" sz="1800">
                <a:latin typeface="Lato"/>
                <a:ea typeface="Lato"/>
                <a:cs typeface="Lato"/>
                <a:sym typeface="Lato"/>
              </a:rPr>
              <a:t>Testo generato</a:t>
            </a:r>
            <a:endParaRPr sz="1800">
              <a:latin typeface="Lato"/>
              <a:ea typeface="Lato"/>
              <a:cs typeface="Lato"/>
              <a:sym typeface="Lato"/>
            </a:endParaRPr>
          </a:p>
          <a:p>
            <a:pPr indent="0" lvl="0" marL="0" rtl="0" algn="ctr">
              <a:lnSpc>
                <a:spcPct val="100000"/>
              </a:lnSpc>
              <a:spcBef>
                <a:spcPts val="0"/>
              </a:spcBef>
              <a:spcAft>
                <a:spcPts val="0"/>
              </a:spcAft>
              <a:buNone/>
            </a:pPr>
            <a:r>
              <a:rPr b="1" lang="it" sz="1800">
                <a:latin typeface="Lato"/>
                <a:ea typeface="Lato"/>
                <a:cs typeface="Lato"/>
                <a:sym typeface="Lato"/>
              </a:rPr>
              <a:t>Gianluca ha un figlio di 2 anni</a:t>
            </a:r>
            <a:endParaRPr b="1" sz="1800">
              <a:latin typeface="Lato"/>
              <a:ea typeface="Lato"/>
              <a:cs typeface="Lato"/>
              <a:sym typeface="Lato"/>
            </a:endParaRPr>
          </a:p>
          <a:p>
            <a:pPr indent="0" lvl="0" marL="0" rtl="0" algn="l">
              <a:lnSpc>
                <a:spcPct val="100000"/>
              </a:lnSpc>
              <a:spcBef>
                <a:spcPts val="0"/>
              </a:spcBef>
              <a:spcAft>
                <a:spcPts val="0"/>
              </a:spcAft>
              <a:buNone/>
            </a:pPr>
            <a:r>
              <a:t/>
            </a:r>
            <a:endParaRPr sz="1800">
              <a:latin typeface="Lato"/>
              <a:ea typeface="Lato"/>
              <a:cs typeface="Lato"/>
              <a:sym typeface="Lato"/>
            </a:endParaRPr>
          </a:p>
        </p:txBody>
      </p:sp>
      <p:sp>
        <p:nvSpPr>
          <p:cNvPr id="653" name="Google Shape;653;p43"/>
          <p:cNvSpPr txBox="1"/>
          <p:nvPr>
            <p:ph type="title"/>
          </p:nvPr>
        </p:nvSpPr>
        <p:spPr>
          <a:xfrm>
            <a:off x="311700" y="3204875"/>
            <a:ext cx="76404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Modelli che operano in questo modo sono chiamati </a:t>
            </a:r>
            <a:endParaRPr sz="1800">
              <a:latin typeface="Lato"/>
              <a:ea typeface="Lato"/>
              <a:cs typeface="Lato"/>
              <a:sym typeface="Lato"/>
            </a:endParaRPr>
          </a:p>
          <a:p>
            <a:pPr indent="0" lvl="0" marL="0" rtl="0" algn="l">
              <a:lnSpc>
                <a:spcPct val="100000"/>
              </a:lnSpc>
              <a:spcBef>
                <a:spcPts val="0"/>
              </a:spcBef>
              <a:spcAft>
                <a:spcPts val="0"/>
              </a:spcAft>
              <a:buNone/>
            </a:pPr>
            <a:r>
              <a:rPr b="1" lang="it" sz="1800">
                <a:latin typeface="Lato"/>
                <a:ea typeface="Lato"/>
                <a:cs typeface="Lato"/>
                <a:sym typeface="Lato"/>
              </a:rPr>
              <a:t>modelli autoregressivi</a:t>
            </a:r>
            <a:endParaRPr b="1" sz="1800">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44"/>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Large Language Model</a:t>
            </a:r>
            <a:endParaRPr sz="2420">
              <a:solidFill>
                <a:srgbClr val="45818E"/>
              </a:solidFill>
              <a:latin typeface="Lato Black"/>
              <a:ea typeface="Lato Black"/>
              <a:cs typeface="Lato Black"/>
              <a:sym typeface="Lato Black"/>
            </a:endParaRPr>
          </a:p>
        </p:txBody>
      </p:sp>
      <p:sp>
        <p:nvSpPr>
          <p:cNvPr id="659" name="Google Shape;659;p44"/>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0" name="Google Shape;660;p44"/>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661" name="Google Shape;661;p44"/>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662" name="Google Shape;662;p44"/>
          <p:cNvSpPr txBox="1"/>
          <p:nvPr>
            <p:ph type="title"/>
          </p:nvPr>
        </p:nvSpPr>
        <p:spPr>
          <a:xfrm>
            <a:off x="349475" y="83255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1800">
                <a:latin typeface="Lato"/>
                <a:ea typeface="Lato"/>
                <a:cs typeface="Lato"/>
                <a:sym typeface="Lato"/>
              </a:rPr>
              <a:t>Sono modelli di linguaggio di enormi dimensioni:</a:t>
            </a:r>
            <a:endParaRPr sz="1800">
              <a:latin typeface="Lato"/>
              <a:ea typeface="Lato"/>
              <a:cs typeface="Lato"/>
              <a:sym typeface="Lato"/>
            </a:endParaRPr>
          </a:p>
          <a:p>
            <a:pPr indent="0" lvl="0" marL="0" rtl="0" algn="l">
              <a:lnSpc>
                <a:spcPct val="100000"/>
              </a:lnSpc>
              <a:spcBef>
                <a:spcPts val="0"/>
              </a:spcBef>
              <a:spcAft>
                <a:spcPts val="0"/>
              </a:spcAft>
              <a:buSzPts val="990"/>
              <a:buNone/>
            </a:pPr>
            <a:r>
              <a:t/>
            </a:r>
            <a:endParaRPr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lang="it" sz="1800">
                <a:latin typeface="Lato"/>
                <a:ea typeface="Lato"/>
                <a:cs typeface="Lato"/>
                <a:sym typeface="Lato"/>
              </a:rPr>
              <a:t>dimensione del numero di parametri (Miliardi)</a:t>
            </a:r>
            <a:endParaRPr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lang="it" sz="1800">
                <a:latin typeface="Lato"/>
                <a:ea typeface="Lato"/>
                <a:cs typeface="Lato"/>
                <a:sym typeface="Lato"/>
              </a:rPr>
              <a:t>dimensione dei dati di addestramento (Terabyte)</a:t>
            </a:r>
            <a:endParaRPr sz="1800">
              <a:latin typeface="Lato"/>
              <a:ea typeface="Lato"/>
              <a:cs typeface="Lato"/>
              <a:sym typeface="Lato"/>
            </a:endParaRPr>
          </a:p>
          <a:p>
            <a:pPr indent="0" lvl="0" marL="0" rtl="0" algn="l">
              <a:lnSpc>
                <a:spcPct val="100000"/>
              </a:lnSpc>
              <a:spcBef>
                <a:spcPts val="0"/>
              </a:spcBef>
              <a:spcAft>
                <a:spcPts val="0"/>
              </a:spcAft>
              <a:buNone/>
            </a:pPr>
            <a:r>
              <a:t/>
            </a:r>
            <a:endParaRPr sz="1800">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45"/>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Large Language Model</a:t>
            </a:r>
            <a:endParaRPr sz="2420">
              <a:solidFill>
                <a:srgbClr val="45818E"/>
              </a:solidFill>
              <a:latin typeface="Lato Black"/>
              <a:ea typeface="Lato Black"/>
              <a:cs typeface="Lato Black"/>
              <a:sym typeface="Lato Black"/>
            </a:endParaRPr>
          </a:p>
        </p:txBody>
      </p:sp>
      <p:sp>
        <p:nvSpPr>
          <p:cNvPr id="668" name="Google Shape;668;p45"/>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9" name="Google Shape;669;p45"/>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670" name="Google Shape;670;p45"/>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671" name="Google Shape;671;p45"/>
          <p:cNvSpPr txBox="1"/>
          <p:nvPr>
            <p:ph type="title"/>
          </p:nvPr>
        </p:nvSpPr>
        <p:spPr>
          <a:xfrm>
            <a:off x="349475" y="83255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Meta LLama: 7B Parametri</a:t>
            </a:r>
            <a:endParaRPr sz="1800">
              <a:latin typeface="Lato"/>
              <a:ea typeface="Lato"/>
              <a:cs typeface="Lato"/>
              <a:sym typeface="Lato"/>
            </a:endParaRPr>
          </a:p>
        </p:txBody>
      </p:sp>
      <p:pic>
        <p:nvPicPr>
          <p:cNvPr descr="{&quot;type&quot;:&quot;$$&quot;,&quot;backgroundColorModified&quot;:false,&quot;id&quot;:&quot;4&quot;,&quot;aid&quot;:null,&quot;code&quot;:&quot;$$y\\,=\\,b\\,+\\,wx$$&quot;,&quot;backgroundColor&quot;:&quot;#FFFFFF&quot;,&quot;font&quot;:{&quot;size&quot;:34.5,&quot;family&quot;:&quot;Lato&quot;,&quot;color&quot;:&quot;#000000&quot;},&quot;ts&quot;:1638468256927,&quot;cs&quot;:&quot;ruSHMdKdfgESCjXacn3Mig==&quot;,&quot;size&quot;:{&quot;width&quot;:249.99999999999991,&quot;height&quot;:42.199999999999996}}" id="672" name="Google Shape;672;p45"/>
          <p:cNvPicPr preferRelativeResize="0"/>
          <p:nvPr/>
        </p:nvPicPr>
        <p:blipFill>
          <a:blip r:embed="rId4">
            <a:alphaModFix/>
          </a:blip>
          <a:stretch>
            <a:fillRect/>
          </a:stretch>
        </p:blipFill>
        <p:spPr>
          <a:xfrm>
            <a:off x="311698" y="3190414"/>
            <a:ext cx="2381250" cy="401955"/>
          </a:xfrm>
          <a:prstGeom prst="rect">
            <a:avLst/>
          </a:prstGeom>
          <a:noFill/>
          <a:ln>
            <a:noFill/>
          </a:ln>
        </p:spPr>
      </p:pic>
      <p:pic>
        <p:nvPicPr>
          <p:cNvPr id="673" name="Google Shape;673;p45"/>
          <p:cNvPicPr preferRelativeResize="0"/>
          <p:nvPr/>
        </p:nvPicPr>
        <p:blipFill>
          <a:blip r:embed="rId5">
            <a:alphaModFix/>
          </a:blip>
          <a:stretch>
            <a:fillRect/>
          </a:stretch>
        </p:blipFill>
        <p:spPr>
          <a:xfrm>
            <a:off x="349475" y="1405250"/>
            <a:ext cx="2615375" cy="1243500"/>
          </a:xfrm>
          <a:prstGeom prst="rect">
            <a:avLst/>
          </a:prstGeom>
          <a:noFill/>
          <a:ln>
            <a:noFill/>
          </a:ln>
        </p:spPr>
      </p:pic>
      <p:sp>
        <p:nvSpPr>
          <p:cNvPr id="674" name="Google Shape;674;p45"/>
          <p:cNvSpPr txBox="1"/>
          <p:nvPr>
            <p:ph type="title"/>
          </p:nvPr>
        </p:nvSpPr>
        <p:spPr>
          <a:xfrm>
            <a:off x="221725" y="3592375"/>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Questo è un modello con 2 parametri….</a:t>
            </a:r>
            <a:endParaRPr sz="1800">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46"/>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strike="sngStrike">
                <a:solidFill>
                  <a:srgbClr val="45818E"/>
                </a:solidFill>
                <a:latin typeface="Lato Black"/>
                <a:ea typeface="Lato Black"/>
                <a:cs typeface="Lato Black"/>
                <a:sym typeface="Lato Black"/>
              </a:rPr>
              <a:t>Large  </a:t>
            </a:r>
            <a:r>
              <a:rPr lang="it" sz="2420">
                <a:solidFill>
                  <a:srgbClr val="45818E"/>
                </a:solidFill>
                <a:latin typeface="Lato Black"/>
                <a:ea typeface="Lato Black"/>
                <a:cs typeface="Lato Black"/>
                <a:sym typeface="Lato Black"/>
              </a:rPr>
              <a:t>Small </a:t>
            </a:r>
            <a:r>
              <a:rPr lang="it" sz="2420">
                <a:solidFill>
                  <a:srgbClr val="45818E"/>
                </a:solidFill>
                <a:latin typeface="Lato Black"/>
                <a:ea typeface="Lato Black"/>
                <a:cs typeface="Lato Black"/>
                <a:sym typeface="Lato Black"/>
              </a:rPr>
              <a:t>Language Model</a:t>
            </a:r>
            <a:endParaRPr sz="2420">
              <a:solidFill>
                <a:srgbClr val="45818E"/>
              </a:solidFill>
              <a:latin typeface="Lato Black"/>
              <a:ea typeface="Lato Black"/>
              <a:cs typeface="Lato Black"/>
              <a:sym typeface="Lato Black"/>
            </a:endParaRPr>
          </a:p>
        </p:txBody>
      </p:sp>
      <p:sp>
        <p:nvSpPr>
          <p:cNvPr id="680" name="Google Shape;680;p46"/>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1" name="Google Shape;681;p46"/>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682" name="Google Shape;682;p46"/>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683" name="Google Shape;683;p46"/>
          <p:cNvSpPr txBox="1"/>
          <p:nvPr>
            <p:ph type="title"/>
          </p:nvPr>
        </p:nvSpPr>
        <p:spPr>
          <a:xfrm>
            <a:off x="349475" y="83255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Meta LLama: 7B Parametri</a:t>
            </a:r>
            <a:endParaRPr sz="1800">
              <a:latin typeface="Lato"/>
              <a:ea typeface="Lato"/>
              <a:cs typeface="Lato"/>
              <a:sym typeface="Lato"/>
            </a:endParaRPr>
          </a:p>
        </p:txBody>
      </p:sp>
      <p:pic>
        <p:nvPicPr>
          <p:cNvPr descr="{&quot;type&quot;:&quot;$$&quot;,&quot;backgroundColorModified&quot;:false,&quot;id&quot;:&quot;4&quot;,&quot;aid&quot;:null,&quot;code&quot;:&quot;$$y\\,=\\,b\\,+\\,wx$$&quot;,&quot;backgroundColor&quot;:&quot;#FFFFFF&quot;,&quot;font&quot;:{&quot;size&quot;:34.5,&quot;family&quot;:&quot;Lato&quot;,&quot;color&quot;:&quot;#000000&quot;},&quot;ts&quot;:1638468256927,&quot;cs&quot;:&quot;ruSHMdKdfgESCjXacn3Mig==&quot;,&quot;size&quot;:{&quot;width&quot;:249.99999999999991,&quot;height&quot;:42.199999999999996}}" id="684" name="Google Shape;684;p46"/>
          <p:cNvPicPr preferRelativeResize="0"/>
          <p:nvPr/>
        </p:nvPicPr>
        <p:blipFill>
          <a:blip r:embed="rId4">
            <a:alphaModFix/>
          </a:blip>
          <a:stretch>
            <a:fillRect/>
          </a:stretch>
        </p:blipFill>
        <p:spPr>
          <a:xfrm>
            <a:off x="311698" y="3190414"/>
            <a:ext cx="2381250" cy="401955"/>
          </a:xfrm>
          <a:prstGeom prst="rect">
            <a:avLst/>
          </a:prstGeom>
          <a:noFill/>
          <a:ln>
            <a:noFill/>
          </a:ln>
        </p:spPr>
      </p:pic>
      <p:pic>
        <p:nvPicPr>
          <p:cNvPr id="685" name="Google Shape;685;p46"/>
          <p:cNvPicPr preferRelativeResize="0"/>
          <p:nvPr/>
        </p:nvPicPr>
        <p:blipFill>
          <a:blip r:embed="rId5">
            <a:alphaModFix/>
          </a:blip>
          <a:stretch>
            <a:fillRect/>
          </a:stretch>
        </p:blipFill>
        <p:spPr>
          <a:xfrm>
            <a:off x="349475" y="1405250"/>
            <a:ext cx="2615375" cy="1243500"/>
          </a:xfrm>
          <a:prstGeom prst="rect">
            <a:avLst/>
          </a:prstGeom>
          <a:noFill/>
          <a:ln>
            <a:noFill/>
          </a:ln>
        </p:spPr>
      </p:pic>
      <p:sp>
        <p:nvSpPr>
          <p:cNvPr id="686" name="Google Shape;686;p46"/>
          <p:cNvSpPr txBox="1"/>
          <p:nvPr>
            <p:ph type="title"/>
          </p:nvPr>
        </p:nvSpPr>
        <p:spPr>
          <a:xfrm>
            <a:off x="221725" y="3592375"/>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Questo è un modello con 2 parametri….</a:t>
            </a:r>
            <a:endParaRPr sz="1800">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47"/>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Veri </a:t>
            </a:r>
            <a:r>
              <a:rPr lang="it" sz="2420">
                <a:solidFill>
                  <a:srgbClr val="45818E"/>
                </a:solidFill>
                <a:latin typeface="Lato Black"/>
                <a:ea typeface="Lato Black"/>
                <a:cs typeface="Lato Black"/>
                <a:sym typeface="Lato Black"/>
              </a:rPr>
              <a:t>Large Language Model</a:t>
            </a:r>
            <a:endParaRPr sz="2420">
              <a:solidFill>
                <a:srgbClr val="45818E"/>
              </a:solidFill>
              <a:latin typeface="Lato Black"/>
              <a:ea typeface="Lato Black"/>
              <a:cs typeface="Lato Black"/>
              <a:sym typeface="Lato Black"/>
            </a:endParaRPr>
          </a:p>
        </p:txBody>
      </p:sp>
      <p:sp>
        <p:nvSpPr>
          <p:cNvPr id="692" name="Google Shape;692;p47"/>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3" name="Google Shape;693;p47"/>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694" name="Google Shape;694;p47"/>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695" name="Google Shape;695;p47"/>
          <p:cNvSpPr txBox="1"/>
          <p:nvPr>
            <p:ph type="title"/>
          </p:nvPr>
        </p:nvSpPr>
        <p:spPr>
          <a:xfrm>
            <a:off x="349475" y="83255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D</a:t>
            </a:r>
            <a:r>
              <a:rPr lang="it" sz="1800">
                <a:latin typeface="Lato"/>
                <a:ea typeface="Lato"/>
                <a:cs typeface="Lato"/>
                <a:sym typeface="Lato"/>
              </a:rPr>
              <a:t>imensione del numero di parametri </a:t>
            </a:r>
            <a:endParaRPr sz="1800">
              <a:latin typeface="Lato"/>
              <a:ea typeface="Lato"/>
              <a:cs typeface="Lato"/>
              <a:sym typeface="Lato"/>
            </a:endParaRPr>
          </a:p>
        </p:txBody>
      </p:sp>
      <p:pic>
        <p:nvPicPr>
          <p:cNvPr id="696" name="Google Shape;696;p47"/>
          <p:cNvPicPr preferRelativeResize="0"/>
          <p:nvPr/>
        </p:nvPicPr>
        <p:blipFill>
          <a:blip r:embed="rId4">
            <a:alphaModFix/>
          </a:blip>
          <a:stretch>
            <a:fillRect/>
          </a:stretch>
        </p:blipFill>
        <p:spPr>
          <a:xfrm>
            <a:off x="632963" y="1448112"/>
            <a:ext cx="2559075" cy="1916825"/>
          </a:xfrm>
          <a:prstGeom prst="rect">
            <a:avLst/>
          </a:prstGeom>
          <a:noFill/>
          <a:ln>
            <a:noFill/>
          </a:ln>
        </p:spPr>
      </p:pic>
      <p:sp>
        <p:nvSpPr>
          <p:cNvPr id="697" name="Google Shape;697;p47"/>
          <p:cNvSpPr txBox="1"/>
          <p:nvPr>
            <p:ph type="title"/>
          </p:nvPr>
        </p:nvSpPr>
        <p:spPr>
          <a:xfrm>
            <a:off x="491255" y="3443950"/>
            <a:ext cx="39432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2000">
                <a:latin typeface="Lato"/>
                <a:ea typeface="Lato"/>
                <a:cs typeface="Lato"/>
                <a:sym typeface="Lato"/>
              </a:rPr>
              <a:t>8x220B = 1.7T parametri</a:t>
            </a:r>
            <a:endParaRPr b="1" sz="2000">
              <a:latin typeface="Lato"/>
              <a:ea typeface="Lato"/>
              <a:cs typeface="Lato"/>
              <a:sym typeface="Lato"/>
            </a:endParaRPr>
          </a:p>
        </p:txBody>
      </p:sp>
      <p:pic>
        <p:nvPicPr>
          <p:cNvPr id="698" name="Google Shape;698;p47"/>
          <p:cNvPicPr preferRelativeResize="0"/>
          <p:nvPr/>
        </p:nvPicPr>
        <p:blipFill>
          <a:blip r:embed="rId5">
            <a:alphaModFix/>
          </a:blip>
          <a:stretch>
            <a:fillRect/>
          </a:stretch>
        </p:blipFill>
        <p:spPr>
          <a:xfrm>
            <a:off x="4434313" y="1514550"/>
            <a:ext cx="2428875" cy="1885950"/>
          </a:xfrm>
          <a:prstGeom prst="rect">
            <a:avLst/>
          </a:prstGeom>
          <a:noFill/>
          <a:ln>
            <a:noFill/>
          </a:ln>
        </p:spPr>
      </p:pic>
      <p:sp>
        <p:nvSpPr>
          <p:cNvPr id="699" name="Google Shape;699;p47"/>
          <p:cNvSpPr txBox="1"/>
          <p:nvPr>
            <p:ph type="title"/>
          </p:nvPr>
        </p:nvSpPr>
        <p:spPr>
          <a:xfrm>
            <a:off x="4227500" y="3443950"/>
            <a:ext cx="28425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it" sz="2000">
                <a:latin typeface="Lato"/>
                <a:ea typeface="Lato"/>
                <a:cs typeface="Lato"/>
                <a:sym typeface="Lato"/>
              </a:rPr>
              <a:t>85B Neuroni</a:t>
            </a:r>
            <a:endParaRPr b="1" sz="2000">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48"/>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Veri Large Language Model</a:t>
            </a:r>
            <a:endParaRPr sz="2420">
              <a:solidFill>
                <a:srgbClr val="45818E"/>
              </a:solidFill>
              <a:latin typeface="Lato Black"/>
              <a:ea typeface="Lato Black"/>
              <a:cs typeface="Lato Black"/>
              <a:sym typeface="Lato Black"/>
            </a:endParaRPr>
          </a:p>
        </p:txBody>
      </p:sp>
      <p:sp>
        <p:nvSpPr>
          <p:cNvPr id="705" name="Google Shape;705;p48"/>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6" name="Google Shape;706;p48"/>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707" name="Google Shape;707;p48"/>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708" name="Google Shape;708;p48"/>
          <p:cNvSpPr txBox="1"/>
          <p:nvPr>
            <p:ph type="title"/>
          </p:nvPr>
        </p:nvSpPr>
        <p:spPr>
          <a:xfrm>
            <a:off x="349475" y="832550"/>
            <a:ext cx="7640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800">
                <a:latin typeface="Lato"/>
                <a:ea typeface="Lato"/>
                <a:cs typeface="Lato"/>
                <a:sym typeface="Lato"/>
              </a:rPr>
              <a:t>D</a:t>
            </a:r>
            <a:r>
              <a:rPr lang="it" sz="1800">
                <a:latin typeface="Lato"/>
                <a:ea typeface="Lato"/>
                <a:cs typeface="Lato"/>
                <a:sym typeface="Lato"/>
              </a:rPr>
              <a:t>imensione dei dati di addestramento </a:t>
            </a:r>
            <a:endParaRPr sz="1800">
              <a:latin typeface="Lato"/>
              <a:ea typeface="Lato"/>
              <a:cs typeface="Lato"/>
              <a:sym typeface="Lato"/>
            </a:endParaRPr>
          </a:p>
        </p:txBody>
      </p:sp>
      <p:pic>
        <p:nvPicPr>
          <p:cNvPr id="709" name="Google Shape;709;p48"/>
          <p:cNvPicPr preferRelativeResize="0"/>
          <p:nvPr/>
        </p:nvPicPr>
        <p:blipFill>
          <a:blip r:embed="rId4">
            <a:alphaModFix/>
          </a:blip>
          <a:stretch>
            <a:fillRect/>
          </a:stretch>
        </p:blipFill>
        <p:spPr>
          <a:xfrm>
            <a:off x="2630803" y="1269148"/>
            <a:ext cx="3077750" cy="2305350"/>
          </a:xfrm>
          <a:prstGeom prst="rect">
            <a:avLst/>
          </a:prstGeom>
          <a:noFill/>
          <a:ln>
            <a:noFill/>
          </a:ln>
        </p:spPr>
      </p:pic>
      <p:sp>
        <p:nvSpPr>
          <p:cNvPr id="710" name="Google Shape;710;p48"/>
          <p:cNvSpPr txBox="1"/>
          <p:nvPr>
            <p:ph type="title"/>
          </p:nvPr>
        </p:nvSpPr>
        <p:spPr>
          <a:xfrm>
            <a:off x="1128723" y="3386625"/>
            <a:ext cx="60819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it" sz="2300">
                <a:latin typeface="Lato"/>
                <a:ea typeface="Lato"/>
                <a:cs typeface="Lato"/>
                <a:sym typeface="Lato"/>
              </a:rPr>
              <a:t>45 Terabyte</a:t>
            </a:r>
            <a:endParaRPr b="1" sz="2300">
              <a:latin typeface="Lato"/>
              <a:ea typeface="Lato"/>
              <a:cs typeface="Lato"/>
              <a:sym typeface="Lato"/>
            </a:endParaRPr>
          </a:p>
          <a:p>
            <a:pPr indent="0" lvl="0" marL="0" rtl="0" algn="ctr">
              <a:lnSpc>
                <a:spcPct val="100000"/>
              </a:lnSpc>
              <a:spcBef>
                <a:spcPts val="0"/>
              </a:spcBef>
              <a:spcAft>
                <a:spcPts val="0"/>
              </a:spcAft>
              <a:buNone/>
            </a:pPr>
            <a:r>
              <a:rPr b="1" lang="it" sz="1800">
                <a:latin typeface="Lato"/>
                <a:ea typeface="Lato"/>
                <a:cs typeface="Lato"/>
                <a:sym typeface="Lato"/>
              </a:rPr>
              <a:t>Circa 50 biloni di caratteri, +100 milioni di libri</a:t>
            </a:r>
            <a:endParaRPr b="1" sz="1800">
              <a:latin typeface="Lato"/>
              <a:ea typeface="Lato"/>
              <a:cs typeface="Lato"/>
              <a:sym typeface="Lato"/>
            </a:endParaRPr>
          </a:p>
          <a:p>
            <a:pPr indent="0" lvl="0" marL="0" rtl="0" algn="ctr">
              <a:lnSpc>
                <a:spcPct val="100000"/>
              </a:lnSpc>
              <a:spcBef>
                <a:spcPts val="0"/>
              </a:spcBef>
              <a:spcAft>
                <a:spcPts val="0"/>
              </a:spcAft>
              <a:buNone/>
            </a:pPr>
            <a:r>
              <a:rPr b="1" lang="it" sz="1800">
                <a:latin typeface="Lato"/>
                <a:ea typeface="Lato"/>
                <a:cs typeface="Lato"/>
                <a:sym typeface="Lato"/>
              </a:rPr>
              <a:t>(tutto internet pubblico e oltre)</a:t>
            </a:r>
            <a:endParaRPr b="1" sz="1800">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49"/>
          <p:cNvSpPr/>
          <p:nvPr/>
        </p:nvSpPr>
        <p:spPr>
          <a:xfrm>
            <a:off x="-94000" y="-85050"/>
            <a:ext cx="9237900" cy="5228700"/>
          </a:xfrm>
          <a:prstGeom prst="rect">
            <a:avLst/>
          </a:prstGeom>
          <a:solidFill>
            <a:srgbClr val="3341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9"/>
          <p:cNvSpPr txBox="1"/>
          <p:nvPr/>
        </p:nvSpPr>
        <p:spPr>
          <a:xfrm>
            <a:off x="-47050" y="378475"/>
            <a:ext cx="9144000" cy="1053900"/>
          </a:xfrm>
          <a:prstGeom prst="rect">
            <a:avLst/>
          </a:prstGeom>
          <a:noFill/>
          <a:ln>
            <a:noFill/>
          </a:ln>
        </p:spPr>
        <p:txBody>
          <a:bodyPr anchorCtr="0" anchor="b" bIns="91425" lIns="91425" spcFirstLastPara="1" rIns="91425" wrap="square" tIns="91425">
            <a:normAutofit/>
          </a:bodyPr>
          <a:lstStyle/>
          <a:p>
            <a:pPr indent="0" lvl="0" marL="0" rtl="0" algn="ctr">
              <a:lnSpc>
                <a:spcPct val="120000"/>
              </a:lnSpc>
              <a:spcBef>
                <a:spcPts val="0"/>
              </a:spcBef>
              <a:spcAft>
                <a:spcPts val="0"/>
              </a:spcAft>
              <a:buNone/>
            </a:pPr>
            <a:r>
              <a:rPr lang="it" sz="3600">
                <a:solidFill>
                  <a:srgbClr val="FFFFFF"/>
                </a:solidFill>
                <a:latin typeface="Lato"/>
                <a:ea typeface="Lato"/>
                <a:cs typeface="Lato"/>
                <a:sym typeface="Lato"/>
              </a:rPr>
              <a:t>AI Week</a:t>
            </a:r>
            <a:endParaRPr sz="2445">
              <a:solidFill>
                <a:srgbClr val="FFFFFF"/>
              </a:solidFill>
              <a:latin typeface="Lato"/>
              <a:ea typeface="Lato"/>
              <a:cs typeface="Lato"/>
              <a:sym typeface="Lato"/>
            </a:endParaRPr>
          </a:p>
        </p:txBody>
      </p:sp>
      <p:pic>
        <p:nvPicPr>
          <p:cNvPr id="717" name="Google Shape;717;p49"/>
          <p:cNvPicPr preferRelativeResize="0"/>
          <p:nvPr/>
        </p:nvPicPr>
        <p:blipFill>
          <a:blip r:embed="rId3">
            <a:alphaModFix/>
          </a:blip>
          <a:stretch>
            <a:fillRect/>
          </a:stretch>
        </p:blipFill>
        <p:spPr>
          <a:xfrm>
            <a:off x="3752625" y="4548275"/>
            <a:ext cx="1638725" cy="265225"/>
          </a:xfrm>
          <a:prstGeom prst="rect">
            <a:avLst/>
          </a:prstGeom>
          <a:noFill/>
          <a:ln>
            <a:noFill/>
          </a:ln>
        </p:spPr>
      </p:pic>
      <p:sp>
        <p:nvSpPr>
          <p:cNvPr id="718" name="Google Shape;718;p49"/>
          <p:cNvSpPr txBox="1"/>
          <p:nvPr/>
        </p:nvSpPr>
        <p:spPr>
          <a:xfrm>
            <a:off x="0" y="2538975"/>
            <a:ext cx="9144000" cy="5388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b="1" lang="it" sz="2800">
                <a:solidFill>
                  <a:srgbClr val="FFFFFF"/>
                </a:solidFill>
                <a:latin typeface="Lato"/>
                <a:ea typeface="Lato"/>
                <a:cs typeface="Lato"/>
                <a:sym typeface="Lato"/>
              </a:rPr>
              <a:t>Dalle RNN ai Transformer</a:t>
            </a:r>
            <a:endParaRPr b="1" sz="2800">
              <a:solidFill>
                <a:srgbClr val="FFFFFF"/>
              </a:solidFill>
              <a:latin typeface="Lato"/>
              <a:ea typeface="Lato"/>
              <a:cs typeface="Lato"/>
              <a:sym typeface="Lato"/>
            </a:endParaRPr>
          </a:p>
        </p:txBody>
      </p:sp>
      <p:sp>
        <p:nvSpPr>
          <p:cNvPr id="719" name="Google Shape;719;p49"/>
          <p:cNvSpPr txBox="1"/>
          <p:nvPr/>
        </p:nvSpPr>
        <p:spPr>
          <a:xfrm>
            <a:off x="-93875" y="3172250"/>
            <a:ext cx="9237900" cy="10539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it" sz="1440">
                <a:solidFill>
                  <a:srgbClr val="FFFFFF"/>
                </a:solidFill>
                <a:latin typeface="Lato"/>
                <a:ea typeface="Lato"/>
                <a:cs typeface="Lato"/>
                <a:sym typeface="Lato"/>
              </a:rPr>
              <a:t>presentato da</a:t>
            </a:r>
            <a:endParaRPr sz="1440">
              <a:solidFill>
                <a:srgbClr val="FFFFFF"/>
              </a:solidFill>
              <a:latin typeface="Lato"/>
              <a:ea typeface="Lato"/>
              <a:cs typeface="Lato"/>
              <a:sym typeface="Lato"/>
            </a:endParaRPr>
          </a:p>
          <a:p>
            <a:pPr indent="0" lvl="0" marL="0" rtl="0" algn="ctr">
              <a:lnSpc>
                <a:spcPct val="115000"/>
              </a:lnSpc>
              <a:spcBef>
                <a:spcPts val="0"/>
              </a:spcBef>
              <a:spcAft>
                <a:spcPts val="0"/>
              </a:spcAft>
              <a:buNone/>
            </a:pPr>
            <a:r>
              <a:rPr lang="it" sz="1840">
                <a:solidFill>
                  <a:srgbClr val="FFFFFF"/>
                </a:solidFill>
                <a:latin typeface="Lato"/>
                <a:ea typeface="Lato"/>
                <a:cs typeface="Lato"/>
                <a:sym typeface="Lato"/>
              </a:rPr>
              <a:t>Giuseppe Gullo</a:t>
            </a:r>
            <a:endParaRPr sz="1840">
              <a:solidFill>
                <a:srgbClr val="FFFFFF"/>
              </a:solidFill>
              <a:latin typeface="Lato"/>
              <a:ea typeface="Lato"/>
              <a:cs typeface="Lato"/>
              <a:sym typeface="Lato"/>
            </a:endParaRPr>
          </a:p>
        </p:txBody>
      </p:sp>
      <p:sp>
        <p:nvSpPr>
          <p:cNvPr id="720" name="Google Shape;720;p49"/>
          <p:cNvSpPr txBox="1"/>
          <p:nvPr/>
        </p:nvSpPr>
        <p:spPr>
          <a:xfrm>
            <a:off x="-12" y="1892288"/>
            <a:ext cx="9144000" cy="538800"/>
          </a:xfrm>
          <a:prstGeom prst="rect">
            <a:avLst/>
          </a:prstGeom>
          <a:noFill/>
          <a:ln>
            <a:noFill/>
          </a:ln>
        </p:spPr>
        <p:txBody>
          <a:bodyPr anchorCtr="0" anchor="b" bIns="91425" lIns="91425" spcFirstLastPara="1" rIns="91425" wrap="square" tIns="91425">
            <a:normAutofit lnSpcReduction="10000"/>
          </a:bodyPr>
          <a:lstStyle/>
          <a:p>
            <a:pPr indent="0" lvl="0" marL="0" rtl="0" algn="ctr">
              <a:spcBef>
                <a:spcPts val="0"/>
              </a:spcBef>
              <a:spcAft>
                <a:spcPts val="0"/>
              </a:spcAft>
              <a:buNone/>
            </a:pPr>
            <a:r>
              <a:rPr lang="it" sz="2400">
                <a:solidFill>
                  <a:srgbClr val="FFFFFF"/>
                </a:solidFill>
                <a:latin typeface="Lato Light"/>
                <a:ea typeface="Lato Light"/>
                <a:cs typeface="Lato Light"/>
                <a:sym typeface="Lato Light"/>
              </a:rPr>
              <a:t>Giorno 5</a:t>
            </a:r>
            <a:endParaRPr sz="2400">
              <a:solidFill>
                <a:srgbClr val="FFFFFF"/>
              </a:solidFill>
              <a:latin typeface="Lato Light"/>
              <a:ea typeface="Lato Light"/>
              <a:cs typeface="Lato Light"/>
              <a:sym typeface="Lato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50"/>
          <p:cNvSpPr txBox="1"/>
          <p:nvPr>
            <p:ph type="title"/>
          </p:nvPr>
        </p:nvSpPr>
        <p:spPr>
          <a:xfrm>
            <a:off x="181100" y="345975"/>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I Transformer sono il cuore di tutti i principali LLM</a:t>
            </a:r>
            <a:endParaRPr sz="2000">
              <a:latin typeface="Lato"/>
              <a:ea typeface="Lato"/>
              <a:cs typeface="Lato"/>
              <a:sym typeface="Lato"/>
            </a:endParaRPr>
          </a:p>
        </p:txBody>
      </p:sp>
      <p:sp>
        <p:nvSpPr>
          <p:cNvPr id="726" name="Google Shape;726;p50"/>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7" name="Google Shape;727;p50"/>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728" name="Google Shape;728;p50"/>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Dalle RNN ai Transformer</a:t>
            </a:r>
            <a:endParaRPr b="1">
              <a:solidFill>
                <a:schemeClr val="lt1"/>
              </a:solidFill>
              <a:latin typeface="Lato"/>
              <a:ea typeface="Lato"/>
              <a:cs typeface="Lato"/>
              <a:sym typeface="Lato"/>
            </a:endParaRPr>
          </a:p>
        </p:txBody>
      </p:sp>
      <p:pic>
        <p:nvPicPr>
          <p:cNvPr id="729" name="Google Shape;729;p50"/>
          <p:cNvPicPr preferRelativeResize="0"/>
          <p:nvPr/>
        </p:nvPicPr>
        <p:blipFill>
          <a:blip r:embed="rId4">
            <a:alphaModFix/>
          </a:blip>
          <a:stretch>
            <a:fillRect/>
          </a:stretch>
        </p:blipFill>
        <p:spPr>
          <a:xfrm>
            <a:off x="2976725" y="1156325"/>
            <a:ext cx="2583150" cy="949472"/>
          </a:xfrm>
          <a:prstGeom prst="rect">
            <a:avLst/>
          </a:prstGeom>
          <a:noFill/>
          <a:ln>
            <a:noFill/>
          </a:ln>
        </p:spPr>
      </p:pic>
      <p:pic>
        <p:nvPicPr>
          <p:cNvPr id="730" name="Google Shape;730;p50"/>
          <p:cNvPicPr preferRelativeResize="0"/>
          <p:nvPr/>
        </p:nvPicPr>
        <p:blipFill>
          <a:blip r:embed="rId5">
            <a:alphaModFix/>
          </a:blip>
          <a:stretch>
            <a:fillRect/>
          </a:stretch>
        </p:blipFill>
        <p:spPr>
          <a:xfrm>
            <a:off x="2944500" y="2540975"/>
            <a:ext cx="2615375" cy="1243500"/>
          </a:xfrm>
          <a:prstGeom prst="rect">
            <a:avLst/>
          </a:prstGeom>
          <a:noFill/>
          <a:ln>
            <a:noFill/>
          </a:ln>
        </p:spPr>
      </p:pic>
      <p:pic>
        <p:nvPicPr>
          <p:cNvPr id="731" name="Google Shape;731;p50"/>
          <p:cNvPicPr preferRelativeResize="0"/>
          <p:nvPr/>
        </p:nvPicPr>
        <p:blipFill>
          <a:blip r:embed="rId6">
            <a:alphaModFix/>
          </a:blip>
          <a:stretch>
            <a:fillRect/>
          </a:stretch>
        </p:blipFill>
        <p:spPr>
          <a:xfrm>
            <a:off x="561125" y="2571750"/>
            <a:ext cx="2220536" cy="1243500"/>
          </a:xfrm>
          <a:prstGeom prst="rect">
            <a:avLst/>
          </a:prstGeom>
          <a:noFill/>
          <a:ln>
            <a:noFill/>
          </a:ln>
        </p:spPr>
      </p:pic>
      <p:pic>
        <p:nvPicPr>
          <p:cNvPr id="732" name="Google Shape;732;p50"/>
          <p:cNvPicPr preferRelativeResize="0"/>
          <p:nvPr/>
        </p:nvPicPr>
        <p:blipFill>
          <a:blip r:embed="rId7">
            <a:alphaModFix/>
          </a:blip>
          <a:stretch>
            <a:fillRect/>
          </a:stretch>
        </p:blipFill>
        <p:spPr>
          <a:xfrm>
            <a:off x="561125" y="918681"/>
            <a:ext cx="2220525" cy="166324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51"/>
          <p:cNvSpPr txBox="1"/>
          <p:nvPr>
            <p:ph type="title"/>
          </p:nvPr>
        </p:nvSpPr>
        <p:spPr>
          <a:xfrm>
            <a:off x="181100" y="41780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Le </a:t>
            </a:r>
            <a:r>
              <a:rPr b="1" lang="it" sz="2000">
                <a:latin typeface="Lato"/>
                <a:ea typeface="Lato"/>
                <a:cs typeface="Lato"/>
                <a:sym typeface="Lato"/>
              </a:rPr>
              <a:t>CNN </a:t>
            </a:r>
            <a:r>
              <a:rPr lang="it" sz="2000">
                <a:latin typeface="Lato"/>
                <a:ea typeface="Lato"/>
                <a:cs typeface="Lato"/>
                <a:sym typeface="Lato"/>
              </a:rPr>
              <a:t>ci permettono di analizzare immagini con ottimi risultati</a:t>
            </a:r>
            <a:endParaRPr sz="2000">
              <a:latin typeface="Lato"/>
              <a:ea typeface="Lato"/>
              <a:cs typeface="Lato"/>
              <a:sym typeface="Lato"/>
            </a:endParaRPr>
          </a:p>
        </p:txBody>
      </p:sp>
      <p:sp>
        <p:nvSpPr>
          <p:cNvPr id="738" name="Google Shape;738;p51"/>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9" name="Google Shape;739;p51"/>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740" name="Google Shape;740;p51"/>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Dalle RNN ai Transformer</a:t>
            </a:r>
            <a:endParaRPr b="1">
              <a:solidFill>
                <a:schemeClr val="lt1"/>
              </a:solidFill>
              <a:latin typeface="Lato"/>
              <a:ea typeface="Lato"/>
              <a:cs typeface="Lato"/>
              <a:sym typeface="Lato"/>
            </a:endParaRPr>
          </a:p>
        </p:txBody>
      </p:sp>
      <p:pic>
        <p:nvPicPr>
          <p:cNvPr id="741" name="Google Shape;741;p51"/>
          <p:cNvPicPr preferRelativeResize="0"/>
          <p:nvPr/>
        </p:nvPicPr>
        <p:blipFill>
          <a:blip r:embed="rId4">
            <a:alphaModFix/>
          </a:blip>
          <a:stretch>
            <a:fillRect/>
          </a:stretch>
        </p:blipFill>
        <p:spPr>
          <a:xfrm>
            <a:off x="240423" y="948725"/>
            <a:ext cx="6025575" cy="2557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Modelli Discriminativi vs Modelli Generativi</a:t>
            </a:r>
            <a:endParaRPr sz="2420">
              <a:solidFill>
                <a:srgbClr val="45818E"/>
              </a:solidFill>
              <a:latin typeface="Lato Black"/>
              <a:ea typeface="Lato Black"/>
              <a:cs typeface="Lato Black"/>
              <a:sym typeface="Lato Black"/>
            </a:endParaRPr>
          </a:p>
        </p:txBody>
      </p:sp>
      <p:sp>
        <p:nvSpPr>
          <p:cNvPr id="83" name="Google Shape;83;p16"/>
          <p:cNvSpPr txBox="1"/>
          <p:nvPr>
            <p:ph type="title"/>
          </p:nvPr>
        </p:nvSpPr>
        <p:spPr>
          <a:xfrm>
            <a:off x="311700" y="1008525"/>
            <a:ext cx="62595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it" sz="1800">
                <a:latin typeface="Lato"/>
                <a:ea typeface="Lato"/>
                <a:cs typeface="Lato"/>
                <a:sym typeface="Lato"/>
              </a:rPr>
              <a:t>Modelli Generativi</a:t>
            </a:r>
            <a:endParaRPr sz="1800">
              <a:latin typeface="Lato"/>
              <a:ea typeface="Lato"/>
              <a:cs typeface="Lato"/>
              <a:sym typeface="Lato"/>
            </a:endParaRPr>
          </a:p>
          <a:p>
            <a:pPr indent="0" lvl="0" marL="0" rtl="0" algn="l">
              <a:lnSpc>
                <a:spcPct val="100000"/>
              </a:lnSpc>
              <a:spcBef>
                <a:spcPts val="0"/>
              </a:spcBef>
              <a:spcAft>
                <a:spcPts val="0"/>
              </a:spcAft>
              <a:buSzPts val="990"/>
              <a:buNone/>
            </a:pPr>
            <a:r>
              <a:rPr lang="it" sz="1800">
                <a:latin typeface="Lato"/>
                <a:ea typeface="Lato"/>
                <a:cs typeface="Lato"/>
                <a:sym typeface="Lato"/>
              </a:rPr>
              <a:t>Modellano una funzione in grado di generare i dati di esempio</a:t>
            </a:r>
            <a:endParaRPr sz="1800">
              <a:latin typeface="Lato"/>
              <a:ea typeface="Lato"/>
              <a:cs typeface="Lato"/>
              <a:sym typeface="Lato"/>
            </a:endParaRPr>
          </a:p>
          <a:p>
            <a:pPr indent="0" lvl="0" marL="0" rtl="0" algn="l">
              <a:lnSpc>
                <a:spcPct val="100000"/>
              </a:lnSpc>
              <a:spcBef>
                <a:spcPts val="0"/>
              </a:spcBef>
              <a:spcAft>
                <a:spcPts val="0"/>
              </a:spcAft>
              <a:buSzPts val="990"/>
              <a:buNone/>
            </a:pPr>
            <a:r>
              <a:t/>
            </a:r>
            <a:endParaRPr sz="1800">
              <a:latin typeface="Lato"/>
              <a:ea typeface="Lato"/>
              <a:cs typeface="Lato"/>
              <a:sym typeface="Lato"/>
            </a:endParaRPr>
          </a:p>
          <a:p>
            <a:pPr indent="0" lvl="0" marL="0" rtl="0" algn="l">
              <a:lnSpc>
                <a:spcPct val="100000"/>
              </a:lnSpc>
              <a:spcBef>
                <a:spcPts val="0"/>
              </a:spcBef>
              <a:spcAft>
                <a:spcPts val="0"/>
              </a:spcAft>
              <a:buSzPts val="990"/>
              <a:buNone/>
            </a:pPr>
            <a:r>
              <a:rPr b="1" lang="it" sz="1800">
                <a:latin typeface="Lato"/>
                <a:ea typeface="Lato"/>
                <a:cs typeface="Lato"/>
                <a:sym typeface="Lato"/>
              </a:rPr>
              <a:t>Esempi</a:t>
            </a:r>
            <a:endParaRPr b="1" sz="1800">
              <a:latin typeface="Lato"/>
              <a:ea typeface="Lato"/>
              <a:cs typeface="Lato"/>
              <a:sym typeface="Lato"/>
            </a:endParaRPr>
          </a:p>
          <a:p>
            <a:pPr indent="0" lvl="0" marL="0" rtl="0" algn="l">
              <a:lnSpc>
                <a:spcPct val="100000"/>
              </a:lnSpc>
              <a:spcBef>
                <a:spcPts val="0"/>
              </a:spcBef>
              <a:spcAft>
                <a:spcPts val="0"/>
              </a:spcAft>
              <a:buSzPts val="990"/>
              <a:buNone/>
            </a:pPr>
            <a:r>
              <a:rPr lang="it" sz="1800">
                <a:latin typeface="Lato"/>
                <a:ea typeface="Lato"/>
                <a:cs typeface="Lato"/>
                <a:sym typeface="Lato"/>
              </a:rPr>
              <a:t>GAN (Generative Adversarial Network),</a:t>
            </a:r>
            <a:endParaRPr sz="1800">
              <a:latin typeface="Lato"/>
              <a:ea typeface="Lato"/>
              <a:cs typeface="Lato"/>
              <a:sym typeface="Lato"/>
            </a:endParaRPr>
          </a:p>
          <a:p>
            <a:pPr indent="0" lvl="0" marL="0" rtl="0" algn="l">
              <a:lnSpc>
                <a:spcPct val="100000"/>
              </a:lnSpc>
              <a:spcBef>
                <a:spcPts val="0"/>
              </a:spcBef>
              <a:spcAft>
                <a:spcPts val="0"/>
              </a:spcAft>
              <a:buSzPts val="990"/>
              <a:buNone/>
            </a:pPr>
            <a:r>
              <a:rPr lang="it" sz="1800">
                <a:latin typeface="Lato"/>
                <a:ea typeface="Lato"/>
                <a:cs typeface="Lato"/>
                <a:sym typeface="Lato"/>
              </a:rPr>
              <a:t>VAE (Variational Autoencoders),</a:t>
            </a:r>
            <a:r>
              <a:rPr lang="it" sz="1800">
                <a:latin typeface="Lato"/>
                <a:ea typeface="Lato"/>
                <a:cs typeface="Lato"/>
                <a:sym typeface="Lato"/>
              </a:rPr>
              <a:t> </a:t>
            </a:r>
            <a:endParaRPr sz="1800">
              <a:latin typeface="Lato"/>
              <a:ea typeface="Lato"/>
              <a:cs typeface="Lato"/>
              <a:sym typeface="Lato"/>
            </a:endParaRPr>
          </a:p>
          <a:p>
            <a:pPr indent="0" lvl="0" marL="0" rtl="0" algn="l">
              <a:lnSpc>
                <a:spcPct val="100000"/>
              </a:lnSpc>
              <a:spcBef>
                <a:spcPts val="0"/>
              </a:spcBef>
              <a:spcAft>
                <a:spcPts val="0"/>
              </a:spcAft>
              <a:buSzPts val="990"/>
              <a:buNone/>
            </a:pPr>
            <a:r>
              <a:rPr lang="it" sz="1800">
                <a:latin typeface="Lato"/>
                <a:ea typeface="Lato"/>
                <a:cs typeface="Lato"/>
                <a:sym typeface="Lato"/>
              </a:rPr>
              <a:t>GPT (Generative Pre-trained Transformers)</a:t>
            </a:r>
            <a:endParaRPr sz="1800">
              <a:latin typeface="Lato"/>
              <a:ea typeface="Lato"/>
              <a:cs typeface="Lato"/>
              <a:sym typeface="Lato"/>
            </a:endParaRPr>
          </a:p>
          <a:p>
            <a:pPr indent="0" lvl="0" marL="0" rtl="0" algn="l">
              <a:lnSpc>
                <a:spcPct val="100000"/>
              </a:lnSpc>
              <a:spcBef>
                <a:spcPts val="0"/>
              </a:spcBef>
              <a:spcAft>
                <a:spcPts val="0"/>
              </a:spcAft>
              <a:buSzPts val="990"/>
              <a:buNone/>
            </a:pPr>
            <a:r>
              <a:t/>
            </a:r>
            <a:endParaRPr sz="1800">
              <a:latin typeface="Lato"/>
              <a:ea typeface="Lato"/>
              <a:cs typeface="Lato"/>
              <a:sym typeface="Lato"/>
            </a:endParaRPr>
          </a:p>
          <a:p>
            <a:pPr indent="0" lvl="0" marL="0" rtl="0" algn="l">
              <a:lnSpc>
                <a:spcPct val="100000"/>
              </a:lnSpc>
              <a:spcBef>
                <a:spcPts val="0"/>
              </a:spcBef>
              <a:spcAft>
                <a:spcPts val="0"/>
              </a:spcAft>
              <a:buSzPts val="990"/>
              <a:buNone/>
            </a:pPr>
            <a:r>
              <a:rPr b="1" lang="it" sz="1800">
                <a:latin typeface="Lato"/>
                <a:ea typeface="Lato"/>
                <a:cs typeface="Lato"/>
                <a:sym typeface="Lato"/>
              </a:rPr>
              <a:t>Applicazioni</a:t>
            </a:r>
            <a:endParaRPr b="1"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lang="it" sz="1800">
                <a:latin typeface="Lato"/>
                <a:ea typeface="Lato"/>
                <a:cs typeface="Lato"/>
                <a:sym typeface="Lato"/>
              </a:rPr>
              <a:t>Generazione di contenuti (immagini, testo, musica), </a:t>
            </a:r>
            <a:endParaRPr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lang="it" sz="1800">
                <a:latin typeface="Lato"/>
                <a:ea typeface="Lato"/>
                <a:cs typeface="Lato"/>
                <a:sym typeface="Lato"/>
              </a:rPr>
              <a:t>Creazione di dati sintetici,</a:t>
            </a:r>
            <a:endParaRPr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lang="it" sz="1800">
                <a:latin typeface="Lato"/>
                <a:ea typeface="Lato"/>
                <a:cs typeface="Lato"/>
                <a:sym typeface="Lato"/>
              </a:rPr>
              <a:t>Modellazione di distribuzioni complesse dei dati</a:t>
            </a:r>
            <a:endParaRPr sz="1800">
              <a:latin typeface="Lato"/>
              <a:ea typeface="Lato"/>
              <a:cs typeface="Lato"/>
              <a:sym typeface="Lato"/>
            </a:endParaRPr>
          </a:p>
        </p:txBody>
      </p:sp>
      <p:sp>
        <p:nvSpPr>
          <p:cNvPr id="84" name="Google Shape;84;p16"/>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 name="Google Shape;85;p16"/>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86" name="Google Shape;86;p16"/>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AI Generativa e Modelli Generativi</a:t>
            </a:r>
            <a:endParaRPr b="1">
              <a:solidFill>
                <a:schemeClr val="lt1"/>
              </a:solidFill>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52"/>
          <p:cNvSpPr txBox="1"/>
          <p:nvPr>
            <p:ph type="title"/>
          </p:nvPr>
        </p:nvSpPr>
        <p:spPr>
          <a:xfrm>
            <a:off x="181100" y="41780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E per analizzare il testo ?</a:t>
            </a:r>
            <a:endParaRPr sz="2000">
              <a:latin typeface="Lato"/>
              <a:ea typeface="Lato"/>
              <a:cs typeface="Lato"/>
              <a:sym typeface="Lato"/>
            </a:endParaRPr>
          </a:p>
        </p:txBody>
      </p:sp>
      <p:sp>
        <p:nvSpPr>
          <p:cNvPr id="747" name="Google Shape;747;p52"/>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8" name="Google Shape;748;p52"/>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749" name="Google Shape;749;p52"/>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Dalle RNN ai Transformer</a:t>
            </a:r>
            <a:endParaRPr b="1">
              <a:solidFill>
                <a:schemeClr val="lt1"/>
              </a:solidFill>
              <a:latin typeface="Lato"/>
              <a:ea typeface="Lato"/>
              <a:cs typeface="Lato"/>
              <a:sym typeface="Lato"/>
            </a:endParaRPr>
          </a:p>
        </p:txBody>
      </p:sp>
      <p:sp>
        <p:nvSpPr>
          <p:cNvPr id="750" name="Google Shape;750;p52"/>
          <p:cNvSpPr/>
          <p:nvPr/>
        </p:nvSpPr>
        <p:spPr>
          <a:xfrm>
            <a:off x="235750" y="1186000"/>
            <a:ext cx="55023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 non è un </a:t>
            </a:r>
            <a:r>
              <a:rPr b="1" lang="it" sz="2000">
                <a:solidFill>
                  <a:srgbClr val="00FF00"/>
                </a:solidFill>
              </a:rPr>
              <a:t>bravo </a:t>
            </a:r>
            <a:r>
              <a:rPr b="1" lang="it" sz="2000">
                <a:solidFill>
                  <a:schemeClr val="lt1"/>
                </a:solidFill>
              </a:rPr>
              <a:t>insegnante</a:t>
            </a:r>
            <a:endParaRPr b="1" sz="20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53"/>
          <p:cNvSpPr txBox="1"/>
          <p:nvPr>
            <p:ph type="title"/>
          </p:nvPr>
        </p:nvSpPr>
        <p:spPr>
          <a:xfrm>
            <a:off x="181100" y="41780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E per analizzare il testo ?</a:t>
            </a:r>
            <a:endParaRPr sz="2000">
              <a:latin typeface="Lato"/>
              <a:ea typeface="Lato"/>
              <a:cs typeface="Lato"/>
              <a:sym typeface="Lato"/>
            </a:endParaRPr>
          </a:p>
        </p:txBody>
      </p:sp>
      <p:sp>
        <p:nvSpPr>
          <p:cNvPr id="756" name="Google Shape;756;p53"/>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7" name="Google Shape;757;p53"/>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758" name="Google Shape;758;p53"/>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Dalle RNN ai Transformer</a:t>
            </a:r>
            <a:endParaRPr b="1">
              <a:solidFill>
                <a:schemeClr val="lt1"/>
              </a:solidFill>
              <a:latin typeface="Lato"/>
              <a:ea typeface="Lato"/>
              <a:cs typeface="Lato"/>
              <a:sym typeface="Lato"/>
            </a:endParaRPr>
          </a:p>
        </p:txBody>
      </p:sp>
      <p:sp>
        <p:nvSpPr>
          <p:cNvPr id="759" name="Google Shape;759;p53"/>
          <p:cNvSpPr/>
          <p:nvPr/>
        </p:nvSpPr>
        <p:spPr>
          <a:xfrm>
            <a:off x="235750" y="1186000"/>
            <a:ext cx="55023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 </a:t>
            </a:r>
            <a:r>
              <a:rPr b="1" lang="it" sz="2000">
                <a:solidFill>
                  <a:srgbClr val="FF0000"/>
                </a:solidFill>
              </a:rPr>
              <a:t>non è un bravo </a:t>
            </a:r>
            <a:r>
              <a:rPr b="1" lang="it" sz="2000">
                <a:solidFill>
                  <a:schemeClr val="lt1"/>
                </a:solidFill>
              </a:rPr>
              <a:t>insegnante</a:t>
            </a:r>
            <a:endParaRPr b="1" sz="20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54"/>
          <p:cNvSpPr txBox="1"/>
          <p:nvPr>
            <p:ph type="title"/>
          </p:nvPr>
        </p:nvSpPr>
        <p:spPr>
          <a:xfrm>
            <a:off x="181100" y="41780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E per analizzare il testo ?</a:t>
            </a:r>
            <a:endParaRPr sz="2000">
              <a:latin typeface="Lato"/>
              <a:ea typeface="Lato"/>
              <a:cs typeface="Lato"/>
              <a:sym typeface="Lato"/>
            </a:endParaRPr>
          </a:p>
        </p:txBody>
      </p:sp>
      <p:sp>
        <p:nvSpPr>
          <p:cNvPr id="765" name="Google Shape;765;p54"/>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66" name="Google Shape;766;p54"/>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767" name="Google Shape;767;p54"/>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Dalle RNN ai Transformer</a:t>
            </a:r>
            <a:endParaRPr b="1">
              <a:solidFill>
                <a:schemeClr val="lt1"/>
              </a:solidFill>
              <a:latin typeface="Lato"/>
              <a:ea typeface="Lato"/>
              <a:cs typeface="Lato"/>
              <a:sym typeface="Lato"/>
            </a:endParaRPr>
          </a:p>
        </p:txBody>
      </p:sp>
      <p:sp>
        <p:nvSpPr>
          <p:cNvPr id="768" name="Google Shape;768;p54"/>
          <p:cNvSpPr/>
          <p:nvPr/>
        </p:nvSpPr>
        <p:spPr>
          <a:xfrm>
            <a:off x="235750" y="1186000"/>
            <a:ext cx="55023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400">
                <a:solidFill>
                  <a:schemeClr val="lt1"/>
                </a:solidFill>
              </a:rPr>
              <a:t>Giuseppe mangia la carne di cavallo</a:t>
            </a:r>
            <a:endParaRPr b="1" sz="24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55"/>
          <p:cNvSpPr txBox="1"/>
          <p:nvPr>
            <p:ph type="title"/>
          </p:nvPr>
        </p:nvSpPr>
        <p:spPr>
          <a:xfrm>
            <a:off x="181100" y="41780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E per analizzare il testo ?</a:t>
            </a:r>
            <a:endParaRPr sz="2000">
              <a:latin typeface="Lato"/>
              <a:ea typeface="Lato"/>
              <a:cs typeface="Lato"/>
              <a:sym typeface="Lato"/>
            </a:endParaRPr>
          </a:p>
        </p:txBody>
      </p:sp>
      <p:sp>
        <p:nvSpPr>
          <p:cNvPr id="774" name="Google Shape;774;p55"/>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5" name="Google Shape;775;p55"/>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776" name="Google Shape;776;p55"/>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Dalle RNN ai Transformer</a:t>
            </a:r>
            <a:endParaRPr b="1">
              <a:solidFill>
                <a:schemeClr val="lt1"/>
              </a:solidFill>
              <a:latin typeface="Lato"/>
              <a:ea typeface="Lato"/>
              <a:cs typeface="Lato"/>
              <a:sym typeface="Lato"/>
            </a:endParaRPr>
          </a:p>
        </p:txBody>
      </p:sp>
      <p:sp>
        <p:nvSpPr>
          <p:cNvPr id="777" name="Google Shape;777;p55"/>
          <p:cNvSpPr txBox="1"/>
          <p:nvPr>
            <p:ph type="title"/>
          </p:nvPr>
        </p:nvSpPr>
        <p:spPr>
          <a:xfrm>
            <a:off x="181100" y="2243500"/>
            <a:ext cx="7640400" cy="494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1800">
                <a:latin typeface="Lato"/>
                <a:ea typeface="Lato"/>
                <a:cs typeface="Lato"/>
                <a:sym typeface="Lato"/>
              </a:rPr>
              <a:t>Il modello deve tenere conto della sequenza, </a:t>
            </a:r>
            <a:endParaRPr sz="1800">
              <a:latin typeface="Lato"/>
              <a:ea typeface="Lato"/>
              <a:cs typeface="Lato"/>
              <a:sym typeface="Lato"/>
            </a:endParaRPr>
          </a:p>
          <a:p>
            <a:pPr indent="0" lvl="0" marL="0" rtl="0" algn="l">
              <a:lnSpc>
                <a:spcPct val="100000"/>
              </a:lnSpc>
              <a:spcBef>
                <a:spcPts val="0"/>
              </a:spcBef>
              <a:spcAft>
                <a:spcPts val="0"/>
              </a:spcAft>
              <a:buSzPts val="990"/>
              <a:buNone/>
            </a:pPr>
            <a:r>
              <a:rPr lang="it" sz="1800">
                <a:latin typeface="Lato"/>
                <a:ea typeface="Lato"/>
                <a:cs typeface="Lato"/>
                <a:sym typeface="Lato"/>
              </a:rPr>
              <a:t>cioè dell’ordine delle parole</a:t>
            </a:r>
            <a:endParaRPr sz="1800">
              <a:latin typeface="Lato"/>
              <a:ea typeface="Lato"/>
              <a:cs typeface="Lato"/>
              <a:sym typeface="Lato"/>
            </a:endParaRPr>
          </a:p>
        </p:txBody>
      </p:sp>
      <p:sp>
        <p:nvSpPr>
          <p:cNvPr id="778" name="Google Shape;778;p55"/>
          <p:cNvSpPr/>
          <p:nvPr/>
        </p:nvSpPr>
        <p:spPr>
          <a:xfrm>
            <a:off x="235750" y="1186000"/>
            <a:ext cx="55023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400">
                <a:solidFill>
                  <a:schemeClr val="lt1"/>
                </a:solidFill>
              </a:rPr>
              <a:t>cavallo </a:t>
            </a:r>
            <a:r>
              <a:rPr b="1" lang="it" sz="2400">
                <a:solidFill>
                  <a:schemeClr val="lt1"/>
                </a:solidFill>
              </a:rPr>
              <a:t>mangia la carne di Giuseppe</a:t>
            </a:r>
            <a:endParaRPr b="1" sz="2400">
              <a:solidFill>
                <a:schemeClr val="l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56"/>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4" name="Google Shape;784;p56"/>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785" name="Google Shape;785;p56"/>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Dalle RNN ai Transformer</a:t>
            </a:r>
            <a:endParaRPr b="1">
              <a:solidFill>
                <a:schemeClr val="lt1"/>
              </a:solidFill>
              <a:latin typeface="Lato"/>
              <a:ea typeface="Lato"/>
              <a:cs typeface="Lato"/>
              <a:sym typeface="Lato"/>
            </a:endParaRPr>
          </a:p>
        </p:txBody>
      </p:sp>
      <p:sp>
        <p:nvSpPr>
          <p:cNvPr id="786" name="Google Shape;786;p56"/>
          <p:cNvSpPr txBox="1"/>
          <p:nvPr>
            <p:ph type="title"/>
          </p:nvPr>
        </p:nvSpPr>
        <p:spPr>
          <a:xfrm>
            <a:off x="304425" y="389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Le Reti Neurali Ricorrenti </a:t>
            </a:r>
            <a:r>
              <a:rPr lang="it" sz="1800">
                <a:solidFill>
                  <a:srgbClr val="45818E"/>
                </a:solidFill>
                <a:latin typeface="Lato Black"/>
                <a:ea typeface="Lato Black"/>
                <a:cs typeface="Lato Black"/>
                <a:sym typeface="Lato Black"/>
              </a:rPr>
              <a:t>(RNN - Recurrent Neural Network)</a:t>
            </a:r>
            <a:endParaRPr sz="1800">
              <a:solidFill>
                <a:srgbClr val="45818E"/>
              </a:solidFill>
              <a:latin typeface="Lato Black"/>
              <a:ea typeface="Lato Black"/>
              <a:cs typeface="Lato Black"/>
              <a:sym typeface="Lato Black"/>
            </a:endParaRPr>
          </a:p>
        </p:txBody>
      </p:sp>
      <p:pic>
        <p:nvPicPr>
          <p:cNvPr id="787" name="Google Shape;787;p56"/>
          <p:cNvPicPr preferRelativeResize="0"/>
          <p:nvPr/>
        </p:nvPicPr>
        <p:blipFill>
          <a:blip r:embed="rId4">
            <a:alphaModFix/>
          </a:blip>
          <a:stretch>
            <a:fillRect/>
          </a:stretch>
        </p:blipFill>
        <p:spPr>
          <a:xfrm>
            <a:off x="146013" y="1344900"/>
            <a:ext cx="6409252" cy="1330050"/>
          </a:xfrm>
          <a:prstGeom prst="rect">
            <a:avLst/>
          </a:prstGeom>
          <a:noFill/>
          <a:ln>
            <a:noFill/>
          </a:ln>
        </p:spPr>
      </p:pic>
      <p:sp>
        <p:nvSpPr>
          <p:cNvPr id="788" name="Google Shape;788;p56"/>
          <p:cNvSpPr txBox="1"/>
          <p:nvPr/>
        </p:nvSpPr>
        <p:spPr>
          <a:xfrm>
            <a:off x="220938" y="2624275"/>
            <a:ext cx="917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latin typeface="Lato Light"/>
                <a:ea typeface="Lato Light"/>
                <a:cs typeface="Lato Light"/>
                <a:sym typeface="Lato Light"/>
              </a:rPr>
              <a:t>Pulp</a:t>
            </a:r>
            <a:endParaRPr sz="1100">
              <a:latin typeface="Lato Light"/>
              <a:ea typeface="Lato Light"/>
              <a:cs typeface="Lato Light"/>
              <a:sym typeface="Lato Light"/>
            </a:endParaRPr>
          </a:p>
        </p:txBody>
      </p:sp>
      <p:sp>
        <p:nvSpPr>
          <p:cNvPr id="789" name="Google Shape;789;p56"/>
          <p:cNvSpPr txBox="1"/>
          <p:nvPr/>
        </p:nvSpPr>
        <p:spPr>
          <a:xfrm>
            <a:off x="1138038" y="2624275"/>
            <a:ext cx="917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latin typeface="Lato Light"/>
                <a:ea typeface="Lato Light"/>
                <a:cs typeface="Lato Light"/>
                <a:sym typeface="Lato Light"/>
              </a:rPr>
              <a:t>Fiction</a:t>
            </a:r>
            <a:endParaRPr sz="1100">
              <a:latin typeface="Lato Light"/>
              <a:ea typeface="Lato Light"/>
              <a:cs typeface="Lato Light"/>
              <a:sym typeface="Lato Light"/>
            </a:endParaRPr>
          </a:p>
        </p:txBody>
      </p:sp>
      <p:sp>
        <p:nvSpPr>
          <p:cNvPr id="790" name="Google Shape;790;p56"/>
          <p:cNvSpPr txBox="1"/>
          <p:nvPr/>
        </p:nvSpPr>
        <p:spPr>
          <a:xfrm>
            <a:off x="2177800" y="2624275"/>
            <a:ext cx="687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latin typeface="Lato Light"/>
                <a:ea typeface="Lato Light"/>
                <a:cs typeface="Lato Light"/>
                <a:sym typeface="Lato Light"/>
              </a:rPr>
              <a:t>è</a:t>
            </a:r>
            <a:endParaRPr sz="1100">
              <a:latin typeface="Lato Light"/>
              <a:ea typeface="Lato Light"/>
              <a:cs typeface="Lato Light"/>
              <a:sym typeface="Lato Light"/>
            </a:endParaRPr>
          </a:p>
        </p:txBody>
      </p:sp>
      <p:sp>
        <p:nvSpPr>
          <p:cNvPr id="791" name="Google Shape;791;p56"/>
          <p:cNvSpPr txBox="1"/>
          <p:nvPr/>
        </p:nvSpPr>
        <p:spPr>
          <a:xfrm>
            <a:off x="3234938" y="2624275"/>
            <a:ext cx="633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latin typeface="Lato Light"/>
                <a:ea typeface="Lato Light"/>
                <a:cs typeface="Lato Light"/>
                <a:sym typeface="Lato Light"/>
              </a:rPr>
              <a:t>il</a:t>
            </a:r>
            <a:endParaRPr sz="1100">
              <a:latin typeface="Lato Light"/>
              <a:ea typeface="Lato Light"/>
              <a:cs typeface="Lato Light"/>
              <a:sym typeface="Lato Light"/>
            </a:endParaRPr>
          </a:p>
        </p:txBody>
      </p:sp>
      <p:sp>
        <p:nvSpPr>
          <p:cNvPr id="792" name="Google Shape;792;p56"/>
          <p:cNvSpPr txBox="1"/>
          <p:nvPr/>
        </p:nvSpPr>
        <p:spPr>
          <a:xfrm>
            <a:off x="4054725" y="2624275"/>
            <a:ext cx="803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latin typeface="Lato Light"/>
                <a:ea typeface="Lato Light"/>
                <a:cs typeface="Lato Light"/>
                <a:sym typeface="Lato Light"/>
              </a:rPr>
              <a:t>mio</a:t>
            </a:r>
            <a:endParaRPr sz="1100">
              <a:latin typeface="Lato Light"/>
              <a:ea typeface="Lato Light"/>
              <a:cs typeface="Lato Light"/>
              <a:sym typeface="Lato Light"/>
            </a:endParaRPr>
          </a:p>
        </p:txBody>
      </p:sp>
      <p:sp>
        <p:nvSpPr>
          <p:cNvPr id="793" name="Google Shape;793;p56"/>
          <p:cNvSpPr txBox="1"/>
          <p:nvPr/>
        </p:nvSpPr>
        <p:spPr>
          <a:xfrm>
            <a:off x="5048338" y="2624275"/>
            <a:ext cx="633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latin typeface="Lato Light"/>
                <a:ea typeface="Lato Light"/>
                <a:cs typeface="Lato Light"/>
                <a:sym typeface="Lato Light"/>
              </a:rPr>
              <a:t>film	</a:t>
            </a:r>
            <a:endParaRPr sz="1100">
              <a:latin typeface="Lato Light"/>
              <a:ea typeface="Lato Light"/>
              <a:cs typeface="Lato Light"/>
              <a:sym typeface="Lato Light"/>
            </a:endParaRPr>
          </a:p>
        </p:txBody>
      </p:sp>
      <p:sp>
        <p:nvSpPr>
          <p:cNvPr id="794" name="Google Shape;794;p56"/>
          <p:cNvSpPr txBox="1"/>
          <p:nvPr/>
        </p:nvSpPr>
        <p:spPr>
          <a:xfrm>
            <a:off x="5871875" y="2624275"/>
            <a:ext cx="1206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latin typeface="Lato Light"/>
                <a:ea typeface="Lato Light"/>
                <a:cs typeface="Lato Light"/>
                <a:sym typeface="Lato Light"/>
              </a:rPr>
              <a:t>preferito</a:t>
            </a:r>
            <a:endParaRPr sz="1100">
              <a:latin typeface="Lato Light"/>
              <a:ea typeface="Lato Light"/>
              <a:cs typeface="Lato Light"/>
              <a:sym typeface="Lato Light"/>
            </a:endParaRPr>
          </a:p>
        </p:txBody>
      </p:sp>
      <p:sp>
        <p:nvSpPr>
          <p:cNvPr id="795" name="Google Shape;795;p56"/>
          <p:cNvSpPr txBox="1"/>
          <p:nvPr/>
        </p:nvSpPr>
        <p:spPr>
          <a:xfrm>
            <a:off x="416450" y="3321175"/>
            <a:ext cx="6270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200">
                <a:solidFill>
                  <a:srgbClr val="999999"/>
                </a:solidFill>
                <a:latin typeface="Lato Light"/>
                <a:ea typeface="Lato Light"/>
                <a:cs typeface="Lato Light"/>
                <a:sym typeface="Lato Light"/>
              </a:rPr>
              <a:t>Sentiment Analysis</a:t>
            </a:r>
            <a:endParaRPr sz="1200">
              <a:solidFill>
                <a:srgbClr val="999999"/>
              </a:solidFill>
              <a:latin typeface="Lato Light"/>
              <a:ea typeface="Lato Light"/>
              <a:cs typeface="Lato Light"/>
              <a:sym typeface="Lato Light"/>
            </a:endParaRPr>
          </a:p>
          <a:p>
            <a:pPr indent="0" lvl="0" marL="0" rtl="0" algn="ctr">
              <a:spcBef>
                <a:spcPts val="0"/>
              </a:spcBef>
              <a:spcAft>
                <a:spcPts val="0"/>
              </a:spcAft>
              <a:buNone/>
            </a:pPr>
            <a:r>
              <a:rPr lang="it" sz="1200">
                <a:solidFill>
                  <a:srgbClr val="999999"/>
                </a:solidFill>
                <a:latin typeface="Lato Light"/>
                <a:ea typeface="Lato Light"/>
                <a:cs typeface="Lato Light"/>
                <a:sym typeface="Lato Light"/>
              </a:rPr>
              <a:t>Document Classification</a:t>
            </a:r>
            <a:endParaRPr sz="1200">
              <a:solidFill>
                <a:srgbClr val="999999"/>
              </a:solidFill>
              <a:latin typeface="Lato Light"/>
              <a:ea typeface="Lato Light"/>
              <a:cs typeface="Lato Light"/>
              <a:sym typeface="Lato Light"/>
            </a:endParaRPr>
          </a:p>
          <a:p>
            <a:pPr indent="0" lvl="0" marL="0" marR="38100" rtl="0" algn="ctr">
              <a:lnSpc>
                <a:spcPct val="128571"/>
              </a:lnSpc>
              <a:spcBef>
                <a:spcPts val="0"/>
              </a:spcBef>
              <a:spcAft>
                <a:spcPts val="0"/>
              </a:spcAft>
              <a:buNone/>
            </a:pPr>
            <a:r>
              <a:t/>
            </a:r>
            <a:endParaRPr sz="1200">
              <a:solidFill>
                <a:srgbClr val="000000"/>
              </a:solidFill>
              <a:highlight>
                <a:srgbClr val="FFFFFF"/>
              </a:highlight>
              <a:latin typeface="Lato Light"/>
              <a:ea typeface="Lato Light"/>
              <a:cs typeface="Lato Light"/>
              <a:sym typeface="Lato 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57"/>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1" name="Google Shape;801;p57"/>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802" name="Google Shape;802;p57"/>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Dalle RNN ai Transformer</a:t>
            </a:r>
            <a:endParaRPr b="1">
              <a:solidFill>
                <a:schemeClr val="lt1"/>
              </a:solidFill>
              <a:latin typeface="Lato"/>
              <a:ea typeface="Lato"/>
              <a:cs typeface="Lato"/>
              <a:sym typeface="Lato"/>
            </a:endParaRPr>
          </a:p>
        </p:txBody>
      </p:sp>
      <p:sp>
        <p:nvSpPr>
          <p:cNvPr id="803" name="Google Shape;803;p57"/>
          <p:cNvSpPr txBox="1"/>
          <p:nvPr>
            <p:ph type="title"/>
          </p:nvPr>
        </p:nvSpPr>
        <p:spPr>
          <a:xfrm>
            <a:off x="304425" y="389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Le Reti Neurali Ricorrenti </a:t>
            </a:r>
            <a:r>
              <a:rPr lang="it" sz="1800">
                <a:solidFill>
                  <a:srgbClr val="45818E"/>
                </a:solidFill>
                <a:latin typeface="Lato Black"/>
                <a:ea typeface="Lato Black"/>
                <a:cs typeface="Lato Black"/>
                <a:sym typeface="Lato Black"/>
              </a:rPr>
              <a:t>(RNN - Recurrent Neural Network)</a:t>
            </a:r>
            <a:endParaRPr sz="1800">
              <a:solidFill>
                <a:srgbClr val="45818E"/>
              </a:solidFill>
              <a:latin typeface="Lato Black"/>
              <a:ea typeface="Lato Black"/>
              <a:cs typeface="Lato Black"/>
              <a:sym typeface="Lato Black"/>
            </a:endParaRPr>
          </a:p>
        </p:txBody>
      </p:sp>
      <p:sp>
        <p:nvSpPr>
          <p:cNvPr id="804" name="Google Shape;804;p57"/>
          <p:cNvSpPr txBox="1"/>
          <p:nvPr>
            <p:ph type="title"/>
          </p:nvPr>
        </p:nvSpPr>
        <p:spPr>
          <a:xfrm>
            <a:off x="274450" y="1222275"/>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Problemi:</a:t>
            </a:r>
            <a:endParaRPr sz="2000">
              <a:latin typeface="Lato"/>
              <a:ea typeface="Lato"/>
              <a:cs typeface="Lato"/>
              <a:sym typeface="Lato"/>
            </a:endParaRPr>
          </a:p>
          <a:p>
            <a:pPr indent="0" lvl="0" marL="0" rtl="0" algn="l">
              <a:lnSpc>
                <a:spcPct val="100000"/>
              </a:lnSpc>
              <a:spcBef>
                <a:spcPts val="0"/>
              </a:spcBef>
              <a:spcAft>
                <a:spcPts val="0"/>
              </a:spcAft>
              <a:buSzPts val="990"/>
              <a:buNone/>
            </a:pPr>
            <a:r>
              <a:t/>
            </a:r>
            <a:endParaRPr sz="2000">
              <a:latin typeface="Lato"/>
              <a:ea typeface="Lato"/>
              <a:cs typeface="Lato"/>
              <a:sym typeface="Lato"/>
            </a:endParaRPr>
          </a:p>
          <a:p>
            <a:pPr indent="0" lvl="0" marL="0" rtl="0" algn="l">
              <a:lnSpc>
                <a:spcPct val="100000"/>
              </a:lnSpc>
              <a:spcBef>
                <a:spcPts val="0"/>
              </a:spcBef>
              <a:spcAft>
                <a:spcPts val="0"/>
              </a:spcAft>
              <a:buSzPts val="990"/>
              <a:buNone/>
            </a:pPr>
            <a:r>
              <a:rPr lang="it" sz="2000">
                <a:latin typeface="Lato"/>
                <a:ea typeface="Lato"/>
                <a:cs typeface="Lato"/>
                <a:sym typeface="Lato"/>
              </a:rPr>
              <a:t> 1- Non ricordano sequenze lunghe (arginato con GRU e LSTM)</a:t>
            </a:r>
            <a:endParaRPr sz="2000">
              <a:latin typeface="Lato"/>
              <a:ea typeface="Lato"/>
              <a:cs typeface="Lato"/>
              <a:sym typeface="Lato"/>
            </a:endParaRPr>
          </a:p>
          <a:p>
            <a:pPr indent="0" lvl="0" marL="0" rtl="0" algn="l">
              <a:lnSpc>
                <a:spcPct val="100000"/>
              </a:lnSpc>
              <a:spcBef>
                <a:spcPts val="0"/>
              </a:spcBef>
              <a:spcAft>
                <a:spcPts val="0"/>
              </a:spcAft>
              <a:buSzPts val="990"/>
              <a:buNone/>
            </a:pPr>
            <a:r>
              <a:rPr lang="it" sz="2000">
                <a:latin typeface="Lato"/>
                <a:ea typeface="Lato"/>
                <a:cs typeface="Lato"/>
                <a:sym typeface="Lato"/>
              </a:rPr>
              <a:t> 2- L’elaborazione in sequenza rende impossibile la parallelizzazione</a:t>
            </a:r>
            <a:endParaRPr sz="2000">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pic>
        <p:nvPicPr>
          <p:cNvPr id="809" name="Google Shape;809;p58"/>
          <p:cNvPicPr preferRelativeResize="0"/>
          <p:nvPr/>
        </p:nvPicPr>
        <p:blipFill>
          <a:blip r:embed="rId3">
            <a:alphaModFix/>
          </a:blip>
          <a:stretch>
            <a:fillRect/>
          </a:stretch>
        </p:blipFill>
        <p:spPr>
          <a:xfrm>
            <a:off x="3533400" y="707712"/>
            <a:ext cx="3061941" cy="3873337"/>
          </a:xfrm>
          <a:prstGeom prst="rect">
            <a:avLst/>
          </a:prstGeom>
          <a:noFill/>
          <a:ln>
            <a:noFill/>
          </a:ln>
        </p:spPr>
      </p:pic>
      <p:sp>
        <p:nvSpPr>
          <p:cNvPr id="810" name="Google Shape;810;p58"/>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1" name="Google Shape;811;p58"/>
          <p:cNvPicPr preferRelativeResize="0"/>
          <p:nvPr/>
        </p:nvPicPr>
        <p:blipFill>
          <a:blip r:embed="rId4">
            <a:alphaModFix/>
          </a:blip>
          <a:stretch>
            <a:fillRect/>
          </a:stretch>
        </p:blipFill>
        <p:spPr>
          <a:xfrm>
            <a:off x="110750" y="4830849"/>
            <a:ext cx="1410350" cy="228250"/>
          </a:xfrm>
          <a:prstGeom prst="rect">
            <a:avLst/>
          </a:prstGeom>
          <a:noFill/>
          <a:ln>
            <a:noFill/>
          </a:ln>
        </p:spPr>
      </p:pic>
      <p:sp>
        <p:nvSpPr>
          <p:cNvPr id="812" name="Google Shape;812;p58"/>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Dalle RNN ai Transformer</a:t>
            </a:r>
            <a:endParaRPr b="1">
              <a:solidFill>
                <a:schemeClr val="lt1"/>
              </a:solidFill>
              <a:latin typeface="Lato"/>
              <a:ea typeface="Lato"/>
              <a:cs typeface="Lato"/>
              <a:sym typeface="Lato"/>
            </a:endParaRPr>
          </a:p>
        </p:txBody>
      </p:sp>
      <p:sp>
        <p:nvSpPr>
          <p:cNvPr id="813" name="Google Shape;813;p58"/>
          <p:cNvSpPr txBox="1"/>
          <p:nvPr>
            <p:ph type="title"/>
          </p:nvPr>
        </p:nvSpPr>
        <p:spPr>
          <a:xfrm>
            <a:off x="168225" y="109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I Transformer</a:t>
            </a:r>
            <a:endParaRPr sz="1800">
              <a:solidFill>
                <a:srgbClr val="45818E"/>
              </a:solidFill>
              <a:latin typeface="Lato Black"/>
              <a:ea typeface="Lato Black"/>
              <a:cs typeface="Lato Black"/>
              <a:sym typeface="Lato Black"/>
            </a:endParaRPr>
          </a:p>
        </p:txBody>
      </p:sp>
      <p:pic>
        <p:nvPicPr>
          <p:cNvPr id="814" name="Google Shape;814;p58"/>
          <p:cNvPicPr preferRelativeResize="0"/>
          <p:nvPr/>
        </p:nvPicPr>
        <p:blipFill rotWithShape="1">
          <a:blip r:embed="rId5">
            <a:alphaModFix/>
          </a:blip>
          <a:srcRect b="21197" l="0" r="0" t="0"/>
          <a:stretch/>
        </p:blipFill>
        <p:spPr>
          <a:xfrm>
            <a:off x="110750" y="707700"/>
            <a:ext cx="3643741" cy="40152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59"/>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0" name="Google Shape;820;p59"/>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821" name="Google Shape;821;p59"/>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Dalle RNN ai Transformer</a:t>
            </a:r>
            <a:endParaRPr b="1">
              <a:solidFill>
                <a:schemeClr val="lt1"/>
              </a:solidFill>
              <a:latin typeface="Lato"/>
              <a:ea typeface="Lato"/>
              <a:cs typeface="Lato"/>
              <a:sym typeface="Lato"/>
            </a:endParaRPr>
          </a:p>
        </p:txBody>
      </p:sp>
      <p:sp>
        <p:nvSpPr>
          <p:cNvPr id="822" name="Google Shape;822;p59"/>
          <p:cNvSpPr txBox="1"/>
          <p:nvPr>
            <p:ph type="title"/>
          </p:nvPr>
        </p:nvSpPr>
        <p:spPr>
          <a:xfrm>
            <a:off x="168225" y="109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Come funzionano i transformer ?</a:t>
            </a:r>
            <a:endParaRPr sz="1800">
              <a:solidFill>
                <a:srgbClr val="45818E"/>
              </a:solidFill>
              <a:latin typeface="Lato Black"/>
              <a:ea typeface="Lato Black"/>
              <a:cs typeface="Lato Black"/>
              <a:sym typeface="Lato Black"/>
            </a:endParaRPr>
          </a:p>
        </p:txBody>
      </p:sp>
      <p:sp>
        <p:nvSpPr>
          <p:cNvPr id="823" name="Google Shape;823;p59"/>
          <p:cNvSpPr txBox="1"/>
          <p:nvPr>
            <p:ph type="title"/>
          </p:nvPr>
        </p:nvSpPr>
        <p:spPr>
          <a:xfrm>
            <a:off x="317550" y="85595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Le innovazioni</a:t>
            </a:r>
            <a:r>
              <a:rPr lang="it" sz="2000">
                <a:latin typeface="Lato"/>
                <a:ea typeface="Lato"/>
                <a:cs typeface="Lato"/>
                <a:sym typeface="Lato"/>
              </a:rPr>
              <a:t>:</a:t>
            </a:r>
            <a:endParaRPr sz="2000">
              <a:latin typeface="Lato"/>
              <a:ea typeface="Lato"/>
              <a:cs typeface="Lato"/>
              <a:sym typeface="Lato"/>
            </a:endParaRPr>
          </a:p>
          <a:p>
            <a:pPr indent="0" lvl="0" marL="0" rtl="0" algn="l">
              <a:lnSpc>
                <a:spcPct val="100000"/>
              </a:lnSpc>
              <a:spcBef>
                <a:spcPts val="0"/>
              </a:spcBef>
              <a:spcAft>
                <a:spcPts val="0"/>
              </a:spcAft>
              <a:buSzPts val="990"/>
              <a:buNone/>
            </a:pPr>
            <a:r>
              <a:t/>
            </a:r>
            <a:endParaRPr sz="2000">
              <a:latin typeface="Lato"/>
              <a:ea typeface="Lato"/>
              <a:cs typeface="Lato"/>
              <a:sym typeface="Lato"/>
            </a:endParaRPr>
          </a:p>
          <a:p>
            <a:pPr indent="0" lvl="0" marL="0" rtl="0" algn="l">
              <a:lnSpc>
                <a:spcPct val="100000"/>
              </a:lnSpc>
              <a:spcBef>
                <a:spcPts val="0"/>
              </a:spcBef>
              <a:spcAft>
                <a:spcPts val="0"/>
              </a:spcAft>
              <a:buSzPts val="990"/>
              <a:buNone/>
            </a:pPr>
            <a:r>
              <a:rPr lang="it" sz="2000">
                <a:latin typeface="Lato"/>
                <a:ea typeface="Lato"/>
                <a:cs typeface="Lato"/>
                <a:sym typeface="Lato"/>
              </a:rPr>
              <a:t> 1- Positional Encoding</a:t>
            </a:r>
            <a:endParaRPr sz="2000">
              <a:latin typeface="Lato"/>
              <a:ea typeface="Lato"/>
              <a:cs typeface="Lato"/>
              <a:sym typeface="Lato"/>
            </a:endParaRPr>
          </a:p>
          <a:p>
            <a:pPr indent="0" lvl="0" marL="0" rtl="0" algn="l">
              <a:lnSpc>
                <a:spcPct val="100000"/>
              </a:lnSpc>
              <a:spcBef>
                <a:spcPts val="0"/>
              </a:spcBef>
              <a:spcAft>
                <a:spcPts val="0"/>
              </a:spcAft>
              <a:buSzPts val="990"/>
              <a:buNone/>
            </a:pPr>
            <a:r>
              <a:rPr lang="it" sz="2000">
                <a:latin typeface="Lato"/>
                <a:ea typeface="Lato"/>
                <a:cs typeface="Lato"/>
                <a:sym typeface="Lato"/>
              </a:rPr>
              <a:t> 2- Self-attention</a:t>
            </a:r>
            <a:endParaRPr sz="2000">
              <a:latin typeface="Lato"/>
              <a:ea typeface="Lato"/>
              <a:cs typeface="Lato"/>
              <a:sym typeface="La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60"/>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9" name="Google Shape;829;p60"/>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830" name="Google Shape;830;p60"/>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Dalle RNN ai Transformer</a:t>
            </a:r>
            <a:endParaRPr b="1">
              <a:solidFill>
                <a:schemeClr val="lt1"/>
              </a:solidFill>
              <a:latin typeface="Lato"/>
              <a:ea typeface="Lato"/>
              <a:cs typeface="Lato"/>
              <a:sym typeface="Lato"/>
            </a:endParaRPr>
          </a:p>
        </p:txBody>
      </p:sp>
      <p:sp>
        <p:nvSpPr>
          <p:cNvPr id="831" name="Google Shape;831;p60"/>
          <p:cNvSpPr txBox="1"/>
          <p:nvPr>
            <p:ph type="title"/>
          </p:nvPr>
        </p:nvSpPr>
        <p:spPr>
          <a:xfrm>
            <a:off x="168225" y="109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Positional Encoding</a:t>
            </a:r>
            <a:endParaRPr sz="1800">
              <a:solidFill>
                <a:srgbClr val="45818E"/>
              </a:solidFill>
              <a:latin typeface="Lato Black"/>
              <a:ea typeface="Lato Black"/>
              <a:cs typeface="Lato Black"/>
              <a:sym typeface="Lato Black"/>
            </a:endParaRPr>
          </a:p>
        </p:txBody>
      </p:sp>
      <p:sp>
        <p:nvSpPr>
          <p:cNvPr id="832" name="Google Shape;832;p60"/>
          <p:cNvSpPr txBox="1"/>
          <p:nvPr>
            <p:ph type="title"/>
          </p:nvPr>
        </p:nvSpPr>
        <p:spPr>
          <a:xfrm>
            <a:off x="317550" y="762575"/>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Al vettore che rappresenta un token viene aggiunta l’informazione relativa alla posizione.</a:t>
            </a:r>
            <a:endParaRPr sz="2000">
              <a:latin typeface="Lato"/>
              <a:ea typeface="Lato"/>
              <a:cs typeface="Lato"/>
              <a:sym typeface="Lato"/>
            </a:endParaRPr>
          </a:p>
        </p:txBody>
      </p:sp>
      <p:sp>
        <p:nvSpPr>
          <p:cNvPr id="833" name="Google Shape;833;p60"/>
          <p:cNvSpPr/>
          <p:nvPr/>
        </p:nvSpPr>
        <p:spPr>
          <a:xfrm>
            <a:off x="372225" y="1716950"/>
            <a:ext cx="14652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834" name="Google Shape;834;p60"/>
          <p:cNvSpPr/>
          <p:nvPr/>
        </p:nvSpPr>
        <p:spPr>
          <a:xfrm>
            <a:off x="2068975" y="1716950"/>
            <a:ext cx="7671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non</a:t>
            </a:r>
            <a:endParaRPr b="1" sz="2000">
              <a:solidFill>
                <a:schemeClr val="lt1"/>
              </a:solidFill>
            </a:endParaRPr>
          </a:p>
        </p:txBody>
      </p:sp>
      <p:sp>
        <p:nvSpPr>
          <p:cNvPr id="835" name="Google Shape;835;p60"/>
          <p:cNvSpPr/>
          <p:nvPr/>
        </p:nvSpPr>
        <p:spPr>
          <a:xfrm>
            <a:off x="3067625" y="1716950"/>
            <a:ext cx="7095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è</a:t>
            </a:r>
            <a:endParaRPr b="1" sz="2000">
              <a:solidFill>
                <a:schemeClr val="lt1"/>
              </a:solidFill>
            </a:endParaRPr>
          </a:p>
        </p:txBody>
      </p:sp>
      <p:sp>
        <p:nvSpPr>
          <p:cNvPr id="836" name="Google Shape;836;p60"/>
          <p:cNvSpPr/>
          <p:nvPr/>
        </p:nvSpPr>
        <p:spPr>
          <a:xfrm>
            <a:off x="3934300" y="1716950"/>
            <a:ext cx="7095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837" name="Google Shape;837;p60"/>
          <p:cNvSpPr/>
          <p:nvPr/>
        </p:nvSpPr>
        <p:spPr>
          <a:xfrm>
            <a:off x="4800975" y="1716950"/>
            <a:ext cx="9945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bravo</a:t>
            </a:r>
            <a:endParaRPr b="1" sz="2000">
              <a:solidFill>
                <a:schemeClr val="lt1"/>
              </a:solidFill>
            </a:endParaRPr>
          </a:p>
        </p:txBody>
      </p:sp>
      <p:sp>
        <p:nvSpPr>
          <p:cNvPr id="838" name="Google Shape;838;p60"/>
          <p:cNvSpPr/>
          <p:nvPr/>
        </p:nvSpPr>
        <p:spPr>
          <a:xfrm>
            <a:off x="5901550" y="1716950"/>
            <a:ext cx="15387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insegnante</a:t>
            </a:r>
            <a:endParaRPr b="1" sz="2000">
              <a:solidFill>
                <a:schemeClr val="lt1"/>
              </a:solidFill>
            </a:endParaRPr>
          </a:p>
        </p:txBody>
      </p:sp>
      <p:sp>
        <p:nvSpPr>
          <p:cNvPr id="839" name="Google Shape;839;p60"/>
          <p:cNvSpPr txBox="1"/>
          <p:nvPr>
            <p:ph type="title"/>
          </p:nvPr>
        </p:nvSpPr>
        <p:spPr>
          <a:xfrm>
            <a:off x="750075" y="2755588"/>
            <a:ext cx="7095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it" sz="2000">
                <a:latin typeface="Lato"/>
                <a:ea typeface="Lato"/>
                <a:cs typeface="Lato"/>
                <a:sym typeface="Lato"/>
              </a:rPr>
              <a:t>1</a:t>
            </a:r>
            <a:endParaRPr sz="2000">
              <a:latin typeface="Lato"/>
              <a:ea typeface="Lato"/>
              <a:cs typeface="Lato"/>
              <a:sym typeface="Lato"/>
            </a:endParaRPr>
          </a:p>
        </p:txBody>
      </p:sp>
      <p:sp>
        <p:nvSpPr>
          <p:cNvPr id="840" name="Google Shape;840;p60"/>
          <p:cNvSpPr txBox="1"/>
          <p:nvPr>
            <p:ph type="title"/>
          </p:nvPr>
        </p:nvSpPr>
        <p:spPr>
          <a:xfrm>
            <a:off x="2097775" y="2755588"/>
            <a:ext cx="7095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it" sz="2000">
                <a:latin typeface="Lato"/>
                <a:ea typeface="Lato"/>
                <a:cs typeface="Lato"/>
                <a:sym typeface="Lato"/>
              </a:rPr>
              <a:t>2</a:t>
            </a:r>
            <a:endParaRPr sz="2000">
              <a:latin typeface="Lato"/>
              <a:ea typeface="Lato"/>
              <a:cs typeface="Lato"/>
              <a:sym typeface="Lato"/>
            </a:endParaRPr>
          </a:p>
        </p:txBody>
      </p:sp>
      <p:sp>
        <p:nvSpPr>
          <p:cNvPr id="841" name="Google Shape;841;p60"/>
          <p:cNvSpPr txBox="1"/>
          <p:nvPr>
            <p:ph type="title"/>
          </p:nvPr>
        </p:nvSpPr>
        <p:spPr>
          <a:xfrm>
            <a:off x="3067625" y="2755575"/>
            <a:ext cx="7095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it" sz="2000">
                <a:latin typeface="Lato"/>
                <a:ea typeface="Lato"/>
                <a:cs typeface="Lato"/>
                <a:sym typeface="Lato"/>
              </a:rPr>
              <a:t>3</a:t>
            </a:r>
            <a:endParaRPr sz="2000">
              <a:latin typeface="Lato"/>
              <a:ea typeface="Lato"/>
              <a:cs typeface="Lato"/>
              <a:sym typeface="Lato"/>
            </a:endParaRPr>
          </a:p>
        </p:txBody>
      </p:sp>
      <p:sp>
        <p:nvSpPr>
          <p:cNvPr id="842" name="Google Shape;842;p60"/>
          <p:cNvSpPr txBox="1"/>
          <p:nvPr>
            <p:ph type="title"/>
          </p:nvPr>
        </p:nvSpPr>
        <p:spPr>
          <a:xfrm>
            <a:off x="3934300" y="2755575"/>
            <a:ext cx="7095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it" sz="2000">
                <a:latin typeface="Lato"/>
                <a:ea typeface="Lato"/>
                <a:cs typeface="Lato"/>
                <a:sym typeface="Lato"/>
              </a:rPr>
              <a:t>4</a:t>
            </a:r>
            <a:endParaRPr sz="2000">
              <a:latin typeface="Lato"/>
              <a:ea typeface="Lato"/>
              <a:cs typeface="Lato"/>
              <a:sym typeface="Lato"/>
            </a:endParaRPr>
          </a:p>
        </p:txBody>
      </p:sp>
      <p:sp>
        <p:nvSpPr>
          <p:cNvPr id="843" name="Google Shape;843;p60"/>
          <p:cNvSpPr txBox="1"/>
          <p:nvPr>
            <p:ph type="title"/>
          </p:nvPr>
        </p:nvSpPr>
        <p:spPr>
          <a:xfrm>
            <a:off x="4943475" y="2755563"/>
            <a:ext cx="7095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it" sz="2000">
                <a:latin typeface="Lato"/>
                <a:ea typeface="Lato"/>
                <a:cs typeface="Lato"/>
                <a:sym typeface="Lato"/>
              </a:rPr>
              <a:t>5</a:t>
            </a:r>
            <a:endParaRPr sz="2000">
              <a:latin typeface="Lato"/>
              <a:ea typeface="Lato"/>
              <a:cs typeface="Lato"/>
              <a:sym typeface="Lato"/>
            </a:endParaRPr>
          </a:p>
        </p:txBody>
      </p:sp>
      <p:sp>
        <p:nvSpPr>
          <p:cNvPr id="844" name="Google Shape;844;p60"/>
          <p:cNvSpPr txBox="1"/>
          <p:nvPr>
            <p:ph type="title"/>
          </p:nvPr>
        </p:nvSpPr>
        <p:spPr>
          <a:xfrm>
            <a:off x="6316150" y="2755575"/>
            <a:ext cx="7095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it" sz="2000">
                <a:latin typeface="Lato"/>
                <a:ea typeface="Lato"/>
                <a:cs typeface="Lato"/>
                <a:sym typeface="Lato"/>
              </a:rPr>
              <a:t>6</a:t>
            </a:r>
            <a:endParaRPr sz="2000">
              <a:latin typeface="Lato"/>
              <a:ea typeface="Lato"/>
              <a:cs typeface="Lato"/>
              <a:sym typeface="Lato"/>
            </a:endParaRPr>
          </a:p>
        </p:txBody>
      </p:sp>
      <p:sp>
        <p:nvSpPr>
          <p:cNvPr id="845" name="Google Shape;845;p60"/>
          <p:cNvSpPr txBox="1"/>
          <p:nvPr>
            <p:ph type="title"/>
          </p:nvPr>
        </p:nvSpPr>
        <p:spPr>
          <a:xfrm>
            <a:off x="317550" y="3615825"/>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Durante l’addestramento il modello apprende l’importanza dell’ordinamento dai dati</a:t>
            </a:r>
            <a:endParaRPr sz="2000">
              <a:latin typeface="Lato"/>
              <a:ea typeface="Lato"/>
              <a:cs typeface="Lato"/>
              <a:sym typeface="La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61"/>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1" name="Google Shape;851;p61"/>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852" name="Google Shape;852;p61"/>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Dalle RNN ai Transformer</a:t>
            </a:r>
            <a:endParaRPr b="1">
              <a:solidFill>
                <a:schemeClr val="lt1"/>
              </a:solidFill>
              <a:latin typeface="Lato"/>
              <a:ea typeface="Lato"/>
              <a:cs typeface="Lato"/>
              <a:sym typeface="Lato"/>
            </a:endParaRPr>
          </a:p>
        </p:txBody>
      </p:sp>
      <p:sp>
        <p:nvSpPr>
          <p:cNvPr id="853" name="Google Shape;853;p61"/>
          <p:cNvSpPr txBox="1"/>
          <p:nvPr>
            <p:ph type="title"/>
          </p:nvPr>
        </p:nvSpPr>
        <p:spPr>
          <a:xfrm>
            <a:off x="168225" y="109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Self Attention</a:t>
            </a:r>
            <a:endParaRPr sz="1800">
              <a:solidFill>
                <a:srgbClr val="45818E"/>
              </a:solidFill>
              <a:latin typeface="Lato Black"/>
              <a:ea typeface="Lato Black"/>
              <a:cs typeface="Lato Black"/>
              <a:sym typeface="Lato Black"/>
            </a:endParaRPr>
          </a:p>
        </p:txBody>
      </p:sp>
      <p:sp>
        <p:nvSpPr>
          <p:cNvPr id="854" name="Google Shape;854;p61"/>
          <p:cNvSpPr txBox="1"/>
          <p:nvPr>
            <p:ph type="title"/>
          </p:nvPr>
        </p:nvSpPr>
        <p:spPr>
          <a:xfrm>
            <a:off x="231550" y="72980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Il modello comprende il contesto facendo “attenzione” </a:t>
            </a:r>
            <a:endParaRPr sz="2000">
              <a:latin typeface="Lato"/>
              <a:ea typeface="Lato"/>
              <a:cs typeface="Lato"/>
              <a:sym typeface="Lato"/>
            </a:endParaRPr>
          </a:p>
          <a:p>
            <a:pPr indent="0" lvl="0" marL="0" rtl="0" algn="l">
              <a:lnSpc>
                <a:spcPct val="100000"/>
              </a:lnSpc>
              <a:spcBef>
                <a:spcPts val="0"/>
              </a:spcBef>
              <a:spcAft>
                <a:spcPts val="0"/>
              </a:spcAft>
              <a:buSzPts val="990"/>
              <a:buNone/>
            </a:pPr>
            <a:r>
              <a:rPr lang="it" sz="2000">
                <a:latin typeface="Lato"/>
                <a:ea typeface="Lato"/>
                <a:cs typeface="Lato"/>
                <a:sym typeface="Lato"/>
              </a:rPr>
              <a:t>a determinati token</a:t>
            </a:r>
            <a:endParaRPr sz="2000">
              <a:latin typeface="Lato"/>
              <a:ea typeface="Lato"/>
              <a:cs typeface="Lato"/>
              <a:sym typeface="Lato"/>
            </a:endParaRPr>
          </a:p>
        </p:txBody>
      </p:sp>
      <p:sp>
        <p:nvSpPr>
          <p:cNvPr id="855" name="Google Shape;855;p61"/>
          <p:cNvSpPr txBox="1"/>
          <p:nvPr>
            <p:ph type="title"/>
          </p:nvPr>
        </p:nvSpPr>
        <p:spPr>
          <a:xfrm>
            <a:off x="403550" y="184010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Dopo lavoro vado in palestra, ho portato il cambio</a:t>
            </a:r>
            <a:endParaRPr sz="2000">
              <a:latin typeface="Lato"/>
              <a:ea typeface="Lato"/>
              <a:cs typeface="Lato"/>
              <a:sym typeface="Lato"/>
            </a:endParaRPr>
          </a:p>
          <a:p>
            <a:pPr indent="0" lvl="0" marL="0" rtl="0" algn="l">
              <a:lnSpc>
                <a:spcPct val="100000"/>
              </a:lnSpc>
              <a:spcBef>
                <a:spcPts val="0"/>
              </a:spcBef>
              <a:spcAft>
                <a:spcPts val="0"/>
              </a:spcAft>
              <a:buSzPts val="990"/>
              <a:buNone/>
            </a:pPr>
            <a:r>
              <a:t/>
            </a:r>
            <a:endParaRPr sz="2000">
              <a:latin typeface="Lato"/>
              <a:ea typeface="Lato"/>
              <a:cs typeface="Lato"/>
              <a:sym typeface="Lato"/>
            </a:endParaRPr>
          </a:p>
          <a:p>
            <a:pPr indent="0" lvl="0" marL="0" rtl="0" algn="l">
              <a:lnSpc>
                <a:spcPct val="100000"/>
              </a:lnSpc>
              <a:spcBef>
                <a:spcPts val="0"/>
              </a:spcBef>
              <a:spcAft>
                <a:spcPts val="0"/>
              </a:spcAft>
              <a:buSzPts val="990"/>
              <a:buNone/>
            </a:pPr>
            <a:r>
              <a:rPr lang="it" sz="2000">
                <a:latin typeface="Lato"/>
                <a:ea typeface="Lato"/>
                <a:cs typeface="Lato"/>
                <a:sym typeface="Lato"/>
              </a:rPr>
              <a:t>Ho l’auto dal meccanico, si è rotto il cambio</a:t>
            </a:r>
            <a:endParaRPr sz="20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159300" y="107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Complessità dei Modelli Generativi</a:t>
            </a:r>
            <a:endParaRPr sz="2420">
              <a:solidFill>
                <a:srgbClr val="45818E"/>
              </a:solidFill>
              <a:latin typeface="Lato Black"/>
              <a:ea typeface="Lato Black"/>
              <a:cs typeface="Lato Black"/>
              <a:sym typeface="Lato Black"/>
            </a:endParaRPr>
          </a:p>
        </p:txBody>
      </p:sp>
      <p:sp>
        <p:nvSpPr>
          <p:cNvPr id="92" name="Google Shape;92;p17"/>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17"/>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94" name="Google Shape;94;p17"/>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AI Generativa e Modelli Generativi</a:t>
            </a:r>
            <a:endParaRPr b="1">
              <a:solidFill>
                <a:schemeClr val="lt1"/>
              </a:solidFill>
              <a:latin typeface="Lato"/>
              <a:ea typeface="Lato"/>
              <a:cs typeface="Lato"/>
              <a:sym typeface="Lato"/>
            </a:endParaRPr>
          </a:p>
        </p:txBody>
      </p:sp>
      <p:pic>
        <p:nvPicPr>
          <p:cNvPr id="95" name="Google Shape;95;p17"/>
          <p:cNvPicPr preferRelativeResize="0"/>
          <p:nvPr/>
        </p:nvPicPr>
        <p:blipFill>
          <a:blip r:embed="rId4">
            <a:alphaModFix/>
          </a:blip>
          <a:stretch>
            <a:fillRect/>
          </a:stretch>
        </p:blipFill>
        <p:spPr>
          <a:xfrm>
            <a:off x="110750" y="1054025"/>
            <a:ext cx="5038050" cy="3244500"/>
          </a:xfrm>
          <a:prstGeom prst="rect">
            <a:avLst/>
          </a:prstGeom>
          <a:noFill/>
          <a:ln>
            <a:noFill/>
          </a:ln>
        </p:spPr>
      </p:pic>
      <p:sp>
        <p:nvSpPr>
          <p:cNvPr id="96" name="Google Shape;96;p17"/>
          <p:cNvSpPr txBox="1"/>
          <p:nvPr/>
        </p:nvSpPr>
        <p:spPr>
          <a:xfrm>
            <a:off x="159300" y="544350"/>
            <a:ext cx="560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800">
                <a:solidFill>
                  <a:schemeClr val="dk1"/>
                </a:solidFill>
                <a:latin typeface="Lato"/>
                <a:ea typeface="Lato"/>
                <a:cs typeface="Lato"/>
                <a:sym typeface="Lato"/>
              </a:rPr>
              <a:t>E’ necessario modellare l’intera distribuzione</a:t>
            </a:r>
            <a:endParaRPr sz="1800">
              <a:solidFill>
                <a:schemeClr val="dk1"/>
              </a:solidFill>
              <a:latin typeface="Lato"/>
              <a:ea typeface="Lato"/>
              <a:cs typeface="Lato"/>
              <a:sym typeface="Lato"/>
            </a:endParaRPr>
          </a:p>
        </p:txBody>
      </p:sp>
      <p:sp>
        <p:nvSpPr>
          <p:cNvPr id="97" name="Google Shape;97;p17"/>
          <p:cNvSpPr txBox="1"/>
          <p:nvPr/>
        </p:nvSpPr>
        <p:spPr>
          <a:xfrm>
            <a:off x="5177700" y="648025"/>
            <a:ext cx="1716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800">
                <a:solidFill>
                  <a:schemeClr val="dk1"/>
                </a:solidFill>
                <a:latin typeface="Lato"/>
                <a:ea typeface="Lato"/>
                <a:cs typeface="Lato"/>
                <a:sym typeface="Lato"/>
              </a:rPr>
              <a:t>Discriminativo</a:t>
            </a:r>
            <a:endParaRPr b="1" sz="1800">
              <a:solidFill>
                <a:schemeClr val="dk1"/>
              </a:solidFill>
              <a:latin typeface="Lato"/>
              <a:ea typeface="Lato"/>
              <a:cs typeface="Lato"/>
              <a:sym typeface="Lato"/>
            </a:endParaRPr>
          </a:p>
        </p:txBody>
      </p:sp>
      <p:sp>
        <p:nvSpPr>
          <p:cNvPr id="98" name="Google Shape;98;p17"/>
          <p:cNvSpPr txBox="1"/>
          <p:nvPr/>
        </p:nvSpPr>
        <p:spPr>
          <a:xfrm>
            <a:off x="5222350" y="1600375"/>
            <a:ext cx="1716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800">
                <a:solidFill>
                  <a:schemeClr val="dk1"/>
                </a:solidFill>
                <a:latin typeface="Lato"/>
                <a:ea typeface="Lato"/>
                <a:cs typeface="Lato"/>
                <a:sym typeface="Lato"/>
              </a:rPr>
              <a:t>Generativo</a:t>
            </a:r>
            <a:endParaRPr b="1" sz="1800">
              <a:solidFill>
                <a:schemeClr val="dk1"/>
              </a:solidFill>
              <a:latin typeface="Lato"/>
              <a:ea typeface="Lato"/>
              <a:cs typeface="Lato"/>
              <a:sym typeface="Lato"/>
            </a:endParaRPr>
          </a:p>
        </p:txBody>
      </p:sp>
      <p:sp>
        <p:nvSpPr>
          <p:cNvPr id="99" name="Google Shape;99;p17"/>
          <p:cNvSpPr txBox="1"/>
          <p:nvPr/>
        </p:nvSpPr>
        <p:spPr>
          <a:xfrm>
            <a:off x="5222350" y="940263"/>
            <a:ext cx="1716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800">
                <a:solidFill>
                  <a:schemeClr val="dk1"/>
                </a:solidFill>
                <a:latin typeface="Lato"/>
                <a:ea typeface="Lato"/>
                <a:cs typeface="Lato"/>
                <a:sym typeface="Lato"/>
              </a:rPr>
              <a:t>P(y|X)</a:t>
            </a:r>
            <a:endParaRPr b="1" sz="1800">
              <a:solidFill>
                <a:schemeClr val="dk1"/>
              </a:solidFill>
              <a:latin typeface="Lato"/>
              <a:ea typeface="Lato"/>
              <a:cs typeface="Lato"/>
              <a:sym typeface="Lato"/>
            </a:endParaRPr>
          </a:p>
        </p:txBody>
      </p:sp>
      <p:sp>
        <p:nvSpPr>
          <p:cNvPr id="100" name="Google Shape;100;p17"/>
          <p:cNvSpPr txBox="1"/>
          <p:nvPr/>
        </p:nvSpPr>
        <p:spPr>
          <a:xfrm>
            <a:off x="5254725" y="1889988"/>
            <a:ext cx="1716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800">
                <a:solidFill>
                  <a:schemeClr val="dk1"/>
                </a:solidFill>
                <a:latin typeface="Lato"/>
                <a:ea typeface="Lato"/>
                <a:cs typeface="Lato"/>
                <a:sym typeface="Lato"/>
              </a:rPr>
              <a:t>P(X,y)</a:t>
            </a:r>
            <a:endParaRPr b="1" sz="1800">
              <a:solidFill>
                <a:schemeClr val="dk1"/>
              </a:solidFill>
              <a:latin typeface="Lato"/>
              <a:ea typeface="Lato"/>
              <a:cs typeface="Lato"/>
              <a:sym typeface="Lato"/>
            </a:endParaRPr>
          </a:p>
        </p:txBody>
      </p:sp>
      <p:sp>
        <p:nvSpPr>
          <p:cNvPr id="101" name="Google Shape;101;p17"/>
          <p:cNvSpPr txBox="1"/>
          <p:nvPr/>
        </p:nvSpPr>
        <p:spPr>
          <a:xfrm>
            <a:off x="5222350" y="1249463"/>
            <a:ext cx="32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1"/>
                </a:solidFill>
                <a:latin typeface="Lato"/>
                <a:ea typeface="Lato"/>
                <a:cs typeface="Lato"/>
                <a:sym typeface="Lato"/>
              </a:rPr>
              <a:t>modellano come classificare </a:t>
            </a:r>
            <a:r>
              <a:rPr b="1" lang="it">
                <a:solidFill>
                  <a:schemeClr val="dk1"/>
                </a:solidFill>
                <a:latin typeface="Lato"/>
                <a:ea typeface="Lato"/>
                <a:cs typeface="Lato"/>
                <a:sym typeface="Lato"/>
              </a:rPr>
              <a:t>X</a:t>
            </a:r>
            <a:r>
              <a:rPr lang="it">
                <a:solidFill>
                  <a:schemeClr val="dk1"/>
                </a:solidFill>
                <a:latin typeface="Lato"/>
                <a:ea typeface="Lato"/>
                <a:cs typeface="Lato"/>
                <a:sym typeface="Lato"/>
              </a:rPr>
              <a:t> in </a:t>
            </a:r>
            <a:r>
              <a:rPr b="1" lang="it">
                <a:solidFill>
                  <a:schemeClr val="dk1"/>
                </a:solidFill>
                <a:latin typeface="Lato"/>
                <a:ea typeface="Lato"/>
                <a:cs typeface="Lato"/>
                <a:sym typeface="Lato"/>
              </a:rPr>
              <a:t>y</a:t>
            </a:r>
            <a:endParaRPr b="1">
              <a:solidFill>
                <a:schemeClr val="dk1"/>
              </a:solidFill>
              <a:latin typeface="Lato"/>
              <a:ea typeface="Lato"/>
              <a:cs typeface="Lato"/>
              <a:sym typeface="Lato"/>
            </a:endParaRPr>
          </a:p>
        </p:txBody>
      </p:sp>
      <p:sp>
        <p:nvSpPr>
          <p:cNvPr id="102" name="Google Shape;102;p17"/>
          <p:cNvSpPr txBox="1"/>
          <p:nvPr/>
        </p:nvSpPr>
        <p:spPr>
          <a:xfrm>
            <a:off x="5222350" y="2260463"/>
            <a:ext cx="323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1"/>
                </a:solidFill>
                <a:latin typeface="Lato"/>
                <a:ea typeface="Lato"/>
                <a:cs typeface="Lato"/>
                <a:sym typeface="Lato"/>
              </a:rPr>
              <a:t>modellando come </a:t>
            </a:r>
            <a:r>
              <a:rPr b="1" lang="it">
                <a:solidFill>
                  <a:schemeClr val="dk1"/>
                </a:solidFill>
                <a:latin typeface="Lato"/>
                <a:ea typeface="Lato"/>
                <a:cs typeface="Lato"/>
                <a:sym typeface="Lato"/>
              </a:rPr>
              <a:t>X</a:t>
            </a:r>
            <a:r>
              <a:rPr lang="it">
                <a:solidFill>
                  <a:schemeClr val="dk1"/>
                </a:solidFill>
                <a:latin typeface="Lato"/>
                <a:ea typeface="Lato"/>
                <a:cs typeface="Lato"/>
                <a:sym typeface="Lato"/>
              </a:rPr>
              <a:t> e </a:t>
            </a:r>
            <a:r>
              <a:rPr b="1" lang="it">
                <a:solidFill>
                  <a:schemeClr val="dk1"/>
                </a:solidFill>
                <a:latin typeface="Lato"/>
                <a:ea typeface="Lato"/>
                <a:cs typeface="Lato"/>
                <a:sym typeface="Lato"/>
              </a:rPr>
              <a:t>y</a:t>
            </a:r>
            <a:r>
              <a:rPr lang="it">
                <a:solidFill>
                  <a:schemeClr val="dk1"/>
                </a:solidFill>
                <a:latin typeface="Lato"/>
                <a:ea typeface="Lato"/>
                <a:cs typeface="Lato"/>
                <a:sym typeface="Lato"/>
              </a:rPr>
              <a:t> vengono generati insieme.</a:t>
            </a:r>
            <a:endParaRPr b="1">
              <a:solidFill>
                <a:schemeClr val="dk1"/>
              </a:solidFill>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62"/>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1" name="Google Shape;861;p62"/>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862" name="Google Shape;862;p62"/>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Dalle RNN ai Transformer</a:t>
            </a:r>
            <a:endParaRPr b="1">
              <a:solidFill>
                <a:schemeClr val="lt1"/>
              </a:solidFill>
              <a:latin typeface="Lato"/>
              <a:ea typeface="Lato"/>
              <a:cs typeface="Lato"/>
              <a:sym typeface="Lato"/>
            </a:endParaRPr>
          </a:p>
        </p:txBody>
      </p:sp>
      <p:sp>
        <p:nvSpPr>
          <p:cNvPr id="863" name="Google Shape;863;p62"/>
          <p:cNvSpPr txBox="1"/>
          <p:nvPr>
            <p:ph type="title"/>
          </p:nvPr>
        </p:nvSpPr>
        <p:spPr>
          <a:xfrm>
            <a:off x="168225" y="109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Self Attention</a:t>
            </a:r>
            <a:endParaRPr sz="1800">
              <a:solidFill>
                <a:srgbClr val="45818E"/>
              </a:solidFill>
              <a:latin typeface="Lato Black"/>
              <a:ea typeface="Lato Black"/>
              <a:cs typeface="Lato Black"/>
              <a:sym typeface="Lato Black"/>
            </a:endParaRPr>
          </a:p>
        </p:txBody>
      </p:sp>
      <p:sp>
        <p:nvSpPr>
          <p:cNvPr id="864" name="Google Shape;864;p62"/>
          <p:cNvSpPr txBox="1"/>
          <p:nvPr>
            <p:ph type="title"/>
          </p:nvPr>
        </p:nvSpPr>
        <p:spPr>
          <a:xfrm>
            <a:off x="231550" y="72980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Il modello comprende il contesto facendo “attenzione” </a:t>
            </a:r>
            <a:endParaRPr sz="2000">
              <a:latin typeface="Lato"/>
              <a:ea typeface="Lato"/>
              <a:cs typeface="Lato"/>
              <a:sym typeface="Lato"/>
            </a:endParaRPr>
          </a:p>
          <a:p>
            <a:pPr indent="0" lvl="0" marL="0" rtl="0" algn="l">
              <a:lnSpc>
                <a:spcPct val="100000"/>
              </a:lnSpc>
              <a:spcBef>
                <a:spcPts val="0"/>
              </a:spcBef>
              <a:spcAft>
                <a:spcPts val="0"/>
              </a:spcAft>
              <a:buSzPts val="990"/>
              <a:buNone/>
            </a:pPr>
            <a:r>
              <a:rPr lang="it" sz="2000">
                <a:latin typeface="Lato"/>
                <a:ea typeface="Lato"/>
                <a:cs typeface="Lato"/>
                <a:sym typeface="Lato"/>
              </a:rPr>
              <a:t>a determinati token</a:t>
            </a:r>
            <a:endParaRPr sz="2000">
              <a:latin typeface="Lato"/>
              <a:ea typeface="Lato"/>
              <a:cs typeface="Lato"/>
              <a:sym typeface="Lato"/>
            </a:endParaRPr>
          </a:p>
        </p:txBody>
      </p:sp>
      <p:sp>
        <p:nvSpPr>
          <p:cNvPr id="865" name="Google Shape;865;p62"/>
          <p:cNvSpPr txBox="1"/>
          <p:nvPr>
            <p:ph type="title"/>
          </p:nvPr>
        </p:nvSpPr>
        <p:spPr>
          <a:xfrm>
            <a:off x="403550" y="184010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Dopo lavoro vado in </a:t>
            </a:r>
            <a:r>
              <a:rPr lang="it" sz="2000">
                <a:highlight>
                  <a:schemeClr val="accent5"/>
                </a:highlight>
                <a:latin typeface="Lato"/>
                <a:ea typeface="Lato"/>
                <a:cs typeface="Lato"/>
                <a:sym typeface="Lato"/>
              </a:rPr>
              <a:t>palestra</a:t>
            </a:r>
            <a:r>
              <a:rPr lang="it" sz="2000">
                <a:latin typeface="Lato"/>
                <a:ea typeface="Lato"/>
                <a:cs typeface="Lato"/>
                <a:sym typeface="Lato"/>
              </a:rPr>
              <a:t>, ho portato il </a:t>
            </a:r>
            <a:r>
              <a:rPr b="1" lang="it" sz="2000">
                <a:latin typeface="Lato"/>
                <a:ea typeface="Lato"/>
                <a:cs typeface="Lato"/>
                <a:sym typeface="Lato"/>
              </a:rPr>
              <a:t>cambio</a:t>
            </a:r>
            <a:endParaRPr b="1" sz="2000">
              <a:latin typeface="Lato"/>
              <a:ea typeface="Lato"/>
              <a:cs typeface="Lato"/>
              <a:sym typeface="Lato"/>
            </a:endParaRPr>
          </a:p>
          <a:p>
            <a:pPr indent="0" lvl="0" marL="0" rtl="0" algn="l">
              <a:lnSpc>
                <a:spcPct val="100000"/>
              </a:lnSpc>
              <a:spcBef>
                <a:spcPts val="0"/>
              </a:spcBef>
              <a:spcAft>
                <a:spcPts val="0"/>
              </a:spcAft>
              <a:buSzPts val="990"/>
              <a:buNone/>
            </a:pPr>
            <a:r>
              <a:t/>
            </a:r>
            <a:endParaRPr sz="2000">
              <a:latin typeface="Lato"/>
              <a:ea typeface="Lato"/>
              <a:cs typeface="Lato"/>
              <a:sym typeface="Lato"/>
            </a:endParaRPr>
          </a:p>
          <a:p>
            <a:pPr indent="0" lvl="0" marL="0" rtl="0" algn="l">
              <a:lnSpc>
                <a:spcPct val="100000"/>
              </a:lnSpc>
              <a:spcBef>
                <a:spcPts val="0"/>
              </a:spcBef>
              <a:spcAft>
                <a:spcPts val="0"/>
              </a:spcAft>
              <a:buSzPts val="990"/>
              <a:buNone/>
            </a:pPr>
            <a:r>
              <a:rPr lang="it" sz="2000">
                <a:latin typeface="Lato"/>
                <a:ea typeface="Lato"/>
                <a:cs typeface="Lato"/>
                <a:sym typeface="Lato"/>
              </a:rPr>
              <a:t>Ho l’</a:t>
            </a:r>
            <a:r>
              <a:rPr lang="it" sz="2000">
                <a:highlight>
                  <a:schemeClr val="accent5"/>
                </a:highlight>
                <a:latin typeface="Lato"/>
                <a:ea typeface="Lato"/>
                <a:cs typeface="Lato"/>
                <a:sym typeface="Lato"/>
              </a:rPr>
              <a:t>auto</a:t>
            </a:r>
            <a:r>
              <a:rPr lang="it" sz="2000">
                <a:latin typeface="Lato"/>
                <a:ea typeface="Lato"/>
                <a:cs typeface="Lato"/>
                <a:sym typeface="Lato"/>
              </a:rPr>
              <a:t> dal meccanico, si è rotto il </a:t>
            </a:r>
            <a:r>
              <a:rPr b="1" lang="it" sz="2000">
                <a:latin typeface="Lato"/>
                <a:ea typeface="Lato"/>
                <a:cs typeface="Lato"/>
                <a:sym typeface="Lato"/>
              </a:rPr>
              <a:t>cambio</a:t>
            </a:r>
            <a:endParaRPr b="1" sz="2000">
              <a:latin typeface="Lato"/>
              <a:ea typeface="Lato"/>
              <a:cs typeface="Lato"/>
              <a:sym typeface="La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63"/>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1" name="Google Shape;871;p63"/>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872" name="Google Shape;872;p63"/>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Dalle RNN ai Transformer</a:t>
            </a:r>
            <a:endParaRPr b="1">
              <a:solidFill>
                <a:schemeClr val="lt1"/>
              </a:solidFill>
              <a:latin typeface="Lato"/>
              <a:ea typeface="Lato"/>
              <a:cs typeface="Lato"/>
              <a:sym typeface="Lato"/>
            </a:endParaRPr>
          </a:p>
        </p:txBody>
      </p:sp>
      <p:sp>
        <p:nvSpPr>
          <p:cNvPr id="873" name="Google Shape;873;p63"/>
          <p:cNvSpPr txBox="1"/>
          <p:nvPr>
            <p:ph type="title"/>
          </p:nvPr>
        </p:nvSpPr>
        <p:spPr>
          <a:xfrm>
            <a:off x="168225" y="109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Self Attention</a:t>
            </a:r>
            <a:endParaRPr sz="1800">
              <a:solidFill>
                <a:srgbClr val="45818E"/>
              </a:solidFill>
              <a:latin typeface="Lato Black"/>
              <a:ea typeface="Lato Black"/>
              <a:cs typeface="Lato Black"/>
              <a:sym typeface="Lato Black"/>
            </a:endParaRPr>
          </a:p>
        </p:txBody>
      </p:sp>
      <p:sp>
        <p:nvSpPr>
          <p:cNvPr id="874" name="Google Shape;874;p63"/>
          <p:cNvSpPr txBox="1"/>
          <p:nvPr>
            <p:ph type="title"/>
          </p:nvPr>
        </p:nvSpPr>
        <p:spPr>
          <a:xfrm>
            <a:off x="231550" y="72980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Il modello comprende il contesto facendo “attenzione” </a:t>
            </a:r>
            <a:endParaRPr sz="2000">
              <a:latin typeface="Lato"/>
              <a:ea typeface="Lato"/>
              <a:cs typeface="Lato"/>
              <a:sym typeface="Lato"/>
            </a:endParaRPr>
          </a:p>
          <a:p>
            <a:pPr indent="0" lvl="0" marL="0" rtl="0" algn="l">
              <a:lnSpc>
                <a:spcPct val="100000"/>
              </a:lnSpc>
              <a:spcBef>
                <a:spcPts val="0"/>
              </a:spcBef>
              <a:spcAft>
                <a:spcPts val="0"/>
              </a:spcAft>
              <a:buSzPts val="990"/>
              <a:buNone/>
            </a:pPr>
            <a:r>
              <a:rPr lang="it" sz="2000">
                <a:latin typeface="Lato"/>
                <a:ea typeface="Lato"/>
                <a:cs typeface="Lato"/>
                <a:sym typeface="Lato"/>
              </a:rPr>
              <a:t>a determinati token</a:t>
            </a:r>
            <a:endParaRPr sz="2000">
              <a:latin typeface="Lato"/>
              <a:ea typeface="Lato"/>
              <a:cs typeface="Lato"/>
              <a:sym typeface="Lato"/>
            </a:endParaRPr>
          </a:p>
        </p:txBody>
      </p:sp>
      <p:sp>
        <p:nvSpPr>
          <p:cNvPr id="875" name="Google Shape;875;p63"/>
          <p:cNvSpPr txBox="1"/>
          <p:nvPr>
            <p:ph type="title"/>
          </p:nvPr>
        </p:nvSpPr>
        <p:spPr>
          <a:xfrm>
            <a:off x="403550" y="184010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Dopo lavoro vado in </a:t>
            </a:r>
            <a:r>
              <a:rPr lang="it" sz="2000">
                <a:highlight>
                  <a:schemeClr val="accent5"/>
                </a:highlight>
                <a:latin typeface="Lato"/>
                <a:ea typeface="Lato"/>
                <a:cs typeface="Lato"/>
                <a:sym typeface="Lato"/>
              </a:rPr>
              <a:t>palestra</a:t>
            </a:r>
            <a:r>
              <a:rPr lang="it" sz="2000">
                <a:latin typeface="Lato"/>
                <a:ea typeface="Lato"/>
                <a:cs typeface="Lato"/>
                <a:sym typeface="Lato"/>
              </a:rPr>
              <a:t>, ho portato il </a:t>
            </a:r>
            <a:r>
              <a:rPr b="1" lang="it" sz="2000">
                <a:latin typeface="Lato"/>
                <a:ea typeface="Lato"/>
                <a:cs typeface="Lato"/>
                <a:sym typeface="Lato"/>
              </a:rPr>
              <a:t>cambio</a:t>
            </a:r>
            <a:endParaRPr b="1" sz="2000">
              <a:latin typeface="Lato"/>
              <a:ea typeface="Lato"/>
              <a:cs typeface="Lato"/>
              <a:sym typeface="Lato"/>
            </a:endParaRPr>
          </a:p>
          <a:p>
            <a:pPr indent="0" lvl="0" marL="0" rtl="0" algn="l">
              <a:lnSpc>
                <a:spcPct val="100000"/>
              </a:lnSpc>
              <a:spcBef>
                <a:spcPts val="0"/>
              </a:spcBef>
              <a:spcAft>
                <a:spcPts val="0"/>
              </a:spcAft>
              <a:buSzPts val="990"/>
              <a:buNone/>
            </a:pPr>
            <a:r>
              <a:t/>
            </a:r>
            <a:endParaRPr sz="2000">
              <a:latin typeface="Lato"/>
              <a:ea typeface="Lato"/>
              <a:cs typeface="Lato"/>
              <a:sym typeface="Lato"/>
            </a:endParaRPr>
          </a:p>
          <a:p>
            <a:pPr indent="0" lvl="0" marL="0" rtl="0" algn="l">
              <a:lnSpc>
                <a:spcPct val="100000"/>
              </a:lnSpc>
              <a:spcBef>
                <a:spcPts val="0"/>
              </a:spcBef>
              <a:spcAft>
                <a:spcPts val="0"/>
              </a:spcAft>
              <a:buSzPts val="990"/>
              <a:buNone/>
            </a:pPr>
            <a:r>
              <a:rPr lang="it" sz="2000">
                <a:latin typeface="Lato"/>
                <a:ea typeface="Lato"/>
                <a:cs typeface="Lato"/>
                <a:sym typeface="Lato"/>
              </a:rPr>
              <a:t>Ho l’</a:t>
            </a:r>
            <a:r>
              <a:rPr lang="it" sz="2000">
                <a:highlight>
                  <a:schemeClr val="accent5"/>
                </a:highlight>
                <a:latin typeface="Lato"/>
                <a:ea typeface="Lato"/>
                <a:cs typeface="Lato"/>
                <a:sym typeface="Lato"/>
              </a:rPr>
              <a:t>auto</a:t>
            </a:r>
            <a:r>
              <a:rPr lang="it" sz="2000">
                <a:latin typeface="Lato"/>
                <a:ea typeface="Lato"/>
                <a:cs typeface="Lato"/>
                <a:sym typeface="Lato"/>
              </a:rPr>
              <a:t> dal meccanico, si è rotto il </a:t>
            </a:r>
            <a:r>
              <a:rPr b="1" lang="it" sz="2000">
                <a:latin typeface="Lato"/>
                <a:ea typeface="Lato"/>
                <a:cs typeface="Lato"/>
                <a:sym typeface="Lato"/>
              </a:rPr>
              <a:t>cambio</a:t>
            </a:r>
            <a:endParaRPr b="1" sz="2000">
              <a:latin typeface="Lato"/>
              <a:ea typeface="Lato"/>
              <a:cs typeface="Lato"/>
              <a:sym typeface="La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64"/>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1" name="Google Shape;881;p64"/>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882" name="Google Shape;882;p64"/>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Dalle RNN ai Transformer</a:t>
            </a:r>
            <a:endParaRPr b="1">
              <a:solidFill>
                <a:schemeClr val="lt1"/>
              </a:solidFill>
              <a:latin typeface="Lato"/>
              <a:ea typeface="Lato"/>
              <a:cs typeface="Lato"/>
              <a:sym typeface="Lato"/>
            </a:endParaRPr>
          </a:p>
        </p:txBody>
      </p:sp>
      <p:sp>
        <p:nvSpPr>
          <p:cNvPr id="883" name="Google Shape;883;p64"/>
          <p:cNvSpPr txBox="1"/>
          <p:nvPr>
            <p:ph type="title"/>
          </p:nvPr>
        </p:nvSpPr>
        <p:spPr>
          <a:xfrm>
            <a:off x="168225" y="109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Self Attention</a:t>
            </a:r>
            <a:endParaRPr sz="1800">
              <a:solidFill>
                <a:srgbClr val="45818E"/>
              </a:solidFill>
              <a:latin typeface="Lato Black"/>
              <a:ea typeface="Lato Black"/>
              <a:cs typeface="Lato Black"/>
              <a:sym typeface="Lato Black"/>
            </a:endParaRPr>
          </a:p>
        </p:txBody>
      </p:sp>
      <p:sp>
        <p:nvSpPr>
          <p:cNvPr id="884" name="Google Shape;884;p64"/>
          <p:cNvSpPr txBox="1"/>
          <p:nvPr>
            <p:ph type="title"/>
          </p:nvPr>
        </p:nvSpPr>
        <p:spPr>
          <a:xfrm>
            <a:off x="231550" y="682025"/>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Il modello comprende il contesto facendo “attenzione” </a:t>
            </a:r>
            <a:endParaRPr sz="2000">
              <a:latin typeface="Lato"/>
              <a:ea typeface="Lato"/>
              <a:cs typeface="Lato"/>
              <a:sym typeface="Lato"/>
            </a:endParaRPr>
          </a:p>
          <a:p>
            <a:pPr indent="0" lvl="0" marL="0" rtl="0" algn="l">
              <a:lnSpc>
                <a:spcPct val="100000"/>
              </a:lnSpc>
              <a:spcBef>
                <a:spcPts val="0"/>
              </a:spcBef>
              <a:spcAft>
                <a:spcPts val="0"/>
              </a:spcAft>
              <a:buSzPts val="990"/>
              <a:buNone/>
            </a:pPr>
            <a:r>
              <a:rPr lang="it" sz="2000">
                <a:latin typeface="Lato"/>
                <a:ea typeface="Lato"/>
                <a:cs typeface="Lato"/>
                <a:sym typeface="Lato"/>
              </a:rPr>
              <a:t>a determinati token</a:t>
            </a:r>
            <a:endParaRPr sz="2000">
              <a:latin typeface="Lato"/>
              <a:ea typeface="Lato"/>
              <a:cs typeface="Lato"/>
              <a:sym typeface="Lato"/>
            </a:endParaRPr>
          </a:p>
        </p:txBody>
      </p:sp>
      <p:sp>
        <p:nvSpPr>
          <p:cNvPr id="885" name="Google Shape;885;p64"/>
          <p:cNvSpPr/>
          <p:nvPr/>
        </p:nvSpPr>
        <p:spPr>
          <a:xfrm>
            <a:off x="231550" y="2110400"/>
            <a:ext cx="1645500" cy="1412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Embedding</a:t>
            </a:r>
            <a:endParaRPr b="1" sz="2000">
              <a:solidFill>
                <a:schemeClr val="lt1"/>
              </a:solidFill>
            </a:endParaRPr>
          </a:p>
          <a:p>
            <a:pPr indent="0" lvl="0" marL="0" rtl="0" algn="ctr">
              <a:spcBef>
                <a:spcPts val="0"/>
              </a:spcBef>
              <a:spcAft>
                <a:spcPts val="0"/>
              </a:spcAft>
              <a:buNone/>
            </a:pPr>
            <a:r>
              <a:rPr b="1" lang="it" sz="2000">
                <a:solidFill>
                  <a:schemeClr val="lt1"/>
                </a:solidFill>
              </a:rPr>
              <a:t>+</a:t>
            </a:r>
            <a:endParaRPr b="1" sz="2000">
              <a:solidFill>
                <a:schemeClr val="lt1"/>
              </a:solidFill>
            </a:endParaRPr>
          </a:p>
          <a:p>
            <a:pPr indent="0" lvl="0" marL="0" rtl="0" algn="ctr">
              <a:spcBef>
                <a:spcPts val="0"/>
              </a:spcBef>
              <a:spcAft>
                <a:spcPts val="0"/>
              </a:spcAft>
              <a:buNone/>
            </a:pPr>
            <a:r>
              <a:rPr b="1" lang="it" sz="2000">
                <a:solidFill>
                  <a:schemeClr val="lt1"/>
                </a:solidFill>
              </a:rPr>
              <a:t>Positional encoding</a:t>
            </a:r>
            <a:endParaRPr b="1" sz="2000">
              <a:solidFill>
                <a:schemeClr val="lt1"/>
              </a:solidFill>
            </a:endParaRPr>
          </a:p>
        </p:txBody>
      </p:sp>
      <p:sp>
        <p:nvSpPr>
          <p:cNvPr id="886" name="Google Shape;886;p64"/>
          <p:cNvSpPr/>
          <p:nvPr/>
        </p:nvSpPr>
        <p:spPr>
          <a:xfrm>
            <a:off x="2851475" y="2164250"/>
            <a:ext cx="1513800" cy="1305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600">
                <a:solidFill>
                  <a:schemeClr val="lt1"/>
                </a:solidFill>
              </a:rPr>
              <a:t>Self-</a:t>
            </a:r>
            <a:endParaRPr b="1" sz="1600">
              <a:solidFill>
                <a:schemeClr val="lt1"/>
              </a:solidFill>
            </a:endParaRPr>
          </a:p>
          <a:p>
            <a:pPr indent="0" lvl="0" marL="0" rtl="0" algn="ctr">
              <a:spcBef>
                <a:spcPts val="0"/>
              </a:spcBef>
              <a:spcAft>
                <a:spcPts val="0"/>
              </a:spcAft>
              <a:buNone/>
            </a:pPr>
            <a:r>
              <a:rPr b="1" lang="it" sz="1600">
                <a:solidFill>
                  <a:schemeClr val="lt1"/>
                </a:solidFill>
              </a:rPr>
              <a:t>attention</a:t>
            </a:r>
            <a:endParaRPr b="1" sz="1600">
              <a:solidFill>
                <a:schemeClr val="lt1"/>
              </a:solidFill>
            </a:endParaRPr>
          </a:p>
        </p:txBody>
      </p:sp>
      <p:sp>
        <p:nvSpPr>
          <p:cNvPr id="887" name="Google Shape;887;p64"/>
          <p:cNvSpPr/>
          <p:nvPr/>
        </p:nvSpPr>
        <p:spPr>
          <a:xfrm>
            <a:off x="1972775" y="2681900"/>
            <a:ext cx="835200" cy="269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8" name="Google Shape;888;p64"/>
          <p:cNvSpPr/>
          <p:nvPr/>
        </p:nvSpPr>
        <p:spPr>
          <a:xfrm>
            <a:off x="4419525" y="2681900"/>
            <a:ext cx="835200" cy="269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9" name="Google Shape;889;p64"/>
          <p:cNvSpPr/>
          <p:nvPr/>
        </p:nvSpPr>
        <p:spPr>
          <a:xfrm>
            <a:off x="5308975" y="2110400"/>
            <a:ext cx="1645500" cy="1412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600">
                <a:solidFill>
                  <a:schemeClr val="lt1"/>
                </a:solidFill>
              </a:rPr>
              <a:t>Informazioni sul token</a:t>
            </a:r>
            <a:endParaRPr b="1" sz="1600">
              <a:solidFill>
                <a:schemeClr val="lt1"/>
              </a:solidFill>
            </a:endParaRPr>
          </a:p>
          <a:p>
            <a:pPr indent="0" lvl="0" marL="0" rtl="0" algn="ctr">
              <a:spcBef>
                <a:spcPts val="0"/>
              </a:spcBef>
              <a:spcAft>
                <a:spcPts val="0"/>
              </a:spcAft>
              <a:buNone/>
            </a:pPr>
            <a:r>
              <a:rPr b="1" lang="it" sz="1600">
                <a:solidFill>
                  <a:schemeClr val="lt1"/>
                </a:solidFill>
              </a:rPr>
              <a:t>+</a:t>
            </a:r>
            <a:endParaRPr b="1" sz="1600">
              <a:solidFill>
                <a:schemeClr val="lt1"/>
              </a:solidFill>
            </a:endParaRPr>
          </a:p>
          <a:p>
            <a:pPr indent="0" lvl="0" marL="0" rtl="0" algn="ctr">
              <a:spcBef>
                <a:spcPts val="0"/>
              </a:spcBef>
              <a:spcAft>
                <a:spcPts val="0"/>
              </a:spcAft>
              <a:buNone/>
            </a:pPr>
            <a:r>
              <a:rPr b="1" lang="it" sz="1600">
                <a:solidFill>
                  <a:schemeClr val="lt1"/>
                </a:solidFill>
              </a:rPr>
              <a:t>Informazioni sulla sequenza</a:t>
            </a:r>
            <a:endParaRPr b="1" sz="1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65"/>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5" name="Google Shape;895;p65"/>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896" name="Google Shape;896;p65"/>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Dalle RNN ai Transformer</a:t>
            </a:r>
            <a:endParaRPr b="1">
              <a:solidFill>
                <a:schemeClr val="lt1"/>
              </a:solidFill>
              <a:latin typeface="Lato"/>
              <a:ea typeface="Lato"/>
              <a:cs typeface="Lato"/>
              <a:sym typeface="Lato"/>
            </a:endParaRPr>
          </a:p>
        </p:txBody>
      </p:sp>
      <p:sp>
        <p:nvSpPr>
          <p:cNvPr id="897" name="Google Shape;897;p65"/>
          <p:cNvSpPr txBox="1"/>
          <p:nvPr>
            <p:ph type="title"/>
          </p:nvPr>
        </p:nvSpPr>
        <p:spPr>
          <a:xfrm>
            <a:off x="168225" y="109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Self Attention</a:t>
            </a:r>
            <a:endParaRPr sz="1800">
              <a:solidFill>
                <a:srgbClr val="45818E"/>
              </a:solidFill>
              <a:latin typeface="Lato Black"/>
              <a:ea typeface="Lato Black"/>
              <a:cs typeface="Lato Black"/>
              <a:sym typeface="Lato Black"/>
            </a:endParaRPr>
          </a:p>
        </p:txBody>
      </p:sp>
      <p:sp>
        <p:nvSpPr>
          <p:cNvPr id="898" name="Google Shape;898;p65"/>
          <p:cNvSpPr txBox="1"/>
          <p:nvPr>
            <p:ph type="title"/>
          </p:nvPr>
        </p:nvSpPr>
        <p:spPr>
          <a:xfrm>
            <a:off x="231550" y="58630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Questo permette la parallelizzazione, </a:t>
            </a:r>
            <a:endParaRPr sz="2000">
              <a:latin typeface="Lato"/>
              <a:ea typeface="Lato"/>
              <a:cs typeface="Lato"/>
              <a:sym typeface="Lato"/>
            </a:endParaRPr>
          </a:p>
          <a:p>
            <a:pPr indent="0" lvl="0" marL="0" rtl="0" algn="l">
              <a:lnSpc>
                <a:spcPct val="100000"/>
              </a:lnSpc>
              <a:spcBef>
                <a:spcPts val="0"/>
              </a:spcBef>
              <a:spcAft>
                <a:spcPts val="0"/>
              </a:spcAft>
              <a:buSzPts val="990"/>
              <a:buNone/>
            </a:pPr>
            <a:r>
              <a:rPr lang="it" sz="2000">
                <a:latin typeface="Lato"/>
                <a:ea typeface="Lato"/>
                <a:cs typeface="Lato"/>
                <a:sym typeface="Lato"/>
              </a:rPr>
              <a:t>perché le informazioni della sequenza ora sono contenute </a:t>
            </a:r>
            <a:endParaRPr sz="2000">
              <a:latin typeface="Lato"/>
              <a:ea typeface="Lato"/>
              <a:cs typeface="Lato"/>
              <a:sym typeface="Lato"/>
            </a:endParaRPr>
          </a:p>
          <a:p>
            <a:pPr indent="0" lvl="0" marL="0" rtl="0" algn="l">
              <a:lnSpc>
                <a:spcPct val="100000"/>
              </a:lnSpc>
              <a:spcBef>
                <a:spcPts val="0"/>
              </a:spcBef>
              <a:spcAft>
                <a:spcPts val="0"/>
              </a:spcAft>
              <a:buSzPts val="990"/>
              <a:buNone/>
            </a:pPr>
            <a:r>
              <a:rPr lang="it" sz="2000">
                <a:latin typeface="Lato"/>
                <a:ea typeface="Lato"/>
                <a:cs typeface="Lato"/>
                <a:sym typeface="Lato"/>
              </a:rPr>
              <a:t>nel vettore rappresentante il singolo token.</a:t>
            </a:r>
            <a:endParaRPr sz="2000">
              <a:latin typeface="Lato"/>
              <a:ea typeface="Lato"/>
              <a:cs typeface="Lato"/>
              <a:sym typeface="Lato"/>
            </a:endParaRPr>
          </a:p>
        </p:txBody>
      </p:sp>
      <p:sp>
        <p:nvSpPr>
          <p:cNvPr id="899" name="Google Shape;899;p65"/>
          <p:cNvSpPr/>
          <p:nvPr/>
        </p:nvSpPr>
        <p:spPr>
          <a:xfrm>
            <a:off x="607538" y="3578825"/>
            <a:ext cx="14652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900" name="Google Shape;900;p65"/>
          <p:cNvSpPr/>
          <p:nvPr/>
        </p:nvSpPr>
        <p:spPr>
          <a:xfrm>
            <a:off x="2304288" y="3578825"/>
            <a:ext cx="7671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non</a:t>
            </a:r>
            <a:endParaRPr b="1" sz="2000">
              <a:solidFill>
                <a:schemeClr val="lt1"/>
              </a:solidFill>
            </a:endParaRPr>
          </a:p>
        </p:txBody>
      </p:sp>
      <p:sp>
        <p:nvSpPr>
          <p:cNvPr id="901" name="Google Shape;901;p65"/>
          <p:cNvSpPr/>
          <p:nvPr/>
        </p:nvSpPr>
        <p:spPr>
          <a:xfrm>
            <a:off x="3302938" y="3578825"/>
            <a:ext cx="7095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è</a:t>
            </a:r>
            <a:endParaRPr b="1" sz="2000">
              <a:solidFill>
                <a:schemeClr val="lt1"/>
              </a:solidFill>
            </a:endParaRPr>
          </a:p>
        </p:txBody>
      </p:sp>
      <p:sp>
        <p:nvSpPr>
          <p:cNvPr id="902" name="Google Shape;902;p65"/>
          <p:cNvSpPr/>
          <p:nvPr/>
        </p:nvSpPr>
        <p:spPr>
          <a:xfrm>
            <a:off x="4169613" y="3578825"/>
            <a:ext cx="7095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903" name="Google Shape;903;p65"/>
          <p:cNvSpPr/>
          <p:nvPr/>
        </p:nvSpPr>
        <p:spPr>
          <a:xfrm>
            <a:off x="5036288" y="3578825"/>
            <a:ext cx="9945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bravo</a:t>
            </a:r>
            <a:endParaRPr b="1" sz="2000">
              <a:solidFill>
                <a:schemeClr val="lt1"/>
              </a:solidFill>
            </a:endParaRPr>
          </a:p>
        </p:txBody>
      </p:sp>
      <p:sp>
        <p:nvSpPr>
          <p:cNvPr id="904" name="Google Shape;904;p65"/>
          <p:cNvSpPr/>
          <p:nvPr/>
        </p:nvSpPr>
        <p:spPr>
          <a:xfrm>
            <a:off x="2532425" y="1795225"/>
            <a:ext cx="1538700" cy="502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insegnante</a:t>
            </a:r>
            <a:endParaRPr b="1" sz="2000">
              <a:solidFill>
                <a:schemeClr val="lt1"/>
              </a:solidFill>
            </a:endParaRPr>
          </a:p>
        </p:txBody>
      </p:sp>
      <p:sp>
        <p:nvSpPr>
          <p:cNvPr id="905" name="Google Shape;905;p65"/>
          <p:cNvSpPr/>
          <p:nvPr/>
        </p:nvSpPr>
        <p:spPr>
          <a:xfrm>
            <a:off x="743825" y="2742525"/>
            <a:ext cx="5115900" cy="391500"/>
          </a:xfrm>
          <a:prstGeom prst="roundRect">
            <a:avLst>
              <a:gd fmla="val 16667" name="adj"/>
            </a:avLst>
          </a:prstGeom>
          <a:solidFill>
            <a:schemeClr val="accent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a:t>Transformer</a:t>
            </a:r>
            <a:endParaRPr b="1"/>
          </a:p>
        </p:txBody>
      </p:sp>
      <p:sp>
        <p:nvSpPr>
          <p:cNvPr id="906" name="Google Shape;906;p65"/>
          <p:cNvSpPr/>
          <p:nvPr/>
        </p:nvSpPr>
        <p:spPr>
          <a:xfrm rot="-5400000">
            <a:off x="1163600" y="3212875"/>
            <a:ext cx="353100" cy="28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7" name="Google Shape;907;p65"/>
          <p:cNvSpPr/>
          <p:nvPr/>
        </p:nvSpPr>
        <p:spPr>
          <a:xfrm rot="-5400000">
            <a:off x="2535200" y="3212875"/>
            <a:ext cx="353100" cy="28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8" name="Google Shape;908;p65"/>
          <p:cNvSpPr/>
          <p:nvPr/>
        </p:nvSpPr>
        <p:spPr>
          <a:xfrm rot="-5400000">
            <a:off x="3525800" y="3212875"/>
            <a:ext cx="353100" cy="28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9" name="Google Shape;909;p65"/>
          <p:cNvSpPr/>
          <p:nvPr/>
        </p:nvSpPr>
        <p:spPr>
          <a:xfrm rot="-5400000">
            <a:off x="4364000" y="3212875"/>
            <a:ext cx="353100" cy="28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0" name="Google Shape;910;p65"/>
          <p:cNvSpPr/>
          <p:nvPr/>
        </p:nvSpPr>
        <p:spPr>
          <a:xfrm rot="-5400000">
            <a:off x="5354600" y="3212875"/>
            <a:ext cx="353100" cy="28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1" name="Google Shape;911;p65"/>
          <p:cNvSpPr/>
          <p:nvPr/>
        </p:nvSpPr>
        <p:spPr>
          <a:xfrm rot="-5400000">
            <a:off x="3144800" y="2374675"/>
            <a:ext cx="353100" cy="28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Complessità dei Modelli Generativi</a:t>
            </a:r>
            <a:endParaRPr sz="2420">
              <a:solidFill>
                <a:srgbClr val="45818E"/>
              </a:solidFill>
              <a:latin typeface="Lato Black"/>
              <a:ea typeface="Lato Black"/>
              <a:cs typeface="Lato Black"/>
              <a:sym typeface="Lato Black"/>
            </a:endParaRPr>
          </a:p>
        </p:txBody>
      </p:sp>
      <p:sp>
        <p:nvSpPr>
          <p:cNvPr id="108" name="Google Shape;108;p18"/>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9" name="Google Shape;109;p18"/>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110" name="Google Shape;110;p18"/>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AI Generativa e Modelli Generativi</a:t>
            </a:r>
            <a:endParaRPr b="1">
              <a:solidFill>
                <a:schemeClr val="lt1"/>
              </a:solidFill>
              <a:latin typeface="Lato"/>
              <a:ea typeface="Lato"/>
              <a:cs typeface="Lato"/>
              <a:sym typeface="Lato"/>
            </a:endParaRPr>
          </a:p>
        </p:txBody>
      </p:sp>
      <p:pic>
        <p:nvPicPr>
          <p:cNvPr id="111" name="Google Shape;111;p18"/>
          <p:cNvPicPr preferRelativeResize="0"/>
          <p:nvPr/>
        </p:nvPicPr>
        <p:blipFill>
          <a:blip r:embed="rId4">
            <a:alphaModFix/>
          </a:blip>
          <a:stretch>
            <a:fillRect/>
          </a:stretch>
        </p:blipFill>
        <p:spPr>
          <a:xfrm>
            <a:off x="311700" y="1049600"/>
            <a:ext cx="6959501" cy="2849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Serve tanta potenza di calcolo</a:t>
            </a:r>
            <a:endParaRPr sz="2420">
              <a:solidFill>
                <a:srgbClr val="45818E"/>
              </a:solidFill>
              <a:latin typeface="Lato Black"/>
              <a:ea typeface="Lato Black"/>
              <a:cs typeface="Lato Black"/>
              <a:sym typeface="Lato Black"/>
            </a:endParaRPr>
          </a:p>
        </p:txBody>
      </p:sp>
      <p:sp>
        <p:nvSpPr>
          <p:cNvPr id="117" name="Google Shape;117;p19"/>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p19"/>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119" name="Google Shape;119;p19"/>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AI Generativa e Modelli Generativi</a:t>
            </a:r>
            <a:endParaRPr b="1">
              <a:solidFill>
                <a:schemeClr val="lt1"/>
              </a:solidFill>
              <a:latin typeface="Lato"/>
              <a:ea typeface="Lato"/>
              <a:cs typeface="Lato"/>
              <a:sym typeface="Lato"/>
            </a:endParaRPr>
          </a:p>
        </p:txBody>
      </p:sp>
      <p:sp>
        <p:nvSpPr>
          <p:cNvPr id="120" name="Google Shape;120;p19"/>
          <p:cNvSpPr txBox="1"/>
          <p:nvPr/>
        </p:nvSpPr>
        <p:spPr>
          <a:xfrm>
            <a:off x="311700" y="718300"/>
            <a:ext cx="7595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800">
                <a:solidFill>
                  <a:schemeClr val="dk1"/>
                </a:solidFill>
                <a:latin typeface="Lato"/>
                <a:ea typeface="Lato"/>
                <a:cs typeface="Lato"/>
                <a:sym typeface="Lato"/>
              </a:rPr>
              <a:t>Grazie alla loro capacità di parallelizzazione, le GPU si prestano bene all’addestramento di modelli generativi.</a:t>
            </a:r>
            <a:endParaRPr sz="1800">
              <a:solidFill>
                <a:schemeClr val="dk1"/>
              </a:solidFill>
              <a:latin typeface="Lato"/>
              <a:ea typeface="Lato"/>
              <a:cs typeface="Lato"/>
              <a:sym typeface="Lato"/>
            </a:endParaRPr>
          </a:p>
        </p:txBody>
      </p:sp>
      <p:pic>
        <p:nvPicPr>
          <p:cNvPr id="121" name="Google Shape;121;p19"/>
          <p:cNvPicPr preferRelativeResize="0"/>
          <p:nvPr/>
        </p:nvPicPr>
        <p:blipFill>
          <a:blip r:embed="rId4">
            <a:alphaModFix/>
          </a:blip>
          <a:stretch>
            <a:fillRect/>
          </a:stretch>
        </p:blipFill>
        <p:spPr>
          <a:xfrm>
            <a:off x="367900" y="1530575"/>
            <a:ext cx="4778560" cy="2986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p:nvPr/>
        </p:nvSpPr>
        <p:spPr>
          <a:xfrm>
            <a:off x="-94000" y="-85050"/>
            <a:ext cx="9237900" cy="5228700"/>
          </a:xfrm>
          <a:prstGeom prst="rect">
            <a:avLst/>
          </a:prstGeom>
          <a:solidFill>
            <a:srgbClr val="3341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txBox="1"/>
          <p:nvPr/>
        </p:nvSpPr>
        <p:spPr>
          <a:xfrm>
            <a:off x="-47050" y="378475"/>
            <a:ext cx="9144000" cy="1053900"/>
          </a:xfrm>
          <a:prstGeom prst="rect">
            <a:avLst/>
          </a:prstGeom>
          <a:noFill/>
          <a:ln>
            <a:noFill/>
          </a:ln>
        </p:spPr>
        <p:txBody>
          <a:bodyPr anchorCtr="0" anchor="b" bIns="91425" lIns="91425" spcFirstLastPara="1" rIns="91425" wrap="square" tIns="91425">
            <a:normAutofit/>
          </a:bodyPr>
          <a:lstStyle/>
          <a:p>
            <a:pPr indent="0" lvl="0" marL="0" rtl="0" algn="ctr">
              <a:lnSpc>
                <a:spcPct val="120000"/>
              </a:lnSpc>
              <a:spcBef>
                <a:spcPts val="0"/>
              </a:spcBef>
              <a:spcAft>
                <a:spcPts val="0"/>
              </a:spcAft>
              <a:buNone/>
            </a:pPr>
            <a:r>
              <a:rPr lang="it" sz="3600">
                <a:solidFill>
                  <a:srgbClr val="FFFFFF"/>
                </a:solidFill>
                <a:latin typeface="Lato"/>
                <a:ea typeface="Lato"/>
                <a:cs typeface="Lato"/>
                <a:sym typeface="Lato"/>
              </a:rPr>
              <a:t>AI Week</a:t>
            </a:r>
            <a:endParaRPr sz="2445">
              <a:solidFill>
                <a:srgbClr val="FFFFFF"/>
              </a:solidFill>
              <a:latin typeface="Lato"/>
              <a:ea typeface="Lato"/>
              <a:cs typeface="Lato"/>
              <a:sym typeface="Lato"/>
            </a:endParaRPr>
          </a:p>
        </p:txBody>
      </p:sp>
      <p:pic>
        <p:nvPicPr>
          <p:cNvPr id="128" name="Google Shape;128;p20"/>
          <p:cNvPicPr preferRelativeResize="0"/>
          <p:nvPr/>
        </p:nvPicPr>
        <p:blipFill>
          <a:blip r:embed="rId3">
            <a:alphaModFix/>
          </a:blip>
          <a:stretch>
            <a:fillRect/>
          </a:stretch>
        </p:blipFill>
        <p:spPr>
          <a:xfrm>
            <a:off x="3752625" y="4548275"/>
            <a:ext cx="1638725" cy="265225"/>
          </a:xfrm>
          <a:prstGeom prst="rect">
            <a:avLst/>
          </a:prstGeom>
          <a:noFill/>
          <a:ln>
            <a:noFill/>
          </a:ln>
        </p:spPr>
      </p:pic>
      <p:sp>
        <p:nvSpPr>
          <p:cNvPr id="129" name="Google Shape;129;p20"/>
          <p:cNvSpPr txBox="1"/>
          <p:nvPr/>
        </p:nvSpPr>
        <p:spPr>
          <a:xfrm>
            <a:off x="0" y="2538975"/>
            <a:ext cx="9144000" cy="5388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b="1" lang="it" sz="2800">
                <a:solidFill>
                  <a:srgbClr val="FFFFFF"/>
                </a:solidFill>
                <a:latin typeface="Lato"/>
                <a:ea typeface="Lato"/>
                <a:cs typeface="Lato"/>
                <a:sym typeface="Lato"/>
              </a:rPr>
              <a:t>Token ed Embedding</a:t>
            </a:r>
            <a:endParaRPr b="1" sz="2800">
              <a:solidFill>
                <a:srgbClr val="FFFFFF"/>
              </a:solidFill>
              <a:latin typeface="Lato"/>
              <a:ea typeface="Lato"/>
              <a:cs typeface="Lato"/>
              <a:sym typeface="Lato"/>
            </a:endParaRPr>
          </a:p>
        </p:txBody>
      </p:sp>
      <p:sp>
        <p:nvSpPr>
          <p:cNvPr id="130" name="Google Shape;130;p20"/>
          <p:cNvSpPr txBox="1"/>
          <p:nvPr/>
        </p:nvSpPr>
        <p:spPr>
          <a:xfrm>
            <a:off x="-93875" y="3172250"/>
            <a:ext cx="9237900" cy="10539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it" sz="1440">
                <a:solidFill>
                  <a:srgbClr val="FFFFFF"/>
                </a:solidFill>
                <a:latin typeface="Lato"/>
                <a:ea typeface="Lato"/>
                <a:cs typeface="Lato"/>
                <a:sym typeface="Lato"/>
              </a:rPr>
              <a:t>presentato da</a:t>
            </a:r>
            <a:endParaRPr sz="1440">
              <a:solidFill>
                <a:srgbClr val="FFFFFF"/>
              </a:solidFill>
              <a:latin typeface="Lato"/>
              <a:ea typeface="Lato"/>
              <a:cs typeface="Lato"/>
              <a:sym typeface="Lato"/>
            </a:endParaRPr>
          </a:p>
          <a:p>
            <a:pPr indent="0" lvl="0" marL="0" rtl="0" algn="ctr">
              <a:lnSpc>
                <a:spcPct val="115000"/>
              </a:lnSpc>
              <a:spcBef>
                <a:spcPts val="0"/>
              </a:spcBef>
              <a:spcAft>
                <a:spcPts val="0"/>
              </a:spcAft>
              <a:buNone/>
            </a:pPr>
            <a:r>
              <a:rPr lang="it" sz="1840">
                <a:solidFill>
                  <a:srgbClr val="FFFFFF"/>
                </a:solidFill>
                <a:latin typeface="Lato"/>
                <a:ea typeface="Lato"/>
                <a:cs typeface="Lato"/>
                <a:sym typeface="Lato"/>
              </a:rPr>
              <a:t>Giuseppe Gullo</a:t>
            </a:r>
            <a:endParaRPr sz="1840">
              <a:solidFill>
                <a:srgbClr val="FFFFFF"/>
              </a:solidFill>
              <a:latin typeface="Lato"/>
              <a:ea typeface="Lato"/>
              <a:cs typeface="Lato"/>
              <a:sym typeface="Lato"/>
            </a:endParaRPr>
          </a:p>
        </p:txBody>
      </p:sp>
      <p:sp>
        <p:nvSpPr>
          <p:cNvPr id="131" name="Google Shape;131;p20"/>
          <p:cNvSpPr txBox="1"/>
          <p:nvPr/>
        </p:nvSpPr>
        <p:spPr>
          <a:xfrm>
            <a:off x="-12" y="1892288"/>
            <a:ext cx="9144000" cy="538800"/>
          </a:xfrm>
          <a:prstGeom prst="rect">
            <a:avLst/>
          </a:prstGeom>
          <a:noFill/>
          <a:ln>
            <a:noFill/>
          </a:ln>
        </p:spPr>
        <p:txBody>
          <a:bodyPr anchorCtr="0" anchor="b" bIns="91425" lIns="91425" spcFirstLastPara="1" rIns="91425" wrap="square" tIns="91425">
            <a:normAutofit lnSpcReduction="10000"/>
          </a:bodyPr>
          <a:lstStyle/>
          <a:p>
            <a:pPr indent="0" lvl="0" marL="0" rtl="0" algn="ctr">
              <a:spcBef>
                <a:spcPts val="0"/>
              </a:spcBef>
              <a:spcAft>
                <a:spcPts val="0"/>
              </a:spcAft>
              <a:buNone/>
            </a:pPr>
            <a:r>
              <a:rPr lang="it" sz="2400">
                <a:solidFill>
                  <a:srgbClr val="FFFFFF"/>
                </a:solidFill>
                <a:latin typeface="Lato Light"/>
                <a:ea typeface="Lato Light"/>
                <a:cs typeface="Lato Light"/>
                <a:sym typeface="Lato Light"/>
              </a:rPr>
              <a:t>Giorno 5</a:t>
            </a:r>
            <a:endParaRPr sz="2400">
              <a:solidFill>
                <a:srgbClr val="FFFFFF"/>
              </a:solidFill>
              <a:latin typeface="Lato Light"/>
              <a:ea typeface="Lato Light"/>
              <a:cs typeface="Lato Light"/>
              <a:sym typeface="La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Come vede del testo il modello</a:t>
            </a:r>
            <a:r>
              <a:rPr lang="it" sz="2420">
                <a:solidFill>
                  <a:srgbClr val="45818E"/>
                </a:solidFill>
                <a:latin typeface="Lato Black"/>
                <a:ea typeface="Lato Black"/>
                <a:cs typeface="Lato Black"/>
                <a:sym typeface="Lato Black"/>
              </a:rPr>
              <a:t>?</a:t>
            </a:r>
            <a:endParaRPr sz="2420">
              <a:solidFill>
                <a:srgbClr val="45818E"/>
              </a:solidFill>
              <a:latin typeface="Lato Black"/>
              <a:ea typeface="Lato Black"/>
              <a:cs typeface="Lato Black"/>
              <a:sym typeface="Lato Black"/>
            </a:endParaRPr>
          </a:p>
        </p:txBody>
      </p:sp>
      <p:sp>
        <p:nvSpPr>
          <p:cNvPr id="137" name="Google Shape;137;p21"/>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8" name="Google Shape;138;p21"/>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139" name="Google Shape;139;p21"/>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Token ed Embedding</a:t>
            </a:r>
            <a:endParaRPr b="1">
              <a:solidFill>
                <a:schemeClr val="lt1"/>
              </a:solidFill>
              <a:latin typeface="Lato"/>
              <a:ea typeface="Lato"/>
              <a:cs typeface="Lato"/>
              <a:sym typeface="Lato"/>
            </a:endParaRPr>
          </a:p>
        </p:txBody>
      </p:sp>
      <p:sp>
        <p:nvSpPr>
          <p:cNvPr id="140" name="Google Shape;140;p21"/>
          <p:cNvSpPr/>
          <p:nvPr/>
        </p:nvSpPr>
        <p:spPr>
          <a:xfrm>
            <a:off x="379425" y="1157250"/>
            <a:ext cx="36921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 è un pagliaccio</a:t>
            </a:r>
            <a:endParaRPr b="1" sz="20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