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21"/>
  </p:notes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9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520" y="-1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to course,</a:t>
            </a:r>
            <a:r>
              <a:rPr lang="en-US" baseline="0" dirty="0" smtClean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4/12/15 11:11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4/12/15 11:11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4/12/15 11:11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4/12/15 11:11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4/12/15 11:11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4/12/15 11:11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4/12/15 11:11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4/12/15 11:11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4/12/15 11:11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4/12/15 11:11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4/12/15 11:11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4/12/15 11:11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0.emf"/><Relationship Id="rId7" Type="http://schemas.openxmlformats.org/officeDocument/2006/relationships/image" Target="../media/image21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4.emf"/><Relationship Id="rId9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81000" y="4343400"/>
            <a:ext cx="8382000" cy="1447800"/>
          </a:xfrm>
        </p:spPr>
        <p:txBody>
          <a:bodyPr>
            <a:noAutofit/>
          </a:bodyPr>
          <a:lstStyle/>
          <a:p>
            <a:r>
              <a:rPr lang="en-US" sz="2800" cap="none" smtClean="0"/>
              <a:t>Autonomous </a:t>
            </a:r>
            <a:r>
              <a:rPr lang="en-US" sz="2800" cap="none" dirty="0" smtClean="0"/>
              <a:t>Target Search In A Dynamic Environment Using</a:t>
            </a:r>
            <a:r>
              <a:rPr lang="en-US" sz="2800" cap="none" dirty="0"/>
              <a:t> </a:t>
            </a:r>
            <a:r>
              <a:rPr lang="en-US" sz="2800" cap="none" dirty="0" smtClean="0"/>
              <a:t>Model Predictive Control</a:t>
            </a:r>
            <a:endParaRPr lang="en-US" sz="2800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</a:t>
            </a:r>
            <a:r>
              <a:rPr lang="en-US" dirty="0" smtClean="0"/>
              <a:t> the explicit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 property of Gaussian functions:</a:t>
            </a:r>
          </a:p>
          <a:p>
            <a:pPr lvl="1"/>
            <a:r>
              <a:rPr lang="en-US" dirty="0" smtClean="0"/>
              <a:t>The product of </a:t>
            </a:r>
            <a:r>
              <a:rPr lang="en-US" dirty="0"/>
              <a:t>Gaussian </a:t>
            </a:r>
            <a:r>
              <a:rPr lang="en-US" dirty="0" smtClean="0"/>
              <a:t>functions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dirty="0"/>
              <a:t>Gaussian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46196"/>
              </p:ext>
            </p:extLst>
          </p:nvPr>
        </p:nvGraphicFramePr>
        <p:xfrm>
          <a:off x="1752600" y="2971800"/>
          <a:ext cx="2438400" cy="1060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" imgW="1168400" imgH="508000" progId="Equation.DSMT4">
                  <p:embed/>
                </p:oleObj>
              </mc:Choice>
              <mc:Fallback>
                <p:oleObj name="Equation" r:id="rId3" imgW="1168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971800"/>
                        <a:ext cx="2438400" cy="1060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50309"/>
              </p:ext>
            </p:extLst>
          </p:nvPr>
        </p:nvGraphicFramePr>
        <p:xfrm>
          <a:off x="1752600" y="4495800"/>
          <a:ext cx="32067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5" imgW="1536700" imgH="266700" progId="Equation.DSMT4">
                  <p:embed/>
                </p:oleObj>
              </mc:Choice>
              <mc:Fallback>
                <p:oleObj name="Equation" r:id="rId5" imgW="15367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4495800"/>
                        <a:ext cx="320675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13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the explicit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26152" cy="4495800"/>
          </a:xfrm>
        </p:spPr>
        <p:txBody>
          <a:bodyPr/>
          <a:lstStyle/>
          <a:p>
            <a:r>
              <a:rPr lang="en-US" dirty="0" smtClean="0"/>
              <a:t>Approximate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Gaussian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Mixture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(GMM)</a:t>
            </a:r>
          </a:p>
          <a:p>
            <a:r>
              <a:rPr lang="en-US" dirty="0" smtClean="0"/>
              <a:t>GMM</a:t>
            </a:r>
          </a:p>
          <a:p>
            <a:endParaRPr lang="en-US" dirty="0"/>
          </a:p>
          <a:p>
            <a:r>
              <a:rPr lang="en-US" dirty="0" smtClean="0"/>
              <a:t>Non</a:t>
            </a:r>
            <a:r>
              <a:rPr lang="en-US" altLang="zh-CN" dirty="0" smtClean="0"/>
              <a:t>-detection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42375"/>
              </p:ext>
            </p:extLst>
          </p:nvPr>
        </p:nvGraphicFramePr>
        <p:xfrm>
          <a:off x="1066800" y="3429000"/>
          <a:ext cx="346910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2197100" imgH="482600" progId="Equation.DSMT4">
                  <p:embed/>
                </p:oleObj>
              </mc:Choice>
              <mc:Fallback>
                <p:oleObj name="Equation" r:id="rId3" imgW="21971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429000"/>
                        <a:ext cx="346910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50881"/>
              </p:ext>
            </p:extLst>
          </p:nvPr>
        </p:nvGraphicFramePr>
        <p:xfrm>
          <a:off x="1066800" y="4419600"/>
          <a:ext cx="618931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3365500" imgH="457200" progId="Equation.DSMT4">
                  <p:embed/>
                </p:oleObj>
              </mc:Choice>
              <mc:Fallback>
                <p:oleObj name="Equation" r:id="rId5" imgW="336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419600"/>
                        <a:ext cx="618931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gmm_dem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828800"/>
            <a:ext cx="360330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7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027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Explicit</a:t>
            </a:r>
            <a:r>
              <a:rPr lang="en-US" dirty="0" smtClean="0"/>
              <a:t> form of the non-detection cost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52079756"/>
              </p:ext>
            </p:extLst>
          </p:nvPr>
        </p:nvGraphicFramePr>
        <p:xfrm>
          <a:off x="609600" y="1752600"/>
          <a:ext cx="5645002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3517900" imgH="2184400" progId="Equation.DSMT4">
                  <p:embed/>
                </p:oleObj>
              </mc:Choice>
              <mc:Fallback>
                <p:oleObj name="Equation" r:id="rId3" imgW="3517900" imgH="218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752600"/>
                        <a:ext cx="5645002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62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" y="1600200"/>
            <a:ext cx="8305800" cy="5105400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clt_1_sim1_ini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00200"/>
            <a:ext cx="3390900" cy="3014656"/>
          </a:xfrm>
          <a:prstGeom prst="rect">
            <a:avLst/>
          </a:prstGeom>
        </p:spPr>
      </p:pic>
      <p:pic>
        <p:nvPicPr>
          <p:cNvPr id="7" name="Picture 6" descr="clt_1_sim1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38400"/>
            <a:ext cx="4000500" cy="3556617"/>
          </a:xfrm>
          <a:prstGeom prst="rect">
            <a:avLst/>
          </a:prstGeom>
        </p:spPr>
      </p:pic>
      <p:pic>
        <p:nvPicPr>
          <p:cNvPr id="9" name="Picture 8" descr="clt_1_sim1_en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3434513"/>
            <a:ext cx="3607909" cy="32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3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" y="1600200"/>
            <a:ext cx="8305800" cy="5105400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 descr="clt_2_sim3_avoid_h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91000"/>
            <a:ext cx="2717800" cy="2416241"/>
          </a:xfrm>
          <a:prstGeom prst="rect">
            <a:avLst/>
          </a:prstGeom>
        </p:spPr>
      </p:pic>
      <p:pic>
        <p:nvPicPr>
          <p:cNvPr id="6" name="Picture 5" descr="clt_2_sim3_clt_1_process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6400"/>
            <a:ext cx="2717800" cy="2416241"/>
          </a:xfrm>
          <a:prstGeom prst="rect">
            <a:avLst/>
          </a:prstGeom>
        </p:spPr>
      </p:pic>
      <p:pic>
        <p:nvPicPr>
          <p:cNvPr id="10" name="Picture 9" descr="clt_2_sim3_en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1000"/>
            <a:ext cx="2717800" cy="2416241"/>
          </a:xfrm>
          <a:prstGeom prst="rect">
            <a:avLst/>
          </a:prstGeom>
        </p:spPr>
      </p:pic>
      <p:pic>
        <p:nvPicPr>
          <p:cNvPr id="12" name="Picture 11" descr="clt_2_sim3_ini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2705100" cy="24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9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</a:t>
            </a:r>
            <a:r>
              <a:rPr lang="zh-CN" altLang="en-US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autonomous target </a:t>
            </a:r>
            <a:r>
              <a:rPr lang="en-US" dirty="0" smtClean="0"/>
              <a:t>search</a:t>
            </a:r>
            <a:r>
              <a:rPr lang="zh-CN" altLang="en-US" dirty="0" smtClean="0"/>
              <a:t> </a:t>
            </a:r>
            <a:r>
              <a:rPr lang="en-US" dirty="0" smtClean="0"/>
              <a:t>approach </a:t>
            </a:r>
            <a:r>
              <a:rPr lang="en-US" dirty="0"/>
              <a:t>using a ground robot to localize a stationary target </a:t>
            </a:r>
            <a:r>
              <a:rPr lang="en-US" dirty="0" smtClean="0"/>
              <a:t>in</a:t>
            </a:r>
            <a:r>
              <a:rPr lang="zh-CN" altLang="en-U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dynamic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MPC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dirty="0" smtClean="0"/>
              <a:t>finite</a:t>
            </a:r>
            <a:r>
              <a:rPr lang="en-US" dirty="0"/>
              <a:t>-horizon optimal </a:t>
            </a:r>
            <a:r>
              <a:rPr lang="en-US" dirty="0" smtClean="0"/>
              <a:t>search</a:t>
            </a:r>
            <a:r>
              <a:rPr lang="zh-CN" alt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while</a:t>
            </a:r>
            <a:r>
              <a:rPr lang="zh-CN" altLang="en-US" dirty="0" smtClean="0"/>
              <a:t> </a:t>
            </a:r>
            <a:r>
              <a:rPr lang="en-US" dirty="0" smtClean="0"/>
              <a:t>avoiding </a:t>
            </a:r>
            <a:r>
              <a:rPr lang="en-US" dirty="0"/>
              <a:t>collision with surrounding </a:t>
            </a:r>
            <a:r>
              <a:rPr lang="en-US" dirty="0" smtClean="0"/>
              <a:t>obstacles</a:t>
            </a:r>
          </a:p>
          <a:p>
            <a:r>
              <a:rPr lang="en-US" dirty="0" smtClean="0"/>
              <a:t>Derive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analytical</a:t>
            </a:r>
            <a:r>
              <a:rPr lang="zh-CN" altLang="en-US" dirty="0" smtClean="0"/>
              <a:t> </a:t>
            </a:r>
            <a:r>
              <a:rPr lang="en-US" dirty="0" smtClean="0"/>
              <a:t>form </a:t>
            </a:r>
            <a:r>
              <a:rPr lang="en-US" dirty="0"/>
              <a:t>of the objective function in </a:t>
            </a:r>
            <a:r>
              <a:rPr lang="en-US" dirty="0" smtClean="0"/>
              <a:t>MPC</a:t>
            </a:r>
            <a:r>
              <a:rPr lang="zh-CN" altLang="en-US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purpose of reducing the computation </a:t>
            </a:r>
            <a:r>
              <a:rPr lang="en-US" dirty="0" smtClean="0"/>
              <a:t>complexity</a:t>
            </a:r>
            <a:r>
              <a:rPr lang="zh-CN" altLang="en-US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path planning process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MPC</a:t>
            </a:r>
          </a:p>
          <a:p>
            <a:pPr lvl="1"/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non-convex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nonlinear</a:t>
            </a:r>
          </a:p>
          <a:p>
            <a:pPr lvl="1"/>
            <a:r>
              <a:rPr lang="en-US" dirty="0" smtClean="0"/>
              <a:t>Convex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relaxation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branch-and-bound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r>
              <a:rPr lang="en-US" dirty="0" smtClean="0"/>
              <a:t>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obstacles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pedestrians)</a:t>
            </a:r>
          </a:p>
          <a:p>
            <a:pPr lvl="1"/>
            <a:r>
              <a:rPr lang="en-US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earning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  <a:p>
            <a:pPr lvl="1"/>
            <a:r>
              <a:rPr lang="en-US" dirty="0" smtClean="0"/>
              <a:t>Indoor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dirty="0" smtClean="0"/>
              <a:t>Search</a:t>
            </a:r>
            <a:r>
              <a:rPr lang="en-US" altLang="zh-CN" dirty="0" smtClean="0"/>
              <a:t>-and</a:t>
            </a:r>
            <a:r>
              <a:rPr lang="zh-CN" altLang="en-US" dirty="0" smtClean="0"/>
              <a:t>-</a:t>
            </a:r>
            <a:r>
              <a:rPr lang="en-US" altLang="zh-CN" dirty="0" smtClean="0"/>
              <a:t>rescue</a:t>
            </a:r>
          </a:p>
          <a:p>
            <a:pPr lvl="1"/>
            <a:r>
              <a:rPr lang="en-US" dirty="0" smtClean="0"/>
              <a:t>Search</a:t>
            </a:r>
            <a:r>
              <a:rPr lang="en-US" altLang="zh-CN" dirty="0" smtClean="0"/>
              <a:t>-and-identify</a:t>
            </a:r>
          </a:p>
          <a:p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developed</a:t>
            </a:r>
          </a:p>
          <a:p>
            <a:pPr lvl="1"/>
            <a:r>
              <a:rPr lang="en-US" altLang="zh-CN" dirty="0" smtClean="0"/>
              <a:t>Probabilistic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7851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remaining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r>
              <a:rPr lang="zh-CN" altLang="en-US" dirty="0" smtClean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pPr lvl="1"/>
            <a:r>
              <a:rPr lang="en-US" altLang="zh-CN" dirty="0"/>
              <a:t>Greedy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(myopic</a:t>
            </a:r>
            <a:r>
              <a:rPr lang="zh-CN" altLang="en-US" dirty="0"/>
              <a:t> </a:t>
            </a:r>
            <a:r>
              <a:rPr lang="en-US" altLang="zh-CN" dirty="0"/>
              <a:t>plan)</a:t>
            </a:r>
          </a:p>
          <a:p>
            <a:pPr lvl="1"/>
            <a:r>
              <a:rPr lang="en-US" dirty="0"/>
              <a:t>Multi</a:t>
            </a:r>
            <a:r>
              <a:rPr lang="en-US" altLang="zh-CN" dirty="0"/>
              <a:t>-step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(involve</a:t>
            </a:r>
            <a:r>
              <a:rPr lang="zh-CN" altLang="en-US" dirty="0"/>
              <a:t> </a:t>
            </a:r>
            <a:r>
              <a:rPr lang="en-US" altLang="zh-CN" dirty="0"/>
              <a:t>numerical</a:t>
            </a:r>
            <a:r>
              <a:rPr lang="zh-CN" altLang="en-US" dirty="0"/>
              <a:t> </a:t>
            </a:r>
            <a:r>
              <a:rPr lang="en-US" altLang="zh-CN" dirty="0"/>
              <a:t>integration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space)</a:t>
            </a:r>
          </a:p>
          <a:p>
            <a:r>
              <a:rPr lang="en-US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ollision</a:t>
            </a:r>
            <a:r>
              <a:rPr lang="zh-CN" altLang="en-US" dirty="0"/>
              <a:t> </a:t>
            </a:r>
            <a:r>
              <a:rPr lang="en-US" altLang="zh-CN" dirty="0"/>
              <a:t>avoidance</a:t>
            </a:r>
            <a:r>
              <a:rPr lang="zh-CN" altLang="en-US" dirty="0"/>
              <a:t> </a:t>
            </a:r>
            <a:r>
              <a:rPr lang="en-US" altLang="zh-CN" dirty="0" smtClean="0"/>
              <a:t>during the search process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ground robot equipped with a binary sensor to localize </a:t>
            </a:r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dirty="0" smtClean="0"/>
              <a:t>stationary </a:t>
            </a:r>
            <a:r>
              <a:rPr lang="en-US" dirty="0"/>
              <a:t>target in the dynamic </a:t>
            </a:r>
            <a:r>
              <a:rPr lang="en-US" dirty="0" smtClean="0"/>
              <a:t>environment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search-and</a:t>
            </a:r>
            <a:r>
              <a:rPr lang="zh-CN" altLang="en-US" dirty="0" smtClean="0"/>
              <a:t>-</a:t>
            </a:r>
            <a:r>
              <a:rPr lang="en-US" altLang="zh-CN" dirty="0" smtClean="0"/>
              <a:t>rescue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mission</a:t>
            </a:r>
          </a:p>
          <a:p>
            <a:r>
              <a:rPr lang="en-US" dirty="0" smtClean="0"/>
              <a:t>Contributions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 smtClean="0"/>
              <a:t>Derive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explicit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MPC</a:t>
            </a:r>
          </a:p>
          <a:p>
            <a:pPr lvl="2"/>
            <a:r>
              <a:rPr lang="en-US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burden</a:t>
            </a:r>
          </a:p>
          <a:p>
            <a:pPr lvl="1"/>
            <a:r>
              <a:rPr lang="en-US" dirty="0" smtClean="0"/>
              <a:t>Enforce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obstacles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35752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Robot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kinematic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obstacles</a:t>
            </a:r>
          </a:p>
          <a:p>
            <a:pPr lvl="1"/>
            <a:r>
              <a:rPr lang="en-US" dirty="0" smtClean="0"/>
              <a:t>Constant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552772"/>
              </p:ext>
            </p:extLst>
          </p:nvPr>
        </p:nvGraphicFramePr>
        <p:xfrm>
          <a:off x="817563" y="2173288"/>
          <a:ext cx="3470275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2209800" imgH="914400" progId="Equation.DSMT4">
                  <p:embed/>
                </p:oleObj>
              </mc:Choice>
              <mc:Fallback>
                <p:oleObj name="Equation" r:id="rId3" imgW="2209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563" y="2173288"/>
                        <a:ext cx="3470275" cy="143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13589"/>
              </p:ext>
            </p:extLst>
          </p:nvPr>
        </p:nvGraphicFramePr>
        <p:xfrm>
          <a:off x="1066800" y="4114800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2971800" imgH="571500" progId="Equation.DSMT4">
                  <p:embed/>
                </p:oleObj>
              </mc:Choice>
              <mc:Fallback>
                <p:oleObj name="Equation" r:id="rId5" imgW="29718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114800"/>
                        <a:ext cx="3962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Po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8800"/>
            <a:ext cx="2552700" cy="2166199"/>
          </a:xfrm>
          <a:prstGeom prst="rect">
            <a:avLst/>
          </a:prstGeom>
        </p:spPr>
      </p:pic>
      <p:pic>
        <p:nvPicPr>
          <p:cNvPr id="8" name="Picture 7" descr="PoND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56" y="4318000"/>
            <a:ext cx="2668844" cy="226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7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</a:p>
          <a:p>
            <a:r>
              <a:rPr lang="en-US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law</a:t>
            </a:r>
          </a:p>
          <a:p>
            <a:endParaRPr lang="en-US" altLang="zh-CN" dirty="0"/>
          </a:p>
          <a:p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MPC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planning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12701"/>
              </p:ext>
            </p:extLst>
          </p:nvPr>
        </p:nvGraphicFramePr>
        <p:xfrm>
          <a:off x="990600" y="2819400"/>
          <a:ext cx="4533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3022600" imgH="266700" progId="Equation.DSMT4">
                  <p:embed/>
                </p:oleObj>
              </mc:Choice>
              <mc:Fallback>
                <p:oleObj name="Equation" r:id="rId3" imgW="3022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819400"/>
                        <a:ext cx="4533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6533"/>
              </p:ext>
            </p:extLst>
          </p:nvPr>
        </p:nvGraphicFramePr>
        <p:xfrm>
          <a:off x="3454400" y="16510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901700" imgH="266700" progId="Equation.DSMT4">
                  <p:embed/>
                </p:oleObj>
              </mc:Choice>
              <mc:Fallback>
                <p:oleObj name="Equation" r:id="rId5" imgW="9017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4400" y="1651000"/>
                        <a:ext cx="1803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22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r>
              <a:rPr lang="en-US" dirty="0" smtClean="0"/>
              <a:t> planning using 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654168"/>
              </p:ext>
            </p:extLst>
          </p:nvPr>
        </p:nvGraphicFramePr>
        <p:xfrm>
          <a:off x="990599" y="2209800"/>
          <a:ext cx="796119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5080000" imgH="1701800" progId="Equation.DSMT4">
                  <p:embed/>
                </p:oleObj>
              </mc:Choice>
              <mc:Fallback>
                <p:oleObj name="Equation" r:id="rId3" imgW="5080000" imgH="170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599" y="2209800"/>
                        <a:ext cx="7961193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04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</a:t>
            </a:r>
            <a:r>
              <a:rPr lang="en-US" dirty="0" smtClean="0"/>
              <a:t> cost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949952" cy="4495800"/>
          </a:xfrm>
        </p:spPr>
        <p:txBody>
          <a:bodyPr/>
          <a:lstStyle/>
          <a:p>
            <a:r>
              <a:rPr lang="en-US" dirty="0" smtClean="0"/>
              <a:t>Non</a:t>
            </a:r>
            <a:r>
              <a:rPr lang="en-US" altLang="zh-CN" dirty="0" smtClean="0"/>
              <a:t>-detection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Collision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avoidance</a:t>
            </a:r>
            <a:r>
              <a:rPr lang="zh-CN" altLang="en-US" dirty="0" smtClean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 smtClean="0"/>
              <a:t>function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Terminal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365760"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18250"/>
              </p:ext>
            </p:extLst>
          </p:nvPr>
        </p:nvGraphicFramePr>
        <p:xfrm>
          <a:off x="990600" y="2209800"/>
          <a:ext cx="432261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2641600" imgH="279400" progId="Equation.DSMT4">
                  <p:embed/>
                </p:oleObj>
              </mc:Choice>
              <mc:Fallback>
                <p:oleObj name="Equation" r:id="rId3" imgW="26416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209800"/>
                        <a:ext cx="432261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26899"/>
              </p:ext>
            </p:extLst>
          </p:nvPr>
        </p:nvGraphicFramePr>
        <p:xfrm>
          <a:off x="990600" y="3505200"/>
          <a:ext cx="423545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2438400" imgH="952500" progId="Equation.DSMT4">
                  <p:embed/>
                </p:oleObj>
              </mc:Choice>
              <mc:Fallback>
                <p:oleObj name="Equation" r:id="rId5" imgW="24384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3505200"/>
                        <a:ext cx="4235450" cy="165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91381"/>
              </p:ext>
            </p:extLst>
          </p:nvPr>
        </p:nvGraphicFramePr>
        <p:xfrm>
          <a:off x="990600" y="5867400"/>
          <a:ext cx="4191000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7" imgW="1905000" imgH="266700" progId="Equation.DSMT4">
                  <p:embed/>
                </p:oleObj>
              </mc:Choice>
              <mc:Fallback>
                <p:oleObj name="Equation" r:id="rId7" imgW="19050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5867400"/>
                        <a:ext cx="4191000" cy="58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log_barri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2687502"/>
            <a:ext cx="3797300" cy="28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</a:t>
            </a:r>
            <a:r>
              <a:rPr lang="en-US" altLang="zh-CN" dirty="0"/>
              <a:t>-detection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65606"/>
              </p:ext>
            </p:extLst>
          </p:nvPr>
        </p:nvGraphicFramePr>
        <p:xfrm>
          <a:off x="762000" y="1905000"/>
          <a:ext cx="580391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3594100" imgH="1320800" progId="Equation.DSMT4">
                  <p:embed/>
                </p:oleObj>
              </mc:Choice>
              <mc:Fallback>
                <p:oleObj name="Equation" r:id="rId3" imgW="3594100" imgH="132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905000"/>
                        <a:ext cx="5803910" cy="213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743200" y="3962400"/>
            <a:ext cx="9906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ine Callout 2 10"/>
          <p:cNvSpPr/>
          <p:nvPr/>
        </p:nvSpPr>
        <p:spPr>
          <a:xfrm>
            <a:off x="6845300" y="3352800"/>
            <a:ext cx="2146300" cy="838200"/>
          </a:xfrm>
          <a:prstGeom prst="borderCallout2">
            <a:avLst>
              <a:gd name="adj1" fmla="val 47538"/>
              <a:gd name="adj2" fmla="val 0"/>
              <a:gd name="adj3" fmla="val 49053"/>
              <a:gd name="adj4" fmla="val -22223"/>
              <a:gd name="adj5" fmla="val 45834"/>
              <a:gd name="adj6" fmla="val -21585"/>
            </a:avLst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Traditional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works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numerically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calculate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this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integral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14800" y="3962400"/>
            <a:ext cx="1981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ine Callout 2 16"/>
          <p:cNvSpPr/>
          <p:nvPr/>
        </p:nvSpPr>
        <p:spPr>
          <a:xfrm>
            <a:off x="2819400" y="4953000"/>
            <a:ext cx="1676400" cy="533400"/>
          </a:xfrm>
          <a:prstGeom prst="borderCallout2">
            <a:avLst>
              <a:gd name="adj1" fmla="val 47538"/>
              <a:gd name="adj2" fmla="val 0"/>
              <a:gd name="adj3" fmla="val 49053"/>
              <a:gd name="adj4" fmla="val -22223"/>
              <a:gd name="adj5" fmla="val -186418"/>
              <a:gd name="adj6" fmla="val 23649"/>
            </a:avLst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Probability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map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6019800" y="5105400"/>
            <a:ext cx="1524000" cy="533400"/>
          </a:xfrm>
          <a:prstGeom prst="borderCallout2">
            <a:avLst>
              <a:gd name="adj1" fmla="val 47538"/>
              <a:gd name="adj2" fmla="val 0"/>
              <a:gd name="adj3" fmla="val 49053"/>
              <a:gd name="adj4" fmla="val -22223"/>
              <a:gd name="adj5" fmla="val -214989"/>
              <a:gd name="adj6" fmla="val -72033"/>
            </a:avLst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Sensor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model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73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M1035248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TPFriendlyName xmlns="4873beb7-5857-4685-be1f-d57550cc96cc">Academic presentation for college course (textbook design)</TPFriendlyName>
    <NumericId xmlns="4873beb7-5857-4685-be1f-d57550cc96cc">-1</NumericId>
    <BusinessGroup xmlns="4873beb7-5857-4685-be1f-d57550cc96cc" xsi:nil="true"/>
    <SourceTitle xmlns="4873beb7-5857-4685-be1f-d57550cc96cc">Academic presentation for college course (textbook design)</SourceTitle>
    <APEditor xmlns="4873beb7-5857-4685-be1f-d57550cc96cc">
      <UserInfo>
        <DisplayName>REDMOND\v-luannv</DisplayName>
        <AccountId>92</AccountId>
        <AccountType/>
      </UserInfo>
    </APEditor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267543</Value>
      <Value>1282543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PublishTargets xmlns="4873beb7-5857-4685-be1f-d57550cc96cc">OfficeOnline</PublishTargets>
    <TimesCloned xmlns="4873beb7-5857-4685-be1f-d57550cc96cc" xsi:nil="true"/>
    <AcquiredFrom xmlns="4873beb7-5857-4685-be1f-d57550cc96cc" xsi:nil="true"/>
    <AssetStart xmlns="4873beb7-5857-4685-be1f-d57550cc96cc">2009-05-30T21:00:32+00:00</AssetStart>
    <Provider xmlns="4873beb7-5857-4685-be1f-d57550cc96cc">EY006220130</Provider>
    <LastHandOff xmlns="4873beb7-5857-4685-be1f-d57550cc96cc" xsi:nil="true"/>
    <TPClientViewer xmlns="4873beb7-5857-4685-be1f-d57550cc96cc">Microsoft Office PowerPoint</TPClientViewer>
    <IsDeleted xmlns="4873beb7-5857-4685-be1f-d57550cc96cc">false</IsDeleted>
    <TemplateStatus xmlns="4873beb7-5857-4685-be1f-d57550cc96cc">Complete</TemplateStatus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>91</BugNumber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TP010352480</AssetId>
    <TPLaunchHelpLink xmlns="4873beb7-5857-4685-be1f-d57550cc96cc" xsi:nil="true"/>
    <TPApplication xmlns="4873beb7-5857-4685-be1f-d57550cc96cc">PowerPoint</TPApplication>
    <IntlLocPriority xmlns="4873beb7-5857-4685-be1f-d57550cc96cc" xsi:nil="true"/>
    <IntlLangReviewer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TPCommandLine xmlns="4873beb7-5857-4685-be1f-d57550cc96cc">{PP} /n {FilePath}</TPCommandLine>
    <TPAppVersion xmlns="4873beb7-5857-4685-be1f-d57550cc96cc">12</TPAppVersion>
    <APAuthor xmlns="4873beb7-5857-4685-be1f-d57550cc96cc">
      <UserInfo>
        <DisplayName>REDMOND\cynvey</DisplayName>
        <AccountId>191</AccountId>
        <AccountType/>
      </UserInfo>
    </APAuthor>
    <EditorialStatus xmlns="4873beb7-5857-4685-be1f-d57550cc96cc" xsi:nil="true"/>
    <TPLaunchHelpLinkType xmlns="4873beb7-5857-4685-be1f-d57550cc96cc">Template</TPLaunchHelpLinkType>
    <LastModifiedDateTime xmlns="4873beb7-5857-4685-be1f-d57550cc96cc" xsi:nil="true"/>
    <UACurrentWords xmlns="4873beb7-5857-4685-be1f-d57550cc96cc">0</UACurrentWords>
    <UALocRecommendation xmlns="4873beb7-5857-4685-be1f-d57550cc96cc">Localize</UALocRecommendation>
    <ArtSampleDocs xmlns="4873beb7-5857-4685-be1f-d57550cc96cc" xsi:nil="true"/>
    <UANotes xmlns="4873beb7-5857-4685-be1f-d57550cc96cc" xsi:nil="true"/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12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116851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F24D6E-C39E-4C3D-AED6-A0053B7CFF9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1E52A3C-8175-49DD-8FF0-11388544F7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TM10352480</Template>
  <TotalTime>0</TotalTime>
  <Words>369</Words>
  <Application>Microsoft Macintosh PowerPoint</Application>
  <PresentationFormat>On-screen Show (4:3)</PresentationFormat>
  <Paragraphs>84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TM10352480</vt:lpstr>
      <vt:lpstr>MathType 6.0 Equation</vt:lpstr>
      <vt:lpstr>Autonomous Target Search In A Dynamic Environment Using Model Predictive Control</vt:lpstr>
      <vt:lpstr>Background</vt:lpstr>
      <vt:lpstr>Two remaining issues</vt:lpstr>
      <vt:lpstr>Contributions </vt:lpstr>
      <vt:lpstr>Formulation </vt:lpstr>
      <vt:lpstr>Updating the probability map </vt:lpstr>
      <vt:lpstr>Path planning using MPC</vt:lpstr>
      <vt:lpstr>Three cost functions</vt:lpstr>
      <vt:lpstr>Non-detection cost function</vt:lpstr>
      <vt:lpstr>Derive the explicit form</vt:lpstr>
      <vt:lpstr>Derive the explicit form</vt:lpstr>
      <vt:lpstr>Explicit form of the non-detection cost function</vt:lpstr>
      <vt:lpstr>Simulation </vt:lpstr>
      <vt:lpstr>Simulation </vt:lpstr>
      <vt:lpstr>Conclusion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lastModifiedBy/>
  <cp:revision>1</cp:revision>
  <dcterms:created xsi:type="dcterms:W3CDTF">2008-11-12T20:01:56Z</dcterms:created>
  <dcterms:modified xsi:type="dcterms:W3CDTF">2015-04-12T21:57:31Z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mageGenCounter">
    <vt:lpwstr>0</vt:lpwstr>
  </property>
  <property fmtid="{D5CDD505-2E9C-101B-9397-08002B2CF9AE}" pid="5" name="ViolationReportStatus">
    <vt:lpwstr>None</vt:lpwstr>
  </property>
  <property fmtid="{D5CDD505-2E9C-101B-9397-08002B2CF9AE}" pid="6" name="ImageGenStatus">
    <vt:lpwstr>0</vt:lpwstr>
  </property>
  <property fmtid="{D5CDD505-2E9C-101B-9397-08002B2CF9AE}" pid="7" name="Applications">
    <vt:lpwstr>79;#tpl120;#65;#zpp120;#419;#zpp140</vt:lpwstr>
  </property>
  <property fmtid="{D5CDD505-2E9C-101B-9397-08002B2CF9AE}" pid="8" name="PolicheckCounter">
    <vt:lpwstr>0</vt:lpwstr>
  </property>
  <property fmtid="{D5CDD505-2E9C-101B-9397-08002B2CF9AE}" pid="9" name="PolicheckStatus">
    <vt:lpwstr>0</vt:lpwstr>
  </property>
  <property fmtid="{D5CDD505-2E9C-101B-9397-08002B2CF9AE}" pid="10" name="APTrustLevel">
    <vt:r8>1</vt:r8>
  </property>
</Properties>
</file>