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5" r:id="rId3"/>
    <p:sldId id="278" r:id="rId4"/>
    <p:sldId id="279" r:id="rId5"/>
    <p:sldId id="281" r:id="rId6"/>
    <p:sldId id="282" r:id="rId7"/>
    <p:sldId id="283" r:id="rId8"/>
    <p:sldId id="269" r:id="rId9"/>
    <p:sldId id="272" r:id="rId10"/>
    <p:sldId id="273" r:id="rId11"/>
    <p:sldId id="284" r:id="rId12"/>
    <p:sldId id="285" r:id="rId13"/>
    <p:sldId id="286" r:id="rId14"/>
    <p:sldId id="287" r:id="rId15"/>
    <p:sldId id="28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 flipH="1">
            <a:off x="0" y="1524000"/>
            <a:ext cx="12192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117600" y="1981200"/>
            <a:ext cx="10058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清華大學 資工系</a:t>
            </a: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楊舜仁</a:t>
            </a:r>
            <a:endParaRPr lang="en-US" altLang="zh-TW" sz="4000" b="1" u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406400" y="457200"/>
            <a:ext cx="1137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3200" u="none" smtClean="0">
              <a:solidFill>
                <a:srgbClr val="6B994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2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1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15400" y="76200"/>
            <a:ext cx="27686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81026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028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3588-ABB9-4558-BDC4-0E97BCF45E76}" type="datetimeFigureOut">
              <a:rPr lang="zh-HK" altLang="en-US" smtClean="0"/>
              <a:t>2/1/2022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C71B-79DA-484A-9131-247A165057C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586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50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785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1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30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41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52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2923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649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12192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1107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1074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448800" y="5867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1-</a:t>
            </a:r>
            <a:fld id="{361B3DAE-D59F-4876-9628-C08F17F5B4B9}" type="slidenum"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200" u="none" smtClean="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645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6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HK" sz="4400" dirty="0"/>
              <a:t>13099 - Wish List</a:t>
            </a:r>
            <a:endParaRPr lang="zh-HK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1877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Implementation: </a:t>
            </a:r>
            <a:r>
              <a:rPr lang="en-US" altLang="zh-HK" dirty="0" smtClean="0"/>
              <a:t>CreateList</a:t>
            </a:r>
            <a:r>
              <a:rPr lang="en-US" altLang="zh-HK" dirty="0"/>
              <a:t>() and </a:t>
            </a:r>
            <a:r>
              <a:rPr lang="en-US" altLang="zh-HK" dirty="0" err="1" smtClean="0"/>
              <a:t>AddItem</a:t>
            </a:r>
            <a:r>
              <a:rPr lang="en-US" altLang="zh-HK" dirty="0" smtClean="0"/>
              <a:t>() 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19200"/>
            <a:ext cx="11074400" cy="53046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/>
              <a:t>Item* CreateList(</a:t>
            </a:r>
            <a:r>
              <a:rPr lang="en-US" altLang="zh-TW" dirty="0" err="1"/>
              <a:t>int</a:t>
            </a:r>
            <a:r>
              <a:rPr lang="en-US" altLang="zh-TW" dirty="0"/>
              <a:t> N)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    return (Item*) </a:t>
            </a:r>
            <a:r>
              <a:rPr lang="en-US" altLang="zh-TW" dirty="0" err="1">
                <a:solidFill>
                  <a:srgbClr val="FF0000"/>
                </a:solidFill>
              </a:rPr>
              <a:t>malloc</a:t>
            </a:r>
            <a:r>
              <a:rPr lang="en-US" altLang="zh-TW" dirty="0"/>
              <a:t>(</a:t>
            </a:r>
            <a:r>
              <a:rPr lang="en-US" altLang="zh-TW" dirty="0" err="1"/>
              <a:t>sizeof</a:t>
            </a:r>
            <a:r>
              <a:rPr lang="en-US" altLang="zh-TW" dirty="0"/>
              <a:t>(Item)*N);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void </a:t>
            </a:r>
            <a:r>
              <a:rPr lang="en-US" altLang="zh-TW" dirty="0" err="1"/>
              <a:t>AddItem</a:t>
            </a:r>
            <a:r>
              <a:rPr lang="en-US" altLang="zh-TW" dirty="0"/>
              <a:t>( Item* L, int </a:t>
            </a:r>
            <a:r>
              <a:rPr lang="en-US" altLang="zh-TW" dirty="0" err="1"/>
              <a:t>idx</a:t>
            </a:r>
            <a:r>
              <a:rPr lang="en-US" altLang="zh-TW" dirty="0"/>
              <a:t>, char* name, int price, int discount, int quality 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    L[</a:t>
            </a:r>
            <a:r>
              <a:rPr lang="en-US" altLang="zh-TW" dirty="0" err="1"/>
              <a:t>idx</a:t>
            </a:r>
            <a:r>
              <a:rPr lang="en-US" altLang="zh-TW" dirty="0"/>
              <a:t>].name = (char*) </a:t>
            </a:r>
            <a:r>
              <a:rPr lang="en-US" altLang="zh-TW" dirty="0" err="1">
                <a:solidFill>
                  <a:srgbClr val="FF0000"/>
                </a:solidFill>
              </a:rPr>
              <a:t>malloc</a:t>
            </a:r>
            <a:r>
              <a:rPr lang="en-US" altLang="zh-TW" dirty="0"/>
              <a:t>(</a:t>
            </a:r>
            <a:r>
              <a:rPr lang="en-US" altLang="zh-TW" dirty="0" err="1"/>
              <a:t>sizeof</a:t>
            </a:r>
            <a:r>
              <a:rPr lang="en-US" altLang="zh-TW" dirty="0"/>
              <a:t>(char)*(</a:t>
            </a:r>
            <a:r>
              <a:rPr lang="en-US" altLang="zh-TW" dirty="0" err="1"/>
              <a:t>strlen</a:t>
            </a:r>
            <a:r>
              <a:rPr lang="en-US" altLang="zh-TW" dirty="0"/>
              <a:t>(name)+1));</a:t>
            </a:r>
          </a:p>
          <a:p>
            <a:pPr marL="0" indent="0">
              <a:buNone/>
            </a:pPr>
            <a:r>
              <a:rPr lang="en-US" altLang="zh-TW" dirty="0"/>
              <a:t>    </a:t>
            </a:r>
            <a:r>
              <a:rPr lang="en-US" altLang="zh-TW" dirty="0" err="1"/>
              <a:t>strcpy</a:t>
            </a:r>
            <a:r>
              <a:rPr lang="en-US" altLang="zh-TW" dirty="0"/>
              <a:t>(L[</a:t>
            </a:r>
            <a:r>
              <a:rPr lang="en-US" altLang="zh-TW" dirty="0" err="1"/>
              <a:t>idx</a:t>
            </a:r>
            <a:r>
              <a:rPr lang="en-US" altLang="zh-TW" dirty="0"/>
              <a:t>].</a:t>
            </a:r>
            <a:r>
              <a:rPr lang="en-US" altLang="zh-TW" dirty="0" err="1">
                <a:solidFill>
                  <a:srgbClr val="FFC000"/>
                </a:solidFill>
              </a:rPr>
              <a:t>name</a:t>
            </a:r>
            <a:r>
              <a:rPr lang="en-US" altLang="zh-TW" dirty="0" err="1"/>
              <a:t>,name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    L[</a:t>
            </a:r>
            <a:r>
              <a:rPr lang="en-US" altLang="zh-TW" dirty="0" err="1"/>
              <a:t>idx</a:t>
            </a:r>
            <a:r>
              <a:rPr lang="en-US" altLang="zh-TW" dirty="0"/>
              <a:t>].</a:t>
            </a:r>
            <a:r>
              <a:rPr lang="en-US" altLang="zh-TW" dirty="0">
                <a:solidFill>
                  <a:srgbClr val="FFC000"/>
                </a:solidFill>
              </a:rPr>
              <a:t>price</a:t>
            </a:r>
            <a:r>
              <a:rPr lang="en-US" altLang="zh-TW" dirty="0"/>
              <a:t> = price;</a:t>
            </a:r>
          </a:p>
          <a:p>
            <a:pPr marL="0" indent="0">
              <a:buNone/>
            </a:pPr>
            <a:r>
              <a:rPr lang="en-US" altLang="zh-TW" dirty="0"/>
              <a:t>    L[</a:t>
            </a:r>
            <a:r>
              <a:rPr lang="en-US" altLang="zh-TW" dirty="0" err="1"/>
              <a:t>idx</a:t>
            </a:r>
            <a:r>
              <a:rPr lang="en-US" altLang="zh-TW" dirty="0"/>
              <a:t>].</a:t>
            </a:r>
            <a:r>
              <a:rPr lang="en-US" altLang="zh-TW" dirty="0">
                <a:solidFill>
                  <a:srgbClr val="FFC000"/>
                </a:solidFill>
              </a:rPr>
              <a:t>discount</a:t>
            </a:r>
            <a:r>
              <a:rPr lang="en-US" altLang="zh-TW" dirty="0"/>
              <a:t> = discount;</a:t>
            </a:r>
          </a:p>
          <a:p>
            <a:pPr marL="0" indent="0">
              <a:buNone/>
            </a:pPr>
            <a:r>
              <a:rPr lang="en-US" altLang="zh-TW" dirty="0"/>
              <a:t>    L[</a:t>
            </a:r>
            <a:r>
              <a:rPr lang="en-US" altLang="zh-TW" dirty="0" err="1"/>
              <a:t>idx</a:t>
            </a:r>
            <a:r>
              <a:rPr lang="en-US" altLang="zh-TW" dirty="0"/>
              <a:t>].</a:t>
            </a:r>
            <a:r>
              <a:rPr lang="en-US" altLang="zh-TW" dirty="0">
                <a:solidFill>
                  <a:srgbClr val="FFC000"/>
                </a:solidFill>
              </a:rPr>
              <a:t>quality</a:t>
            </a:r>
            <a:r>
              <a:rPr lang="en-US" altLang="zh-TW" dirty="0"/>
              <a:t> = quality;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380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Implementation: </a:t>
            </a:r>
            <a:r>
              <a:rPr lang="en-US" altLang="zh-HK" dirty="0" err="1" smtClean="0"/>
              <a:t>DeleteList</a:t>
            </a:r>
            <a:r>
              <a:rPr lang="en-US" altLang="zh-HK" dirty="0" smtClean="0"/>
              <a:t>() 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19200"/>
            <a:ext cx="11074400" cy="5304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void </a:t>
            </a:r>
            <a:r>
              <a:rPr lang="en-US" altLang="zh-TW" dirty="0" err="1"/>
              <a:t>DeleteList</a:t>
            </a:r>
            <a:r>
              <a:rPr lang="en-US" altLang="zh-TW" dirty="0"/>
              <a:t>(Item* L, int N)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int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for(</a:t>
            </a:r>
            <a:r>
              <a:rPr lang="en-US" altLang="zh-TW" dirty="0" err="1"/>
              <a:t>i</a:t>
            </a:r>
            <a:r>
              <a:rPr lang="en-US" altLang="zh-TW" dirty="0"/>
              <a:t>=0;i&lt;</a:t>
            </a:r>
            <a:r>
              <a:rPr lang="en-US" altLang="zh-TW" dirty="0" err="1"/>
              <a:t>N;i</a:t>
            </a:r>
            <a:r>
              <a:rPr lang="en-US" altLang="zh-TW" dirty="0"/>
              <a:t>++) </a:t>
            </a:r>
            <a:r>
              <a:rPr lang="en-US" altLang="zh-TW" dirty="0">
                <a:solidFill>
                  <a:srgbClr val="FF0000"/>
                </a:solidFill>
              </a:rPr>
              <a:t>free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00B050"/>
                </a:solidFill>
              </a:rPr>
              <a:t>L[</a:t>
            </a:r>
            <a:r>
              <a:rPr lang="en-US" altLang="zh-TW" dirty="0" err="1">
                <a:solidFill>
                  <a:srgbClr val="00B050"/>
                </a:solidFill>
              </a:rPr>
              <a:t>i</a:t>
            </a:r>
            <a:r>
              <a:rPr lang="en-US" altLang="zh-TW" dirty="0">
                <a:solidFill>
                  <a:srgbClr val="00B050"/>
                </a:solidFill>
              </a:rPr>
              <a:t>].name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>
                <a:solidFill>
                  <a:srgbClr val="FF0000"/>
                </a:solidFill>
              </a:rPr>
              <a:t>free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00B050"/>
                </a:solidFill>
              </a:rPr>
              <a:t>L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924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 err="1" smtClean="0"/>
              <a:t>qsort</a:t>
            </a:r>
            <a:r>
              <a:rPr lang="en-US" altLang="zh-TW" dirty="0"/>
              <a:t>() </a:t>
            </a:r>
            <a:r>
              <a:rPr lang="en-US" altLang="zh-TW" dirty="0" smtClean="0"/>
              <a:t>in </a:t>
            </a:r>
            <a:r>
              <a:rPr lang="en-US" altLang="zh-TW" dirty="0" err="1"/>
              <a:t>main.c</a:t>
            </a:r>
            <a:endParaRPr lang="zh-HK" altLang="en-US" dirty="0"/>
          </a:p>
        </p:txBody>
      </p:sp>
      <p:sp>
        <p:nvSpPr>
          <p:cNvPr id="32" name="內容版面配置區 2"/>
          <p:cNvSpPr txBox="1">
            <a:spLocks/>
          </p:cNvSpPr>
          <p:nvPr/>
        </p:nvSpPr>
        <p:spPr bwMode="auto">
          <a:xfrm>
            <a:off x="301875" y="1219200"/>
            <a:ext cx="5703277" cy="5375031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HK" dirty="0" err="1"/>
              <a:t>typedef</a:t>
            </a:r>
            <a:r>
              <a:rPr lang="en-US" altLang="zh-HK" dirty="0"/>
              <a:t> int (*</a:t>
            </a:r>
            <a:r>
              <a:rPr lang="en-US" altLang="zh-HK" dirty="0" err="1">
                <a:solidFill>
                  <a:srgbClr val="FF0000"/>
                </a:solidFill>
              </a:rPr>
              <a:t>func_ptr</a:t>
            </a:r>
            <a:r>
              <a:rPr lang="en-US" altLang="zh-HK" dirty="0"/>
              <a:t>)(</a:t>
            </a:r>
            <a:r>
              <a:rPr lang="en-US" altLang="zh-HK" dirty="0" err="1"/>
              <a:t>const</a:t>
            </a:r>
            <a:r>
              <a:rPr lang="en-US" altLang="zh-HK" dirty="0"/>
              <a:t> void*, </a:t>
            </a:r>
            <a:r>
              <a:rPr lang="en-US" altLang="zh-HK" dirty="0" err="1"/>
              <a:t>const</a:t>
            </a:r>
            <a:r>
              <a:rPr lang="en-US" altLang="zh-HK" dirty="0"/>
              <a:t> void</a:t>
            </a:r>
            <a:r>
              <a:rPr lang="en-US" altLang="zh-HK" dirty="0" smtClean="0"/>
              <a:t>*);</a:t>
            </a:r>
          </a:p>
          <a:p>
            <a:pPr marL="0" indent="0">
              <a:buNone/>
            </a:pPr>
            <a:endParaRPr lang="en-US" altLang="zh-HK" dirty="0" smtClean="0"/>
          </a:p>
          <a:p>
            <a:pPr marL="0" indent="0">
              <a:buNone/>
            </a:pPr>
            <a:r>
              <a:rPr lang="en-US" altLang="zh-HK" dirty="0" err="1" smtClean="0">
                <a:solidFill>
                  <a:srgbClr val="FF0000"/>
                </a:solidFill>
              </a:rPr>
              <a:t>func_ptr</a:t>
            </a:r>
            <a:r>
              <a:rPr lang="en-US" altLang="zh-HK" dirty="0" smtClean="0"/>
              <a:t> </a:t>
            </a:r>
            <a:r>
              <a:rPr lang="en-US" altLang="zh-HK" dirty="0" err="1"/>
              <a:t>cmp</a:t>
            </a:r>
            <a:r>
              <a:rPr lang="en-US" altLang="zh-HK" dirty="0"/>
              <a:t>[3] = { </a:t>
            </a:r>
            <a:r>
              <a:rPr lang="en-US" altLang="zh-HK" dirty="0" err="1">
                <a:solidFill>
                  <a:srgbClr val="00B050"/>
                </a:solidFill>
              </a:rPr>
              <a:t>price_cmp</a:t>
            </a:r>
            <a:r>
              <a:rPr lang="en-US" altLang="zh-HK" dirty="0"/>
              <a:t>, </a:t>
            </a:r>
            <a:r>
              <a:rPr lang="en-US" altLang="zh-HK" dirty="0" err="1">
                <a:solidFill>
                  <a:srgbClr val="00B050"/>
                </a:solidFill>
              </a:rPr>
              <a:t>discount_cmp</a:t>
            </a:r>
            <a:r>
              <a:rPr lang="en-US" altLang="zh-HK" dirty="0"/>
              <a:t>, </a:t>
            </a:r>
            <a:r>
              <a:rPr lang="en-US" altLang="zh-HK" dirty="0" err="1">
                <a:solidFill>
                  <a:srgbClr val="00B050"/>
                </a:solidFill>
              </a:rPr>
              <a:t>quality_cmp</a:t>
            </a:r>
            <a:r>
              <a:rPr lang="en-US" altLang="zh-HK" dirty="0"/>
              <a:t> };</a:t>
            </a:r>
            <a:endParaRPr lang="en-US" altLang="zh-HK" dirty="0" smtClean="0"/>
          </a:p>
          <a:p>
            <a:pPr marL="0" indent="0">
              <a:buNone/>
            </a:pPr>
            <a:endParaRPr lang="en-US" altLang="zh-HK" dirty="0" smtClean="0"/>
          </a:p>
          <a:p>
            <a:pPr marL="0" indent="0">
              <a:buNone/>
            </a:pPr>
            <a:r>
              <a:rPr lang="en-US" altLang="zh-HK" dirty="0" smtClean="0"/>
              <a:t>int </a:t>
            </a:r>
            <a:r>
              <a:rPr lang="en-US" altLang="zh-HK" dirty="0"/>
              <a:t>main(){</a:t>
            </a:r>
          </a:p>
          <a:p>
            <a:pPr marL="0" indent="0">
              <a:buFont typeface="Times" panose="02020603060405020304" pitchFamily="18" charset="0"/>
              <a:buNone/>
            </a:pPr>
            <a:r>
              <a:rPr lang="en-US" altLang="zh-HK" kern="0" dirty="0" smtClean="0"/>
              <a:t>…        </a:t>
            </a:r>
          </a:p>
          <a:p>
            <a:pPr marL="0" indent="0">
              <a:buFont typeface="Times" panose="02020603060405020304" pitchFamily="18" charset="0"/>
              <a:buNone/>
            </a:pPr>
            <a:r>
              <a:rPr lang="en-US" altLang="zh-HK" kern="0" dirty="0" smtClean="0"/>
              <a:t>        </a:t>
            </a:r>
            <a:r>
              <a:rPr lang="en-US" altLang="zh-HK" kern="0" dirty="0" err="1" smtClean="0"/>
              <a:t>qsort</a:t>
            </a:r>
            <a:r>
              <a:rPr lang="en-US" altLang="zh-HK" kern="0" dirty="0" smtClean="0"/>
              <a:t>( L, N, </a:t>
            </a:r>
            <a:r>
              <a:rPr lang="en-US" altLang="zh-HK" kern="0" dirty="0" err="1" smtClean="0"/>
              <a:t>sizeof</a:t>
            </a:r>
            <a:r>
              <a:rPr lang="en-US" altLang="zh-HK" kern="0" dirty="0" smtClean="0"/>
              <a:t>( Item ), </a:t>
            </a:r>
            <a:r>
              <a:rPr lang="en-US" altLang="zh-HK" kern="0" dirty="0" err="1" smtClean="0">
                <a:solidFill>
                  <a:srgbClr val="FF0000"/>
                </a:solidFill>
              </a:rPr>
              <a:t>qsort_cmp</a:t>
            </a:r>
            <a:r>
              <a:rPr lang="en-US" altLang="zh-HK" kern="0" dirty="0" smtClean="0"/>
              <a:t>);</a:t>
            </a:r>
          </a:p>
          <a:p>
            <a:pPr marL="0" indent="0">
              <a:buFont typeface="Times" panose="02020603060405020304" pitchFamily="18" charset="0"/>
              <a:buNone/>
            </a:pPr>
            <a:r>
              <a:rPr lang="en-US" altLang="zh-HK" kern="0" dirty="0" smtClean="0"/>
              <a:t>…</a:t>
            </a:r>
          </a:p>
          <a:p>
            <a:pPr marL="0" indent="0">
              <a:buFont typeface="Times" panose="02020603060405020304" pitchFamily="18" charset="0"/>
              <a:buNone/>
            </a:pPr>
            <a:r>
              <a:rPr lang="en-US" altLang="zh-HK" kern="0" dirty="0" smtClean="0"/>
              <a:t>}</a:t>
            </a: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 bwMode="auto">
          <a:xfrm>
            <a:off x="6160476" y="1230928"/>
            <a:ext cx="5703277" cy="5375031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HK" dirty="0" smtClean="0"/>
              <a:t>int </a:t>
            </a:r>
            <a:r>
              <a:rPr lang="en-US" altLang="zh-HK" dirty="0" err="1"/>
              <a:t>qsort_cmp</a:t>
            </a:r>
            <a:r>
              <a:rPr lang="en-US" altLang="zh-HK" dirty="0"/>
              <a:t>( </a:t>
            </a:r>
            <a:r>
              <a:rPr lang="en-US" altLang="zh-HK" dirty="0" err="1"/>
              <a:t>const</a:t>
            </a:r>
            <a:r>
              <a:rPr lang="en-US" altLang="zh-HK" dirty="0"/>
              <a:t> void* lhs, </a:t>
            </a:r>
            <a:r>
              <a:rPr lang="en-US" altLang="zh-HK" dirty="0" err="1"/>
              <a:t>const</a:t>
            </a:r>
            <a:r>
              <a:rPr lang="en-US" altLang="zh-HK" dirty="0"/>
              <a:t> void* </a:t>
            </a:r>
            <a:r>
              <a:rPr lang="en-US" altLang="zh-HK" dirty="0" err="1"/>
              <a:t>rhs</a:t>
            </a:r>
            <a:r>
              <a:rPr lang="en-US" altLang="zh-HK" dirty="0"/>
              <a:t>){</a:t>
            </a:r>
          </a:p>
          <a:p>
            <a:pPr marL="0" indent="0">
              <a:buNone/>
            </a:pPr>
            <a:r>
              <a:rPr lang="en-US" altLang="zh-HK" dirty="0"/>
              <a:t>    for(</a:t>
            </a:r>
            <a:r>
              <a:rPr lang="en-US" altLang="zh-HK" dirty="0" err="1"/>
              <a:t>int</a:t>
            </a:r>
            <a:r>
              <a:rPr lang="en-US" altLang="zh-HK" dirty="0"/>
              <a:t> </a:t>
            </a:r>
            <a:r>
              <a:rPr lang="en-US" altLang="zh-HK" dirty="0" err="1"/>
              <a:t>i</a:t>
            </a:r>
            <a:r>
              <a:rPr lang="en-US" altLang="zh-HK" dirty="0"/>
              <a:t>=0; </a:t>
            </a:r>
            <a:r>
              <a:rPr lang="en-US" altLang="zh-HK" dirty="0" err="1"/>
              <a:t>i</a:t>
            </a:r>
            <a:r>
              <a:rPr lang="en-US" altLang="zh-HK" dirty="0"/>
              <a:t>&lt;3; </a:t>
            </a:r>
            <a:r>
              <a:rPr lang="en-US" altLang="zh-HK" dirty="0" err="1"/>
              <a:t>i</a:t>
            </a:r>
            <a:r>
              <a:rPr lang="en-US" altLang="zh-HK" dirty="0"/>
              <a:t>++){</a:t>
            </a:r>
          </a:p>
          <a:p>
            <a:pPr marL="0" indent="0">
              <a:buNone/>
            </a:pPr>
            <a:r>
              <a:rPr lang="en-US" altLang="zh-HK" dirty="0"/>
              <a:t>        int res = </a:t>
            </a:r>
            <a:r>
              <a:rPr lang="en-US" altLang="zh-HK" dirty="0" err="1">
                <a:solidFill>
                  <a:srgbClr val="00B050"/>
                </a:solidFill>
              </a:rPr>
              <a:t>cmp</a:t>
            </a:r>
            <a:r>
              <a:rPr lang="en-US" altLang="zh-HK" dirty="0">
                <a:solidFill>
                  <a:srgbClr val="00B050"/>
                </a:solidFill>
              </a:rPr>
              <a:t>[ O[</a:t>
            </a:r>
            <a:r>
              <a:rPr lang="en-US" altLang="zh-HK" dirty="0" err="1">
                <a:solidFill>
                  <a:srgbClr val="00B050"/>
                </a:solidFill>
              </a:rPr>
              <a:t>i</a:t>
            </a:r>
            <a:r>
              <a:rPr lang="en-US" altLang="zh-HK" dirty="0">
                <a:solidFill>
                  <a:srgbClr val="00B050"/>
                </a:solidFill>
              </a:rPr>
              <a:t>]-1 ]</a:t>
            </a:r>
            <a:r>
              <a:rPr lang="en-US" altLang="zh-HK" dirty="0"/>
              <a:t>(lhs, </a:t>
            </a:r>
            <a:r>
              <a:rPr lang="en-US" altLang="zh-HK" dirty="0" err="1"/>
              <a:t>rhs</a:t>
            </a:r>
            <a:r>
              <a:rPr lang="en-US" altLang="zh-HK" dirty="0"/>
              <a:t>);</a:t>
            </a:r>
          </a:p>
          <a:p>
            <a:pPr marL="0" indent="0">
              <a:buNone/>
            </a:pPr>
            <a:r>
              <a:rPr lang="en-US" altLang="zh-HK" dirty="0"/>
              <a:t>        if( res </a:t>
            </a:r>
            <a:r>
              <a:rPr lang="en-US" altLang="zh-HK" dirty="0">
                <a:solidFill>
                  <a:srgbClr val="00B050"/>
                </a:solidFill>
              </a:rPr>
              <a:t>!= 0</a:t>
            </a:r>
            <a:r>
              <a:rPr lang="en-US" altLang="zh-HK" dirty="0"/>
              <a:t> ) // If not same</a:t>
            </a:r>
          </a:p>
          <a:p>
            <a:pPr marL="0" indent="0">
              <a:buNone/>
            </a:pPr>
            <a:r>
              <a:rPr lang="en-US" altLang="zh-HK" dirty="0"/>
              <a:t>            return res;</a:t>
            </a:r>
          </a:p>
          <a:p>
            <a:pPr marL="0" indent="0">
              <a:buNone/>
            </a:pPr>
            <a:r>
              <a:rPr lang="en-US" altLang="zh-HK" dirty="0"/>
              <a:t>    }</a:t>
            </a:r>
          </a:p>
          <a:p>
            <a:pPr marL="0" indent="0">
              <a:buNone/>
            </a:pPr>
            <a:r>
              <a:rPr lang="en-US" altLang="zh-HK" dirty="0"/>
              <a:t>    // </a:t>
            </a:r>
            <a:r>
              <a:rPr lang="en-US" altLang="zh-HK" dirty="0">
                <a:solidFill>
                  <a:srgbClr val="FFC000"/>
                </a:solidFill>
              </a:rPr>
              <a:t>This case will not appear in Test cases;</a:t>
            </a:r>
          </a:p>
          <a:p>
            <a:pPr marL="0" indent="0">
              <a:buNone/>
            </a:pPr>
            <a:r>
              <a:rPr lang="en-US" altLang="zh-HK" dirty="0"/>
              <a:t>    int </a:t>
            </a:r>
            <a:r>
              <a:rPr lang="en-US" altLang="zh-HK" dirty="0" err="1"/>
              <a:t>str_res</a:t>
            </a:r>
            <a:r>
              <a:rPr lang="en-US" altLang="zh-HK" dirty="0"/>
              <a:t> = </a:t>
            </a:r>
            <a:r>
              <a:rPr lang="en-US" altLang="zh-HK" dirty="0" err="1">
                <a:solidFill>
                  <a:srgbClr val="FFC000"/>
                </a:solidFill>
              </a:rPr>
              <a:t>strcmp</a:t>
            </a:r>
            <a:r>
              <a:rPr lang="en-US" altLang="zh-HK" dirty="0"/>
              <a:t>( ((Item*)lhs)-&gt;name, </a:t>
            </a:r>
            <a:endParaRPr lang="en-US" altLang="zh-HK" dirty="0" smtClean="0"/>
          </a:p>
          <a:p>
            <a:pPr marL="0" indent="0">
              <a:buNone/>
            </a:pPr>
            <a:r>
              <a:rPr lang="en-US" altLang="zh-HK" dirty="0"/>
              <a:t> </a:t>
            </a:r>
            <a:r>
              <a:rPr lang="en-US" altLang="zh-HK" dirty="0" smtClean="0"/>
              <a:t>                                      ((</a:t>
            </a:r>
            <a:r>
              <a:rPr lang="en-US" altLang="zh-HK" dirty="0"/>
              <a:t>Item*)</a:t>
            </a:r>
            <a:r>
              <a:rPr lang="en-US" altLang="zh-HK" dirty="0" err="1"/>
              <a:t>rhs</a:t>
            </a:r>
            <a:r>
              <a:rPr lang="en-US" altLang="zh-HK" dirty="0"/>
              <a:t>)-&gt;name);</a:t>
            </a:r>
          </a:p>
          <a:p>
            <a:pPr marL="0" indent="0">
              <a:buNone/>
            </a:pPr>
            <a:r>
              <a:rPr lang="en-US" altLang="zh-HK" dirty="0"/>
              <a:t>    if( </a:t>
            </a:r>
            <a:r>
              <a:rPr lang="en-US" altLang="zh-HK" dirty="0" err="1"/>
              <a:t>str_res</a:t>
            </a:r>
            <a:r>
              <a:rPr lang="en-US" altLang="zh-HK" dirty="0"/>
              <a:t> &lt; 0 ) return -1;</a:t>
            </a:r>
          </a:p>
          <a:p>
            <a:pPr marL="0" indent="0">
              <a:buNone/>
            </a:pPr>
            <a:r>
              <a:rPr lang="en-US" altLang="zh-HK" dirty="0"/>
              <a:t>    if( </a:t>
            </a:r>
            <a:r>
              <a:rPr lang="en-US" altLang="zh-HK" dirty="0" err="1"/>
              <a:t>str_res</a:t>
            </a:r>
            <a:r>
              <a:rPr lang="en-US" altLang="zh-HK" dirty="0"/>
              <a:t> &gt; 0 ) return 1;</a:t>
            </a:r>
          </a:p>
          <a:p>
            <a:pPr marL="0" indent="0">
              <a:buNone/>
            </a:pPr>
            <a:r>
              <a:rPr lang="en-US" altLang="zh-HK" dirty="0"/>
              <a:t>    return 0;</a:t>
            </a:r>
          </a:p>
          <a:p>
            <a:pPr marL="0" indent="0">
              <a:buNone/>
            </a:pPr>
            <a:r>
              <a:rPr lang="en-US" altLang="zh-HK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973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Implementation: </a:t>
            </a:r>
            <a:r>
              <a:rPr lang="en-US" altLang="zh-HK" dirty="0" smtClean="0"/>
              <a:t>price_cmp()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19200"/>
            <a:ext cx="11074400" cy="53046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int price_cmp( </a:t>
            </a:r>
            <a:r>
              <a:rPr lang="en-US" altLang="zh-TW" dirty="0" err="1"/>
              <a:t>const</a:t>
            </a:r>
            <a:r>
              <a:rPr lang="en-US" altLang="zh-TW" dirty="0"/>
              <a:t> void* lhs, </a:t>
            </a:r>
            <a:r>
              <a:rPr lang="en-US" altLang="zh-TW" dirty="0" err="1"/>
              <a:t>const</a:t>
            </a:r>
            <a:r>
              <a:rPr lang="en-US" altLang="zh-TW" dirty="0"/>
              <a:t> void* </a:t>
            </a:r>
            <a:r>
              <a:rPr lang="en-US" altLang="zh-TW" dirty="0" err="1"/>
              <a:t>rhs</a:t>
            </a:r>
            <a:r>
              <a:rPr lang="en-US" altLang="zh-TW" dirty="0"/>
              <a:t> 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const</a:t>
            </a:r>
            <a:r>
              <a:rPr lang="en-US" altLang="zh-TW" dirty="0"/>
              <a:t> Item* l = (</a:t>
            </a:r>
            <a:r>
              <a:rPr lang="en-US" altLang="zh-TW" dirty="0" err="1"/>
              <a:t>const</a:t>
            </a:r>
            <a:r>
              <a:rPr lang="en-US" altLang="zh-TW" dirty="0"/>
              <a:t> Item*) lhs;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const</a:t>
            </a:r>
            <a:r>
              <a:rPr lang="en-US" altLang="zh-TW" dirty="0"/>
              <a:t> Item* r = (</a:t>
            </a:r>
            <a:r>
              <a:rPr lang="en-US" altLang="zh-TW" dirty="0" err="1"/>
              <a:t>const</a:t>
            </a:r>
            <a:r>
              <a:rPr lang="en-US" altLang="zh-TW" dirty="0"/>
              <a:t> Item*) </a:t>
            </a:r>
            <a:r>
              <a:rPr lang="en-US" altLang="zh-TW" dirty="0" err="1"/>
              <a:t>rhs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if((</a:t>
            </a:r>
            <a:r>
              <a:rPr lang="en-US" altLang="zh-TW" dirty="0">
                <a:solidFill>
                  <a:srgbClr val="FF0000"/>
                </a:solidFill>
              </a:rPr>
              <a:t>(l-&gt;price)-(l-&gt;discount)</a:t>
            </a:r>
            <a:r>
              <a:rPr lang="en-US" altLang="zh-TW" dirty="0"/>
              <a:t>) &lt; (</a:t>
            </a:r>
            <a:r>
              <a:rPr lang="en-US" altLang="zh-TW" dirty="0">
                <a:solidFill>
                  <a:srgbClr val="FF0000"/>
                </a:solidFill>
              </a:rPr>
              <a:t>(r-&gt;price)-(r-&gt;discount)</a:t>
            </a:r>
            <a:r>
              <a:rPr lang="en-US" altLang="zh-TW" dirty="0"/>
              <a:t>))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return </a:t>
            </a:r>
            <a:r>
              <a:rPr lang="en-US" altLang="zh-TW" dirty="0">
                <a:solidFill>
                  <a:srgbClr val="00B050"/>
                </a:solidFill>
              </a:rPr>
              <a:t>-1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else if(((l-&gt;price)-(l-&gt;discount)) &gt; ((r-&gt;price)-(r-&gt;discount)))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return </a:t>
            </a:r>
            <a:r>
              <a:rPr lang="en-US" altLang="zh-TW" dirty="0">
                <a:solidFill>
                  <a:srgbClr val="00B050"/>
                </a:solidFill>
              </a:rPr>
              <a:t>1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else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return </a:t>
            </a:r>
            <a:r>
              <a:rPr lang="en-US" altLang="zh-TW" dirty="0">
                <a:solidFill>
                  <a:srgbClr val="00B050"/>
                </a:solidFill>
              </a:rPr>
              <a:t>0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179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Implementation: </a:t>
            </a:r>
            <a:r>
              <a:rPr lang="en-US" altLang="zh-HK" dirty="0" err="1" smtClean="0"/>
              <a:t>discount_cmp</a:t>
            </a:r>
            <a:r>
              <a:rPr lang="en-US" altLang="zh-HK" dirty="0" smtClean="0"/>
              <a:t>()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19200"/>
            <a:ext cx="11074400" cy="5304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int </a:t>
            </a:r>
            <a:r>
              <a:rPr lang="en-US" altLang="zh-TW" dirty="0" err="1"/>
              <a:t>discount_cmp</a:t>
            </a:r>
            <a:r>
              <a:rPr lang="en-US" altLang="zh-TW" dirty="0"/>
              <a:t>( </a:t>
            </a:r>
            <a:r>
              <a:rPr lang="en-US" altLang="zh-TW" dirty="0" err="1"/>
              <a:t>const</a:t>
            </a:r>
            <a:r>
              <a:rPr lang="en-US" altLang="zh-TW" dirty="0"/>
              <a:t> void* lhs, </a:t>
            </a:r>
            <a:r>
              <a:rPr lang="en-US" altLang="zh-TW" dirty="0" err="1"/>
              <a:t>const</a:t>
            </a:r>
            <a:r>
              <a:rPr lang="en-US" altLang="zh-TW" dirty="0"/>
              <a:t> void* </a:t>
            </a:r>
            <a:r>
              <a:rPr lang="en-US" altLang="zh-TW" dirty="0" err="1"/>
              <a:t>rhs</a:t>
            </a:r>
            <a:r>
              <a:rPr lang="en-US" altLang="zh-TW" dirty="0"/>
              <a:t> 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const</a:t>
            </a:r>
            <a:r>
              <a:rPr lang="en-US" altLang="zh-TW" dirty="0"/>
              <a:t> Item* l = (</a:t>
            </a:r>
            <a:r>
              <a:rPr lang="en-US" altLang="zh-TW" dirty="0" err="1"/>
              <a:t>const</a:t>
            </a:r>
            <a:r>
              <a:rPr lang="en-US" altLang="zh-TW" dirty="0"/>
              <a:t> Item*) lhs;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const</a:t>
            </a:r>
            <a:r>
              <a:rPr lang="en-US" altLang="zh-TW" dirty="0"/>
              <a:t> Item* r = (</a:t>
            </a:r>
            <a:r>
              <a:rPr lang="en-US" altLang="zh-TW" dirty="0" err="1"/>
              <a:t>const</a:t>
            </a:r>
            <a:r>
              <a:rPr lang="en-US" altLang="zh-TW" dirty="0"/>
              <a:t> Item*) </a:t>
            </a:r>
            <a:r>
              <a:rPr lang="en-US" altLang="zh-TW" dirty="0" err="1"/>
              <a:t>rhs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if(</a:t>
            </a:r>
            <a:r>
              <a:rPr lang="en-US" altLang="zh-TW" dirty="0">
                <a:solidFill>
                  <a:srgbClr val="FF0000"/>
                </a:solidFill>
              </a:rPr>
              <a:t>l-&gt;discount</a:t>
            </a:r>
            <a:r>
              <a:rPr lang="en-US" altLang="zh-TW" dirty="0"/>
              <a:t> &lt; </a:t>
            </a:r>
            <a:r>
              <a:rPr lang="en-US" altLang="zh-TW" dirty="0">
                <a:solidFill>
                  <a:srgbClr val="FF0000"/>
                </a:solidFill>
              </a:rPr>
              <a:t>r-&gt;discount</a:t>
            </a:r>
            <a:r>
              <a:rPr lang="en-US" altLang="zh-TW" dirty="0"/>
              <a:t>) return </a:t>
            </a:r>
            <a:r>
              <a:rPr lang="en-US" altLang="zh-TW" dirty="0">
                <a:solidFill>
                  <a:srgbClr val="00B050"/>
                </a:solidFill>
              </a:rPr>
              <a:t>1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else if(l-&gt;discount &gt; r-&gt;discount) return </a:t>
            </a:r>
            <a:r>
              <a:rPr lang="en-US" altLang="zh-TW" dirty="0">
                <a:solidFill>
                  <a:srgbClr val="00B050"/>
                </a:solidFill>
              </a:rPr>
              <a:t>-1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else return </a:t>
            </a:r>
            <a:r>
              <a:rPr lang="en-US" altLang="zh-TW" dirty="0">
                <a:solidFill>
                  <a:srgbClr val="00B050"/>
                </a:solidFill>
              </a:rPr>
              <a:t>0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191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Implementation: </a:t>
            </a:r>
            <a:r>
              <a:rPr lang="en-US" altLang="zh-HK" dirty="0" err="1" smtClean="0"/>
              <a:t>quality_cmp</a:t>
            </a:r>
            <a:r>
              <a:rPr lang="en-US" altLang="zh-HK" dirty="0" smtClean="0"/>
              <a:t>()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19200"/>
            <a:ext cx="11074400" cy="5304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int </a:t>
            </a:r>
            <a:r>
              <a:rPr lang="en-US" altLang="zh-TW" dirty="0" err="1"/>
              <a:t>quality_cmp</a:t>
            </a:r>
            <a:r>
              <a:rPr lang="en-US" altLang="zh-TW" dirty="0"/>
              <a:t>( </a:t>
            </a:r>
            <a:r>
              <a:rPr lang="en-US" altLang="zh-TW" dirty="0" err="1"/>
              <a:t>const</a:t>
            </a:r>
            <a:r>
              <a:rPr lang="en-US" altLang="zh-TW" dirty="0"/>
              <a:t> void* lhs, </a:t>
            </a:r>
            <a:r>
              <a:rPr lang="en-US" altLang="zh-TW" dirty="0" err="1"/>
              <a:t>const</a:t>
            </a:r>
            <a:r>
              <a:rPr lang="en-US" altLang="zh-TW" dirty="0"/>
              <a:t> void* </a:t>
            </a:r>
            <a:r>
              <a:rPr lang="en-US" altLang="zh-TW" dirty="0" err="1"/>
              <a:t>rhs</a:t>
            </a:r>
            <a:r>
              <a:rPr lang="en-US" altLang="zh-TW" dirty="0"/>
              <a:t> 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    </a:t>
            </a:r>
            <a:r>
              <a:rPr lang="en-US" altLang="zh-TW" dirty="0" err="1"/>
              <a:t>const</a:t>
            </a:r>
            <a:r>
              <a:rPr lang="en-US" altLang="zh-TW" dirty="0"/>
              <a:t> Item* l = (</a:t>
            </a:r>
            <a:r>
              <a:rPr lang="en-US" altLang="zh-TW" dirty="0" err="1"/>
              <a:t>const</a:t>
            </a:r>
            <a:r>
              <a:rPr lang="en-US" altLang="zh-TW" dirty="0"/>
              <a:t> Item*) lhs;</a:t>
            </a:r>
          </a:p>
          <a:p>
            <a:pPr marL="0" indent="0">
              <a:buNone/>
            </a:pPr>
            <a:r>
              <a:rPr lang="en-US" altLang="zh-TW" dirty="0"/>
              <a:t>    </a:t>
            </a:r>
            <a:r>
              <a:rPr lang="en-US" altLang="zh-TW" dirty="0" err="1"/>
              <a:t>const</a:t>
            </a:r>
            <a:r>
              <a:rPr lang="en-US" altLang="zh-TW" dirty="0"/>
              <a:t> Item* r = (</a:t>
            </a:r>
            <a:r>
              <a:rPr lang="en-US" altLang="zh-TW" dirty="0" err="1"/>
              <a:t>const</a:t>
            </a:r>
            <a:r>
              <a:rPr lang="en-US" altLang="zh-TW" dirty="0"/>
              <a:t> Item*) </a:t>
            </a:r>
            <a:r>
              <a:rPr lang="en-US" altLang="zh-TW" dirty="0" err="1"/>
              <a:t>rhs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   if(</a:t>
            </a:r>
            <a:r>
              <a:rPr lang="en-US" altLang="zh-TW" dirty="0">
                <a:solidFill>
                  <a:srgbClr val="FF0000"/>
                </a:solidFill>
              </a:rPr>
              <a:t>l-&gt;quality</a:t>
            </a:r>
            <a:r>
              <a:rPr lang="en-US" altLang="zh-TW" dirty="0"/>
              <a:t> &lt; </a:t>
            </a:r>
            <a:r>
              <a:rPr lang="en-US" altLang="zh-TW" dirty="0">
                <a:solidFill>
                  <a:srgbClr val="FF0000"/>
                </a:solidFill>
              </a:rPr>
              <a:t>r-&gt;quality</a:t>
            </a:r>
            <a:r>
              <a:rPr lang="en-US" altLang="zh-TW" dirty="0"/>
              <a:t>) return </a:t>
            </a:r>
            <a:r>
              <a:rPr lang="en-US" altLang="zh-TW" dirty="0">
                <a:solidFill>
                  <a:srgbClr val="00B050"/>
                </a:solidFill>
              </a:rPr>
              <a:t>1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    else if(l-&gt;quality &gt; r-&gt;quality) return </a:t>
            </a:r>
            <a:r>
              <a:rPr lang="en-US" altLang="zh-TW" dirty="0">
                <a:solidFill>
                  <a:srgbClr val="00B050"/>
                </a:solidFill>
              </a:rPr>
              <a:t>-1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    else return </a:t>
            </a:r>
            <a:r>
              <a:rPr lang="en-US" altLang="zh-TW" dirty="0">
                <a:solidFill>
                  <a:srgbClr val="00B050"/>
                </a:solidFill>
              </a:rPr>
              <a:t>0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4101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Description</a:t>
            </a:r>
            <a:endParaRPr lang="zh-HK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09600" y="1380399"/>
            <a:ext cx="11074400" cy="4783015"/>
          </a:xfrm>
        </p:spPr>
        <p:txBody>
          <a:bodyPr/>
          <a:lstStyle/>
          <a:p>
            <a:r>
              <a:rPr lang="en-US" altLang="zh-TW" dirty="0"/>
              <a:t>During the New Year sale, Panda wants to purchase items from his wish list.</a:t>
            </a:r>
          </a:p>
          <a:p>
            <a:r>
              <a:rPr lang="en-US" altLang="zh-TW" dirty="0"/>
              <a:t>The wish list has N </a:t>
            </a:r>
            <a:r>
              <a:rPr lang="en-US" altLang="zh-TW" dirty="0" smtClean="0"/>
              <a:t>items, each of which has 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Si</a:t>
            </a:r>
            <a:r>
              <a:rPr lang="en-US" altLang="zh-TW" dirty="0" smtClean="0"/>
              <a:t>: name</a:t>
            </a:r>
            <a:r>
              <a:rPr lang="en-US" altLang="zh-TW" dirty="0"/>
              <a:t>, 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Pi</a:t>
            </a:r>
            <a:r>
              <a:rPr lang="en-US" altLang="zh-TW" dirty="0" smtClean="0"/>
              <a:t>: original </a:t>
            </a:r>
            <a:r>
              <a:rPr lang="en-US" altLang="zh-TW" dirty="0"/>
              <a:t>price, 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Di</a:t>
            </a:r>
            <a:r>
              <a:rPr lang="en-US" altLang="zh-TW" dirty="0" smtClean="0"/>
              <a:t>: discount</a:t>
            </a:r>
            <a:r>
              <a:rPr lang="en-US" altLang="zh-TW" dirty="0"/>
              <a:t>, 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Qi</a:t>
            </a:r>
            <a:r>
              <a:rPr lang="en-US" altLang="zh-TW" dirty="0" smtClean="0"/>
              <a:t>: quality.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selling price for an item is its original price subtract </a:t>
            </a:r>
            <a:r>
              <a:rPr lang="en-US" altLang="zh-TW" dirty="0" smtClean="0"/>
              <a:t>discount:</a:t>
            </a:r>
            <a:r>
              <a:rPr lang="en-US" altLang="zh-TW" dirty="0"/>
              <a:t> </a:t>
            </a:r>
            <a:r>
              <a:rPr lang="en-US" altLang="zh-TW" dirty="0" smtClean="0">
                <a:solidFill>
                  <a:srgbClr val="FF0000"/>
                </a:solidFill>
              </a:rPr>
              <a:t>Pi</a:t>
            </a:r>
            <a:r>
              <a:rPr lang="en-US" altLang="zh-TW" dirty="0">
                <a:solidFill>
                  <a:srgbClr val="FF0000"/>
                </a:solidFill>
              </a:rPr>
              <a:t> − </a:t>
            </a:r>
            <a:r>
              <a:rPr lang="en-US" altLang="zh-TW" dirty="0" smtClean="0">
                <a:solidFill>
                  <a:srgbClr val="FF0000"/>
                </a:solidFill>
              </a:rPr>
              <a:t>Di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27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Description</a:t>
            </a:r>
            <a:endParaRPr lang="zh-HK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09600" y="1371597"/>
            <a:ext cx="11074400" cy="5284181"/>
          </a:xfrm>
        </p:spPr>
        <p:txBody>
          <a:bodyPr/>
          <a:lstStyle/>
          <a:p>
            <a:r>
              <a:rPr lang="en-US" altLang="zh-TW" dirty="0" smtClean="0"/>
              <a:t>Panda’s </a:t>
            </a:r>
            <a:r>
              <a:rPr lang="en-US" altLang="zh-TW" dirty="0"/>
              <a:t>budget is only 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en-US" altLang="zh-TW" dirty="0"/>
              <a:t> dollars which is too less to </a:t>
            </a:r>
            <a:r>
              <a:rPr lang="en-US" altLang="zh-TW" dirty="0" smtClean="0"/>
              <a:t>purchase </a:t>
            </a:r>
            <a:r>
              <a:rPr lang="en-US" altLang="zh-TW" dirty="0"/>
              <a:t>all items in wish list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He </a:t>
            </a:r>
            <a:r>
              <a:rPr lang="en-US" altLang="zh-TW" dirty="0"/>
              <a:t>designs 3 kinds of purchase strategies for items:</a:t>
            </a:r>
          </a:p>
          <a:p>
            <a:pPr lvl="1"/>
            <a:r>
              <a:rPr lang="en-US" altLang="zh-TW" dirty="0"/>
              <a:t>Strategy 1: less </a:t>
            </a:r>
            <a:r>
              <a:rPr lang="en-US" altLang="zh-TW" dirty="0">
                <a:solidFill>
                  <a:srgbClr val="FF0000"/>
                </a:solidFill>
              </a:rPr>
              <a:t>selling price </a:t>
            </a:r>
            <a:r>
              <a:rPr lang="en-US" altLang="zh-TW" dirty="0" smtClean="0"/>
              <a:t>first</a:t>
            </a:r>
          </a:p>
          <a:p>
            <a:pPr lvl="1"/>
            <a:r>
              <a:rPr lang="en-US" altLang="zh-TW" dirty="0" smtClean="0"/>
              <a:t>Strategy </a:t>
            </a:r>
            <a:r>
              <a:rPr lang="en-US" altLang="zh-TW" dirty="0"/>
              <a:t>2: more </a:t>
            </a:r>
            <a:r>
              <a:rPr lang="en-US" altLang="zh-TW" dirty="0">
                <a:solidFill>
                  <a:srgbClr val="FF0000"/>
                </a:solidFill>
              </a:rPr>
              <a:t>discount</a:t>
            </a:r>
            <a:r>
              <a:rPr lang="en-US" altLang="zh-TW" dirty="0"/>
              <a:t> </a:t>
            </a:r>
            <a:r>
              <a:rPr lang="en-US" altLang="zh-TW" dirty="0" smtClean="0"/>
              <a:t>first</a:t>
            </a:r>
          </a:p>
          <a:p>
            <a:pPr lvl="1"/>
            <a:r>
              <a:rPr lang="en-US" altLang="zh-TW" dirty="0" smtClean="0"/>
              <a:t>Strategy </a:t>
            </a:r>
            <a:r>
              <a:rPr lang="en-US" altLang="zh-TW" dirty="0"/>
              <a:t>3: higher </a:t>
            </a:r>
            <a:r>
              <a:rPr lang="en-US" altLang="zh-TW" dirty="0">
                <a:solidFill>
                  <a:srgbClr val="FF0000"/>
                </a:solidFill>
              </a:rPr>
              <a:t>quality</a:t>
            </a:r>
            <a:r>
              <a:rPr lang="en-US" altLang="zh-TW" dirty="0"/>
              <a:t> </a:t>
            </a:r>
            <a:r>
              <a:rPr lang="en-US" altLang="zh-TW" dirty="0" smtClean="0"/>
              <a:t>first</a:t>
            </a:r>
            <a:endParaRPr lang="en-US" altLang="zh-TW" dirty="0"/>
          </a:p>
          <a:p>
            <a:r>
              <a:rPr lang="en-US" altLang="zh-TW" dirty="0"/>
              <a:t>Panda will sort the wish list by applying these strategies in </a:t>
            </a:r>
            <a:r>
              <a:rPr lang="en-US" altLang="zh-TW" dirty="0">
                <a:solidFill>
                  <a:srgbClr val="00B050"/>
                </a:solidFill>
              </a:rPr>
              <a:t>a special order O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Then </a:t>
            </a:r>
            <a:r>
              <a:rPr lang="en-US" altLang="zh-TW" dirty="0"/>
              <a:t>purchase the items from top to down until his budget can’t buy anything.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307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 err="1"/>
              <a:t>Input/Output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19200"/>
            <a:ext cx="10292862" cy="5304692"/>
          </a:xfrm>
          <a:ln w="3175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altLang="zh-TW" dirty="0">
                <a:solidFill>
                  <a:srgbClr val="222222"/>
                </a:solidFill>
              </a:rPr>
              <a:t>Input</a:t>
            </a:r>
          </a:p>
          <a:p>
            <a:pPr lvl="1"/>
            <a:r>
              <a:rPr lang="en-US" altLang="zh-TW" dirty="0" smtClean="0">
                <a:solidFill>
                  <a:srgbClr val="222222"/>
                </a:solidFill>
              </a:rPr>
              <a:t>There’s </a:t>
            </a:r>
            <a:r>
              <a:rPr lang="en-US" altLang="zh-TW" dirty="0">
                <a:solidFill>
                  <a:srgbClr val="222222"/>
                </a:solidFill>
              </a:rPr>
              <a:t>an integer T on the first line, denoting the number of input.</a:t>
            </a:r>
          </a:p>
          <a:p>
            <a:pPr lvl="1"/>
            <a:r>
              <a:rPr lang="en-US" altLang="zh-TW" dirty="0">
                <a:solidFill>
                  <a:srgbClr val="222222"/>
                </a:solidFill>
              </a:rPr>
              <a:t>For each </a:t>
            </a:r>
            <a:r>
              <a:rPr lang="en-US" altLang="zh-TW" dirty="0" smtClean="0">
                <a:solidFill>
                  <a:srgbClr val="222222"/>
                </a:solidFill>
              </a:rPr>
              <a:t>input: </a:t>
            </a:r>
          </a:p>
          <a:p>
            <a:pPr lvl="2"/>
            <a:r>
              <a:rPr lang="en-US" altLang="zh-TW" dirty="0">
                <a:solidFill>
                  <a:srgbClr val="222222"/>
                </a:solidFill>
              </a:rPr>
              <a:t>first </a:t>
            </a:r>
            <a:r>
              <a:rPr lang="en-US" altLang="zh-TW" dirty="0" smtClean="0">
                <a:solidFill>
                  <a:srgbClr val="222222"/>
                </a:solidFill>
              </a:rPr>
              <a:t>line: N</a:t>
            </a:r>
            <a:r>
              <a:rPr lang="en-US" altLang="zh-TW" dirty="0">
                <a:solidFill>
                  <a:srgbClr val="222222"/>
                </a:solidFill>
              </a:rPr>
              <a:t>, X, </a:t>
            </a:r>
            <a:r>
              <a:rPr lang="en-US" altLang="zh-TW" b="1" dirty="0" smtClean="0">
                <a:solidFill>
                  <a:srgbClr val="FF0000"/>
                </a:solidFill>
              </a:rPr>
              <a:t>O</a:t>
            </a:r>
            <a:r>
              <a:rPr lang="en-US" altLang="zh-TW" dirty="0" smtClean="0">
                <a:solidFill>
                  <a:srgbClr val="222222"/>
                </a:solidFill>
              </a:rPr>
              <a:t>.</a:t>
            </a:r>
          </a:p>
          <a:p>
            <a:pPr lvl="2"/>
            <a:r>
              <a:rPr lang="en-US" altLang="zh-TW" dirty="0">
                <a:solidFill>
                  <a:srgbClr val="222222"/>
                </a:solidFill>
              </a:rPr>
              <a:t>following N </a:t>
            </a:r>
            <a:r>
              <a:rPr lang="en-US" altLang="zh-TW" dirty="0" smtClean="0">
                <a:solidFill>
                  <a:srgbClr val="222222"/>
                </a:solidFill>
              </a:rPr>
              <a:t>lines: Si</a:t>
            </a:r>
            <a:r>
              <a:rPr lang="en-US" altLang="zh-TW" dirty="0">
                <a:solidFill>
                  <a:srgbClr val="222222"/>
                </a:solidFill>
              </a:rPr>
              <a:t>, Pi, Di, </a:t>
            </a:r>
            <a:r>
              <a:rPr lang="en-US" altLang="zh-TW" dirty="0" smtClean="0">
                <a:solidFill>
                  <a:srgbClr val="222222"/>
                </a:solidFill>
              </a:rPr>
              <a:t>Qi of each item.</a:t>
            </a:r>
            <a:endParaRPr lang="en-US" altLang="zh-TW" dirty="0">
              <a:solidFill>
                <a:srgbClr val="222222"/>
              </a:solidFill>
            </a:endParaRPr>
          </a:p>
          <a:p>
            <a:pPr lvl="1"/>
            <a:r>
              <a:rPr lang="en-US" altLang="zh-TW" dirty="0">
                <a:solidFill>
                  <a:srgbClr val="222222"/>
                </a:solidFill>
              </a:rPr>
              <a:t>It’s guaranteed that: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222222"/>
                </a:solidFill>
              </a:rPr>
              <a:t>1 ≤ T ≤500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222222"/>
                </a:solidFill>
              </a:rPr>
              <a:t>1 ≤ N ≤ 1000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222222"/>
                </a:solidFill>
              </a:rPr>
              <a:t>1 ≤ X ≤10</a:t>
            </a:r>
            <a:r>
              <a:rPr lang="en-US" altLang="zh-TW" baseline="30000" dirty="0">
                <a:solidFill>
                  <a:srgbClr val="222222"/>
                </a:solidFill>
              </a:rPr>
              <a:t>6</a:t>
            </a:r>
            <a:endParaRPr lang="en-US" altLang="zh-TW" dirty="0">
              <a:solidFill>
                <a:srgbClr val="222222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333333"/>
                </a:solidFill>
              </a:rPr>
              <a:t>|Si| ≤ 100</a:t>
            </a:r>
            <a:endParaRPr lang="en-US" altLang="zh-TW" dirty="0">
              <a:solidFill>
                <a:srgbClr val="222222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222222"/>
                </a:solidFill>
              </a:rPr>
              <a:t>(Pi, Di, Qi) ≠ (</a:t>
            </a:r>
            <a:r>
              <a:rPr lang="en-US" altLang="zh-TW" dirty="0" err="1">
                <a:solidFill>
                  <a:srgbClr val="222222"/>
                </a:solidFill>
              </a:rPr>
              <a:t>Pj</a:t>
            </a:r>
            <a:r>
              <a:rPr lang="en-US" altLang="zh-TW" dirty="0">
                <a:solidFill>
                  <a:srgbClr val="222222"/>
                </a:solidFill>
              </a:rPr>
              <a:t>, </a:t>
            </a:r>
            <a:r>
              <a:rPr lang="en-US" altLang="zh-TW" dirty="0" err="1">
                <a:solidFill>
                  <a:srgbClr val="222222"/>
                </a:solidFill>
              </a:rPr>
              <a:t>Dj</a:t>
            </a:r>
            <a:r>
              <a:rPr lang="en-US" altLang="zh-TW" dirty="0">
                <a:solidFill>
                  <a:srgbClr val="222222"/>
                </a:solidFill>
              </a:rPr>
              <a:t>, </a:t>
            </a:r>
            <a:r>
              <a:rPr lang="en-US" altLang="zh-TW" dirty="0" err="1">
                <a:solidFill>
                  <a:srgbClr val="222222"/>
                </a:solidFill>
              </a:rPr>
              <a:t>Qj</a:t>
            </a:r>
            <a:r>
              <a:rPr lang="en-US" altLang="zh-TW" dirty="0">
                <a:solidFill>
                  <a:srgbClr val="222222"/>
                </a:solidFill>
              </a:rPr>
              <a:t>) for all </a:t>
            </a:r>
            <a:r>
              <a:rPr lang="en-US" altLang="zh-TW" dirty="0" err="1">
                <a:solidFill>
                  <a:srgbClr val="222222"/>
                </a:solidFill>
              </a:rPr>
              <a:t>i</a:t>
            </a:r>
            <a:r>
              <a:rPr lang="en-US" altLang="zh-TW" dirty="0">
                <a:solidFill>
                  <a:srgbClr val="222222"/>
                </a:solidFill>
              </a:rPr>
              <a:t> ≠ j.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222222"/>
                </a:solidFill>
              </a:rPr>
              <a:t> </a:t>
            </a:r>
            <a:r>
              <a:rPr lang="en-US" altLang="zh-TW" b="1" dirty="0">
                <a:solidFill>
                  <a:srgbClr val="FF0000"/>
                </a:solidFill>
              </a:rPr>
              <a:t>O ∈{123, 132, 213, 231, 312, </a:t>
            </a:r>
            <a:r>
              <a:rPr lang="en-US" altLang="zh-TW" b="1" dirty="0" smtClean="0">
                <a:solidFill>
                  <a:srgbClr val="FF0000"/>
                </a:solidFill>
              </a:rPr>
              <a:t>321}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Output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/>
              <a:t>Output the item names Panda decides to purchase </a:t>
            </a:r>
            <a:r>
              <a:rPr lang="en-US" altLang="zh-TW" dirty="0" smtClean="0"/>
              <a:t>(in </a:t>
            </a:r>
            <a:r>
              <a:rPr lang="en-US" altLang="zh-TW" dirty="0"/>
              <a:t>sorted wish list </a:t>
            </a:r>
            <a:r>
              <a:rPr lang="en-US" altLang="zh-TW" dirty="0" smtClean="0"/>
              <a:t>order).</a:t>
            </a:r>
            <a:endParaRPr lang="en-US" altLang="zh-TW" b="0" i="0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7591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Sample Input/Sample Output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6448" y="1219200"/>
            <a:ext cx="4648200" cy="5304692"/>
          </a:xfrm>
          <a:ln w="3175"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altLang="zh-TW" dirty="0">
                <a:solidFill>
                  <a:srgbClr val="222222"/>
                </a:solidFill>
              </a:rPr>
              <a:t>2</a:t>
            </a:r>
          </a:p>
          <a:p>
            <a:pPr marL="0" indent="0">
              <a:buNone/>
            </a:pPr>
            <a:r>
              <a:rPr lang="pt-BR" altLang="zh-TW" dirty="0"/>
              <a:t>5 200 123</a:t>
            </a:r>
          </a:p>
          <a:p>
            <a:pPr marL="0" indent="0">
              <a:buNone/>
            </a:pPr>
            <a:r>
              <a:rPr lang="pt-BR" altLang="zh-TW" dirty="0"/>
              <a:t>A 120 50 1</a:t>
            </a:r>
          </a:p>
          <a:p>
            <a:pPr marL="0" indent="0">
              <a:buNone/>
            </a:pPr>
            <a:r>
              <a:rPr lang="pt-BR" altLang="zh-TW" dirty="0"/>
              <a:t>B 100 40 2</a:t>
            </a:r>
          </a:p>
          <a:p>
            <a:pPr marL="0" indent="0">
              <a:buNone/>
            </a:pPr>
            <a:r>
              <a:rPr lang="pt-BR" altLang="zh-TW" dirty="0"/>
              <a:t>C 100 30 2</a:t>
            </a:r>
          </a:p>
          <a:p>
            <a:pPr marL="0" indent="0">
              <a:buNone/>
            </a:pPr>
            <a:r>
              <a:rPr lang="pt-BR" altLang="zh-TW" dirty="0"/>
              <a:t>D 100 40 3</a:t>
            </a:r>
          </a:p>
          <a:p>
            <a:pPr marL="0" indent="0">
              <a:buNone/>
            </a:pPr>
            <a:r>
              <a:rPr lang="pt-BR" altLang="zh-TW" dirty="0"/>
              <a:t>E 100 30 4</a:t>
            </a:r>
          </a:p>
          <a:p>
            <a:pPr marL="0" indent="0">
              <a:buNone/>
            </a:pPr>
            <a:r>
              <a:rPr lang="pt-BR" altLang="zh-TW" dirty="0">
                <a:solidFill>
                  <a:srgbClr val="222222"/>
                </a:solidFill>
              </a:rPr>
              <a:t>5 200 312</a:t>
            </a:r>
          </a:p>
          <a:p>
            <a:pPr marL="0" indent="0">
              <a:buNone/>
            </a:pPr>
            <a:r>
              <a:rPr lang="pt-BR" altLang="zh-TW" dirty="0">
                <a:solidFill>
                  <a:srgbClr val="222222"/>
                </a:solidFill>
              </a:rPr>
              <a:t>A 120 50 1</a:t>
            </a:r>
          </a:p>
          <a:p>
            <a:pPr marL="0" indent="0">
              <a:buNone/>
            </a:pPr>
            <a:r>
              <a:rPr lang="pt-BR" altLang="zh-TW" dirty="0">
                <a:solidFill>
                  <a:srgbClr val="222222"/>
                </a:solidFill>
              </a:rPr>
              <a:t>B 100 40 2</a:t>
            </a:r>
          </a:p>
          <a:p>
            <a:pPr marL="0" indent="0">
              <a:buNone/>
            </a:pPr>
            <a:r>
              <a:rPr lang="pt-BR" altLang="zh-TW" dirty="0">
                <a:solidFill>
                  <a:srgbClr val="222222"/>
                </a:solidFill>
              </a:rPr>
              <a:t>C 100 30 2</a:t>
            </a:r>
          </a:p>
          <a:p>
            <a:pPr marL="0" indent="0">
              <a:buNone/>
            </a:pPr>
            <a:r>
              <a:rPr lang="pt-BR" altLang="zh-TW" dirty="0">
                <a:solidFill>
                  <a:srgbClr val="222222"/>
                </a:solidFill>
              </a:rPr>
              <a:t>D 100 40 3</a:t>
            </a:r>
          </a:p>
          <a:p>
            <a:pPr marL="0" indent="0">
              <a:buNone/>
            </a:pPr>
            <a:r>
              <a:rPr lang="pt-BR" altLang="zh-TW" dirty="0">
                <a:solidFill>
                  <a:srgbClr val="222222"/>
                </a:solidFill>
              </a:rPr>
              <a:t>E 100 30 4</a:t>
            </a:r>
            <a:endParaRPr lang="en-US" altLang="zh-TW" b="0" i="0" dirty="0">
              <a:solidFill>
                <a:srgbClr val="222222"/>
              </a:solidFill>
              <a:effectLst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6520949" y="1222136"/>
            <a:ext cx="4648200" cy="530469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kern="0" dirty="0">
                <a:solidFill>
                  <a:srgbClr val="222222"/>
                </a:solidFill>
              </a:rPr>
              <a:t>case 1:</a:t>
            </a:r>
          </a:p>
          <a:p>
            <a:pPr marL="0" indent="0">
              <a:buNone/>
            </a:pPr>
            <a:r>
              <a:rPr lang="en-US" altLang="zh-TW" kern="0" dirty="0">
                <a:solidFill>
                  <a:srgbClr val="222222"/>
                </a:solidFill>
              </a:rPr>
              <a:t>D</a:t>
            </a:r>
          </a:p>
          <a:p>
            <a:pPr marL="0" indent="0">
              <a:buNone/>
            </a:pPr>
            <a:r>
              <a:rPr lang="en-US" altLang="zh-TW" kern="0" dirty="0">
                <a:solidFill>
                  <a:srgbClr val="222222"/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zh-TW" kern="0" dirty="0">
                <a:solidFill>
                  <a:srgbClr val="222222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zh-TW" kern="0" dirty="0">
                <a:solidFill>
                  <a:srgbClr val="222222"/>
                </a:solidFill>
              </a:rPr>
              <a:t>case 2:</a:t>
            </a:r>
          </a:p>
          <a:p>
            <a:pPr marL="0" indent="0">
              <a:buNone/>
            </a:pPr>
            <a:r>
              <a:rPr lang="en-US" altLang="zh-TW" kern="0" dirty="0">
                <a:solidFill>
                  <a:srgbClr val="22222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zh-TW" kern="0" dirty="0">
                <a:solidFill>
                  <a:srgbClr val="222222"/>
                </a:solidFill>
              </a:rPr>
              <a:t>D</a:t>
            </a:r>
          </a:p>
          <a:p>
            <a:pPr marL="0" indent="0">
              <a:buNone/>
            </a:pPr>
            <a:r>
              <a:rPr lang="en-US" altLang="zh-TW" kern="0" dirty="0">
                <a:solidFill>
                  <a:srgbClr val="222222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1338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Case 1</a:t>
            </a:r>
            <a:endParaRPr lang="zh-HK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09600" y="1219200"/>
            <a:ext cx="7788158" cy="5304692"/>
          </a:xfrm>
          <a:ln w="3175"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US" altLang="zh-TW" dirty="0">
                <a:solidFill>
                  <a:srgbClr val="222222"/>
                </a:solidFill>
              </a:rPr>
              <a:t>The budget is </a:t>
            </a:r>
            <a:r>
              <a:rPr lang="en-US" altLang="zh-TW" dirty="0" smtClean="0">
                <a:solidFill>
                  <a:srgbClr val="222222"/>
                </a:solidFill>
              </a:rPr>
              <a:t>200.</a:t>
            </a:r>
          </a:p>
          <a:p>
            <a:r>
              <a:rPr lang="en-US" altLang="zh-TW" dirty="0" smtClean="0">
                <a:solidFill>
                  <a:srgbClr val="222222"/>
                </a:solidFill>
              </a:rPr>
              <a:t>The </a:t>
            </a:r>
            <a:r>
              <a:rPr lang="en-US" altLang="zh-TW" dirty="0">
                <a:solidFill>
                  <a:srgbClr val="222222"/>
                </a:solidFill>
              </a:rPr>
              <a:t>wish list</a:t>
            </a:r>
            <a:r>
              <a:rPr lang="en-US" altLang="zh-TW" dirty="0" smtClean="0">
                <a:solidFill>
                  <a:srgbClr val="222222"/>
                </a:solidFill>
              </a:rPr>
              <a:t>:</a:t>
            </a:r>
          </a:p>
          <a:p>
            <a:pPr marL="0" indent="0">
              <a:buNone/>
            </a:pPr>
            <a:endParaRPr lang="en-US" altLang="zh-TW" dirty="0">
              <a:solidFill>
                <a:srgbClr val="222222"/>
              </a:solidFill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222222"/>
              </a:solidFill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222222"/>
              </a:solidFill>
            </a:endParaRPr>
          </a:p>
          <a:p>
            <a:endParaRPr lang="en-US" altLang="zh-TW" b="0" i="0" dirty="0" smtClean="0">
              <a:solidFill>
                <a:srgbClr val="222222"/>
              </a:solidFill>
              <a:effectLst/>
            </a:endParaRPr>
          </a:p>
          <a:p>
            <a:r>
              <a:rPr lang="en-US" altLang="zh-TW" dirty="0">
                <a:solidFill>
                  <a:srgbClr val="222222"/>
                </a:solidFill>
              </a:rPr>
              <a:t>O = </a:t>
            </a:r>
            <a:r>
              <a:rPr lang="en-US" altLang="zh-TW" dirty="0" smtClean="0">
                <a:solidFill>
                  <a:srgbClr val="00B050"/>
                </a:solidFill>
              </a:rPr>
              <a:t>123</a:t>
            </a:r>
          </a:p>
          <a:p>
            <a:pPr lvl="1"/>
            <a:r>
              <a:rPr lang="en-US" altLang="zh-TW" dirty="0">
                <a:solidFill>
                  <a:srgbClr val="222222"/>
                </a:solidFill>
              </a:rPr>
              <a:t>First, sort by </a:t>
            </a:r>
            <a:r>
              <a:rPr lang="en-US" altLang="zh-TW" dirty="0">
                <a:solidFill>
                  <a:srgbClr val="FF0000"/>
                </a:solidFill>
              </a:rPr>
              <a:t>selling price </a:t>
            </a:r>
            <a:r>
              <a:rPr lang="en-US" altLang="zh-TW" dirty="0">
                <a:solidFill>
                  <a:srgbClr val="222222"/>
                </a:solidFill>
              </a:rPr>
              <a:t>(increasing order)</a:t>
            </a:r>
          </a:p>
          <a:p>
            <a:pPr lvl="1"/>
            <a:r>
              <a:rPr lang="en-US" altLang="zh-TW" dirty="0">
                <a:solidFill>
                  <a:srgbClr val="222222"/>
                </a:solidFill>
              </a:rPr>
              <a:t>Second, sort by </a:t>
            </a:r>
            <a:r>
              <a:rPr lang="en-US" altLang="zh-TW" dirty="0">
                <a:solidFill>
                  <a:srgbClr val="FF0000"/>
                </a:solidFill>
              </a:rPr>
              <a:t>discount</a:t>
            </a:r>
            <a:r>
              <a:rPr lang="en-US" altLang="zh-TW" dirty="0">
                <a:solidFill>
                  <a:srgbClr val="222222"/>
                </a:solidFill>
              </a:rPr>
              <a:t> (decreasing order) for those have the same selling price.</a:t>
            </a:r>
          </a:p>
          <a:p>
            <a:pPr lvl="1"/>
            <a:r>
              <a:rPr lang="en-US" altLang="zh-TW" dirty="0">
                <a:solidFill>
                  <a:srgbClr val="222222"/>
                </a:solidFill>
              </a:rPr>
              <a:t>Third, sort by </a:t>
            </a:r>
            <a:r>
              <a:rPr lang="en-US" altLang="zh-TW" dirty="0">
                <a:solidFill>
                  <a:srgbClr val="FF0000"/>
                </a:solidFill>
              </a:rPr>
              <a:t>quality</a:t>
            </a:r>
            <a:r>
              <a:rPr lang="en-US" altLang="zh-TW" dirty="0">
                <a:solidFill>
                  <a:srgbClr val="222222"/>
                </a:solidFill>
              </a:rPr>
              <a:t> (decreasing order) for those have the same selling price and discount.</a:t>
            </a:r>
            <a:endParaRPr lang="en-US" altLang="zh-TW" b="0" i="0" dirty="0">
              <a:solidFill>
                <a:srgbClr val="222222"/>
              </a:solidFill>
              <a:effectLst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676" y="2183059"/>
            <a:ext cx="4576025" cy="1685004"/>
          </a:xfrm>
          <a:prstGeom prst="rect">
            <a:avLst/>
          </a:prstGeom>
        </p:spPr>
      </p:pic>
      <p:sp>
        <p:nvSpPr>
          <p:cNvPr id="9" name="內容版面配置區 2"/>
          <p:cNvSpPr txBox="1">
            <a:spLocks/>
          </p:cNvSpPr>
          <p:nvPr/>
        </p:nvSpPr>
        <p:spPr bwMode="auto">
          <a:xfrm>
            <a:off x="8765930" y="1591410"/>
            <a:ext cx="3270739" cy="446649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>
                <a:solidFill>
                  <a:srgbClr val="222222"/>
                </a:solidFill>
              </a:rPr>
              <a:t>The sorted list</a:t>
            </a:r>
            <a:r>
              <a:rPr lang="en-US" altLang="zh-TW" kern="0" dirty="0" smtClean="0">
                <a:solidFill>
                  <a:srgbClr val="222222"/>
                </a:solidFill>
              </a:rPr>
              <a:t>:</a:t>
            </a:r>
          </a:p>
          <a:p>
            <a:endParaRPr lang="en-US" altLang="zh-TW" kern="0" dirty="0">
              <a:solidFill>
                <a:srgbClr val="222222"/>
              </a:solidFill>
            </a:endParaRPr>
          </a:p>
          <a:p>
            <a:endParaRPr lang="en-US" altLang="zh-TW" kern="0" dirty="0" smtClean="0">
              <a:solidFill>
                <a:srgbClr val="222222"/>
              </a:solidFill>
            </a:endParaRPr>
          </a:p>
          <a:p>
            <a:endParaRPr lang="en-US" altLang="zh-TW" kern="0" dirty="0">
              <a:solidFill>
                <a:srgbClr val="222222"/>
              </a:solidFill>
            </a:endParaRPr>
          </a:p>
          <a:p>
            <a:endParaRPr lang="en-US" altLang="zh-TW" kern="0" dirty="0" smtClean="0">
              <a:solidFill>
                <a:srgbClr val="222222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Pandas will </a:t>
            </a:r>
            <a:r>
              <a:rPr lang="en-US" altLang="zh-TW" dirty="0" smtClean="0"/>
              <a:t>use</a:t>
            </a:r>
            <a:r>
              <a:rPr lang="en-US" altLang="zh-TW" dirty="0"/>
              <a:t> 190 dollars to purchase 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“</a:t>
            </a:r>
            <a:r>
              <a:rPr lang="en-US" altLang="zh-TW" dirty="0">
                <a:solidFill>
                  <a:srgbClr val="00B050"/>
                </a:solidFill>
              </a:rPr>
              <a:t>D”, “B”, “A</a:t>
            </a:r>
            <a:r>
              <a:rPr lang="en-US" altLang="zh-TW" dirty="0" smtClean="0">
                <a:solidFill>
                  <a:srgbClr val="00B050"/>
                </a:solidFill>
              </a:rPr>
              <a:t>”</a:t>
            </a:r>
            <a:endParaRPr lang="en-US" altLang="zh-TW" kern="0" dirty="0" smtClean="0">
              <a:solidFill>
                <a:srgbClr val="00B05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902" y="2056211"/>
            <a:ext cx="1990726" cy="221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Case 2</a:t>
            </a:r>
            <a:endParaRPr lang="zh-HK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09600" y="1219200"/>
            <a:ext cx="7788158" cy="5304692"/>
          </a:xfrm>
          <a:ln w="3175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solidFill>
                  <a:srgbClr val="222222"/>
                </a:solidFill>
              </a:rPr>
              <a:t>The budget is </a:t>
            </a:r>
            <a:r>
              <a:rPr lang="en-US" altLang="zh-TW" dirty="0" smtClean="0">
                <a:solidFill>
                  <a:srgbClr val="222222"/>
                </a:solidFill>
              </a:rPr>
              <a:t>200.</a:t>
            </a:r>
          </a:p>
          <a:p>
            <a:r>
              <a:rPr lang="en-US" altLang="zh-TW" dirty="0" smtClean="0">
                <a:solidFill>
                  <a:srgbClr val="222222"/>
                </a:solidFill>
              </a:rPr>
              <a:t>The </a:t>
            </a:r>
            <a:r>
              <a:rPr lang="en-US" altLang="zh-TW" dirty="0">
                <a:solidFill>
                  <a:srgbClr val="222222"/>
                </a:solidFill>
              </a:rPr>
              <a:t>wish list</a:t>
            </a:r>
            <a:r>
              <a:rPr lang="en-US" altLang="zh-TW" dirty="0" smtClean="0">
                <a:solidFill>
                  <a:srgbClr val="222222"/>
                </a:solidFill>
              </a:rPr>
              <a:t>:</a:t>
            </a:r>
          </a:p>
          <a:p>
            <a:pPr marL="0" indent="0">
              <a:buNone/>
            </a:pPr>
            <a:endParaRPr lang="en-US" altLang="zh-TW" dirty="0">
              <a:solidFill>
                <a:srgbClr val="222222"/>
              </a:solidFill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222222"/>
              </a:solidFill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222222"/>
              </a:solidFill>
            </a:endParaRPr>
          </a:p>
          <a:p>
            <a:endParaRPr lang="en-US" altLang="zh-TW" b="0" i="0" dirty="0" smtClean="0">
              <a:solidFill>
                <a:srgbClr val="222222"/>
              </a:solidFill>
              <a:effectLst/>
            </a:endParaRPr>
          </a:p>
          <a:p>
            <a:r>
              <a:rPr lang="en-US" altLang="zh-TW" dirty="0">
                <a:solidFill>
                  <a:srgbClr val="222222"/>
                </a:solidFill>
              </a:rPr>
              <a:t>O = </a:t>
            </a:r>
            <a:r>
              <a:rPr lang="en-US" altLang="zh-TW" dirty="0" smtClean="0">
                <a:solidFill>
                  <a:srgbClr val="00B050"/>
                </a:solidFill>
              </a:rPr>
              <a:t>3</a:t>
            </a:r>
            <a:r>
              <a:rPr lang="en-US" altLang="zh-TW" dirty="0">
                <a:solidFill>
                  <a:srgbClr val="00B050"/>
                </a:solidFill>
              </a:rPr>
              <a:t>12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lvl="1"/>
            <a:r>
              <a:rPr lang="en-US" altLang="zh-TW" dirty="0">
                <a:solidFill>
                  <a:srgbClr val="222222"/>
                </a:solidFill>
              </a:rPr>
              <a:t>First, sort by </a:t>
            </a:r>
            <a:r>
              <a:rPr lang="en-US" altLang="zh-TW" dirty="0">
                <a:solidFill>
                  <a:srgbClr val="FF0000"/>
                </a:solidFill>
              </a:rPr>
              <a:t>quality</a:t>
            </a:r>
          </a:p>
          <a:p>
            <a:pPr lvl="1"/>
            <a:r>
              <a:rPr lang="en-US" altLang="zh-TW" dirty="0">
                <a:solidFill>
                  <a:srgbClr val="222222"/>
                </a:solidFill>
              </a:rPr>
              <a:t>Second, sort by </a:t>
            </a:r>
            <a:r>
              <a:rPr lang="en-US" altLang="zh-TW" dirty="0">
                <a:solidFill>
                  <a:srgbClr val="FF0000"/>
                </a:solidFill>
              </a:rPr>
              <a:t>selling price </a:t>
            </a:r>
            <a:r>
              <a:rPr lang="en-US" altLang="zh-TW" dirty="0">
                <a:solidFill>
                  <a:srgbClr val="222222"/>
                </a:solidFill>
              </a:rPr>
              <a:t>for those have the same quality.</a:t>
            </a:r>
          </a:p>
          <a:p>
            <a:pPr lvl="1"/>
            <a:r>
              <a:rPr lang="en-US" altLang="zh-TW" dirty="0">
                <a:solidFill>
                  <a:srgbClr val="222222"/>
                </a:solidFill>
              </a:rPr>
              <a:t>Third, sort by </a:t>
            </a:r>
            <a:r>
              <a:rPr lang="en-US" altLang="zh-TW" dirty="0">
                <a:solidFill>
                  <a:srgbClr val="FF0000"/>
                </a:solidFill>
              </a:rPr>
              <a:t>discount</a:t>
            </a:r>
            <a:r>
              <a:rPr lang="en-US" altLang="zh-TW" dirty="0">
                <a:solidFill>
                  <a:srgbClr val="222222"/>
                </a:solidFill>
              </a:rPr>
              <a:t> for those have the same selling quality and selling price.</a:t>
            </a:r>
            <a:endParaRPr lang="en-US" altLang="zh-TW" b="0" i="0" dirty="0">
              <a:solidFill>
                <a:srgbClr val="222222"/>
              </a:solidFill>
              <a:effectLst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676" y="2183059"/>
            <a:ext cx="4576025" cy="1685004"/>
          </a:xfrm>
          <a:prstGeom prst="rect">
            <a:avLst/>
          </a:prstGeom>
        </p:spPr>
      </p:pic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8765930" y="1591409"/>
            <a:ext cx="3270739" cy="4536829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4800" kern="0" dirty="0">
                <a:solidFill>
                  <a:srgbClr val="222222"/>
                </a:solidFill>
              </a:rPr>
              <a:t>The sorted list</a:t>
            </a:r>
            <a:r>
              <a:rPr lang="en-US" altLang="zh-TW" sz="4800" kern="0" dirty="0" smtClean="0">
                <a:solidFill>
                  <a:srgbClr val="222222"/>
                </a:solidFill>
              </a:rPr>
              <a:t>:</a:t>
            </a:r>
          </a:p>
          <a:p>
            <a:endParaRPr lang="en-US" altLang="zh-TW" kern="0" dirty="0">
              <a:solidFill>
                <a:srgbClr val="222222"/>
              </a:solidFill>
            </a:endParaRPr>
          </a:p>
          <a:p>
            <a:endParaRPr lang="en-US" altLang="zh-TW" kern="0" dirty="0" smtClean="0">
              <a:solidFill>
                <a:srgbClr val="222222"/>
              </a:solidFill>
            </a:endParaRPr>
          </a:p>
          <a:p>
            <a:endParaRPr lang="en-US" altLang="zh-TW" kern="0" dirty="0">
              <a:solidFill>
                <a:srgbClr val="222222"/>
              </a:solidFill>
            </a:endParaRPr>
          </a:p>
          <a:p>
            <a:endParaRPr lang="en-US" altLang="zh-TW" kern="0" dirty="0" smtClean="0">
              <a:solidFill>
                <a:srgbClr val="222222"/>
              </a:solidFill>
            </a:endParaRPr>
          </a:p>
          <a:p>
            <a:endParaRPr lang="en-US" altLang="zh-TW" dirty="0"/>
          </a:p>
          <a:p>
            <a:endParaRPr lang="en-US" altLang="zh-TW" sz="3500" dirty="0" smtClean="0"/>
          </a:p>
          <a:p>
            <a:endParaRPr lang="en-US" altLang="zh-TW" sz="3500" dirty="0" smtClean="0"/>
          </a:p>
          <a:p>
            <a:endParaRPr lang="en-US" altLang="zh-TW" sz="4800" dirty="0" smtClean="0"/>
          </a:p>
          <a:p>
            <a:r>
              <a:rPr lang="en-US" altLang="zh-TW" sz="4800" dirty="0" smtClean="0"/>
              <a:t>Pandas will use 190 dollars to purchase </a:t>
            </a:r>
          </a:p>
          <a:p>
            <a:pPr lvl="1"/>
            <a:r>
              <a:rPr lang="en-US" altLang="zh-TW" sz="4400" dirty="0" smtClean="0">
                <a:solidFill>
                  <a:srgbClr val="00B050"/>
                </a:solidFill>
              </a:rPr>
              <a:t>“</a:t>
            </a:r>
            <a:r>
              <a:rPr lang="en-US" altLang="zh-TW" sz="4400" dirty="0">
                <a:solidFill>
                  <a:srgbClr val="00B050"/>
                </a:solidFill>
              </a:rPr>
              <a:t>E”, “D”, “B</a:t>
            </a:r>
            <a:r>
              <a:rPr lang="en-US" altLang="zh-TW" sz="4400" dirty="0" smtClean="0">
                <a:solidFill>
                  <a:srgbClr val="00B050"/>
                </a:solidFill>
              </a:rPr>
              <a:t>”</a:t>
            </a:r>
            <a:endParaRPr lang="en-US" altLang="zh-TW" sz="4400" kern="0" dirty="0" smtClean="0">
              <a:solidFill>
                <a:srgbClr val="00B05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693" y="2027047"/>
            <a:ext cx="1964347" cy="223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7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</a:t>
            </a:r>
            <a:r>
              <a:rPr lang="en-US" altLang="zh-HK" dirty="0" smtClean="0"/>
              <a:t>main</a:t>
            </a:r>
            <a:r>
              <a:rPr lang="en-US" altLang="zh-TW" dirty="0" smtClean="0"/>
              <a:t>() function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19200"/>
            <a:ext cx="5404341" cy="5304692"/>
          </a:xfrm>
          <a:ln w="3175"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HK" dirty="0"/>
              <a:t>int main(){</a:t>
            </a:r>
          </a:p>
          <a:p>
            <a:pPr marL="0" indent="0">
              <a:buNone/>
            </a:pPr>
            <a:r>
              <a:rPr lang="en-US" altLang="zh-HK" dirty="0"/>
              <a:t>    </a:t>
            </a:r>
            <a:r>
              <a:rPr lang="en-US" altLang="zh-HK" dirty="0" err="1"/>
              <a:t>int</a:t>
            </a:r>
            <a:r>
              <a:rPr lang="en-US" altLang="zh-HK" dirty="0"/>
              <a:t> T;</a:t>
            </a:r>
          </a:p>
          <a:p>
            <a:pPr marL="0" indent="0">
              <a:buNone/>
            </a:pPr>
            <a:r>
              <a:rPr lang="en-US" altLang="zh-HK" dirty="0"/>
              <a:t>    </a:t>
            </a:r>
            <a:r>
              <a:rPr lang="en-US" altLang="zh-HK" dirty="0" err="1"/>
              <a:t>scanf</a:t>
            </a:r>
            <a:r>
              <a:rPr lang="en-US" altLang="zh-HK" dirty="0"/>
              <a:t>("%d", &amp;T);</a:t>
            </a:r>
          </a:p>
          <a:p>
            <a:pPr marL="0" indent="0">
              <a:buNone/>
            </a:pPr>
            <a:r>
              <a:rPr lang="en-US" altLang="zh-HK" dirty="0"/>
              <a:t>    for(</a:t>
            </a:r>
            <a:r>
              <a:rPr lang="en-US" altLang="zh-HK" dirty="0" err="1"/>
              <a:t>int</a:t>
            </a:r>
            <a:r>
              <a:rPr lang="en-US" altLang="zh-HK" dirty="0"/>
              <a:t> </a:t>
            </a:r>
            <a:r>
              <a:rPr lang="en-US" altLang="zh-HK" dirty="0" err="1"/>
              <a:t>cnt</a:t>
            </a:r>
            <a:r>
              <a:rPr lang="en-US" altLang="zh-HK" dirty="0"/>
              <a:t>=1; </a:t>
            </a:r>
            <a:r>
              <a:rPr lang="en-US" altLang="zh-HK" dirty="0" err="1"/>
              <a:t>cnt</a:t>
            </a:r>
            <a:r>
              <a:rPr lang="en-US" altLang="zh-HK" dirty="0"/>
              <a:t>&lt;=T; </a:t>
            </a:r>
            <a:r>
              <a:rPr lang="en-US" altLang="zh-HK" dirty="0" err="1"/>
              <a:t>cnt</a:t>
            </a:r>
            <a:r>
              <a:rPr lang="en-US" altLang="zh-HK" dirty="0"/>
              <a:t>++){</a:t>
            </a:r>
          </a:p>
          <a:p>
            <a:pPr marL="0" indent="0">
              <a:buNone/>
            </a:pPr>
            <a:r>
              <a:rPr lang="en-US" altLang="zh-HK" dirty="0"/>
              <a:t>        </a:t>
            </a:r>
            <a:r>
              <a:rPr lang="en-US" altLang="zh-HK" dirty="0" err="1"/>
              <a:t>scanf</a:t>
            </a:r>
            <a:r>
              <a:rPr lang="en-US" altLang="zh-HK" dirty="0"/>
              <a:t>("%d %d %</a:t>
            </a:r>
            <a:r>
              <a:rPr lang="en-US" altLang="zh-HK" dirty="0">
                <a:solidFill>
                  <a:srgbClr val="00B050"/>
                </a:solidFill>
              </a:rPr>
              <a:t>1d</a:t>
            </a:r>
            <a:r>
              <a:rPr lang="en-US" altLang="zh-HK" dirty="0"/>
              <a:t>%</a:t>
            </a:r>
            <a:r>
              <a:rPr lang="en-US" altLang="zh-HK" dirty="0">
                <a:solidFill>
                  <a:srgbClr val="00B050"/>
                </a:solidFill>
              </a:rPr>
              <a:t>1d</a:t>
            </a:r>
            <a:r>
              <a:rPr lang="en-US" altLang="zh-HK" dirty="0"/>
              <a:t>%</a:t>
            </a:r>
            <a:r>
              <a:rPr lang="en-US" altLang="zh-HK" dirty="0">
                <a:solidFill>
                  <a:srgbClr val="00B050"/>
                </a:solidFill>
              </a:rPr>
              <a:t>1d</a:t>
            </a:r>
            <a:r>
              <a:rPr lang="en-US" altLang="zh-HK" dirty="0"/>
              <a:t>", &amp;</a:t>
            </a:r>
            <a:r>
              <a:rPr lang="en-US" altLang="zh-HK" dirty="0">
                <a:solidFill>
                  <a:srgbClr val="FFC000"/>
                </a:solidFill>
              </a:rPr>
              <a:t>N</a:t>
            </a:r>
            <a:r>
              <a:rPr lang="en-US" altLang="zh-HK" dirty="0"/>
              <a:t>, &amp;</a:t>
            </a:r>
            <a:r>
              <a:rPr lang="en-US" altLang="zh-HK" dirty="0">
                <a:solidFill>
                  <a:srgbClr val="FFC000"/>
                </a:solidFill>
              </a:rPr>
              <a:t>X</a:t>
            </a:r>
            <a:r>
              <a:rPr lang="en-US" altLang="zh-HK" dirty="0"/>
              <a:t>, </a:t>
            </a:r>
            <a:endParaRPr lang="en-US" altLang="zh-HK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                                 </a:t>
            </a:r>
            <a:r>
              <a:rPr lang="en-US" altLang="zh-HK" dirty="0" smtClean="0"/>
              <a:t>&amp;</a:t>
            </a:r>
            <a:r>
              <a:rPr lang="en-US" altLang="zh-HK" dirty="0">
                <a:solidFill>
                  <a:srgbClr val="FFC000"/>
                </a:solidFill>
              </a:rPr>
              <a:t>O[0]</a:t>
            </a:r>
            <a:r>
              <a:rPr lang="en-US" altLang="zh-HK" dirty="0"/>
              <a:t>, &amp;</a:t>
            </a:r>
            <a:r>
              <a:rPr lang="en-US" altLang="zh-HK" dirty="0">
                <a:solidFill>
                  <a:srgbClr val="FFC000"/>
                </a:solidFill>
              </a:rPr>
              <a:t>O[1]</a:t>
            </a:r>
            <a:r>
              <a:rPr lang="en-US" altLang="zh-HK" dirty="0"/>
              <a:t>, &amp;</a:t>
            </a:r>
            <a:r>
              <a:rPr lang="en-US" altLang="zh-HK" dirty="0">
                <a:solidFill>
                  <a:srgbClr val="FFC000"/>
                </a:solidFill>
              </a:rPr>
              <a:t>O[2]</a:t>
            </a:r>
            <a:r>
              <a:rPr lang="en-US" altLang="zh-HK" dirty="0"/>
              <a:t>);</a:t>
            </a:r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r>
              <a:rPr lang="en-US" altLang="zh-HK" dirty="0"/>
              <a:t>        Item* L = </a:t>
            </a:r>
            <a:r>
              <a:rPr lang="en-US" altLang="zh-HK" dirty="0">
                <a:solidFill>
                  <a:srgbClr val="FF0000"/>
                </a:solidFill>
              </a:rPr>
              <a:t>CreateList</a:t>
            </a:r>
            <a:r>
              <a:rPr lang="en-US" altLang="zh-HK" dirty="0"/>
              <a:t>(N);</a:t>
            </a:r>
          </a:p>
          <a:p>
            <a:pPr marL="0" indent="0">
              <a:buNone/>
            </a:pPr>
            <a:r>
              <a:rPr lang="en-US" altLang="zh-HK" dirty="0"/>
              <a:t>        char name[MAX_NAME+1];</a:t>
            </a:r>
          </a:p>
          <a:p>
            <a:pPr marL="0" indent="0">
              <a:buNone/>
            </a:pPr>
            <a:r>
              <a:rPr lang="en-US" altLang="zh-HK" dirty="0"/>
              <a:t>        int P, D, Q;</a:t>
            </a:r>
          </a:p>
          <a:p>
            <a:pPr marL="0" indent="0">
              <a:buNone/>
            </a:pPr>
            <a:r>
              <a:rPr lang="en-US" altLang="zh-HK" dirty="0"/>
              <a:t>        for(int </a:t>
            </a:r>
            <a:r>
              <a:rPr lang="en-US" altLang="zh-HK" dirty="0" err="1"/>
              <a:t>i</a:t>
            </a:r>
            <a:r>
              <a:rPr lang="en-US" altLang="zh-HK" dirty="0"/>
              <a:t>=0; </a:t>
            </a:r>
            <a:r>
              <a:rPr lang="en-US" altLang="zh-HK" dirty="0" err="1"/>
              <a:t>i</a:t>
            </a:r>
            <a:r>
              <a:rPr lang="en-US" altLang="zh-HK" dirty="0"/>
              <a:t>&lt;N; </a:t>
            </a:r>
            <a:r>
              <a:rPr lang="en-US" altLang="zh-HK" dirty="0" err="1"/>
              <a:t>i</a:t>
            </a:r>
            <a:r>
              <a:rPr lang="en-US" altLang="zh-HK" dirty="0"/>
              <a:t>++){</a:t>
            </a:r>
          </a:p>
          <a:p>
            <a:pPr marL="0" indent="0">
              <a:buNone/>
            </a:pPr>
            <a:r>
              <a:rPr lang="en-US" altLang="zh-HK" dirty="0"/>
              <a:t>            </a:t>
            </a:r>
            <a:r>
              <a:rPr lang="en-US" altLang="zh-HK" dirty="0" err="1"/>
              <a:t>scanf</a:t>
            </a:r>
            <a:r>
              <a:rPr lang="en-US" altLang="zh-HK" dirty="0"/>
              <a:t>("%s %d %d %d", </a:t>
            </a:r>
            <a:r>
              <a:rPr lang="en-US" altLang="zh-HK" dirty="0">
                <a:solidFill>
                  <a:srgbClr val="FFC000"/>
                </a:solidFill>
              </a:rPr>
              <a:t>name</a:t>
            </a:r>
            <a:r>
              <a:rPr lang="en-US" altLang="zh-HK" dirty="0"/>
              <a:t>, &amp;</a:t>
            </a:r>
            <a:r>
              <a:rPr lang="en-US" altLang="zh-HK" dirty="0">
                <a:solidFill>
                  <a:srgbClr val="FFC000"/>
                </a:solidFill>
              </a:rPr>
              <a:t>P</a:t>
            </a:r>
            <a:r>
              <a:rPr lang="en-US" altLang="zh-HK" dirty="0"/>
              <a:t>, &amp;</a:t>
            </a:r>
            <a:r>
              <a:rPr lang="en-US" altLang="zh-HK" dirty="0">
                <a:solidFill>
                  <a:srgbClr val="FFC000"/>
                </a:solidFill>
              </a:rPr>
              <a:t>D</a:t>
            </a:r>
            <a:r>
              <a:rPr lang="en-US" altLang="zh-HK" dirty="0"/>
              <a:t>, </a:t>
            </a:r>
            <a:endParaRPr lang="en-US" altLang="zh-HK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                                                            </a:t>
            </a:r>
            <a:r>
              <a:rPr lang="en-US" altLang="zh-HK" dirty="0" smtClean="0"/>
              <a:t>&amp;</a:t>
            </a:r>
            <a:r>
              <a:rPr lang="en-US" altLang="zh-HK" dirty="0">
                <a:solidFill>
                  <a:srgbClr val="FFC000"/>
                </a:solidFill>
              </a:rPr>
              <a:t>Q</a:t>
            </a:r>
            <a:r>
              <a:rPr lang="en-US" altLang="zh-HK" dirty="0"/>
              <a:t>);</a:t>
            </a:r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r>
              <a:rPr lang="en-US" altLang="zh-HK" dirty="0"/>
              <a:t>            </a:t>
            </a:r>
            <a:r>
              <a:rPr lang="en-US" altLang="zh-HK" dirty="0" err="1">
                <a:solidFill>
                  <a:srgbClr val="FF0000"/>
                </a:solidFill>
              </a:rPr>
              <a:t>AddItem</a:t>
            </a:r>
            <a:r>
              <a:rPr lang="en-US" altLang="zh-HK" dirty="0"/>
              <a:t>(L, </a:t>
            </a:r>
            <a:r>
              <a:rPr lang="en-US" altLang="zh-HK" dirty="0" err="1"/>
              <a:t>i</a:t>
            </a:r>
            <a:r>
              <a:rPr lang="en-US" altLang="zh-HK" dirty="0"/>
              <a:t>, name, P, D, Q);</a:t>
            </a:r>
          </a:p>
          <a:p>
            <a:pPr marL="0" indent="0">
              <a:buNone/>
            </a:pPr>
            <a:r>
              <a:rPr lang="en-US" altLang="zh-HK" dirty="0"/>
              <a:t>        }</a:t>
            </a:r>
          </a:p>
          <a:p>
            <a:pPr marL="0" indent="0">
              <a:buNone/>
            </a:pPr>
            <a:r>
              <a:rPr lang="en-US" altLang="zh-HK" dirty="0"/>
              <a:t>        </a:t>
            </a:r>
          </a:p>
        </p:txBody>
      </p:sp>
      <p:sp>
        <p:nvSpPr>
          <p:cNvPr id="32" name="內容版面配置區 2"/>
          <p:cNvSpPr txBox="1">
            <a:spLocks/>
          </p:cNvSpPr>
          <p:nvPr/>
        </p:nvSpPr>
        <p:spPr bwMode="auto">
          <a:xfrm>
            <a:off x="6321669" y="1230928"/>
            <a:ext cx="5213841" cy="530469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panose="02020603060405020304" pitchFamily="18" charset="0"/>
              <a:buNone/>
            </a:pPr>
            <a:r>
              <a:rPr lang="en-US" altLang="zh-HK" kern="0" dirty="0" smtClean="0"/>
              <a:t>        </a:t>
            </a:r>
          </a:p>
          <a:p>
            <a:pPr marL="0" indent="0">
              <a:buFont typeface="Times" panose="02020603060405020304" pitchFamily="18" charset="0"/>
              <a:buNone/>
            </a:pPr>
            <a:r>
              <a:rPr lang="en-US" altLang="zh-HK" kern="0" dirty="0" smtClean="0"/>
              <a:t>        </a:t>
            </a:r>
            <a:r>
              <a:rPr lang="en-US" altLang="zh-HK" kern="0" dirty="0" err="1" smtClean="0"/>
              <a:t>qsort</a:t>
            </a:r>
            <a:r>
              <a:rPr lang="en-US" altLang="zh-HK" kern="0" dirty="0" smtClean="0"/>
              <a:t>( L, N, </a:t>
            </a:r>
            <a:r>
              <a:rPr lang="en-US" altLang="zh-HK" kern="0" dirty="0" err="1" smtClean="0"/>
              <a:t>sizeof</a:t>
            </a:r>
            <a:r>
              <a:rPr lang="en-US" altLang="zh-HK" kern="0" dirty="0" smtClean="0"/>
              <a:t>( Item ), </a:t>
            </a:r>
            <a:r>
              <a:rPr lang="en-US" altLang="zh-HK" kern="0" dirty="0" err="1" smtClean="0">
                <a:solidFill>
                  <a:srgbClr val="FF0000"/>
                </a:solidFill>
              </a:rPr>
              <a:t>qsort_cmp</a:t>
            </a:r>
            <a:r>
              <a:rPr lang="en-US" altLang="zh-HK" kern="0" dirty="0" smtClean="0"/>
              <a:t>);</a:t>
            </a:r>
          </a:p>
          <a:p>
            <a:pPr marL="0" indent="0">
              <a:buFont typeface="Times" panose="02020603060405020304" pitchFamily="18" charset="0"/>
              <a:buNone/>
            </a:pPr>
            <a:endParaRPr lang="en-US" altLang="zh-HK" kern="0" dirty="0" smtClean="0"/>
          </a:p>
          <a:p>
            <a:pPr marL="0" indent="0">
              <a:buFont typeface="Times" panose="02020603060405020304" pitchFamily="18" charset="0"/>
              <a:buNone/>
            </a:pPr>
            <a:r>
              <a:rPr lang="en-US" altLang="zh-HK" kern="0" dirty="0" smtClean="0"/>
              <a:t>        </a:t>
            </a:r>
            <a:r>
              <a:rPr lang="en-US" altLang="zh-HK" kern="0" dirty="0" err="1" smtClean="0"/>
              <a:t>printf</a:t>
            </a:r>
            <a:r>
              <a:rPr lang="en-US" altLang="zh-HK" kern="0" dirty="0" smtClean="0"/>
              <a:t>("case %d:\n", </a:t>
            </a:r>
            <a:r>
              <a:rPr lang="en-US" altLang="zh-HK" kern="0" dirty="0" err="1" smtClean="0"/>
              <a:t>cnt</a:t>
            </a:r>
            <a:r>
              <a:rPr lang="en-US" altLang="zh-HK" kern="0" dirty="0" smtClean="0"/>
              <a:t>);</a:t>
            </a:r>
          </a:p>
          <a:p>
            <a:pPr marL="0" indent="0">
              <a:buFont typeface="Times" panose="02020603060405020304" pitchFamily="18" charset="0"/>
              <a:buNone/>
            </a:pPr>
            <a:r>
              <a:rPr lang="en-US" altLang="zh-HK" kern="0" dirty="0" smtClean="0"/>
              <a:t>        for(</a:t>
            </a:r>
            <a:r>
              <a:rPr lang="en-US" altLang="zh-HK" kern="0" dirty="0" err="1" smtClean="0"/>
              <a:t>int</a:t>
            </a:r>
            <a:r>
              <a:rPr lang="en-US" altLang="zh-HK" kern="0" dirty="0" smtClean="0"/>
              <a:t> </a:t>
            </a:r>
            <a:r>
              <a:rPr lang="en-US" altLang="zh-HK" kern="0" dirty="0" err="1" smtClean="0"/>
              <a:t>i</a:t>
            </a:r>
            <a:r>
              <a:rPr lang="en-US" altLang="zh-HK" kern="0" dirty="0" smtClean="0"/>
              <a:t>=0; </a:t>
            </a:r>
            <a:r>
              <a:rPr lang="en-US" altLang="zh-HK" kern="0" dirty="0" err="1" smtClean="0"/>
              <a:t>i</a:t>
            </a:r>
            <a:r>
              <a:rPr lang="en-US" altLang="zh-HK" kern="0" dirty="0" smtClean="0"/>
              <a:t>&lt;N; </a:t>
            </a:r>
            <a:r>
              <a:rPr lang="en-US" altLang="zh-HK" kern="0" dirty="0" err="1" smtClean="0"/>
              <a:t>i</a:t>
            </a:r>
            <a:r>
              <a:rPr lang="en-US" altLang="zh-HK" kern="0" dirty="0" smtClean="0"/>
              <a:t>++){</a:t>
            </a:r>
          </a:p>
          <a:p>
            <a:pPr marL="0" indent="0">
              <a:buFont typeface="Times" panose="02020603060405020304" pitchFamily="18" charset="0"/>
              <a:buNone/>
            </a:pPr>
            <a:r>
              <a:rPr lang="en-US" altLang="zh-HK" kern="0" dirty="0" smtClean="0"/>
              <a:t>            int </a:t>
            </a:r>
            <a:r>
              <a:rPr lang="en-US" altLang="zh-HK" kern="0" dirty="0" err="1" smtClean="0"/>
              <a:t>sp</a:t>
            </a:r>
            <a:r>
              <a:rPr lang="en-US" altLang="zh-HK" kern="0" dirty="0" smtClean="0"/>
              <a:t> = </a:t>
            </a:r>
            <a:r>
              <a:rPr lang="en-US" altLang="zh-HK" kern="0" dirty="0" smtClean="0">
                <a:solidFill>
                  <a:srgbClr val="00B050"/>
                </a:solidFill>
              </a:rPr>
              <a:t>L[</a:t>
            </a:r>
            <a:r>
              <a:rPr lang="en-US" altLang="zh-HK" kern="0" dirty="0" err="1" smtClean="0">
                <a:solidFill>
                  <a:srgbClr val="00B050"/>
                </a:solidFill>
              </a:rPr>
              <a:t>i</a:t>
            </a:r>
            <a:r>
              <a:rPr lang="en-US" altLang="zh-HK" kern="0" dirty="0" smtClean="0">
                <a:solidFill>
                  <a:srgbClr val="00B050"/>
                </a:solidFill>
              </a:rPr>
              <a:t>].price - L[</a:t>
            </a:r>
            <a:r>
              <a:rPr lang="en-US" altLang="zh-HK" kern="0" dirty="0" err="1" smtClean="0">
                <a:solidFill>
                  <a:srgbClr val="00B050"/>
                </a:solidFill>
              </a:rPr>
              <a:t>i</a:t>
            </a:r>
            <a:r>
              <a:rPr lang="en-US" altLang="zh-HK" kern="0" dirty="0" smtClean="0">
                <a:solidFill>
                  <a:srgbClr val="00B050"/>
                </a:solidFill>
              </a:rPr>
              <a:t>].discount</a:t>
            </a:r>
            <a:r>
              <a:rPr lang="en-US" altLang="zh-HK" kern="0" dirty="0" smtClean="0"/>
              <a:t>;</a:t>
            </a:r>
          </a:p>
          <a:p>
            <a:pPr marL="0" indent="0">
              <a:buFont typeface="Times" panose="02020603060405020304" pitchFamily="18" charset="0"/>
              <a:buNone/>
            </a:pPr>
            <a:r>
              <a:rPr lang="en-US" altLang="zh-HK" kern="0" dirty="0" smtClean="0"/>
              <a:t>            if( </a:t>
            </a:r>
            <a:r>
              <a:rPr lang="en-US" altLang="zh-HK" kern="0" dirty="0" err="1" smtClean="0"/>
              <a:t>sp</a:t>
            </a:r>
            <a:r>
              <a:rPr lang="en-US" altLang="zh-HK" kern="0" dirty="0" smtClean="0"/>
              <a:t> &lt; X ){</a:t>
            </a:r>
          </a:p>
          <a:p>
            <a:pPr marL="0" indent="0">
              <a:buFont typeface="Times" panose="02020603060405020304" pitchFamily="18" charset="0"/>
              <a:buNone/>
            </a:pPr>
            <a:r>
              <a:rPr lang="en-US" altLang="zh-HK" kern="0" dirty="0" smtClean="0"/>
              <a:t>                </a:t>
            </a:r>
            <a:r>
              <a:rPr lang="en-US" altLang="zh-HK" kern="0" dirty="0" err="1" smtClean="0"/>
              <a:t>printf</a:t>
            </a:r>
            <a:r>
              <a:rPr lang="en-US" altLang="zh-HK" kern="0" dirty="0" smtClean="0"/>
              <a:t>("%s\n", L[</a:t>
            </a:r>
            <a:r>
              <a:rPr lang="en-US" altLang="zh-HK" kern="0" dirty="0" err="1" smtClean="0"/>
              <a:t>i</a:t>
            </a:r>
            <a:r>
              <a:rPr lang="en-US" altLang="zh-HK" kern="0" dirty="0" smtClean="0"/>
              <a:t>].name);</a:t>
            </a:r>
          </a:p>
          <a:p>
            <a:pPr marL="0" indent="0">
              <a:buFont typeface="Times" panose="02020603060405020304" pitchFamily="18" charset="0"/>
              <a:buNone/>
            </a:pPr>
            <a:r>
              <a:rPr lang="en-US" altLang="zh-HK" kern="0" dirty="0" smtClean="0"/>
              <a:t>                X -= </a:t>
            </a:r>
            <a:r>
              <a:rPr lang="en-US" altLang="zh-HK" kern="0" dirty="0" err="1" smtClean="0"/>
              <a:t>sp</a:t>
            </a:r>
            <a:r>
              <a:rPr lang="en-US" altLang="zh-HK" kern="0" dirty="0" smtClean="0"/>
              <a:t>;</a:t>
            </a:r>
          </a:p>
          <a:p>
            <a:pPr marL="0" indent="0">
              <a:buFont typeface="Times" panose="02020603060405020304" pitchFamily="18" charset="0"/>
              <a:buNone/>
            </a:pPr>
            <a:r>
              <a:rPr lang="en-US" altLang="zh-HK" kern="0" dirty="0" smtClean="0"/>
              <a:t>            }</a:t>
            </a:r>
          </a:p>
          <a:p>
            <a:pPr marL="0" indent="0">
              <a:buFont typeface="Times" panose="02020603060405020304" pitchFamily="18" charset="0"/>
              <a:buNone/>
            </a:pPr>
            <a:r>
              <a:rPr lang="en-US" altLang="zh-HK" kern="0" dirty="0" smtClean="0"/>
              <a:t>        }</a:t>
            </a:r>
          </a:p>
          <a:p>
            <a:pPr marL="0" indent="0">
              <a:buFont typeface="Times" panose="02020603060405020304" pitchFamily="18" charset="0"/>
              <a:buNone/>
            </a:pPr>
            <a:r>
              <a:rPr lang="en-US" altLang="zh-HK" kern="0" dirty="0" smtClean="0"/>
              <a:t>        </a:t>
            </a:r>
            <a:r>
              <a:rPr lang="en-US" altLang="zh-HK" kern="0" dirty="0" err="1" smtClean="0">
                <a:solidFill>
                  <a:srgbClr val="FF0000"/>
                </a:solidFill>
              </a:rPr>
              <a:t>DeleteList</a:t>
            </a:r>
            <a:r>
              <a:rPr lang="en-US" altLang="zh-HK" kern="0" dirty="0" smtClean="0"/>
              <a:t>(L, N);</a:t>
            </a:r>
          </a:p>
          <a:p>
            <a:pPr marL="0" indent="0">
              <a:buFont typeface="Times" panose="02020603060405020304" pitchFamily="18" charset="0"/>
              <a:buNone/>
            </a:pPr>
            <a:r>
              <a:rPr lang="en-US" altLang="zh-HK" kern="0" dirty="0" smtClean="0"/>
              <a:t>    }</a:t>
            </a:r>
          </a:p>
          <a:p>
            <a:pPr marL="0" indent="0">
              <a:buFont typeface="Times" panose="02020603060405020304" pitchFamily="18" charset="0"/>
              <a:buNone/>
            </a:pPr>
            <a:r>
              <a:rPr lang="en-US" altLang="zh-HK" kern="0" dirty="0" smtClean="0"/>
              <a:t>    return 0;</a:t>
            </a:r>
          </a:p>
          <a:p>
            <a:pPr marL="0" indent="0">
              <a:buFont typeface="Times" panose="02020603060405020304" pitchFamily="18" charset="0"/>
              <a:buNone/>
            </a:pPr>
            <a:r>
              <a:rPr lang="en-US" altLang="zh-HK" kern="0" dirty="0" smtClean="0"/>
              <a:t>}</a:t>
            </a:r>
            <a:endParaRPr lang="en-US" altLang="zh-HK" kern="0" dirty="0"/>
          </a:p>
        </p:txBody>
      </p:sp>
      <p:grpSp>
        <p:nvGrpSpPr>
          <p:cNvPr id="5" name="群組 4"/>
          <p:cNvGrpSpPr/>
          <p:nvPr/>
        </p:nvGrpSpPr>
        <p:grpSpPr>
          <a:xfrm>
            <a:off x="9024178" y="4014459"/>
            <a:ext cx="2282730" cy="2773201"/>
            <a:chOff x="6113925" y="2856465"/>
            <a:chExt cx="2619796" cy="3020417"/>
          </a:xfrm>
        </p:grpSpPr>
        <p:sp>
          <p:nvSpPr>
            <p:cNvPr id="6" name="TextBox 8"/>
            <p:cNvSpPr txBox="1"/>
            <p:nvPr/>
          </p:nvSpPr>
          <p:spPr>
            <a:xfrm>
              <a:off x="6113925" y="2856465"/>
              <a:ext cx="1051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dirty="0">
                  <a:solidFill>
                    <a:srgbClr val="FF0000"/>
                  </a:solidFill>
                </a:rPr>
                <a:t>Item* L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肘形接點 6"/>
            <p:cNvCxnSpPr>
              <a:stCxn id="6" idx="3"/>
            </p:cNvCxnSpPr>
            <p:nvPr/>
          </p:nvCxnSpPr>
          <p:spPr bwMode="auto">
            <a:xfrm>
              <a:off x="7165111" y="3041131"/>
              <a:ext cx="806562" cy="30523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矩形 7"/>
            <p:cNvSpPr/>
            <p:nvPr/>
          </p:nvSpPr>
          <p:spPr bwMode="auto">
            <a:xfrm>
              <a:off x="7194556" y="3353490"/>
              <a:ext cx="1538653" cy="252339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  <p:cxnSp>
          <p:nvCxnSpPr>
            <p:cNvPr id="9" name="直線接點 8"/>
            <p:cNvCxnSpPr/>
            <p:nvPr/>
          </p:nvCxnSpPr>
          <p:spPr bwMode="auto">
            <a:xfrm flipV="1">
              <a:off x="7194556" y="3746670"/>
              <a:ext cx="1538653" cy="24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線接點 9"/>
            <p:cNvCxnSpPr/>
            <p:nvPr/>
          </p:nvCxnSpPr>
          <p:spPr bwMode="auto">
            <a:xfrm flipV="1">
              <a:off x="7195068" y="4134653"/>
              <a:ext cx="1538653" cy="24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線接點 10"/>
            <p:cNvCxnSpPr/>
            <p:nvPr/>
          </p:nvCxnSpPr>
          <p:spPr bwMode="auto">
            <a:xfrm flipV="1">
              <a:off x="7192479" y="4531927"/>
              <a:ext cx="1538653" cy="24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線接點 11"/>
            <p:cNvCxnSpPr/>
            <p:nvPr/>
          </p:nvCxnSpPr>
          <p:spPr bwMode="auto">
            <a:xfrm flipV="1">
              <a:off x="7192479" y="5477838"/>
              <a:ext cx="1538653" cy="24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文字方塊 12"/>
            <p:cNvSpPr txBox="1"/>
            <p:nvPr/>
          </p:nvSpPr>
          <p:spPr>
            <a:xfrm>
              <a:off x="7192480" y="3385191"/>
              <a:ext cx="1538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1600" dirty="0"/>
                <a:t>[0] </a:t>
              </a:r>
              <a:r>
                <a:rPr lang="en-US" altLang="zh-HK" sz="1600" dirty="0" smtClean="0"/>
                <a:t>Item</a:t>
              </a:r>
              <a:endParaRPr lang="zh-TW" altLang="en-US" sz="16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194752" y="3776424"/>
              <a:ext cx="1538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1600" dirty="0"/>
                <a:t>[1] Item</a:t>
              </a:r>
              <a:endParaRPr lang="zh-TW" altLang="en-US" sz="160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194752" y="4165383"/>
              <a:ext cx="1538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1600" dirty="0"/>
                <a:t>[2] Item</a:t>
              </a:r>
              <a:endParaRPr lang="zh-TW" altLang="en-US" sz="160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7190201" y="5511962"/>
              <a:ext cx="1538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1600" dirty="0" smtClean="0"/>
                <a:t>[N-1]</a:t>
              </a:r>
              <a:r>
                <a:rPr lang="zh-TW" altLang="en-US" sz="1600" dirty="0" smtClean="0"/>
                <a:t> </a:t>
              </a:r>
              <a:r>
                <a:rPr lang="en-US" altLang="zh-HK" sz="1600" dirty="0"/>
                <a:t>Item</a:t>
              </a:r>
              <a:endParaRPr lang="zh-TW" altLang="en-US" sz="16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190200" y="4597560"/>
              <a:ext cx="15386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1600" dirty="0" smtClean="0"/>
                <a:t>.</a:t>
              </a:r>
            </a:p>
            <a:p>
              <a:pPr algn="ctr"/>
              <a:r>
                <a:rPr lang="en-US" altLang="zh-TW" sz="1600" dirty="0" smtClean="0"/>
                <a:t>.</a:t>
              </a:r>
            </a:p>
            <a:p>
              <a:pPr algn="ctr"/>
              <a:r>
                <a:rPr lang="en-US" altLang="zh-TW" sz="1600" dirty="0"/>
                <a:t>.</a:t>
              </a:r>
              <a:endParaRPr lang="zh-TW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47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 err="1"/>
              <a:t>function.h</a:t>
            </a:r>
            <a:endParaRPr lang="zh-HK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644761" y="1233859"/>
            <a:ext cx="10864367" cy="53046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HK" kern="0" dirty="0" err="1"/>
              <a:t>typedef</a:t>
            </a:r>
            <a:r>
              <a:rPr lang="en-US" altLang="zh-HK" kern="0" dirty="0"/>
              <a:t> </a:t>
            </a:r>
            <a:r>
              <a:rPr lang="en-US" altLang="zh-HK" kern="0" dirty="0" err="1">
                <a:solidFill>
                  <a:srgbClr val="00B050"/>
                </a:solidFill>
              </a:rPr>
              <a:t>struct</a:t>
            </a:r>
            <a:r>
              <a:rPr lang="en-US" altLang="zh-HK" kern="0" dirty="0">
                <a:solidFill>
                  <a:srgbClr val="00B050"/>
                </a:solidFill>
              </a:rPr>
              <a:t> _Item </a:t>
            </a:r>
            <a:r>
              <a:rPr lang="en-US" altLang="zh-HK" kern="0" dirty="0"/>
              <a:t>{</a:t>
            </a:r>
          </a:p>
          <a:p>
            <a:pPr marL="0" indent="0">
              <a:buNone/>
            </a:pPr>
            <a:r>
              <a:rPr lang="en-US" altLang="zh-HK" kern="0" dirty="0"/>
              <a:t>    char* name;</a:t>
            </a:r>
          </a:p>
          <a:p>
            <a:pPr marL="0" indent="0">
              <a:buNone/>
            </a:pPr>
            <a:r>
              <a:rPr lang="en-US" altLang="zh-HK" kern="0" dirty="0"/>
              <a:t>    int price;</a:t>
            </a:r>
          </a:p>
          <a:p>
            <a:pPr marL="0" indent="0">
              <a:buNone/>
            </a:pPr>
            <a:r>
              <a:rPr lang="en-US" altLang="zh-HK" kern="0" dirty="0"/>
              <a:t>    </a:t>
            </a:r>
            <a:r>
              <a:rPr lang="en-US" altLang="zh-HK" kern="0" dirty="0" err="1"/>
              <a:t>int</a:t>
            </a:r>
            <a:r>
              <a:rPr lang="en-US" altLang="zh-HK" kern="0" dirty="0"/>
              <a:t> discount;</a:t>
            </a:r>
          </a:p>
          <a:p>
            <a:pPr marL="0" indent="0">
              <a:buNone/>
            </a:pPr>
            <a:r>
              <a:rPr lang="en-US" altLang="zh-HK" kern="0" dirty="0"/>
              <a:t>    int quality;</a:t>
            </a:r>
          </a:p>
          <a:p>
            <a:pPr marL="0" indent="0">
              <a:buNone/>
            </a:pPr>
            <a:r>
              <a:rPr lang="en-US" altLang="zh-HK" kern="0" dirty="0"/>
              <a:t>} Item;</a:t>
            </a:r>
          </a:p>
          <a:p>
            <a:pPr marL="0" indent="0">
              <a:buNone/>
            </a:pPr>
            <a:endParaRPr lang="en-US" altLang="zh-HK" kern="0" dirty="0"/>
          </a:p>
          <a:p>
            <a:pPr marL="0" indent="0">
              <a:buNone/>
            </a:pPr>
            <a:r>
              <a:rPr lang="en-US" altLang="zh-HK" kern="0" dirty="0"/>
              <a:t>Item* </a:t>
            </a:r>
            <a:r>
              <a:rPr lang="en-US" altLang="zh-HK" kern="0" dirty="0">
                <a:solidFill>
                  <a:srgbClr val="00B050"/>
                </a:solidFill>
              </a:rPr>
              <a:t>CreateList</a:t>
            </a:r>
            <a:r>
              <a:rPr lang="en-US" altLang="zh-HK" kern="0" dirty="0"/>
              <a:t>(</a:t>
            </a:r>
            <a:r>
              <a:rPr lang="en-US" altLang="zh-HK" kern="0" dirty="0" err="1"/>
              <a:t>int</a:t>
            </a:r>
            <a:r>
              <a:rPr lang="en-US" altLang="zh-HK" kern="0" dirty="0"/>
              <a:t> N);</a:t>
            </a:r>
          </a:p>
          <a:p>
            <a:pPr marL="0" indent="0">
              <a:buNone/>
            </a:pPr>
            <a:r>
              <a:rPr lang="en-US" altLang="zh-HK" kern="0" dirty="0"/>
              <a:t>void </a:t>
            </a:r>
            <a:r>
              <a:rPr lang="en-US" altLang="zh-HK" kern="0" dirty="0" err="1">
                <a:solidFill>
                  <a:srgbClr val="00B050"/>
                </a:solidFill>
              </a:rPr>
              <a:t>AddItem</a:t>
            </a:r>
            <a:r>
              <a:rPr lang="en-US" altLang="zh-HK" kern="0" dirty="0"/>
              <a:t>( Item* L, int </a:t>
            </a:r>
            <a:r>
              <a:rPr lang="en-US" altLang="zh-HK" kern="0" dirty="0" err="1"/>
              <a:t>idx</a:t>
            </a:r>
            <a:r>
              <a:rPr lang="en-US" altLang="zh-HK" kern="0" dirty="0"/>
              <a:t>, char* name, int price, int discount, int quality );</a:t>
            </a:r>
          </a:p>
          <a:p>
            <a:pPr marL="0" indent="0">
              <a:buNone/>
            </a:pPr>
            <a:r>
              <a:rPr lang="en-US" altLang="zh-HK" kern="0" dirty="0"/>
              <a:t>void </a:t>
            </a:r>
            <a:r>
              <a:rPr lang="en-US" altLang="zh-HK" kern="0" dirty="0" err="1">
                <a:solidFill>
                  <a:srgbClr val="00B050"/>
                </a:solidFill>
              </a:rPr>
              <a:t>DeleteList</a:t>
            </a:r>
            <a:r>
              <a:rPr lang="en-US" altLang="zh-HK" kern="0" dirty="0"/>
              <a:t>(Item* L, </a:t>
            </a:r>
            <a:r>
              <a:rPr lang="en-US" altLang="zh-HK" kern="0" dirty="0" err="1"/>
              <a:t>int</a:t>
            </a:r>
            <a:r>
              <a:rPr lang="en-US" altLang="zh-HK" kern="0" dirty="0"/>
              <a:t> N);</a:t>
            </a:r>
          </a:p>
          <a:p>
            <a:pPr marL="0" indent="0">
              <a:buNone/>
            </a:pPr>
            <a:endParaRPr lang="en-US" altLang="zh-HK" kern="0" dirty="0"/>
          </a:p>
          <a:p>
            <a:pPr marL="0" indent="0">
              <a:buNone/>
            </a:pPr>
            <a:r>
              <a:rPr lang="en-US" altLang="zh-HK" kern="0" dirty="0"/>
              <a:t>int </a:t>
            </a:r>
            <a:r>
              <a:rPr lang="en-US" altLang="zh-HK" kern="0" dirty="0">
                <a:solidFill>
                  <a:srgbClr val="00B050"/>
                </a:solidFill>
              </a:rPr>
              <a:t>price_cmp</a:t>
            </a:r>
            <a:r>
              <a:rPr lang="en-US" altLang="zh-HK" kern="0" dirty="0"/>
              <a:t>( </a:t>
            </a:r>
            <a:r>
              <a:rPr lang="en-US" altLang="zh-HK" kern="0" dirty="0" err="1"/>
              <a:t>const</a:t>
            </a:r>
            <a:r>
              <a:rPr lang="en-US" altLang="zh-HK" kern="0" dirty="0"/>
              <a:t> void* lhs, </a:t>
            </a:r>
            <a:r>
              <a:rPr lang="en-US" altLang="zh-HK" kern="0" dirty="0" err="1"/>
              <a:t>const</a:t>
            </a:r>
            <a:r>
              <a:rPr lang="en-US" altLang="zh-HK" kern="0" dirty="0"/>
              <a:t> void* </a:t>
            </a:r>
            <a:r>
              <a:rPr lang="en-US" altLang="zh-HK" kern="0" dirty="0" err="1"/>
              <a:t>rhs</a:t>
            </a:r>
            <a:r>
              <a:rPr lang="en-US" altLang="zh-HK" kern="0" dirty="0"/>
              <a:t> );</a:t>
            </a:r>
          </a:p>
          <a:p>
            <a:pPr marL="0" indent="0">
              <a:buNone/>
            </a:pPr>
            <a:r>
              <a:rPr lang="en-US" altLang="zh-HK" kern="0" dirty="0"/>
              <a:t>int </a:t>
            </a:r>
            <a:r>
              <a:rPr lang="en-US" altLang="zh-HK" kern="0" dirty="0" err="1">
                <a:solidFill>
                  <a:srgbClr val="00B050"/>
                </a:solidFill>
              </a:rPr>
              <a:t>discount_cmp</a:t>
            </a:r>
            <a:r>
              <a:rPr lang="en-US" altLang="zh-HK" kern="0" dirty="0"/>
              <a:t>( </a:t>
            </a:r>
            <a:r>
              <a:rPr lang="en-US" altLang="zh-HK" kern="0" dirty="0" err="1"/>
              <a:t>const</a:t>
            </a:r>
            <a:r>
              <a:rPr lang="en-US" altLang="zh-HK" kern="0" dirty="0"/>
              <a:t> void* lhs, </a:t>
            </a:r>
            <a:r>
              <a:rPr lang="en-US" altLang="zh-HK" kern="0" dirty="0" err="1"/>
              <a:t>const</a:t>
            </a:r>
            <a:r>
              <a:rPr lang="en-US" altLang="zh-HK" kern="0" dirty="0"/>
              <a:t> void* </a:t>
            </a:r>
            <a:r>
              <a:rPr lang="en-US" altLang="zh-HK" kern="0" dirty="0" err="1"/>
              <a:t>rhs</a:t>
            </a:r>
            <a:r>
              <a:rPr lang="en-US" altLang="zh-HK" kern="0" dirty="0"/>
              <a:t> );</a:t>
            </a:r>
          </a:p>
          <a:p>
            <a:pPr marL="0" indent="0">
              <a:buNone/>
            </a:pPr>
            <a:r>
              <a:rPr lang="en-US" altLang="zh-HK" kern="0" dirty="0" err="1"/>
              <a:t>int</a:t>
            </a:r>
            <a:r>
              <a:rPr lang="en-US" altLang="zh-HK" kern="0" dirty="0"/>
              <a:t> </a:t>
            </a:r>
            <a:r>
              <a:rPr lang="en-US" altLang="zh-HK" kern="0" dirty="0" err="1">
                <a:solidFill>
                  <a:srgbClr val="00B050"/>
                </a:solidFill>
              </a:rPr>
              <a:t>quality_cmp</a:t>
            </a:r>
            <a:r>
              <a:rPr lang="en-US" altLang="zh-HK" kern="0" dirty="0"/>
              <a:t>( </a:t>
            </a:r>
            <a:r>
              <a:rPr lang="en-US" altLang="zh-HK" kern="0" dirty="0" err="1"/>
              <a:t>const</a:t>
            </a:r>
            <a:r>
              <a:rPr lang="en-US" altLang="zh-HK" kern="0" dirty="0"/>
              <a:t> void* lhs, </a:t>
            </a:r>
            <a:r>
              <a:rPr lang="en-US" altLang="zh-HK" kern="0" dirty="0" err="1"/>
              <a:t>const</a:t>
            </a:r>
            <a:r>
              <a:rPr lang="en-US" altLang="zh-HK" kern="0" dirty="0"/>
              <a:t> void* </a:t>
            </a:r>
            <a:r>
              <a:rPr lang="en-US" altLang="zh-HK" kern="0" dirty="0" err="1"/>
              <a:t>rhs</a:t>
            </a:r>
            <a:r>
              <a:rPr lang="en-US" altLang="zh-HK" kern="0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122252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ch01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59627975-5199-4818-A0DC-CE1707C978CD}" vid="{3B2892ED-E817-4980-910B-B7A8EDE89E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1041</TotalTime>
  <Words>946</Words>
  <Application>Microsoft Office PowerPoint</Application>
  <PresentationFormat>寬螢幕</PresentationFormat>
  <Paragraphs>226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ヒラギノ角ゴ Pro W3</vt:lpstr>
      <vt:lpstr>微軟正黑體</vt:lpstr>
      <vt:lpstr>新細明體</vt:lpstr>
      <vt:lpstr>Arial</vt:lpstr>
      <vt:lpstr>Times</vt:lpstr>
      <vt:lpstr>Times New Roman</vt:lpstr>
      <vt:lpstr>佈景主題1</vt:lpstr>
      <vt:lpstr>13099 - Wish List</vt:lpstr>
      <vt:lpstr>Description</vt:lpstr>
      <vt:lpstr>Description</vt:lpstr>
      <vt:lpstr>Input/Output</vt:lpstr>
      <vt:lpstr>Sample Input/Sample Output</vt:lpstr>
      <vt:lpstr>Case 1</vt:lpstr>
      <vt:lpstr>Case 2</vt:lpstr>
      <vt:lpstr>The main() function</vt:lpstr>
      <vt:lpstr>function.h</vt:lpstr>
      <vt:lpstr>Implementation: CreateList() and AddItem() </vt:lpstr>
      <vt:lpstr>Implementation: DeleteList() </vt:lpstr>
      <vt:lpstr>qsort() in main.c</vt:lpstr>
      <vt:lpstr>Implementation: price_cmp()</vt:lpstr>
      <vt:lpstr>Implementation: discount_cmp()</vt:lpstr>
      <vt:lpstr>Implementation: quality_cmp()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Leaf</dc:creator>
  <cp:lastModifiedBy>淯崴 楊</cp:lastModifiedBy>
  <cp:revision>312</cp:revision>
  <dcterms:created xsi:type="dcterms:W3CDTF">2015-11-24T13:55:54Z</dcterms:created>
  <dcterms:modified xsi:type="dcterms:W3CDTF">2022-01-02T08:50:12Z</dcterms:modified>
</cp:coreProperties>
</file>