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344" r:id="rId4"/>
    <p:sldId id="346" r:id="rId5"/>
    <p:sldId id="345" r:id="rId6"/>
    <p:sldId id="260" r:id="rId7"/>
    <p:sldId id="347" r:id="rId8"/>
    <p:sldId id="341" r:id="rId9"/>
    <p:sldId id="350" r:id="rId10"/>
    <p:sldId id="262" r:id="rId11"/>
    <p:sldId id="353" r:id="rId12"/>
    <p:sldId id="348" r:id="rId13"/>
    <p:sldId id="355" r:id="rId14"/>
    <p:sldId id="354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92" autoAdjust="0"/>
  </p:normalViewPr>
  <p:slideViewPr>
    <p:cSldViewPr snapToGrid="0">
      <p:cViewPr varScale="1">
        <p:scale>
          <a:sx n="69" d="100"/>
          <a:sy n="69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DE1A4-8591-4059-9310-70E41243582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4180F-C56F-45D1-ADA3-5F8ADA3AE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47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4180F-C56F-45D1-ADA3-5F8ADA3AEA5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0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4180F-C56F-45D1-ADA3-5F8ADA3AEA5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7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4180F-C56F-45D1-ADA3-5F8ADA3AEA5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09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4180F-C56F-45D1-ADA3-5F8ADA3AEA5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59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4180F-C56F-45D1-ADA3-5F8ADA3AEA5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90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4180F-C56F-45D1-ADA3-5F8ADA3AEA5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43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4180F-C56F-45D1-ADA3-5F8ADA3AEA5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81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4180F-C56F-45D1-ADA3-5F8ADA3AEA5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01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28F3-3145-48D7-A06B-CFA80D2D9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4BF86-B588-4EE1-AE56-0A9541978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A1E0-24D0-453D-ACC4-66342E1A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3CCA7-C0CB-4BB2-9CA7-DB7111EB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C194-AED5-4C5C-A1A2-999D7D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1278-C330-4A9C-905A-01E4C660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E317-2DEA-44AB-B7DE-1CCCBAC5F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78E2-FBA0-4618-800F-5F681086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59CA-2233-4F73-9061-D5FF371B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8744-8209-4C2D-9F4A-006606FC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594A4-20BD-4587-98AE-8BE841E2A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A83EA-5293-4484-895F-57AEA764E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17F6-1C1E-41F1-9039-B3DDE5D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136B-4531-4039-A603-06397A38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9256-BAF4-4A56-AF3D-12595CB9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0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0324-0C03-4DFA-9B80-7793DB03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C540-EA9D-44D9-B649-2917CFC4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A926C-9E2C-478D-8BD3-5B20E908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7EBB5-6BC8-4EAB-977D-E23256C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56580-14D4-46DF-B2A4-1CB11260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AD20-52D6-4519-B5D6-17100FA8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D368-D872-49BF-B34F-47EC9A97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EED7-C810-4A05-A02B-DC261F7D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6D55-C735-499E-A619-27BD4708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5FCE-9FBD-4708-B5F9-2322A588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5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0323-3E0F-4D15-B9E2-004029DC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4AFC-9FC3-40B8-AC72-416861043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4C81F-2FAE-48A7-A074-C81761ACA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90AC5-CE0A-4C17-AD2F-F8678E67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FB6AE-4CD5-42FD-BDDC-98CBAA98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70C37-60D4-4F3F-BBDE-6106C050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6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1CBE-73BD-406F-8979-3A239FCD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FBEA-AFC9-4152-B383-C8113D10C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6E913-AA51-4C82-984C-E7FE6838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9DC9D-4104-473B-B926-A7EEC62D4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9460A-DA4B-4BD2-9559-8F97F629E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BAF2D-7364-4FDC-8779-72A8FB15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B4123-64AB-4F55-8FC3-E45933ED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61E70-C2A1-48F2-8C20-3367D18C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0BF9-EA29-4286-B0FD-F12F86BA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6B946-EE4F-447A-A1CA-89F11332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7399-367C-411E-A60B-8F5CBBF9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BB4F8-F2FC-421A-8CEC-2F740FDB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70FAB-28C5-445B-A5D7-F45DE351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67321-89EA-4FB4-A8DA-26AE5C5A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A0016-CD88-4106-AC75-8A52BC34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EDFA-B485-4833-8A97-EDD10E22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F6C8-9F7B-4FAB-B989-96EC60AE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EED5D-C7BD-4A31-A46D-DF482DA15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948F3-C633-4F81-AADE-23674B98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3C2B5-0552-4B02-A4D3-D8876C8C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9C4AF-6205-4D8D-B5D2-36F2D8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FA33-DCC9-4AFC-B94D-8ECB0F28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DA846-0C40-4914-ABB6-CFFEDBD91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6923E-34CF-4A39-B627-D8382002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72287-84BC-4FAF-8082-6B919A49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F113B-6311-4389-AC8A-C4370018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D3CBA-A2AD-4636-9C60-F7356DCE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584FA-9510-4E9C-8B95-CCFF09B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7D0A2-232C-4A51-916C-E1CC8011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8C4E3-9D95-4273-B15E-A0FC9A5D2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8572-13D4-43AC-A147-057354D619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A434-3E7F-4C6A-A394-8F70C67E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3ADB-3024-4ED3-8081-D233F58F9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8D76-4066-44AD-95CB-6F6156E0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6AF2-CD8F-489E-B2BD-3F1B387A4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2959100"/>
            <a:ext cx="11988800" cy="939800"/>
          </a:xfrm>
        </p:spPr>
        <p:txBody>
          <a:bodyPr>
            <a:normAutofit/>
          </a:bodyPr>
          <a:lstStyle/>
          <a:p>
            <a:r>
              <a:rPr lang="en-US" sz="5400" dirty="0"/>
              <a:t>14009 -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5752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2B94-23A3-4E0F-9EA2-F8C18F9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 Case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A95A2F-8760-74D5-41E0-3CED0318B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4446"/>
            <a:ext cx="5349834" cy="319450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7C9AB5A-173D-D4DA-5083-27643A899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1" t="17014" r="2610" b="13046"/>
          <a:stretch/>
        </p:blipFill>
        <p:spPr>
          <a:xfrm>
            <a:off x="3871066" y="2057078"/>
            <a:ext cx="7228734" cy="359442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EBEB1D3-733A-615B-C402-22028A022E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r="13920"/>
          <a:stretch/>
        </p:blipFill>
        <p:spPr>
          <a:xfrm>
            <a:off x="3908383" y="2431391"/>
            <a:ext cx="7866000" cy="29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7250-FD9B-4AB7-A017-84FB402F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Inputs</a:t>
            </a:r>
            <a:r>
              <a:rPr lang="zh-TW" altLang="en-US" dirty="0"/>
              <a:t> </a:t>
            </a:r>
            <a:r>
              <a:rPr lang="en-US" altLang="zh-TW" dirty="0"/>
              <a:t>&amp; Horizontally Flip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40AFC-AD8C-485C-9101-84CB1F263A2F}"/>
              </a:ext>
            </a:extLst>
          </p:cNvPr>
          <p:cNvSpPr/>
          <p:nvPr/>
        </p:nvSpPr>
        <p:spPr>
          <a:xfrm>
            <a:off x="838200" y="181697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T, n, m, k,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kern="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A[505][505], B[5][5];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"%d"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&amp;T);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(T--){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</a:t>
            </a:r>
            <a:r>
              <a:rPr lang="en-US" kern="0" dirty="0" err="1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d%d%d</a:t>
            </a:r>
            <a:r>
              <a:rPr lang="en-US" kern="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&amp;n, &amp;m, &amp;k);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&lt;n;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 j=0; j&lt;n;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j++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"%d"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&amp;A[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lang="en-US" b="1" kern="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???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 j=0; j&lt;m;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j++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"%d"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&amp;B[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][j]);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</a:t>
            </a:r>
          </a:p>
        </p:txBody>
      </p:sp>
      <p:cxnSp>
        <p:nvCxnSpPr>
          <p:cNvPr id="3" name="Straight Arrow Connector 9">
            <a:extLst>
              <a:ext uri="{FF2B5EF4-FFF2-40B4-BE49-F238E27FC236}">
                <a16:creationId xmlns:a16="http://schemas.microsoft.com/office/drawing/2014/main" id="{961D51AB-7928-0DF0-15C6-D3B432DDA0D4}"/>
              </a:ext>
            </a:extLst>
          </p:cNvPr>
          <p:cNvCxnSpPr>
            <a:cxnSpLocks/>
          </p:cNvCxnSpPr>
          <p:nvPr/>
        </p:nvCxnSpPr>
        <p:spPr>
          <a:xfrm>
            <a:off x="5987322" y="4449275"/>
            <a:ext cx="769078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0">
            <a:extLst>
              <a:ext uri="{FF2B5EF4-FFF2-40B4-BE49-F238E27FC236}">
                <a16:creationId xmlns:a16="http://schemas.microsoft.com/office/drawing/2014/main" id="{247B5FF7-3917-A286-AC57-C395DE74E6C9}"/>
              </a:ext>
            </a:extLst>
          </p:cNvPr>
          <p:cNvSpPr txBox="1"/>
          <p:nvPr/>
        </p:nvSpPr>
        <p:spPr>
          <a:xfrm>
            <a:off x="6756400" y="4264609"/>
            <a:ext cx="51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Perform a horizontal flip by writing from right to left.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F2FC02-247F-D718-8925-62AF28863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22" y="4633941"/>
            <a:ext cx="3257156" cy="22418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B73A0C-56AC-C890-BC1E-63DDFEF48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00" y="4633200"/>
            <a:ext cx="3257156" cy="22418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346872-193A-0742-4125-8EC97457C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00" y="4633200"/>
            <a:ext cx="3258000" cy="223683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62C29F0-1E3A-EDCD-7CB0-775763742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00" y="4633200"/>
            <a:ext cx="3258000" cy="22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7250-FD9B-4AB7-A017-84FB402F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Inputs</a:t>
            </a:r>
            <a:r>
              <a:rPr lang="zh-TW" altLang="en-US" dirty="0"/>
              <a:t> </a:t>
            </a:r>
            <a:r>
              <a:rPr lang="en-US" altLang="zh-TW" dirty="0"/>
              <a:t>&amp; Horizontally Flip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40AFC-AD8C-485C-9101-84CB1F263A2F}"/>
              </a:ext>
            </a:extLst>
          </p:cNvPr>
          <p:cNvSpPr/>
          <p:nvPr/>
        </p:nvSpPr>
        <p:spPr>
          <a:xfrm>
            <a:off x="838200" y="181697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T, n, m, k,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kern="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A[505][505], B[5][5];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"%d"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&amp;T);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(T--){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</a:t>
            </a:r>
            <a:r>
              <a:rPr lang="en-US" kern="0" dirty="0" err="1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d%d%d</a:t>
            </a:r>
            <a:r>
              <a:rPr lang="en-US" kern="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&amp;n, &amp;m, &amp;k);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&lt;n;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 j=0; j&lt;n;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j++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"%d"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&amp;A[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lang="en-US" b="1" kern="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n-j-1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 j=0; j&lt;m;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j++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"%d"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&amp;B[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][j]);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7327A30C-7A5A-8AF1-D4B4-4F597C649AD1}"/>
              </a:ext>
            </a:extLst>
          </p:cNvPr>
          <p:cNvCxnSpPr>
            <a:cxnSpLocks/>
          </p:cNvCxnSpPr>
          <p:nvPr/>
        </p:nvCxnSpPr>
        <p:spPr>
          <a:xfrm>
            <a:off x="5987322" y="4449275"/>
            <a:ext cx="769078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C7103C5E-7742-F122-702E-0BE3999136F2}"/>
              </a:ext>
            </a:extLst>
          </p:cNvPr>
          <p:cNvSpPr txBox="1"/>
          <p:nvPr/>
        </p:nvSpPr>
        <p:spPr>
          <a:xfrm>
            <a:off x="6756400" y="4264609"/>
            <a:ext cx="51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Perform a horizontal flip by writing from right to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7250-FD9B-4AB7-A017-84FB402F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Convolve &amp; Output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40AFC-AD8C-485C-9101-84CB1F263A2F}"/>
              </a:ext>
            </a:extLst>
          </p:cNvPr>
          <p:cNvSpPr/>
          <p:nvPr/>
        </p:nvSpPr>
        <p:spPr>
          <a:xfrm>
            <a:off x="838200" y="1809375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(T--){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???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j=0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j&lt;</a:t>
            </a:r>
            <a:r>
              <a:rPr lang="en-US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???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1F15B0-28FA-670E-1327-A98149044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05" y="3578966"/>
            <a:ext cx="6553994" cy="27323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56181D-139D-C2E7-2081-7B5FC4F97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00" y="3575304"/>
            <a:ext cx="6556999" cy="273359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529154F-6496-6517-EB08-B8627C04A5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00" y="3014579"/>
            <a:ext cx="5544000" cy="330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B40AFC-AD8C-485C-9101-84CB1F263A2F}"/>
              </a:ext>
            </a:extLst>
          </p:cNvPr>
          <p:cNvSpPr/>
          <p:nvPr/>
        </p:nvSpPr>
        <p:spPr>
          <a:xfrm>
            <a:off x="838200" y="1809375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(T--){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n-m+1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j=0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j&lt;</a:t>
            </a:r>
            <a:r>
              <a:rPr lang="en-US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n-m+1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j++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B662099-A8D3-0408-7C3A-768EFDAD8DE1}"/>
              </a:ext>
            </a:extLst>
          </p:cNvPr>
          <p:cNvSpPr/>
          <p:nvPr/>
        </p:nvSpPr>
        <p:spPr>
          <a:xfrm>
            <a:off x="838200" y="1809374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(T--){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&lt;n-m+1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j=0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lang="en-US" kern="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&lt;n-m+1</a:t>
            </a:r>
            <a:r>
              <a:rPr lang="en-US" kern="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kern="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lang="en-US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sum = 0;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x=0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x&lt;</a:t>
            </a:r>
            <a:r>
              <a:rPr lang="en-US" altLang="zh-TW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x++) </a:t>
            </a:r>
            <a:endParaRPr lang="en-US" altLang="zh-TW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y=0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y&lt;</a:t>
            </a:r>
            <a:r>
              <a:rPr lang="en-US" altLang="zh-TW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y++) </a:t>
            </a:r>
            <a:endParaRPr lang="en-US" altLang="zh-TW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sum +=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</a:t>
            </a:r>
            <a:r>
              <a:rPr lang="en-US" altLang="zh-TW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i+x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lang="en-US" altLang="zh-TW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j+y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B[x][y]; </a:t>
            </a:r>
            <a:endParaRPr lang="en-US" altLang="zh-TW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47250-FD9B-4AB7-A017-84FB402F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Convolve &amp; Output</a:t>
            </a:r>
            <a:endParaRPr lang="en-US" dirty="0"/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C7811FAC-374A-8932-01B6-8F08441BB1C9}"/>
              </a:ext>
            </a:extLst>
          </p:cNvPr>
          <p:cNvCxnSpPr>
            <a:cxnSpLocks/>
          </p:cNvCxnSpPr>
          <p:nvPr/>
        </p:nvCxnSpPr>
        <p:spPr>
          <a:xfrm>
            <a:off x="5987322" y="3300366"/>
            <a:ext cx="769078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8D0EF7DB-9A6B-A56A-822C-4657AB58A6BE}"/>
              </a:ext>
            </a:extLst>
          </p:cNvPr>
          <p:cNvSpPr txBox="1"/>
          <p:nvPr/>
        </p:nvSpPr>
        <p:spPr>
          <a:xfrm>
            <a:off x="6756400" y="3115700"/>
            <a:ext cx="51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Loop through the m*m filter to do the convolution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DB03D-B1E9-531B-9661-C0E60291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42" y="3485032"/>
            <a:ext cx="3402038" cy="85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0FEB441-13D4-E899-F204-69AFE900B5F4}"/>
              </a:ext>
            </a:extLst>
          </p:cNvPr>
          <p:cNvSpPr/>
          <p:nvPr/>
        </p:nvSpPr>
        <p:spPr>
          <a:xfrm>
            <a:off x="838200" y="1809375"/>
            <a:ext cx="7810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(T--){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TW" kern="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&lt;n-m+1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endParaRPr lang="en-US" altLang="zh-TW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j=0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lang="en-US" altLang="zh-TW" kern="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&lt;n-m+1</a:t>
            </a:r>
            <a:r>
              <a:rPr lang="en-US" altLang="zh-TW" kern="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lang="en-US" altLang="zh-TW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altLang="zh-TW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sum = 0;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x=0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x&lt;</a:t>
            </a:r>
            <a:r>
              <a:rPr lang="en-US" altLang="zh-TW" kern="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x++) </a:t>
            </a:r>
            <a:endParaRPr lang="en-US" altLang="zh-TW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altLang="zh-TW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y=0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y&lt;</a:t>
            </a:r>
            <a:r>
              <a:rPr lang="en-US" altLang="zh-TW" kern="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y++) </a:t>
            </a:r>
            <a:endParaRPr lang="en-US" altLang="zh-TW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sum +=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A[</a:t>
            </a:r>
            <a:r>
              <a:rPr lang="en-US" altLang="zh-TW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i+x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lang="en-US" altLang="zh-TW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j+y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B[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altLang="zh-TW" kern="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][y]; </a:t>
            </a:r>
            <a:endParaRPr lang="en-US" altLang="zh-TW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kern="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(sum &gt; k)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zh-TW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("%d\n", </a:t>
            </a:r>
            <a:r>
              <a:rPr lang="en-US" altLang="zh-TW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ans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47250-FD9B-4AB7-A017-84FB402F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Convolve &amp; Output</a:t>
            </a:r>
            <a:endParaRPr lang="en-US" dirty="0"/>
          </a:p>
        </p:txBody>
      </p: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B35EF2F1-5C5D-43E4-377B-FF7718883220}"/>
              </a:ext>
            </a:extLst>
          </p:cNvPr>
          <p:cNvCxnSpPr>
            <a:cxnSpLocks/>
          </p:cNvCxnSpPr>
          <p:nvPr/>
        </p:nvCxnSpPr>
        <p:spPr>
          <a:xfrm>
            <a:off x="5987322" y="4261657"/>
            <a:ext cx="769078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0">
            <a:extLst>
              <a:ext uri="{FF2B5EF4-FFF2-40B4-BE49-F238E27FC236}">
                <a16:creationId xmlns:a16="http://schemas.microsoft.com/office/drawing/2014/main" id="{476B7B61-B7A8-D9B0-B92A-4F436236C3E2}"/>
              </a:ext>
            </a:extLst>
          </p:cNvPr>
          <p:cNvSpPr txBox="1"/>
          <p:nvPr/>
        </p:nvSpPr>
        <p:spPr>
          <a:xfrm>
            <a:off x="6756400" y="4076991"/>
            <a:ext cx="51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Check whether the result is greater than 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7DD3BC15-8601-C341-5444-968DC9B2F988}"/>
              </a:ext>
            </a:extLst>
          </p:cNvPr>
          <p:cNvCxnSpPr>
            <a:cxnSpLocks/>
          </p:cNvCxnSpPr>
          <p:nvPr/>
        </p:nvCxnSpPr>
        <p:spPr>
          <a:xfrm>
            <a:off x="5987322" y="3300366"/>
            <a:ext cx="769078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0">
            <a:extLst>
              <a:ext uri="{FF2B5EF4-FFF2-40B4-BE49-F238E27FC236}">
                <a16:creationId xmlns:a16="http://schemas.microsoft.com/office/drawing/2014/main" id="{47E3AC91-05DC-B4C9-1B8B-6318F914675C}"/>
              </a:ext>
            </a:extLst>
          </p:cNvPr>
          <p:cNvSpPr txBox="1"/>
          <p:nvPr/>
        </p:nvSpPr>
        <p:spPr>
          <a:xfrm>
            <a:off x="6756400" y="3115700"/>
            <a:ext cx="51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Loop through the m*m filter to do the convolution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4EBC-38CD-45CC-82D3-6B0522B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CDD-35A8-43B9-A350-E74D9EFB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Today, Stiff Waist Beast wants to implement a small CNN, which processes an </a:t>
            </a:r>
            <a:r>
              <a:rPr lang="en-US" dirty="0">
                <a:solidFill>
                  <a:srgbClr val="FF0000"/>
                </a:solidFill>
              </a:rPr>
              <a:t>input image </a:t>
            </a:r>
            <a:r>
              <a:rPr lang="en-US" dirty="0"/>
              <a:t>that is represented as </a:t>
            </a:r>
            <a:r>
              <a:rPr lang="en-US" b="1" dirty="0">
                <a:solidFill>
                  <a:srgbClr val="FF0000"/>
                </a:solidFill>
              </a:rPr>
              <a:t>a matrix of pixels </a:t>
            </a:r>
            <a:r>
              <a:rPr lang="en-US" dirty="0"/>
              <a:t>with the following steps: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Horizontally flip </a:t>
            </a:r>
            <a:r>
              <a:rPr lang="en-US" dirty="0"/>
              <a:t>the input image to </a:t>
            </a:r>
            <a:br>
              <a:rPr lang="en-US" dirty="0"/>
            </a:br>
            <a:r>
              <a:rPr lang="en-US" dirty="0"/>
              <a:t>enable the CNN to handle images </a:t>
            </a:r>
            <a:br>
              <a:rPr lang="en-US" dirty="0"/>
            </a:br>
            <a:r>
              <a:rPr lang="en-US" dirty="0"/>
              <a:t>with varying orientation.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Apply </a:t>
            </a:r>
            <a:r>
              <a:rPr lang="en-US" b="1" dirty="0">
                <a:solidFill>
                  <a:srgbClr val="00B050"/>
                </a:solidFill>
              </a:rPr>
              <a:t>convolution</a:t>
            </a:r>
            <a:r>
              <a:rPr lang="en-US" dirty="0"/>
              <a:t> using a </a:t>
            </a:r>
            <a:r>
              <a:rPr lang="en-US" b="1" dirty="0">
                <a:solidFill>
                  <a:srgbClr val="00B050"/>
                </a:solidFill>
              </a:rPr>
              <a:t>filter</a:t>
            </a:r>
            <a:r>
              <a:rPr lang="en-US" dirty="0"/>
              <a:t> to the flipped image.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B89172-3479-6FC7-F97E-32A9AC00D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2" y="2710666"/>
            <a:ext cx="4322826" cy="25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4EBC-38CD-45CC-82D3-6B0522B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CDD-35A8-43B9-A350-E74D9EFB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convolution is defined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an </a:t>
            </a:r>
            <a:r>
              <a:rPr lang="en-US" i="1" dirty="0"/>
              <a:t>n * n </a:t>
            </a:r>
            <a:r>
              <a:rPr lang="en-US" dirty="0"/>
              <a:t>image </a:t>
            </a:r>
            <a:r>
              <a:rPr lang="en-US" i="1" dirty="0"/>
              <a:t>A</a:t>
            </a:r>
            <a:r>
              <a:rPr lang="en-US" dirty="0"/>
              <a:t> and an </a:t>
            </a:r>
            <a:r>
              <a:rPr lang="en-US" i="1" dirty="0"/>
              <a:t>m * m </a:t>
            </a:r>
            <a:r>
              <a:rPr lang="en-US" dirty="0"/>
              <a:t>filter </a:t>
            </a:r>
            <a:r>
              <a:rPr lang="en-US" i="1" dirty="0"/>
              <a:t>B</a:t>
            </a:r>
            <a:r>
              <a:rPr lang="en-US" dirty="0"/>
              <a:t>, the resulting </a:t>
            </a:r>
            <a:r>
              <a:rPr lang="en-US" b="1" dirty="0">
                <a:solidFill>
                  <a:srgbClr val="00B050"/>
                </a:solidFill>
              </a:rPr>
              <a:t>feature map after convolution</a:t>
            </a:r>
            <a:r>
              <a:rPr lang="en-US" dirty="0"/>
              <a:t> is another </a:t>
            </a:r>
            <a:r>
              <a:rPr lang="en-US" i="1" dirty="0"/>
              <a:t>(n - m + 1) * (n - m + 1)</a:t>
            </a:r>
            <a:r>
              <a:rPr lang="en-US" dirty="0"/>
              <a:t> matrix </a:t>
            </a:r>
            <a:r>
              <a:rPr lang="en-US" i="1" dirty="0"/>
              <a:t>C</a:t>
            </a:r>
            <a:r>
              <a:rPr lang="en-US" dirty="0"/>
              <a:t>, where each element of C is computed as 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9E11D4C-C413-8B5C-D400-F93B5D12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28" y="3754051"/>
            <a:ext cx="7405620" cy="308738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7361F93-BC8D-4181-BCA3-EFFB2A3D8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28" y="3754051"/>
            <a:ext cx="7409016" cy="30888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49B7CF4-7914-3925-7911-F36BE721E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12" y="3755533"/>
            <a:ext cx="7409016" cy="30888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D5C1CFD6-57AD-C9DF-D370-E30911E2C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28" y="3754051"/>
            <a:ext cx="7409016" cy="30888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A82FD59-04A0-2357-BBC8-D2F351E9D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18" y="3612869"/>
            <a:ext cx="4197452" cy="10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F79E2E4B-7326-9C9D-D9A5-3C94E6D8D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28" y="3125275"/>
            <a:ext cx="6264000" cy="3732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04EBC-38CD-45CC-82D3-6B0522B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246F268-3CC5-319B-5E84-42D146D24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18" y="3612869"/>
            <a:ext cx="4197452" cy="10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8611D41-8BEF-80A5-1317-718840E1A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convolution is defined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an </a:t>
            </a:r>
            <a:r>
              <a:rPr lang="en-US" i="1" dirty="0"/>
              <a:t>n * n </a:t>
            </a:r>
            <a:r>
              <a:rPr lang="en-US" dirty="0"/>
              <a:t>image </a:t>
            </a:r>
            <a:r>
              <a:rPr lang="en-US" i="1" dirty="0"/>
              <a:t>A</a:t>
            </a:r>
            <a:r>
              <a:rPr lang="en-US" dirty="0"/>
              <a:t> and an </a:t>
            </a:r>
            <a:r>
              <a:rPr lang="en-US" i="1" dirty="0"/>
              <a:t>m * m </a:t>
            </a:r>
            <a:r>
              <a:rPr lang="en-US" dirty="0"/>
              <a:t>filter </a:t>
            </a:r>
            <a:r>
              <a:rPr lang="en-US" i="1" dirty="0"/>
              <a:t>B</a:t>
            </a:r>
            <a:r>
              <a:rPr lang="en-US" dirty="0"/>
              <a:t>, the resulting feature map after convolution is another </a:t>
            </a:r>
            <a:r>
              <a:rPr lang="en-US" i="1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n - m + 1</a:t>
            </a:r>
            <a:r>
              <a:rPr lang="en-US" i="1" dirty="0"/>
              <a:t>) * (</a:t>
            </a:r>
            <a:r>
              <a:rPr lang="en-US" b="1" i="1" dirty="0">
                <a:solidFill>
                  <a:srgbClr val="FF0000"/>
                </a:solidFill>
              </a:rPr>
              <a:t>n - m + 1</a:t>
            </a:r>
            <a:r>
              <a:rPr lang="en-US" i="1" dirty="0"/>
              <a:t>)</a:t>
            </a:r>
            <a:r>
              <a:rPr lang="en-US" dirty="0"/>
              <a:t> matrix </a:t>
            </a:r>
            <a:r>
              <a:rPr lang="en-US" i="1" dirty="0"/>
              <a:t>C</a:t>
            </a:r>
            <a:r>
              <a:rPr lang="en-US" dirty="0"/>
              <a:t>, where each element of C is computed as </a:t>
            </a:r>
          </a:p>
        </p:txBody>
      </p:sp>
    </p:spTree>
    <p:extLst>
      <p:ext uri="{BB962C8B-B14F-4D97-AF65-F5344CB8AC3E}">
        <p14:creationId xmlns:p14="http://schemas.microsoft.com/office/powerpoint/2010/main" val="40843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4EBC-38CD-45CC-82D3-6B0522B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CDD-35A8-43B9-A350-E74D9EFB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Finally, Stiff Waist Beast is curious about the number of pixels in the resulting feature map whose </a:t>
            </a:r>
            <a:r>
              <a:rPr lang="en-US" dirty="0">
                <a:solidFill>
                  <a:srgbClr val="00B050"/>
                </a:solidFill>
              </a:rPr>
              <a:t>values exceed a given threshold k </a:t>
            </a:r>
            <a:r>
              <a:rPr lang="en-US" dirty="0"/>
              <a:t>(for fun only ^^).</a:t>
            </a:r>
          </a:p>
          <a:p>
            <a:r>
              <a:rPr lang="en-US" dirty="0"/>
              <a:t>As a poor student, there are still many tasks waiting for Stiff Waist Beast to handle in the association. He asks you to finish this task.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DC32D4-5B0D-7E47-CE8C-78CD57C8F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20"/>
          <a:stretch/>
        </p:blipFill>
        <p:spPr>
          <a:xfrm>
            <a:off x="2384753" y="4001294"/>
            <a:ext cx="7422494" cy="27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4C53-2B51-417C-9FDB-841B3FDB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6B69-1B90-45C3-B081-1FC6B801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line contains an integer </a:t>
            </a:r>
            <a:r>
              <a:rPr lang="en-US" i="1" dirty="0"/>
              <a:t>T</a:t>
            </a:r>
            <a:r>
              <a:rPr lang="en-US" dirty="0"/>
              <a:t>, representing that there will be </a:t>
            </a:r>
            <a:r>
              <a:rPr lang="en-US" i="1" dirty="0"/>
              <a:t>T</a:t>
            </a:r>
            <a:r>
              <a:rPr lang="en-US" dirty="0"/>
              <a:t> testcases.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first line of each testcase has three integers </a:t>
            </a:r>
            <a:r>
              <a:rPr lang="en-US" i="1" dirty="0"/>
              <a:t>n, m, 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of the following </a:t>
            </a:r>
            <a:r>
              <a:rPr lang="en-US" i="1" dirty="0"/>
              <a:t>n</a:t>
            </a:r>
            <a:r>
              <a:rPr lang="en-US" dirty="0"/>
              <a:t> lines has </a:t>
            </a:r>
            <a:r>
              <a:rPr lang="en-US" i="1" dirty="0"/>
              <a:t>n</a:t>
            </a:r>
            <a:r>
              <a:rPr lang="en-US" dirty="0"/>
              <a:t> integers, 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dirty="0"/>
              <a:t>, representing image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of the following </a:t>
            </a:r>
            <a:r>
              <a:rPr lang="en-US" i="1" dirty="0"/>
              <a:t>m</a:t>
            </a:r>
            <a:r>
              <a:rPr lang="en-US" dirty="0"/>
              <a:t> lines has </a:t>
            </a:r>
            <a:r>
              <a:rPr lang="en-US" i="1" dirty="0"/>
              <a:t>m</a:t>
            </a:r>
            <a:r>
              <a:rPr lang="en-US" dirty="0"/>
              <a:t> integers, </a:t>
            </a:r>
            <a:r>
              <a:rPr lang="en-US" i="1" dirty="0" err="1"/>
              <a:t>b</a:t>
            </a:r>
            <a:r>
              <a:rPr lang="en-US" i="1" baseline="-25000" dirty="0" err="1"/>
              <a:t>ij</a:t>
            </a:r>
            <a:r>
              <a:rPr lang="en-US" dirty="0"/>
              <a:t>, representing filter </a:t>
            </a:r>
            <a:r>
              <a:rPr lang="en-US" i="1" dirty="0"/>
              <a:t>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4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4C53-2B51-417C-9FDB-841B3FDB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6B69-1B90-45C3-B081-1FC6B801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&lt;= </a:t>
            </a:r>
            <a:r>
              <a:rPr lang="en-US" i="1" dirty="0"/>
              <a:t>T</a:t>
            </a:r>
            <a:r>
              <a:rPr lang="en-US" dirty="0"/>
              <a:t> &lt;= 10, 1 &lt;= </a:t>
            </a:r>
            <a:r>
              <a:rPr lang="en-US" i="1" dirty="0"/>
              <a:t>n</a:t>
            </a:r>
            <a:r>
              <a:rPr lang="en-US" dirty="0"/>
              <a:t> &lt;= 500, 1 &lt;= </a:t>
            </a:r>
            <a:r>
              <a:rPr lang="en-US" i="1" dirty="0"/>
              <a:t>m</a:t>
            </a:r>
            <a:r>
              <a:rPr lang="en-US" dirty="0"/>
              <a:t> &lt;= min(</a:t>
            </a:r>
            <a:r>
              <a:rPr lang="en-US" i="1" dirty="0"/>
              <a:t>n</a:t>
            </a:r>
            <a:r>
              <a:rPr lang="en-US" dirty="0"/>
              <a:t>, 5)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 &lt;= 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i="1" dirty="0"/>
              <a:t>, k</a:t>
            </a:r>
            <a:r>
              <a:rPr lang="en-US" dirty="0"/>
              <a:t> &lt; 256, -5 &lt;= </a:t>
            </a:r>
            <a:r>
              <a:rPr lang="en-US" i="1" dirty="0" err="1"/>
              <a:t>b</a:t>
            </a:r>
            <a:r>
              <a:rPr lang="en-US" i="1" baseline="-25000" dirty="0" err="1"/>
              <a:t>ij</a:t>
            </a:r>
            <a:r>
              <a:rPr lang="en-US" dirty="0"/>
              <a:t> &lt;= 5.</a:t>
            </a:r>
          </a:p>
        </p:txBody>
      </p:sp>
    </p:spTree>
    <p:extLst>
      <p:ext uri="{BB962C8B-B14F-4D97-AF65-F5344CB8AC3E}">
        <p14:creationId xmlns:p14="http://schemas.microsoft.com/office/powerpoint/2010/main" val="122621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64D1-B73B-45C6-85EA-FCB2003D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31F4-5AB5-46E6-A69B-BE847978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an integer: the number of elements in the resulting feature map </a:t>
            </a:r>
            <a:r>
              <a:rPr lang="en-US" altLang="zh-TW" i="1" dirty="0"/>
              <a:t>C</a:t>
            </a:r>
            <a:r>
              <a:rPr lang="en-US" altLang="zh-TW" dirty="0"/>
              <a:t> whose values exceed the given threshold </a:t>
            </a:r>
            <a:r>
              <a:rPr lang="en-US" altLang="zh-TW" i="1" dirty="0"/>
              <a:t>k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Don't forget to print '\n' in the end!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2B94-23A3-4E0F-9EA2-F8C18F9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F000-E372-4138-8506-342E5886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62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Input: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5 2 10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2 5 7 1 3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2 8 4 9 1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3 5 2 5 2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1 3 2 5 7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8 9 3 2 5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1 2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-1 0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2C32FB-7157-290D-9849-04AFE0DD281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261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Output: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91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499</Words>
  <Application>Microsoft Office PowerPoint</Application>
  <PresentationFormat>寬螢幕</PresentationFormat>
  <Paragraphs>134</Paragraphs>
  <Slides>15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14009 - Convolutional Neural Network</vt:lpstr>
      <vt:lpstr>Problem Description</vt:lpstr>
      <vt:lpstr>Problem Description</vt:lpstr>
      <vt:lpstr>Problem Description</vt:lpstr>
      <vt:lpstr>Problem Description</vt:lpstr>
      <vt:lpstr>Input</vt:lpstr>
      <vt:lpstr>Input Range</vt:lpstr>
      <vt:lpstr>Output</vt:lpstr>
      <vt:lpstr>Sample Test Case</vt:lpstr>
      <vt:lpstr>Sample Test Case</vt:lpstr>
      <vt:lpstr>Read Inputs &amp; Horizontally Flip</vt:lpstr>
      <vt:lpstr>Read Inputs &amp; Horizontally Flip</vt:lpstr>
      <vt:lpstr>Convolve &amp; Output</vt:lpstr>
      <vt:lpstr>Convolve &amp; Output</vt:lpstr>
      <vt:lpstr>Convolve &amp;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孫英洲365</dc:creator>
  <cp:lastModifiedBy>shunrenyang</cp:lastModifiedBy>
  <cp:revision>206</cp:revision>
  <dcterms:created xsi:type="dcterms:W3CDTF">2018-10-18T06:05:31Z</dcterms:created>
  <dcterms:modified xsi:type="dcterms:W3CDTF">2023-10-11T05:22:34Z</dcterms:modified>
</cp:coreProperties>
</file>