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64" r:id="rId5"/>
    <p:sldId id="270" r:id="rId6"/>
    <p:sldId id="259" r:id="rId7"/>
    <p:sldId id="271" r:id="rId8"/>
    <p:sldId id="27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6" y="4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0FA4D-093E-4B4F-9F52-EFE91B3FB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E5CFAA-AB08-4679-AF7E-6BA427C6D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3F0A5D-3718-4E42-B307-AA28FD2A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50B75C-9969-4B5E-89D8-30CF9F1B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CD5109-DEC3-4604-A18D-10DD9B53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32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CFEC2-7338-4B49-968A-718E57DC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B9F6F1-FDF7-45F8-ABBA-0A45F9A3E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18BFAB-49B1-42C7-9FB2-9964A3EE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5D2403-84F6-4DEB-9EB1-0BB41F50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E19A70-276A-4BB1-BE71-65B011AA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78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6D1F222-EF5E-4EB1-93D0-0F8093DC8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8D7F06-17BE-47F9-820E-627AC0B51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C1A09A-72CE-4963-88F6-0EC86264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3B3D9C-4DAD-4B42-BA07-5DB8B1CD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99DFAD-F819-4574-AB55-0D9DEE81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5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F34A4-ABC7-4411-9EC3-2028BBAD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6807D-A8A6-4F05-B3AA-FA9A69202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ECE5B6-4E7A-40E8-B4E9-DC5A3F1A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A8F5E2-51D5-49CA-8979-108ABE9F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AD0D9A-0634-4595-B47D-6AA3942D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02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E957A-9660-47FB-A257-09504305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3B7338-35D2-4397-BFF9-152B10DF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54AABB-749E-482A-9E18-5DDE1FFF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FF9BB1-A09A-411A-B08B-919F4013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3AA8D-31BA-4959-AEDF-93884B99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54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2FE88-0CB2-41E9-88C0-92FF045E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240174-CD98-43C1-B93F-16A5E1B70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0730AE-0E9C-40FF-A7AA-2ED2AD94D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E20929-E5FE-4B7F-8608-86578EC9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F390CB-E879-4FCC-B73C-A9B511A0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C79A8C-683E-413B-90D8-113D2D3E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75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B2BFB-C7B6-424F-912E-6DF5CAC4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403632-48A0-49ED-A302-4BDC7B15E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31C4F1-FE81-4E99-96BA-98860D02D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EE7CEB-04A2-4033-BA7A-BD08D551D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56E04A-B67B-4DE5-AF1F-9D5DAB541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B6375B4-731D-45D8-A587-D59227EE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BD0886-6BC2-46DA-B550-2F1C8392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17B152-7012-44B0-9F2B-C22C7DBA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35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05051-5112-4D11-A1D8-582EC710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CB8D25C-7245-4655-839B-B832A522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A048279-A87C-4D89-A034-832A846C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74CBB4-6B56-45FE-AD68-A77DB1FC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22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EBE9B73-C814-4C02-9D85-8EF8B824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4D1D7-9165-430D-8397-DB1EA643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39C144-11CA-4A96-B486-8D048873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74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6D355-1CA3-401D-85C5-47F6F59C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E68C86-265F-43DE-A425-AC7AED45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36A45F-49A8-4DE4-B55B-92889493C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B2A7A0-BB4A-4772-802B-129765D7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8964DA-3567-4E2E-91CC-0F74F549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2A1A87-97E9-4834-BABC-358BE3C5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8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C8F86-C739-4F8F-A9C5-5B74B4F7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0E0350-2C5D-4F49-899C-AFA3ADF37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568112-992D-470E-9336-BF7520D6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D92E5A-1C61-4CCE-BEBC-12CC3CF1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CD3C-A426-4EDE-BF1D-F328E310B4A5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BAE942-ECF7-40D8-8759-CAAB03F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83AE56-5589-4B64-A5C4-F1089F3C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96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1B153C-26A7-42A0-A5A6-CD4CB358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DCAF08-224E-4997-9A9F-C5B801AE7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7ABC1-751E-4DF0-9E17-9C82A32A2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5CD3C-A426-4EDE-BF1D-F328E310B4A5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F25E5A-9095-4C94-B91A-2C2474CCB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8DC306-4FF9-49C9-A11C-4E2F9795B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272DA-7B74-49E6-9DE9-5406E7853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84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91910-EA74-4F8C-843E-06BA845DF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2181"/>
            <a:ext cx="9144000" cy="2387600"/>
          </a:xfrm>
        </p:spPr>
        <p:txBody>
          <a:bodyPr/>
          <a:lstStyle/>
          <a:p>
            <a:r>
              <a:rPr lang="en-US" altLang="zh-TW" dirty="0"/>
              <a:t>12515 - Little Brick's Dream   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104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7CBA1FC-5FA2-4200-9C71-31AC8BEA749A}"/>
              </a:ext>
            </a:extLst>
          </p:cNvPr>
          <p:cNvSpPr/>
          <p:nvPr/>
        </p:nvSpPr>
        <p:spPr>
          <a:xfrm>
            <a:off x="251710" y="152432"/>
            <a:ext cx="2558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3881B8-5A57-4ED7-AB17-98B5A8E1DB0C}"/>
              </a:ext>
            </a:extLst>
          </p:cNvPr>
          <p:cNvSpPr/>
          <p:nvPr/>
        </p:nvSpPr>
        <p:spPr>
          <a:xfrm>
            <a:off x="614317" y="1603701"/>
            <a:ext cx="1203809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3600" dirty="0"/>
              <a:t>Little Brick told you that he is waiting in a long line.</a:t>
            </a:r>
          </a:p>
          <a:p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you find Little Brick’s position based on his </a:t>
            </a:r>
            <a:r>
              <a:rPr lang="en-US" altLang="zh-TW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comfort level</a:t>
            </a:r>
            <a:r>
              <a:rPr lang="en-US" altLang="zh-TW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r>
              <a:rPr lang="en-US" altLang="zh-TW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</a:p>
          <a:p>
            <a:endParaRPr lang="en-US" altLang="zh-TW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2656F7-3FEE-493C-8F1F-2149CBEF9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27" y="3534545"/>
            <a:ext cx="5205756" cy="294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EC605DA-E44D-49B3-94D4-DDAEB2802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99" y="2981220"/>
            <a:ext cx="6523027" cy="427349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726295-78B4-4816-9DD6-73C994BD69C7}"/>
              </a:ext>
            </a:extLst>
          </p:cNvPr>
          <p:cNvSpPr/>
          <p:nvPr/>
        </p:nvSpPr>
        <p:spPr>
          <a:xfrm>
            <a:off x="222772" y="116394"/>
            <a:ext cx="1683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CE9F7A-A740-4598-B74E-335E99F224AC}"/>
              </a:ext>
            </a:extLst>
          </p:cNvPr>
          <p:cNvSpPr/>
          <p:nvPr/>
        </p:nvSpPr>
        <p:spPr>
          <a:xfrm>
            <a:off x="445269" y="1300145"/>
            <a:ext cx="6260600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3200" dirty="0"/>
              <a:t>The first line contains 2 integers N, X,</a:t>
            </a:r>
            <a:br>
              <a:rPr lang="en-US" altLang="zh-TW" sz="3200" dirty="0"/>
            </a:br>
            <a:r>
              <a:rPr lang="en-US" altLang="zh-TW" sz="3200" dirty="0"/>
              <a:t>- N is the number of people,</a:t>
            </a:r>
          </a:p>
          <a:p>
            <a:r>
              <a:rPr lang="en-US" altLang="zh-TW" sz="3200" dirty="0"/>
              <a:t>- X is the comfort level.</a:t>
            </a:r>
          </a:p>
          <a:p>
            <a:r>
              <a:rPr lang="en-US" altLang="zh-TW" sz="3200" dirty="0">
                <a:solidFill>
                  <a:srgbClr val="222222"/>
                </a:solidFill>
              </a:rPr>
              <a:t>T</a:t>
            </a:r>
            <a:r>
              <a:rPr lang="en-US" altLang="zh-TW" sz="3200" b="0" i="0" dirty="0">
                <a:solidFill>
                  <a:srgbClr val="222222"/>
                </a:solidFill>
                <a:effectLst/>
              </a:rPr>
              <a:t>he second line contains N integers Ai, separated by spaces, where Ai</a:t>
            </a:r>
            <a:br>
              <a:rPr lang="en-US" altLang="zh-TW" sz="3200" dirty="0"/>
            </a:br>
            <a:r>
              <a:rPr lang="en-US" altLang="zh-TW" sz="3200" b="0" i="0" dirty="0">
                <a:solidFill>
                  <a:srgbClr val="222222"/>
                </a:solidFill>
                <a:effectLst/>
              </a:rPr>
              <a:t>represents the height of the person standing at the </a:t>
            </a:r>
            <a:r>
              <a:rPr lang="en-US" altLang="zh-TW" sz="3200" b="0" i="0" dirty="0" err="1">
                <a:solidFill>
                  <a:srgbClr val="222222"/>
                </a:solidFill>
                <a:effectLst/>
              </a:rPr>
              <a:t>i</a:t>
            </a:r>
            <a:r>
              <a:rPr lang="en-US" altLang="zh-TW" sz="3200" b="0" i="0" baseline="-25000" dirty="0" err="1">
                <a:solidFill>
                  <a:srgbClr val="222222"/>
                </a:solidFill>
                <a:effectLst/>
              </a:rPr>
              <a:t>th</a:t>
            </a:r>
            <a:r>
              <a:rPr lang="en-US" altLang="zh-TW" sz="3200" b="0" i="0" dirty="0">
                <a:solidFill>
                  <a:srgbClr val="222222"/>
                </a:solidFill>
                <a:effectLst/>
              </a:rPr>
              <a:t> position.</a:t>
            </a:r>
            <a:br>
              <a:rPr lang="en-US" altLang="zh-TW" sz="3200" dirty="0"/>
            </a:br>
            <a:br>
              <a:rPr lang="en-US" altLang="zh-TW" sz="3200" dirty="0"/>
            </a:br>
            <a:r>
              <a:rPr lang="en-US" altLang="zh-TW" sz="3200" dirty="0">
                <a:solidFill>
                  <a:srgbClr val="FF0000"/>
                </a:solidFill>
              </a:rPr>
              <a:t>1 &lt;= N,X &lt;= 10^7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r>
              <a:rPr lang="zh-TW" altLang="en-US" sz="32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&lt;=</a:t>
            </a:r>
            <a:r>
              <a:rPr lang="zh-TW" altLang="en-US" sz="32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Ai</a:t>
            </a:r>
            <a:r>
              <a:rPr lang="zh-TW" altLang="en-US" sz="32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&lt;=</a:t>
            </a:r>
            <a:r>
              <a:rPr lang="zh-TW" altLang="en-US" sz="32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10^9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2BF8206-32D6-4C60-A8D3-08A51AF94269}"/>
              </a:ext>
            </a:extLst>
          </p:cNvPr>
          <p:cNvSpPr/>
          <p:nvPr/>
        </p:nvSpPr>
        <p:spPr>
          <a:xfrm>
            <a:off x="7085277" y="433954"/>
            <a:ext cx="4442869" cy="18745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0B4E66-0BD5-47A9-86BF-AEAABBFB3928}"/>
              </a:ext>
            </a:extLst>
          </p:cNvPr>
          <p:cNvSpPr/>
          <p:nvPr/>
        </p:nvSpPr>
        <p:spPr>
          <a:xfrm>
            <a:off x="7090986" y="548073"/>
            <a:ext cx="458776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Comfort  level f(i) of person i:  </a:t>
            </a:r>
          </a:p>
          <a:p>
            <a:r>
              <a:rPr lang="en-US" altLang="zh-TW" sz="2400" dirty="0"/>
              <a:t>the number of </a:t>
            </a:r>
            <a:r>
              <a:rPr lang="en-US" altLang="zh-TW" sz="2400" dirty="0">
                <a:solidFill>
                  <a:srgbClr val="FF0000"/>
                </a:solidFill>
              </a:rPr>
              <a:t>consecutive</a:t>
            </a:r>
            <a:r>
              <a:rPr lang="en-US" altLang="zh-TW" sz="2400" dirty="0"/>
              <a:t> people standing in front of him, and are shorter than him.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FFE032A0-93F5-44A3-B514-4BC9178384F6}"/>
              </a:ext>
            </a:extLst>
          </p:cNvPr>
          <p:cNvCxnSpPr>
            <a:cxnSpLocks/>
          </p:cNvCxnSpPr>
          <p:nvPr/>
        </p:nvCxnSpPr>
        <p:spPr>
          <a:xfrm rot="10800000" flipV="1">
            <a:off x="9707881" y="3857408"/>
            <a:ext cx="391243" cy="160633"/>
          </a:xfrm>
          <a:prstGeom prst="bentConnector3">
            <a:avLst>
              <a:gd name="adj1" fmla="val 100639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38AB973-8EBE-4AD9-BC57-3334A2C07D6D}"/>
              </a:ext>
            </a:extLst>
          </p:cNvPr>
          <p:cNvSpPr/>
          <p:nvPr/>
        </p:nvSpPr>
        <p:spPr>
          <a:xfrm>
            <a:off x="6437513" y="5996508"/>
            <a:ext cx="41056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1   2  3  4   5   6   7   8  9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9254F3-9FFE-4AED-B7CC-3FA682280156}"/>
              </a:ext>
            </a:extLst>
          </p:cNvPr>
          <p:cNvSpPr/>
          <p:nvPr/>
        </p:nvSpPr>
        <p:spPr>
          <a:xfrm>
            <a:off x="7393461" y="2221994"/>
            <a:ext cx="1511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f(9)=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56647376-2DA0-4C7B-BCAC-8EEB7B7183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58991" y="3873318"/>
            <a:ext cx="1288498" cy="409576"/>
          </a:xfrm>
          <a:prstGeom prst="bentConnector3">
            <a:avLst>
              <a:gd name="adj1" fmla="val 100268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667247BB-595F-4F64-94E1-8EA18C6AA4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16640" y="3868288"/>
            <a:ext cx="782485" cy="149751"/>
          </a:xfrm>
          <a:prstGeom prst="bentConnector3">
            <a:avLst>
              <a:gd name="adj1" fmla="val 100639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A5BEA58-1399-43A5-93C9-0A4850DDA490}"/>
              </a:ext>
            </a:extLst>
          </p:cNvPr>
          <p:cNvSpPr/>
          <p:nvPr/>
        </p:nvSpPr>
        <p:spPr>
          <a:xfrm>
            <a:off x="9706975" y="3352948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DE192F6-C803-46EE-B458-8F624BB1DF5E}"/>
              </a:ext>
            </a:extLst>
          </p:cNvPr>
          <p:cNvSpPr/>
          <p:nvPr/>
        </p:nvSpPr>
        <p:spPr>
          <a:xfrm>
            <a:off x="9306712" y="3352948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70C10FF-87EC-4F10-8E08-063426D46721}"/>
              </a:ext>
            </a:extLst>
          </p:cNvPr>
          <p:cNvSpPr/>
          <p:nvPr/>
        </p:nvSpPr>
        <p:spPr>
          <a:xfrm>
            <a:off x="8849145" y="3352948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C294780-8883-4616-804F-9D39E2151D61}"/>
              </a:ext>
            </a:extLst>
          </p:cNvPr>
          <p:cNvSpPr/>
          <p:nvPr/>
        </p:nvSpPr>
        <p:spPr>
          <a:xfrm>
            <a:off x="8849145" y="226215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613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3726295-78B4-4816-9DD6-73C994BD69C7}"/>
              </a:ext>
            </a:extLst>
          </p:cNvPr>
          <p:cNvSpPr/>
          <p:nvPr/>
        </p:nvSpPr>
        <p:spPr>
          <a:xfrm>
            <a:off x="264778" y="133435"/>
            <a:ext cx="2199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CE9F7A-A740-4598-B74E-335E99F224AC}"/>
              </a:ext>
            </a:extLst>
          </p:cNvPr>
          <p:cNvSpPr/>
          <p:nvPr/>
        </p:nvSpPr>
        <p:spPr>
          <a:xfrm>
            <a:off x="1364600" y="2038080"/>
            <a:ext cx="861624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3200" dirty="0"/>
              <a:t>Print all possible positions where Little Brick may be at,</a:t>
            </a:r>
            <a:r>
              <a:rPr lang="zh-TW" altLang="en-US" sz="3200" dirty="0"/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separated</a:t>
            </a:r>
            <a:r>
              <a:rPr lang="en-US" altLang="zh-TW" sz="3200" dirty="0"/>
              <a:t> by blanks.</a:t>
            </a:r>
            <a:br>
              <a:rPr lang="en-US" altLang="zh-TW" sz="3200" dirty="0"/>
            </a:br>
            <a:r>
              <a:rPr lang="en-US" altLang="zh-TW" sz="3200" dirty="0"/>
              <a:t>If there is no possible position, output “</a:t>
            </a:r>
            <a:r>
              <a:rPr lang="en-US" altLang="zh-TW" sz="3200" dirty="0" err="1"/>
              <a:t>ouo</a:t>
            </a:r>
            <a:r>
              <a:rPr lang="en-US" altLang="zh-TW" sz="3200" dirty="0"/>
              <a:t>”.</a:t>
            </a:r>
          </a:p>
          <a:p>
            <a:r>
              <a:rPr lang="en-US" altLang="zh-TW" sz="3200" dirty="0"/>
              <a:t>The indexes of positions start from 1, and you must output the indexes in increasing order.</a:t>
            </a:r>
          </a:p>
        </p:txBody>
      </p:sp>
    </p:spTree>
    <p:extLst>
      <p:ext uri="{BB962C8B-B14F-4D97-AF65-F5344CB8AC3E}">
        <p14:creationId xmlns:p14="http://schemas.microsoft.com/office/powerpoint/2010/main" val="242867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B13611-720A-4C37-BFC4-98B5C4B6B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28" y="2635609"/>
            <a:ext cx="1975760" cy="4222391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7A75358E-5FB0-4C98-AA71-F0BD551AC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37" y="3729427"/>
            <a:ext cx="5205756" cy="294423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3001B93-DE97-472B-B12C-DE73132C4FC4}"/>
              </a:ext>
            </a:extLst>
          </p:cNvPr>
          <p:cNvSpPr/>
          <p:nvPr/>
        </p:nvSpPr>
        <p:spPr>
          <a:xfrm>
            <a:off x="442646" y="184334"/>
            <a:ext cx="40153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 - </a:t>
            </a:r>
            <a:r>
              <a:rPr lang="en-US" altLang="zh-TW" sz="3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Brute force</a:t>
            </a:r>
            <a:endParaRPr lang="zh-TW" altLang="en-US" sz="36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E985A7-4FF7-410F-B4A2-84590D1DAB9E}"/>
              </a:ext>
            </a:extLst>
          </p:cNvPr>
          <p:cNvSpPr/>
          <p:nvPr/>
        </p:nvSpPr>
        <p:spPr>
          <a:xfrm>
            <a:off x="986378" y="1267382"/>
            <a:ext cx="97121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we compare all the people before little brick until someone taller than him.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B69B29-37EA-47FE-90F3-7EB24D73A993}"/>
              </a:ext>
            </a:extLst>
          </p:cNvPr>
          <p:cNvSpPr/>
          <p:nvPr/>
        </p:nvSpPr>
        <p:spPr>
          <a:xfrm>
            <a:off x="2947552" y="6279902"/>
            <a:ext cx="35734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1   2     3    4     5      6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C658055-62DA-485B-A623-92DCE8B5496E}"/>
              </a:ext>
            </a:extLst>
          </p:cNvPr>
          <p:cNvGrpSpPr/>
          <p:nvPr/>
        </p:nvGrpSpPr>
        <p:grpSpPr>
          <a:xfrm>
            <a:off x="2658960" y="3527095"/>
            <a:ext cx="577185" cy="398163"/>
            <a:chOff x="8404440" y="2254579"/>
            <a:chExt cx="577185" cy="398163"/>
          </a:xfrm>
        </p:grpSpPr>
        <p:sp>
          <p:nvSpPr>
            <p:cNvPr id="13" name="箭號: 上彎 12">
              <a:extLst>
                <a:ext uri="{FF2B5EF4-FFF2-40B4-BE49-F238E27FC236}">
                  <a16:creationId xmlns:a16="http://schemas.microsoft.com/office/drawing/2014/main" id="{40F11FDA-B775-47F4-B57D-F322F08EBC4D}"/>
                </a:ext>
              </a:extLst>
            </p:cNvPr>
            <p:cNvSpPr/>
            <p:nvPr/>
          </p:nvSpPr>
          <p:spPr>
            <a:xfrm rot="10800000">
              <a:off x="8404440" y="2254579"/>
              <a:ext cx="577185" cy="39816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CEA9BAC-4CFF-4BE4-93FA-D30A610445E7}"/>
                </a:ext>
              </a:extLst>
            </p:cNvPr>
            <p:cNvCxnSpPr>
              <a:cxnSpLocks/>
            </p:cNvCxnSpPr>
            <p:nvPr/>
          </p:nvCxnSpPr>
          <p:spPr>
            <a:xfrm>
              <a:off x="8981625" y="2254579"/>
              <a:ext cx="0" cy="39816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775122DE-2225-4BA1-A49C-968C84749B4F}"/>
              </a:ext>
            </a:extLst>
          </p:cNvPr>
          <p:cNvSpPr/>
          <p:nvPr/>
        </p:nvSpPr>
        <p:spPr>
          <a:xfrm>
            <a:off x="2616140" y="2934052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364463E2-9506-479B-AF63-F8BB4BB8E225}"/>
              </a:ext>
            </a:extLst>
          </p:cNvPr>
          <p:cNvSpPr/>
          <p:nvPr/>
        </p:nvSpPr>
        <p:spPr>
          <a:xfrm>
            <a:off x="4389037" y="3177063"/>
            <a:ext cx="277426" cy="288826"/>
          </a:xfrm>
          <a:prstGeom prst="flowChartConnector">
            <a:avLst/>
          </a:prstGeom>
          <a:solidFill>
            <a:schemeClr val="bg1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B85E03D-3EAE-4E4D-A4AF-057FFF63AF6D}"/>
              </a:ext>
            </a:extLst>
          </p:cNvPr>
          <p:cNvSpPr/>
          <p:nvPr/>
        </p:nvSpPr>
        <p:spPr>
          <a:xfrm>
            <a:off x="2134895" y="3076751"/>
            <a:ext cx="659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6B441B96-AA03-49AA-B4CD-9FC70B05CA3D}"/>
              </a:ext>
            </a:extLst>
          </p:cNvPr>
          <p:cNvGrpSpPr/>
          <p:nvPr/>
        </p:nvGrpSpPr>
        <p:grpSpPr>
          <a:xfrm>
            <a:off x="3249442" y="3542331"/>
            <a:ext cx="577185" cy="398163"/>
            <a:chOff x="8404440" y="2254579"/>
            <a:chExt cx="577185" cy="398163"/>
          </a:xfrm>
        </p:grpSpPr>
        <p:sp>
          <p:nvSpPr>
            <p:cNvPr id="27" name="箭號: 上彎 26">
              <a:extLst>
                <a:ext uri="{FF2B5EF4-FFF2-40B4-BE49-F238E27FC236}">
                  <a16:creationId xmlns:a16="http://schemas.microsoft.com/office/drawing/2014/main" id="{7DBE87E4-62A6-4037-8685-8D838457332A}"/>
                </a:ext>
              </a:extLst>
            </p:cNvPr>
            <p:cNvSpPr/>
            <p:nvPr/>
          </p:nvSpPr>
          <p:spPr>
            <a:xfrm rot="10800000">
              <a:off x="8404440" y="2254579"/>
              <a:ext cx="577185" cy="39816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8F8D8B97-D693-48CA-89A2-E000088B456F}"/>
                </a:ext>
              </a:extLst>
            </p:cNvPr>
            <p:cNvCxnSpPr>
              <a:cxnSpLocks/>
            </p:cNvCxnSpPr>
            <p:nvPr/>
          </p:nvCxnSpPr>
          <p:spPr>
            <a:xfrm>
              <a:off x="8981625" y="2254579"/>
              <a:ext cx="0" cy="39816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乘號 22">
            <a:extLst>
              <a:ext uri="{FF2B5EF4-FFF2-40B4-BE49-F238E27FC236}">
                <a16:creationId xmlns:a16="http://schemas.microsoft.com/office/drawing/2014/main" id="{6A353055-B3F7-47D6-B677-C87B358C7C14}"/>
              </a:ext>
            </a:extLst>
          </p:cNvPr>
          <p:cNvSpPr/>
          <p:nvPr/>
        </p:nvSpPr>
        <p:spPr>
          <a:xfrm>
            <a:off x="3699775" y="3119583"/>
            <a:ext cx="4572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乘號 29">
            <a:extLst>
              <a:ext uri="{FF2B5EF4-FFF2-40B4-BE49-F238E27FC236}">
                <a16:creationId xmlns:a16="http://schemas.microsoft.com/office/drawing/2014/main" id="{980D4D09-7FEF-450B-87BE-820FE949C987}"/>
              </a:ext>
            </a:extLst>
          </p:cNvPr>
          <p:cNvSpPr/>
          <p:nvPr/>
        </p:nvSpPr>
        <p:spPr>
          <a:xfrm>
            <a:off x="3161242" y="3100913"/>
            <a:ext cx="4572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6E9A828-BA53-45D2-AAFD-41F6F497C9B3}"/>
              </a:ext>
            </a:extLst>
          </p:cNvPr>
          <p:cNvSpPr/>
          <p:nvPr/>
        </p:nvSpPr>
        <p:spPr>
          <a:xfrm>
            <a:off x="2898132" y="3093317"/>
            <a:ext cx="659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8CB1398-2512-4FF8-90DF-BCA7CA90BC61}"/>
              </a:ext>
            </a:extLst>
          </p:cNvPr>
          <p:cNvSpPr/>
          <p:nvPr/>
        </p:nvSpPr>
        <p:spPr>
          <a:xfrm>
            <a:off x="3491407" y="2961726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5A3B7F2F-6DA6-41AB-982A-3E619BB7A30B}"/>
              </a:ext>
            </a:extLst>
          </p:cNvPr>
          <p:cNvGrpSpPr/>
          <p:nvPr/>
        </p:nvGrpSpPr>
        <p:grpSpPr>
          <a:xfrm>
            <a:off x="3823366" y="3542331"/>
            <a:ext cx="577185" cy="801069"/>
            <a:chOff x="8404440" y="2254579"/>
            <a:chExt cx="577185" cy="801069"/>
          </a:xfrm>
        </p:grpSpPr>
        <p:sp>
          <p:nvSpPr>
            <p:cNvPr id="35" name="箭號: 上彎 34">
              <a:extLst>
                <a:ext uri="{FF2B5EF4-FFF2-40B4-BE49-F238E27FC236}">
                  <a16:creationId xmlns:a16="http://schemas.microsoft.com/office/drawing/2014/main" id="{5F5B73B6-83AC-476D-A0B0-BBB6C59805CC}"/>
                </a:ext>
              </a:extLst>
            </p:cNvPr>
            <p:cNvSpPr/>
            <p:nvPr/>
          </p:nvSpPr>
          <p:spPr>
            <a:xfrm rot="10800000">
              <a:off x="8404440" y="2254579"/>
              <a:ext cx="577185" cy="39816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6C4830CF-2E86-4363-8B19-B8D85E8A3FEB}"/>
                </a:ext>
              </a:extLst>
            </p:cNvPr>
            <p:cNvCxnSpPr>
              <a:cxnSpLocks/>
            </p:cNvCxnSpPr>
            <p:nvPr/>
          </p:nvCxnSpPr>
          <p:spPr>
            <a:xfrm>
              <a:off x="8981625" y="2254579"/>
              <a:ext cx="0" cy="80106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6B2E174-EE5D-45A1-8DDF-06F3E9D851E9}"/>
              </a:ext>
            </a:extLst>
          </p:cNvPr>
          <p:cNvSpPr/>
          <p:nvPr/>
        </p:nvSpPr>
        <p:spPr>
          <a:xfrm>
            <a:off x="4040163" y="2964727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乘號 38">
            <a:extLst>
              <a:ext uri="{FF2B5EF4-FFF2-40B4-BE49-F238E27FC236}">
                <a16:creationId xmlns:a16="http://schemas.microsoft.com/office/drawing/2014/main" id="{91721BDF-86A5-4854-BC4C-31A26D27A50A}"/>
              </a:ext>
            </a:extLst>
          </p:cNvPr>
          <p:cNvSpPr/>
          <p:nvPr/>
        </p:nvSpPr>
        <p:spPr>
          <a:xfrm>
            <a:off x="3741529" y="3087069"/>
            <a:ext cx="4572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25B6A9-CA1C-4CE2-8A20-C7F781EEE4C6}"/>
              </a:ext>
            </a:extLst>
          </p:cNvPr>
          <p:cNvSpPr/>
          <p:nvPr/>
        </p:nvSpPr>
        <p:spPr>
          <a:xfrm>
            <a:off x="3456315" y="3075346"/>
            <a:ext cx="659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EDC67830-A351-4AC8-A961-A72AB31D0BDA}"/>
              </a:ext>
            </a:extLst>
          </p:cNvPr>
          <p:cNvGrpSpPr/>
          <p:nvPr/>
        </p:nvGrpSpPr>
        <p:grpSpPr>
          <a:xfrm>
            <a:off x="4369514" y="3538416"/>
            <a:ext cx="577185" cy="606864"/>
            <a:chOff x="8404440" y="2254579"/>
            <a:chExt cx="577185" cy="606864"/>
          </a:xfrm>
        </p:grpSpPr>
        <p:sp>
          <p:nvSpPr>
            <p:cNvPr id="45" name="箭號: 上彎 44">
              <a:extLst>
                <a:ext uri="{FF2B5EF4-FFF2-40B4-BE49-F238E27FC236}">
                  <a16:creationId xmlns:a16="http://schemas.microsoft.com/office/drawing/2014/main" id="{31E28512-7776-4D22-B661-5F10D213DE5D}"/>
                </a:ext>
              </a:extLst>
            </p:cNvPr>
            <p:cNvSpPr/>
            <p:nvPr/>
          </p:nvSpPr>
          <p:spPr>
            <a:xfrm rot="10800000">
              <a:off x="8404440" y="2254579"/>
              <a:ext cx="577185" cy="39816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E7B9171F-9904-4EF8-8263-01B01F577EE4}"/>
                </a:ext>
              </a:extLst>
            </p:cNvPr>
            <p:cNvCxnSpPr>
              <a:cxnSpLocks/>
            </p:cNvCxnSpPr>
            <p:nvPr/>
          </p:nvCxnSpPr>
          <p:spPr>
            <a:xfrm>
              <a:off x="8981625" y="2254579"/>
              <a:ext cx="0" cy="60686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4DD8E043-1A56-4C06-A1D9-783C2C8B4F6E}"/>
              </a:ext>
            </a:extLst>
          </p:cNvPr>
          <p:cNvSpPr/>
          <p:nvPr/>
        </p:nvSpPr>
        <p:spPr>
          <a:xfrm>
            <a:off x="4613286" y="2944451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846548E4-B346-4425-A450-86288197D7B0}"/>
              </a:ext>
            </a:extLst>
          </p:cNvPr>
          <p:cNvGrpSpPr/>
          <p:nvPr/>
        </p:nvGrpSpPr>
        <p:grpSpPr>
          <a:xfrm>
            <a:off x="3827429" y="3547679"/>
            <a:ext cx="577185" cy="606864"/>
            <a:chOff x="8404440" y="2254579"/>
            <a:chExt cx="577185" cy="606864"/>
          </a:xfrm>
        </p:grpSpPr>
        <p:sp>
          <p:nvSpPr>
            <p:cNvPr id="50" name="箭號: 上彎 49">
              <a:extLst>
                <a:ext uri="{FF2B5EF4-FFF2-40B4-BE49-F238E27FC236}">
                  <a16:creationId xmlns:a16="http://schemas.microsoft.com/office/drawing/2014/main" id="{7E298521-C464-424C-9639-6E1DFF93A5A6}"/>
                </a:ext>
              </a:extLst>
            </p:cNvPr>
            <p:cNvSpPr/>
            <p:nvPr/>
          </p:nvSpPr>
          <p:spPr>
            <a:xfrm rot="10800000">
              <a:off x="8404440" y="2254579"/>
              <a:ext cx="577185" cy="39816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D5B25AF0-1E9B-46E5-9DA8-A6EE7C3930C4}"/>
                </a:ext>
              </a:extLst>
            </p:cNvPr>
            <p:cNvCxnSpPr>
              <a:cxnSpLocks/>
            </p:cNvCxnSpPr>
            <p:nvPr/>
          </p:nvCxnSpPr>
          <p:spPr>
            <a:xfrm>
              <a:off x="8981625" y="2254579"/>
              <a:ext cx="0" cy="60686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746D280D-71CB-49A4-8535-A268EBE7996C}"/>
              </a:ext>
            </a:extLst>
          </p:cNvPr>
          <p:cNvSpPr/>
          <p:nvPr/>
        </p:nvSpPr>
        <p:spPr>
          <a:xfrm>
            <a:off x="3974297" y="2944451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95AA9B1-1D51-4A28-ACDD-00C3579F96A2}"/>
              </a:ext>
            </a:extLst>
          </p:cNvPr>
          <p:cNvSpPr/>
          <p:nvPr/>
        </p:nvSpPr>
        <p:spPr>
          <a:xfrm>
            <a:off x="3462545" y="3076751"/>
            <a:ext cx="659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7ED21BC-18BE-475E-B628-F2BAB2B010E3}"/>
              </a:ext>
            </a:extLst>
          </p:cNvPr>
          <p:cNvSpPr/>
          <p:nvPr/>
        </p:nvSpPr>
        <p:spPr>
          <a:xfrm>
            <a:off x="6290830" y="2218434"/>
            <a:ext cx="37628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</a:t>
            </a:r>
            <a:r>
              <a:rPr lang="en-US" altLang="zh-TW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complecity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O(n^2)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BABY CRYING | HOW HOMEWORK FEELS LIKE | image tagged in baby crying | made w/ Imgflip meme maker">
            <a:extLst>
              <a:ext uri="{FF2B5EF4-FFF2-40B4-BE49-F238E27FC236}">
                <a16:creationId xmlns:a16="http://schemas.microsoft.com/office/drawing/2014/main" id="{1C9FFA66-AB89-4C71-A107-F993E6772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79" y="4696855"/>
            <a:ext cx="3265049" cy="216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19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5" grpId="0"/>
      <p:bldP spid="23" grpId="0" animBg="1"/>
      <p:bldP spid="30" grpId="0" animBg="1"/>
      <p:bldP spid="31" grpId="0"/>
      <p:bldP spid="33" grpId="0"/>
      <p:bldP spid="38" grpId="0"/>
      <p:bldP spid="39" grpId="0" animBg="1"/>
      <p:bldP spid="40" grpId="0"/>
      <p:bldP spid="48" grpId="0"/>
      <p:bldP spid="52" grpId="0"/>
      <p:bldP spid="53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34B04982-4E33-4A0A-A51A-12C5FE631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31" y="3855901"/>
            <a:ext cx="5205756" cy="294423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3001B93-DE97-472B-B12C-DE73132C4FC4}"/>
              </a:ext>
            </a:extLst>
          </p:cNvPr>
          <p:cNvSpPr/>
          <p:nvPr/>
        </p:nvSpPr>
        <p:spPr>
          <a:xfrm>
            <a:off x="442646" y="184334"/>
            <a:ext cx="3765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 - </a:t>
            </a:r>
            <a:r>
              <a:rPr lang="en-US" altLang="zh-TW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Enhanced</a:t>
            </a:r>
            <a:endParaRPr lang="zh-TW" altLang="en-US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AFD6381-0364-4CFF-8CEC-C99ACA9B73C8}"/>
              </a:ext>
            </a:extLst>
          </p:cNvPr>
          <p:cNvGrpSpPr/>
          <p:nvPr/>
        </p:nvGrpSpPr>
        <p:grpSpPr>
          <a:xfrm>
            <a:off x="3967520" y="4062560"/>
            <a:ext cx="802957" cy="398163"/>
            <a:chOff x="8404440" y="2254579"/>
            <a:chExt cx="577185" cy="398163"/>
          </a:xfrm>
        </p:grpSpPr>
        <p:sp>
          <p:nvSpPr>
            <p:cNvPr id="17" name="箭號: 上彎 16">
              <a:extLst>
                <a:ext uri="{FF2B5EF4-FFF2-40B4-BE49-F238E27FC236}">
                  <a16:creationId xmlns:a16="http://schemas.microsoft.com/office/drawing/2014/main" id="{39F44FE2-C905-4CF8-B7AE-5C5C6DE68FE8}"/>
                </a:ext>
              </a:extLst>
            </p:cNvPr>
            <p:cNvSpPr/>
            <p:nvPr/>
          </p:nvSpPr>
          <p:spPr>
            <a:xfrm rot="10800000">
              <a:off x="8404440" y="2254579"/>
              <a:ext cx="577185" cy="39816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D5DD0107-CEBF-4EAA-921A-2B82A453C7AB}"/>
                </a:ext>
              </a:extLst>
            </p:cNvPr>
            <p:cNvCxnSpPr>
              <a:cxnSpLocks/>
            </p:cNvCxnSpPr>
            <p:nvPr/>
          </p:nvCxnSpPr>
          <p:spPr>
            <a:xfrm>
              <a:off x="8981625" y="2254579"/>
              <a:ext cx="0" cy="25634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8E567CDE-2E26-432F-90A1-E684D9254B8F}"/>
              </a:ext>
            </a:extLst>
          </p:cNvPr>
          <p:cNvSpPr/>
          <p:nvPr/>
        </p:nvSpPr>
        <p:spPr>
          <a:xfrm>
            <a:off x="4091572" y="3700245"/>
            <a:ext cx="277426" cy="288826"/>
          </a:xfrm>
          <a:prstGeom prst="flowChartConnector">
            <a:avLst/>
          </a:prstGeom>
          <a:solidFill>
            <a:schemeClr val="bg1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AAF5D5-8A07-4390-80C7-C8D70803BC2A}"/>
              </a:ext>
            </a:extLst>
          </p:cNvPr>
          <p:cNvSpPr/>
          <p:nvPr/>
        </p:nvSpPr>
        <p:spPr>
          <a:xfrm>
            <a:off x="8651522" y="183229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B6DCD7-E0E4-4F05-A120-401D302A90C0}"/>
              </a:ext>
            </a:extLst>
          </p:cNvPr>
          <p:cNvSpPr/>
          <p:nvPr/>
        </p:nvSpPr>
        <p:spPr>
          <a:xfrm>
            <a:off x="4368998" y="3512612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6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66FB188-C995-4960-BCEB-699789B9DE49}"/>
              </a:ext>
            </a:extLst>
          </p:cNvPr>
          <p:cNvSpPr/>
          <p:nvPr/>
        </p:nvSpPr>
        <p:spPr>
          <a:xfrm>
            <a:off x="1148157" y="909479"/>
            <a:ext cx="94010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an 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 </a:t>
            </a:r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confort_level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 ] to 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 the </a:t>
            </a:r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confort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levels.</a:t>
            </a:r>
          </a:p>
          <a:p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7B45436-0624-4C4B-9C13-898764D31844}"/>
              </a:ext>
            </a:extLst>
          </p:cNvPr>
          <p:cNvSpPr/>
          <p:nvPr/>
        </p:nvSpPr>
        <p:spPr>
          <a:xfrm>
            <a:off x="1148157" y="1392729"/>
            <a:ext cx="96266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 f(5):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heights[5] &gt; heights[4] </a:t>
            </a:r>
          </a:p>
          <a:p>
            <a:pPr lvl="1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since f(4) = 1, jump to 4 - f(4) – 1 = 2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D56998A-5E83-4BF8-910D-4CD3B5F49FD0}"/>
              </a:ext>
            </a:extLst>
          </p:cNvPr>
          <p:cNvSpPr/>
          <p:nvPr/>
        </p:nvSpPr>
        <p:spPr>
          <a:xfrm>
            <a:off x="1983167" y="6366043"/>
            <a:ext cx="35734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1   2     3    4     5      6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541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1FB1F8A-3204-4CD3-A22B-B1A9CC83F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31" y="3855901"/>
            <a:ext cx="5205756" cy="294423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3001B93-DE97-472B-B12C-DE73132C4FC4}"/>
              </a:ext>
            </a:extLst>
          </p:cNvPr>
          <p:cNvSpPr/>
          <p:nvPr/>
        </p:nvSpPr>
        <p:spPr>
          <a:xfrm>
            <a:off x="442646" y="184334"/>
            <a:ext cx="3765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 - </a:t>
            </a:r>
            <a:r>
              <a:rPr lang="en-US" altLang="zh-TW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Enhanced</a:t>
            </a:r>
            <a:endParaRPr lang="zh-TW" altLang="en-US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4F2F9F-24D8-4ED1-AC6E-2B7E5F9B7CC1}"/>
              </a:ext>
            </a:extLst>
          </p:cNvPr>
          <p:cNvSpPr/>
          <p:nvPr/>
        </p:nvSpPr>
        <p:spPr>
          <a:xfrm>
            <a:off x="1983167" y="6366043"/>
            <a:ext cx="35734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1   2     3    4     5      6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5E87C0F-5616-454E-B5B9-3CFD55479EF5}"/>
              </a:ext>
            </a:extLst>
          </p:cNvPr>
          <p:cNvGrpSpPr/>
          <p:nvPr/>
        </p:nvGrpSpPr>
        <p:grpSpPr>
          <a:xfrm>
            <a:off x="3467578" y="3874690"/>
            <a:ext cx="1394315" cy="398163"/>
            <a:chOff x="8404440" y="2254579"/>
            <a:chExt cx="577185" cy="398163"/>
          </a:xfrm>
          <a:solidFill>
            <a:schemeClr val="accent6"/>
          </a:solidFill>
        </p:grpSpPr>
        <p:sp>
          <p:nvSpPr>
            <p:cNvPr id="19" name="箭號: 上彎 18">
              <a:extLst>
                <a:ext uri="{FF2B5EF4-FFF2-40B4-BE49-F238E27FC236}">
                  <a16:creationId xmlns:a16="http://schemas.microsoft.com/office/drawing/2014/main" id="{B3AC9C31-02D9-49B3-BE6A-009F5E67E4EC}"/>
                </a:ext>
              </a:extLst>
            </p:cNvPr>
            <p:cNvSpPr/>
            <p:nvPr/>
          </p:nvSpPr>
          <p:spPr>
            <a:xfrm rot="10800000">
              <a:off x="8404440" y="2254579"/>
              <a:ext cx="577185" cy="398163"/>
            </a:xfrm>
            <a:prstGeom prst="bentUp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7F11ED1C-D57D-42EC-82F3-C7E6A6D07AFE}"/>
                </a:ext>
              </a:extLst>
            </p:cNvPr>
            <p:cNvCxnSpPr>
              <a:cxnSpLocks/>
            </p:cNvCxnSpPr>
            <p:nvPr/>
          </p:nvCxnSpPr>
          <p:spPr>
            <a:xfrm>
              <a:off x="8981625" y="2254579"/>
              <a:ext cx="0" cy="256344"/>
            </a:xfrm>
            <a:prstGeom prst="line">
              <a:avLst/>
            </a:prstGeom>
            <a:grpFill/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0FA8D25-56DF-4911-A184-A3728272826B}"/>
              </a:ext>
            </a:extLst>
          </p:cNvPr>
          <p:cNvGrpSpPr/>
          <p:nvPr/>
        </p:nvGrpSpPr>
        <p:grpSpPr>
          <a:xfrm>
            <a:off x="2850372" y="3893139"/>
            <a:ext cx="2011506" cy="398163"/>
            <a:chOff x="8404440" y="2254579"/>
            <a:chExt cx="577185" cy="398163"/>
          </a:xfrm>
        </p:grpSpPr>
        <p:sp>
          <p:nvSpPr>
            <p:cNvPr id="24" name="箭號: 上彎 23">
              <a:extLst>
                <a:ext uri="{FF2B5EF4-FFF2-40B4-BE49-F238E27FC236}">
                  <a16:creationId xmlns:a16="http://schemas.microsoft.com/office/drawing/2014/main" id="{EF217BAE-07EC-4071-BC97-77B5A5956C3C}"/>
                </a:ext>
              </a:extLst>
            </p:cNvPr>
            <p:cNvSpPr/>
            <p:nvPr/>
          </p:nvSpPr>
          <p:spPr>
            <a:xfrm rot="10800000">
              <a:off x="8404440" y="2254579"/>
              <a:ext cx="577185" cy="39816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CD1B1535-7126-4C51-A5CB-354A316D33B2}"/>
                </a:ext>
              </a:extLst>
            </p:cNvPr>
            <p:cNvCxnSpPr>
              <a:cxnSpLocks/>
            </p:cNvCxnSpPr>
            <p:nvPr/>
          </p:nvCxnSpPr>
          <p:spPr>
            <a:xfrm>
              <a:off x="8981625" y="2254579"/>
              <a:ext cx="0" cy="25634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8640021A-3869-498B-87D9-861F66703666}"/>
              </a:ext>
            </a:extLst>
          </p:cNvPr>
          <p:cNvSpPr/>
          <p:nvPr/>
        </p:nvSpPr>
        <p:spPr>
          <a:xfrm>
            <a:off x="4971088" y="3391556"/>
            <a:ext cx="291297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 on the f(4) = 1, </a:t>
            </a:r>
          </a:p>
          <a:p>
            <a:r>
              <a:rPr lang="en-US" altLang="zh-TW" sz="2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can skip this step</a:t>
            </a:r>
            <a:endParaRPr lang="zh-TW" altLang="en-US" sz="2400" b="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乘號 26">
            <a:extLst>
              <a:ext uri="{FF2B5EF4-FFF2-40B4-BE49-F238E27FC236}">
                <a16:creationId xmlns:a16="http://schemas.microsoft.com/office/drawing/2014/main" id="{1E741B1C-3879-477C-8015-ABDFEFE8A511}"/>
              </a:ext>
            </a:extLst>
          </p:cNvPr>
          <p:cNvSpPr/>
          <p:nvPr/>
        </p:nvSpPr>
        <p:spPr>
          <a:xfrm>
            <a:off x="3627525" y="3435939"/>
            <a:ext cx="4572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57DB9A-2D45-43CC-9CE7-CB4809AEE9D1}"/>
              </a:ext>
            </a:extLst>
          </p:cNvPr>
          <p:cNvSpPr/>
          <p:nvPr/>
        </p:nvSpPr>
        <p:spPr>
          <a:xfrm>
            <a:off x="3930413" y="314200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BD83869-0DBC-4176-A7A7-94FB83C88618}"/>
              </a:ext>
            </a:extLst>
          </p:cNvPr>
          <p:cNvSpPr/>
          <p:nvPr/>
        </p:nvSpPr>
        <p:spPr>
          <a:xfrm>
            <a:off x="2610545" y="3431474"/>
            <a:ext cx="659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E4C7AC-927A-425E-86C3-867150F7E693}"/>
              </a:ext>
            </a:extLst>
          </p:cNvPr>
          <p:cNvSpPr/>
          <p:nvPr/>
        </p:nvSpPr>
        <p:spPr>
          <a:xfrm>
            <a:off x="1148157" y="2560558"/>
            <a:ext cx="80721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  heights[5] &lt; heights[2], we can compute f(5) =</a:t>
            </a:r>
            <a:r>
              <a:rPr lang="en-US" altLang="zh-TW" sz="24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40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– </a:t>
            </a:r>
            <a:r>
              <a:rPr lang="en-US" altLang="zh-TW" sz="24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– 1 </a:t>
            </a:r>
            <a:r>
              <a:rPr lang="en-US" altLang="zh-TW" sz="240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2. </a:t>
            </a:r>
            <a:endParaRPr lang="en-US" altLang="zh-TW" sz="240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DFAF3C9-1F10-4924-A2C0-4F43CC38F713}"/>
              </a:ext>
            </a:extLst>
          </p:cNvPr>
          <p:cNvSpPr/>
          <p:nvPr/>
        </p:nvSpPr>
        <p:spPr>
          <a:xfrm>
            <a:off x="1148157" y="909479"/>
            <a:ext cx="94010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an 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 </a:t>
            </a:r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confort_level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 ] to 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 the </a:t>
            </a:r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confort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levels.</a:t>
            </a:r>
          </a:p>
          <a:p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09C4AD2-59BE-4204-A004-2D1DCC28310D}"/>
              </a:ext>
            </a:extLst>
          </p:cNvPr>
          <p:cNvSpPr/>
          <p:nvPr/>
        </p:nvSpPr>
        <p:spPr>
          <a:xfrm>
            <a:off x="1148157" y="1392729"/>
            <a:ext cx="96266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 f(5):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heights[5] &gt; heights[4] </a:t>
            </a:r>
          </a:p>
          <a:p>
            <a:pPr lvl="1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since f(4) = 1, jump to 4 - f(4) – 1 = 2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595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 animBg="1"/>
      <p:bldP spid="8" grpId="0"/>
      <p:bldP spid="28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1FB1F8A-3204-4CD3-A22B-B1A9CC83F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9427"/>
            <a:ext cx="5205756" cy="294423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3001B93-DE97-472B-B12C-DE73132C4FC4}"/>
              </a:ext>
            </a:extLst>
          </p:cNvPr>
          <p:cNvSpPr/>
          <p:nvPr/>
        </p:nvSpPr>
        <p:spPr>
          <a:xfrm>
            <a:off x="442646" y="184334"/>
            <a:ext cx="1627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  <a:endParaRPr lang="zh-TW" altLang="en-US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4F2F9F-24D8-4ED1-AC6E-2B7E5F9B7CC1}"/>
              </a:ext>
            </a:extLst>
          </p:cNvPr>
          <p:cNvSpPr/>
          <p:nvPr/>
        </p:nvSpPr>
        <p:spPr>
          <a:xfrm>
            <a:off x="1263797" y="6258168"/>
            <a:ext cx="35734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1   2     3    4     5      6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DBE4BCE9-E62C-452C-9958-EFBC8A9B1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737" y="1968416"/>
            <a:ext cx="53501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j -= confort_level[j]+</a:t>
            </a:r>
            <a:r>
              <a:rPr lang="zh-TW" altLang="zh-TW" sz="2400" dirty="0">
                <a:solidFill>
                  <a:srgbClr val="C53929"/>
                </a:solidFill>
                <a:latin typeface="Arial Unicode MS"/>
                <a:ea typeface="Roboto Mono"/>
              </a:rPr>
              <a:t>1</a:t>
            </a:r>
            <a:r>
              <a:rPr lang="zh-TW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;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88C871-1B04-470F-8BCA-56A5E076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214" y="491089"/>
            <a:ext cx="669414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i=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i&lt;=n; i++) {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scanf(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"%d"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&amp;heights[i]);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j=i-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j&gt;=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) {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	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(heights[j] &lt; heights[i])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	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else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break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confort_level[i] = i-j-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(confort_level[i] == target) ans[cnt++] = i;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501</Words>
  <Application>Microsoft Office PowerPoint</Application>
  <PresentationFormat>寬螢幕</PresentationFormat>
  <Paragraphs>64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 Unicode MS</vt:lpstr>
      <vt:lpstr>Arial</vt:lpstr>
      <vt:lpstr>Calibri</vt:lpstr>
      <vt:lpstr>Calibri Light</vt:lpstr>
      <vt:lpstr>Office 佈景主題</vt:lpstr>
      <vt:lpstr>12515 - Little Brick's Dream   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令臻 陳</dc:creator>
  <cp:lastModifiedBy>shunrenyang shunrenyang</cp:lastModifiedBy>
  <cp:revision>71</cp:revision>
  <dcterms:created xsi:type="dcterms:W3CDTF">2019-11-25T20:33:27Z</dcterms:created>
  <dcterms:modified xsi:type="dcterms:W3CDTF">2022-12-04T14:58:58Z</dcterms:modified>
</cp:coreProperties>
</file>