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359" r:id="rId8"/>
    <p:sldId id="346" r:id="rId9"/>
    <p:sldId id="289" r:id="rId10"/>
    <p:sldId id="299" r:id="rId11"/>
    <p:sldId id="300" r:id="rId12"/>
    <p:sldId id="293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57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39" r:id="rId36"/>
    <p:sldId id="340" r:id="rId37"/>
    <p:sldId id="336" r:id="rId38"/>
    <p:sldId id="347" r:id="rId39"/>
    <p:sldId id="315" r:id="rId40"/>
    <p:sldId id="349" r:id="rId41"/>
    <p:sldId id="352" r:id="rId42"/>
    <p:sldId id="353" r:id="rId43"/>
    <p:sldId id="354" r:id="rId44"/>
    <p:sldId id="345" r:id="rId45"/>
    <p:sldId id="348" r:id="rId46"/>
    <p:sldId id="350" r:id="rId47"/>
    <p:sldId id="285" r:id="rId48"/>
    <p:sldId id="270" r:id="rId49"/>
    <p:sldId id="271" r:id="rId50"/>
    <p:sldId id="272" r:id="rId51"/>
    <p:sldId id="344" r:id="rId52"/>
    <p:sldId id="355" r:id="rId53"/>
    <p:sldId id="27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P Liang" initials="RL" lastIdx="1" clrIdx="0">
    <p:extLst>
      <p:ext uri="{19B8F6BF-5375-455C-9EA6-DF929625EA0E}">
        <p15:presenceInfo xmlns:p15="http://schemas.microsoft.com/office/powerpoint/2012/main" userId="a7edd00d13480f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1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8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1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8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2965-3521-4125-B62F-B0D96D33EA8E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EF9B-CAF1-498C-96B2-091B70FC44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13723 - Cookie Monster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27595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8385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68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77915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85820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45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65922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66542"/>
              </p:ext>
            </p:extLst>
          </p:nvPr>
        </p:nvGraphicFramePr>
        <p:xfrm>
          <a:off x="7342908" y="2846491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827489" y="2846491"/>
            <a:ext cx="22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Copy from </a:t>
            </a:r>
            <a:r>
              <a:rPr lang="en-US" altLang="zh-TW" dirty="0" err="1"/>
              <a:t>i</a:t>
            </a:r>
            <a:r>
              <a:rPr lang="en-US" altLang="zh-TW" dirty="0"/>
              <a:t> to j-1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20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77915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985820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E58A4A-8DFA-4361-BEC1-51EA64A9A64D}"/>
              </a:ext>
            </a:extLst>
          </p:cNvPr>
          <p:cNvSpPr txBox="1"/>
          <p:nvPr/>
        </p:nvSpPr>
        <p:spPr>
          <a:xfrm>
            <a:off x="9388684" y="3188070"/>
            <a:ext cx="27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strncpy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</a:t>
            </a:r>
            <a:r>
              <a:rPr lang="en-US" altLang="zh-TW" dirty="0" err="1"/>
              <a:t>input+i,j-i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9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342908" y="2846491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19272" y="3816628"/>
            <a:ext cx="56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197		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"%x", &amp;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77915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985820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6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/>
              <a:t>Transform </a:t>
            </a:r>
            <a:r>
              <a:rPr lang="en-US" altLang="zh-TW" dirty="0" err="1"/>
              <a:t>int</a:t>
            </a:r>
            <a:r>
              <a:rPr lang="en-US" altLang="zh-TW" dirty="0"/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342908" y="2846491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494777" y="4748904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sprintf</a:t>
            </a:r>
            <a:r>
              <a:rPr lang="en-US" altLang="zh-TW" dirty="0"/>
              <a:t>(</a:t>
            </a:r>
            <a:r>
              <a:rPr lang="en-US" altLang="zh-TW" dirty="0" err="1"/>
              <a:t>str_dec</a:t>
            </a:r>
            <a:r>
              <a:rPr lang="en-US" altLang="zh-TW" dirty="0"/>
              <a:t>, "%d",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19272" y="38166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197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33360"/>
              </p:ext>
            </p:extLst>
          </p:nvPr>
        </p:nvGraphicFramePr>
        <p:xfrm>
          <a:off x="7342908" y="4748904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4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77915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985820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78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/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342908" y="2846491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10037" y="56896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582529" y="5686522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strcat</a:t>
            </a:r>
            <a:r>
              <a:rPr lang="en-US" altLang="zh-TW" dirty="0"/>
              <a:t>(d[n], </a:t>
            </a:r>
            <a:r>
              <a:rPr lang="en-US" altLang="zh-TW" dirty="0" err="1"/>
              <a:t>str_dec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19272" y="38166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197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35305"/>
              </p:ext>
            </p:extLst>
          </p:nvPr>
        </p:nvGraphicFramePr>
        <p:xfrm>
          <a:off x="7342908" y="4748904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6670"/>
              </p:ext>
            </p:extLst>
          </p:nvPr>
        </p:nvGraphicFramePr>
        <p:xfrm>
          <a:off x="7342908" y="5685014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77915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985820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2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55047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9718958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23711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88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26693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45076"/>
              </p:ext>
            </p:extLst>
          </p:nvPr>
        </p:nvGraphicFramePr>
        <p:xfrm>
          <a:off x="7638473" y="-7389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1792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24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9718958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23711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88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26693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36576"/>
              </p:ext>
            </p:extLst>
          </p:nvPr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827489" y="2846491"/>
            <a:ext cx="22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Copy from </a:t>
            </a:r>
            <a:r>
              <a:rPr lang="en-US" altLang="zh-TW" dirty="0" err="1"/>
              <a:t>i</a:t>
            </a:r>
            <a:r>
              <a:rPr lang="en-US" altLang="zh-TW" dirty="0"/>
              <a:t> to j-1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28E7F9-A23A-42A6-8D34-DAED12F669BA}"/>
              </a:ext>
            </a:extLst>
          </p:cNvPr>
          <p:cNvSpPr txBox="1"/>
          <p:nvPr/>
        </p:nvSpPr>
        <p:spPr>
          <a:xfrm>
            <a:off x="9388684" y="3188070"/>
            <a:ext cx="27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strncpy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</a:t>
            </a:r>
            <a:r>
              <a:rPr lang="en-US" altLang="zh-TW" dirty="0" err="1"/>
              <a:t>input+i,j-i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5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9718958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23711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88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26693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56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8			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"%x", &amp;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8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/>
              <a:t>Transform </a:t>
            </a:r>
            <a:r>
              <a:rPr lang="en-US" altLang="zh-TW" dirty="0" err="1"/>
              <a:t>int</a:t>
            </a:r>
            <a:r>
              <a:rPr lang="en-US" altLang="zh-TW" dirty="0"/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9718958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23711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88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26693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8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19389"/>
              </p:ext>
            </p:extLst>
          </p:nvPr>
        </p:nvGraphicFramePr>
        <p:xfrm>
          <a:off x="7352145" y="4739743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40313" y="4739743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sprintf</a:t>
            </a:r>
            <a:r>
              <a:rPr lang="en-US" altLang="zh-TW" dirty="0"/>
              <a:t>(</a:t>
            </a:r>
            <a:r>
              <a:rPr lang="en-US" altLang="zh-TW" dirty="0" err="1"/>
              <a:t>str_dec</a:t>
            </a:r>
            <a:r>
              <a:rPr lang="en-US" altLang="zh-TW" dirty="0"/>
              <a:t>, "%d",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4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b="1" dirty="0"/>
              <a:t>n</a:t>
            </a:r>
            <a:r>
              <a:rPr lang="en-US" altLang="zh-TW" dirty="0"/>
              <a:t> cookies, </a:t>
            </a:r>
            <a:r>
              <a:rPr lang="en-US" altLang="zh-TW" b="1" dirty="0"/>
              <a:t>find out k cookies </a:t>
            </a:r>
            <a:r>
              <a:rPr lang="en-US" altLang="zh-TW" dirty="0"/>
              <a:t>for cookie monster to eat.</a:t>
            </a:r>
          </a:p>
          <a:p>
            <a:r>
              <a:rPr lang="en-US" altLang="zh-TW" dirty="0"/>
              <a:t>For each cookie, there is a number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, representing how yummy the </a:t>
            </a:r>
            <a:r>
              <a:rPr lang="en-US" altLang="zh-TW" b="1" dirty="0" err="1"/>
              <a:t>i</a:t>
            </a:r>
            <a:r>
              <a:rPr lang="en-US" altLang="zh-TW" dirty="0" err="1"/>
              <a:t>th</a:t>
            </a:r>
            <a:r>
              <a:rPr lang="en-US" altLang="zh-TW" dirty="0"/>
              <a:t> cookie is.</a:t>
            </a:r>
            <a:endParaRPr lang="zh-TW" altLang="en-US" dirty="0"/>
          </a:p>
        </p:txBody>
      </p:sp>
      <p:pic>
        <p:nvPicPr>
          <p:cNvPr id="1026" name="Picture 2" descr="https://acm.cs.nthu.edu.tw/media/uploads/2022/11/27/cookie_mon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83" y="3443567"/>
            <a:ext cx="3858613" cy="256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8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/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9718958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723711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88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426693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8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352145" y="4739743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10037" y="56896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187708" y="5634772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strcat</a:t>
            </a:r>
            <a:r>
              <a:rPr lang="en-US" altLang="zh-TW" dirty="0"/>
              <a:t>(d[n], </a:t>
            </a:r>
            <a:r>
              <a:rPr lang="en-US" altLang="zh-TW" dirty="0" err="1"/>
              <a:t>str_dec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95265"/>
              </p:ext>
            </p:extLst>
          </p:nvPr>
        </p:nvGraphicFramePr>
        <p:xfrm>
          <a:off x="7342908" y="5684134"/>
          <a:ext cx="2844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90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2879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127632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172111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72901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41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33669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2879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127632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172111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72901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3519"/>
              </p:ext>
            </p:extLst>
          </p:nvPr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827489" y="2846491"/>
            <a:ext cx="22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Copy from </a:t>
            </a:r>
            <a:r>
              <a:rPr lang="en-US" altLang="zh-TW" dirty="0" err="1"/>
              <a:t>i</a:t>
            </a:r>
            <a:r>
              <a:rPr lang="en-US" altLang="zh-TW" dirty="0"/>
              <a:t> to j-1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49EFAF-332A-4784-8E0D-0FFBCCD9E06E}"/>
              </a:ext>
            </a:extLst>
          </p:cNvPr>
          <p:cNvSpPr txBox="1"/>
          <p:nvPr/>
        </p:nvSpPr>
        <p:spPr>
          <a:xfrm>
            <a:off x="9388684" y="3188070"/>
            <a:ext cx="27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strncpy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</a:t>
            </a:r>
            <a:r>
              <a:rPr lang="en-US" altLang="zh-TW" dirty="0" err="1"/>
              <a:t>input+i,j-i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15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43301"/>
              </p:ext>
            </p:extLst>
          </p:nvPr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56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			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"%x", &amp;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75857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2879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1127632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8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172111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172901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/>
              <a:t>Transform </a:t>
            </a:r>
            <a:r>
              <a:rPr lang="en-US" altLang="zh-TW" dirty="0" err="1"/>
              <a:t>int</a:t>
            </a:r>
            <a:r>
              <a:rPr lang="en-US" altLang="zh-TW" dirty="0"/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15426"/>
              </p:ext>
            </p:extLst>
          </p:nvPr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48365"/>
              </p:ext>
            </p:extLst>
          </p:nvPr>
        </p:nvGraphicFramePr>
        <p:xfrm>
          <a:off x="7352145" y="4739743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40313" y="4739743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sprintf</a:t>
            </a:r>
            <a:r>
              <a:rPr lang="en-US" altLang="zh-TW" dirty="0"/>
              <a:t>(</a:t>
            </a:r>
            <a:r>
              <a:rPr lang="en-US" altLang="zh-TW" dirty="0" err="1"/>
              <a:t>str_dec</a:t>
            </a:r>
            <a:r>
              <a:rPr lang="en-US" altLang="zh-TW" dirty="0"/>
              <a:t>, "%d",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32926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2879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127632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172111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72901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23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7632" y="1146344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54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/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31306"/>
              </p:ext>
            </p:extLst>
          </p:nvPr>
        </p:nvGraphicFramePr>
        <p:xfrm>
          <a:off x="7342908" y="2846491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09344" y="2847999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272" y="38166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71389"/>
              </p:ext>
            </p:extLst>
          </p:nvPr>
        </p:nvGraphicFramePr>
        <p:xfrm>
          <a:off x="7352145" y="4739743"/>
          <a:ext cx="71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410037" y="475041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10037" y="56896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47580" y="6230868"/>
            <a:ext cx="27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strcat</a:t>
            </a:r>
            <a:r>
              <a:rPr lang="en-US" altLang="zh-TW" dirty="0"/>
              <a:t>(d[n], </a:t>
            </a:r>
            <a:r>
              <a:rPr lang="en-US" altLang="zh-TW" dirty="0" err="1"/>
              <a:t>str_dec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32926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2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1122879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127632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24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1721112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1729017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52079"/>
              </p:ext>
            </p:extLst>
          </p:nvPr>
        </p:nvGraphicFramePr>
        <p:xfrm>
          <a:off x="7286892" y="5686956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1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342908" y="3724889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len[n]=strlen(d[n]);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21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96239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80402"/>
              </p:ext>
            </p:extLst>
          </p:nvPr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7573985" y="3353855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7434108" y="3690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08" y="434762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if (d[n][pos] == '7') cnt[n]++;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65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285181" y="3353855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145304" y="3690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08" y="434762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if (d[n][pos] == '7') cnt[n]++;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65485"/>
              </p:ext>
            </p:extLst>
          </p:nvPr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8996380" y="3353855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856503" y="3690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08" y="434762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if (d[n][pos] == '7') </a:t>
            </a:r>
            <a:r>
              <a:rPr lang="pt-BR" altLang="zh-TW" dirty="0">
                <a:solidFill>
                  <a:srgbClr val="FF0000"/>
                </a:solidFill>
              </a:rPr>
              <a:t>cnt[n]++</a:t>
            </a:r>
            <a:r>
              <a:rPr lang="pt-BR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4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However, the number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 does not directly be marked on the wrapper of the cookie. Instead, there is a string 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 specifying the value of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format of 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 would be like: </a:t>
            </a:r>
            <a:r>
              <a:rPr lang="en-US" altLang="zh-TW" b="1" dirty="0"/>
              <a:t>t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|t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|...|t</a:t>
            </a:r>
            <a:r>
              <a:rPr lang="en-US" altLang="zh-TW" b="1" baseline="-25000" dirty="0"/>
              <a:t>m</a:t>
            </a:r>
            <a:r>
              <a:rPr lang="en-US" altLang="zh-TW" dirty="0"/>
              <a:t>, where </a:t>
            </a:r>
            <a:r>
              <a:rPr lang="en-US" altLang="zh-TW" b="1" dirty="0" err="1"/>
              <a:t>t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 is a number shown </a:t>
            </a:r>
            <a:r>
              <a:rPr lang="en-US" altLang="zh-TW" b="1" dirty="0"/>
              <a:t>in hexadecimal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value of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 is the </a:t>
            </a:r>
            <a:r>
              <a:rPr lang="en-US" altLang="zh-TW" b="1" dirty="0"/>
              <a:t>concatenation of all decimal notations of </a:t>
            </a:r>
            <a:r>
              <a:rPr lang="en-US" altLang="zh-TW" b="1" dirty="0" err="1"/>
              <a:t>t</a:t>
            </a:r>
            <a:r>
              <a:rPr lang="en-US" altLang="zh-TW" b="1" baseline="-25000" dirty="0" err="1"/>
              <a:t>i</a:t>
            </a:r>
            <a:r>
              <a:rPr lang="en-US" altLang="zh-TW" dirty="0" err="1"/>
              <a:t>’s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 example, if 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 = 2C|4|A, then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 = 44410.</a:t>
            </a:r>
          </a:p>
          <a:p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6" t="45566" r="1827" b="-1"/>
          <a:stretch/>
        </p:blipFill>
        <p:spPr bwMode="auto">
          <a:xfrm>
            <a:off x="6967683" y="4665894"/>
            <a:ext cx="4284294" cy="1646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716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9707581" y="3353855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567704" y="3690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08" y="434762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if (d[n][pos] == '7') cnt[n]++;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943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4858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48582" y="28480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342908" y="2848078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21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0418778" y="3353855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278901" y="36909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42908" y="4347624"/>
            <a:ext cx="282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/>
              <a:t>if (d[n][pos] == '7') cnt[n]++;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188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87279"/>
              </p:ext>
            </p:extLst>
          </p:nvPr>
        </p:nvGraphicFramePr>
        <p:xfrm>
          <a:off x="1632526" y="5278252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3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1865744" y="4857336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70497" y="448252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15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3267533" y="5765893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75438" y="607548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8200" y="527825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0, j = 0; input[j] != '\0'; </a:t>
            </a:r>
            <a:r>
              <a:rPr lang="en-US" altLang="zh-TW" dirty="0" err="1"/>
              <a:t>i</a:t>
            </a:r>
            <a:r>
              <a:rPr lang="en-US" altLang="zh-TW" dirty="0"/>
              <a:t> = j+1) {</a:t>
            </a:r>
          </a:p>
          <a:p>
            <a:r>
              <a:rPr lang="en-US" altLang="zh-TW" dirty="0"/>
              <a:t>        j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while (input[j] != '|' &amp;&amp; input[j] != '\0') </a:t>
            </a:r>
            <a:r>
              <a:rPr lang="en-US" altLang="zh-TW" dirty="0" err="1"/>
              <a:t>j++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strncpy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input+i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j-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sscanf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"%x", &amp;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sprintf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"%d",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strcat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[n]=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for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[n]; ++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if (d[n][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== '7')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[n]++;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11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0, j = 0; input[j] != '\0'; </a:t>
            </a:r>
            <a:r>
              <a:rPr lang="en-US" altLang="zh-TW" dirty="0" err="1"/>
              <a:t>i</a:t>
            </a:r>
            <a:r>
              <a:rPr lang="en-US" altLang="zh-TW" dirty="0"/>
              <a:t> = j+1)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j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while (input[j] != '|' &amp;&amp; input[j] != '\0')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j++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char </a:t>
            </a:r>
            <a:r>
              <a:rPr lang="en-US" altLang="zh-TW" dirty="0" err="1"/>
              <a:t>str_hex</a:t>
            </a:r>
            <a:r>
              <a:rPr lang="en-US" altLang="zh-TW" dirty="0"/>
              <a:t>[15]={'\0'};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strncpy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</a:t>
            </a:r>
            <a:r>
              <a:rPr lang="en-US" altLang="zh-TW" dirty="0" err="1"/>
              <a:t>input+i</a:t>
            </a:r>
            <a:r>
              <a:rPr lang="en-US" altLang="zh-TW" dirty="0"/>
              <a:t>, j-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"%x", &amp;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sprintf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"%d",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strcat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[n]=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for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[n]; ++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if (d[n][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== '7')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[n]++;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3512"/>
              </p:ext>
            </p:extLst>
          </p:nvPr>
        </p:nvGraphicFramePr>
        <p:xfrm>
          <a:off x="1771764" y="4833996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838200" y="4835504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48128" y="54090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197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9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/>
              <a:t>Transform </a:t>
            </a:r>
            <a:r>
              <a:rPr lang="en-US" altLang="zh-TW" dirty="0" err="1"/>
              <a:t>int</a:t>
            </a:r>
            <a:r>
              <a:rPr lang="en-US" altLang="zh-TW" dirty="0"/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0, j = 0; input[j] != '\0'; </a:t>
            </a:r>
            <a:r>
              <a:rPr lang="en-US" altLang="zh-TW" dirty="0" err="1"/>
              <a:t>i</a:t>
            </a:r>
            <a:r>
              <a:rPr lang="en-US" altLang="zh-TW" dirty="0"/>
              <a:t> = j+1)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j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while (input[j] != '|' &amp;&amp; input[j] != '\0')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j++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/>
              <a:t>        char </a:t>
            </a:r>
            <a:r>
              <a:rPr lang="en-US" altLang="zh-TW" dirty="0" err="1"/>
              <a:t>str_dec</a:t>
            </a:r>
            <a:r>
              <a:rPr lang="en-US" altLang="zh-TW" dirty="0"/>
              <a:t>[15]={'\0'};</a:t>
            </a:r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strncpy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input+i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j-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sscanf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"%x", &amp;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sprintf</a:t>
            </a:r>
            <a:r>
              <a:rPr lang="en-US" altLang="zh-TW" dirty="0"/>
              <a:t>(</a:t>
            </a:r>
            <a:r>
              <a:rPr lang="en-US" altLang="zh-TW" dirty="0" err="1"/>
              <a:t>str_dec</a:t>
            </a:r>
            <a:r>
              <a:rPr lang="en-US" altLang="zh-TW" dirty="0"/>
              <a:t>, "%d",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strcat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[n]=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for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[n]; ++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if (d[n][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== '7')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[n]++;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30473"/>
              </p:ext>
            </p:extLst>
          </p:nvPr>
        </p:nvGraphicFramePr>
        <p:xfrm>
          <a:off x="1771764" y="4833996"/>
          <a:ext cx="1422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38200" y="4835504"/>
            <a:ext cx="8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str_hex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893" y="5982648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8128" y="54090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num</a:t>
            </a:r>
            <a:r>
              <a:rPr lang="en-US" altLang="zh-TW" dirty="0"/>
              <a:t> = 197</a:t>
            </a:r>
            <a:endParaRPr lang="en-US" altLang="zh-TW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25695"/>
              </p:ext>
            </p:extLst>
          </p:nvPr>
        </p:nvGraphicFramePr>
        <p:xfrm>
          <a:off x="1771764" y="5981140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94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/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0, j = 0; input[j] != '\0'; </a:t>
            </a:r>
            <a:r>
              <a:rPr lang="en-US" altLang="zh-TW" dirty="0" err="1"/>
              <a:t>i</a:t>
            </a:r>
            <a:r>
              <a:rPr lang="en-US" altLang="zh-TW" dirty="0"/>
              <a:t> = j+1) {</a:t>
            </a:r>
          </a:p>
          <a:p>
            <a:r>
              <a:rPr lang="en-US" altLang="zh-TW" dirty="0"/>
              <a:t>   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j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while (input[j] != '|' &amp;&amp; input[j] != '\0')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j++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strncpy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input+i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j-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sscanf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"%x", &amp;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sprintf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"%d",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zh-TW" dirty="0"/>
              <a:t> </a:t>
            </a:r>
            <a:r>
              <a:rPr lang="en-US" altLang="zh-TW" dirty="0" err="1"/>
              <a:t>strcat</a:t>
            </a:r>
            <a:r>
              <a:rPr lang="en-US" altLang="zh-TW" dirty="0"/>
              <a:t>(d[n], </a:t>
            </a:r>
            <a:r>
              <a:rPr lang="en-US" altLang="zh-TW" dirty="0" err="1"/>
              <a:t>str_dec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[n]=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for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[n]; ++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if (d[n][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pos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== '7')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[n]++;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8200" y="556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4796592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str_dec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7375"/>
              </p:ext>
            </p:extLst>
          </p:nvPr>
        </p:nvGraphicFramePr>
        <p:xfrm>
          <a:off x="1771071" y="4795084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26526"/>
              </p:ext>
            </p:extLst>
          </p:nvPr>
        </p:nvGraphicFramePr>
        <p:xfrm>
          <a:off x="1771071" y="5558335"/>
          <a:ext cx="2133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327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for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0, j = 0; input[j] != '\0';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j+1) {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j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while (input[j] != '|' &amp;&amp; input[j] != '\0')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j++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;</a:t>
            </a:r>
          </a:p>
          <a:p>
            <a:endParaRPr lang="en-US" altLang="zh-TW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=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char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[15]={'\0'};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strncpy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input+i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j-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sscanf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str_hex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"%x", &amp;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sprintf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"%d",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num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strcat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(d[n],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str_dec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len</a:t>
            </a:r>
            <a:r>
              <a:rPr lang="en-US" altLang="zh-TW" dirty="0"/>
              <a:t>[n]=</a:t>
            </a:r>
            <a:r>
              <a:rPr lang="en-US" altLang="zh-TW" dirty="0" err="1"/>
              <a:t>strlen</a:t>
            </a:r>
            <a:r>
              <a:rPr lang="en-US" altLang="zh-TW" dirty="0"/>
              <a:t>(d[n]);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 = 0; </a:t>
            </a:r>
            <a:r>
              <a:rPr lang="en-US" altLang="zh-TW" dirty="0" err="1"/>
              <a:t>pos</a:t>
            </a:r>
            <a:r>
              <a:rPr lang="en-US" altLang="zh-TW" dirty="0"/>
              <a:t> &lt; </a:t>
            </a:r>
            <a:r>
              <a:rPr lang="en-US" altLang="zh-TW" dirty="0" err="1"/>
              <a:t>len</a:t>
            </a:r>
            <a:r>
              <a:rPr lang="en-US" altLang="zh-TW" dirty="0"/>
              <a:t>[n]; ++</a:t>
            </a:r>
            <a:r>
              <a:rPr lang="en-US" altLang="zh-TW" dirty="0" err="1"/>
              <a:t>pos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if (d[n][</a:t>
            </a:r>
            <a:r>
              <a:rPr lang="en-US" altLang="zh-TW" dirty="0" err="1"/>
              <a:t>pos</a:t>
            </a:r>
            <a:r>
              <a:rPr lang="en-US" altLang="zh-TW" dirty="0"/>
              <a:t>] == '7') </a:t>
            </a:r>
            <a:r>
              <a:rPr lang="en-US" altLang="zh-TW" dirty="0" err="1"/>
              <a:t>cnt</a:t>
            </a:r>
            <a:r>
              <a:rPr lang="en-US" altLang="zh-TW" dirty="0"/>
              <a:t>[n]++;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9578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d[n]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84987"/>
              </p:ext>
            </p:extLst>
          </p:nvPr>
        </p:nvGraphicFramePr>
        <p:xfrm>
          <a:off x="1632526" y="4957895"/>
          <a:ext cx="355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1863603" y="5463672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23726" y="58007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142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/>
              <a:t>Transform hex to decimal (</a:t>
            </a:r>
            <a:r>
              <a:rPr lang="en-US" altLang="zh-TW" dirty="0" err="1"/>
              <a:t>int</a:t>
            </a:r>
            <a:r>
              <a:rPr lang="en-US" altLang="zh-TW" dirty="0"/>
              <a:t> type).</a:t>
            </a:r>
          </a:p>
          <a:p>
            <a:r>
              <a:rPr lang="en-US" altLang="zh-TW" dirty="0"/>
              <a:t>Transform </a:t>
            </a:r>
            <a:r>
              <a:rPr lang="en-US" altLang="zh-TW" dirty="0" err="1"/>
              <a:t>int</a:t>
            </a:r>
            <a:r>
              <a:rPr lang="en-US" altLang="zh-TW" dirty="0"/>
              <a:t> to char.</a:t>
            </a:r>
          </a:p>
          <a:p>
            <a:r>
              <a:rPr lang="en-US" altLang="zh-TW" dirty="0"/>
              <a:t>Store to char array.</a:t>
            </a:r>
          </a:p>
          <a:p>
            <a:r>
              <a:rPr lang="en-US" altLang="zh-TW" dirty="0"/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54977" y="619000"/>
            <a:ext cx="497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0, j = 0; input[j] != '\0'; </a:t>
            </a:r>
            <a:r>
              <a:rPr lang="en-US" altLang="zh-TW" dirty="0" err="1"/>
              <a:t>i</a:t>
            </a:r>
            <a:r>
              <a:rPr lang="en-US" altLang="zh-TW" dirty="0"/>
              <a:t> = j+1) {</a:t>
            </a:r>
          </a:p>
          <a:p>
            <a:r>
              <a:rPr lang="en-US" altLang="zh-TW" dirty="0"/>
              <a:t>        j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while (input[j] != '|' &amp;&amp; input[j] != '\0') </a:t>
            </a:r>
            <a:r>
              <a:rPr lang="en-US" altLang="zh-TW" dirty="0" err="1"/>
              <a:t>j++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char </a:t>
            </a:r>
            <a:r>
              <a:rPr lang="en-US" altLang="zh-TW" dirty="0" err="1"/>
              <a:t>str_hex</a:t>
            </a:r>
            <a:r>
              <a:rPr lang="en-US" altLang="zh-TW" dirty="0"/>
              <a:t>[15]={'\0'};</a:t>
            </a:r>
          </a:p>
          <a:p>
            <a:r>
              <a:rPr lang="en-US" altLang="zh-TW" dirty="0"/>
              <a:t>        char </a:t>
            </a:r>
            <a:r>
              <a:rPr lang="en-US" altLang="zh-TW" dirty="0" err="1"/>
              <a:t>str_dec</a:t>
            </a:r>
            <a:r>
              <a:rPr lang="en-US" altLang="zh-TW" dirty="0"/>
              <a:t>[15]={'\0'};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strncpy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</a:t>
            </a:r>
            <a:r>
              <a:rPr lang="en-US" altLang="zh-TW" dirty="0" err="1"/>
              <a:t>input+i</a:t>
            </a:r>
            <a:r>
              <a:rPr lang="en-US" altLang="zh-TW" dirty="0"/>
              <a:t>, j-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sscanf</a:t>
            </a:r>
            <a:r>
              <a:rPr lang="en-US" altLang="zh-TW" dirty="0"/>
              <a:t>(</a:t>
            </a:r>
            <a:r>
              <a:rPr lang="en-US" altLang="zh-TW" dirty="0" err="1"/>
              <a:t>str_hex</a:t>
            </a:r>
            <a:r>
              <a:rPr lang="en-US" altLang="zh-TW" dirty="0"/>
              <a:t>, "%x", &amp;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sprintf</a:t>
            </a:r>
            <a:r>
              <a:rPr lang="en-US" altLang="zh-TW" dirty="0"/>
              <a:t>(</a:t>
            </a:r>
            <a:r>
              <a:rPr lang="en-US" altLang="zh-TW" dirty="0" err="1"/>
              <a:t>str_dec</a:t>
            </a:r>
            <a:r>
              <a:rPr lang="en-US" altLang="zh-TW" dirty="0"/>
              <a:t>, "%d",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strcat</a:t>
            </a:r>
            <a:r>
              <a:rPr lang="en-US" altLang="zh-TW" dirty="0"/>
              <a:t>(d[n], </a:t>
            </a:r>
            <a:r>
              <a:rPr lang="en-US" altLang="zh-TW" dirty="0" err="1"/>
              <a:t>str_dec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len</a:t>
            </a:r>
            <a:r>
              <a:rPr lang="en-US" altLang="zh-TW" dirty="0"/>
              <a:t>[n]=</a:t>
            </a:r>
            <a:r>
              <a:rPr lang="en-US" altLang="zh-TW" dirty="0" err="1"/>
              <a:t>strlen</a:t>
            </a:r>
            <a:r>
              <a:rPr lang="en-US" altLang="zh-TW" dirty="0"/>
              <a:t>(d[n]);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 = 0; </a:t>
            </a:r>
            <a:r>
              <a:rPr lang="en-US" altLang="zh-TW" dirty="0" err="1"/>
              <a:t>pos</a:t>
            </a:r>
            <a:r>
              <a:rPr lang="en-US" altLang="zh-TW" dirty="0"/>
              <a:t> &lt; </a:t>
            </a:r>
            <a:r>
              <a:rPr lang="en-US" altLang="zh-TW" dirty="0" err="1"/>
              <a:t>len</a:t>
            </a:r>
            <a:r>
              <a:rPr lang="en-US" altLang="zh-TW" dirty="0"/>
              <a:t>[n]; ++</a:t>
            </a:r>
            <a:r>
              <a:rPr lang="en-US" altLang="zh-TW" dirty="0" err="1"/>
              <a:t>pos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if (d[n][</a:t>
            </a:r>
            <a:r>
              <a:rPr lang="en-US" altLang="zh-TW" dirty="0" err="1"/>
              <a:t>pos</a:t>
            </a:r>
            <a:r>
              <a:rPr lang="en-US" altLang="zh-TW" dirty="0"/>
              <a:t>] == '7') </a:t>
            </a:r>
            <a:r>
              <a:rPr lang="en-US" altLang="zh-TW" dirty="0" err="1"/>
              <a:t>cnt</a:t>
            </a:r>
            <a:r>
              <a:rPr lang="en-US" altLang="zh-TW" dirty="0"/>
              <a:t>[n]++;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97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zh-TW" baseline="-25000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Since 1 ≤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≤ 10</a:t>
            </a:r>
            <a:r>
              <a:rPr lang="en-US" altLang="zh-TW" baseline="30000" dirty="0">
                <a:solidFill>
                  <a:schemeClr val="bg2">
                    <a:lumMod val="90000"/>
                  </a:schemeClr>
                </a:solidFill>
              </a:rPr>
              <a:t>300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we use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char array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store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r>
              <a:rPr lang="en-US" altLang="zh-TW" dirty="0"/>
              <a:t>Find out k cookies.</a:t>
            </a:r>
          </a:p>
          <a:p>
            <a:pPr lvl="1"/>
            <a:r>
              <a:rPr lang="en-US" altLang="zh-TW" dirty="0"/>
              <a:t>Compare by </a:t>
            </a:r>
            <a:r>
              <a:rPr lang="en-US" altLang="zh-TW" b="1" dirty="0"/>
              <a:t>cookie-choosing strategy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bubble sort.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Sort k cookies.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value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1994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Cookie-choosing strategy</a:t>
            </a:r>
          </a:p>
          <a:p>
            <a:pPr lvl="1"/>
            <a:r>
              <a:rPr lang="en-US" altLang="zh-TW" dirty="0"/>
              <a:t>For any two cookies, always choose the one </a:t>
            </a:r>
            <a:r>
              <a:rPr lang="en-US" altLang="zh-TW" b="1" dirty="0"/>
              <a:t>with more ‘7’ in d</a:t>
            </a:r>
            <a:r>
              <a:rPr lang="en-US" altLang="zh-TW" b="1" baseline="-25000" dirty="0"/>
              <a:t>i</a:t>
            </a:r>
            <a:r>
              <a:rPr lang="en-US" altLang="zh-TW" dirty="0"/>
              <a:t> first.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➔ Compare numbers of 7 first.</a:t>
            </a:r>
          </a:p>
          <a:p>
            <a:pPr lvl="1"/>
            <a:r>
              <a:rPr lang="en-US" altLang="zh-TW" dirty="0"/>
              <a:t>If there are two cookies containing the same amount of ‘7’ in their d</a:t>
            </a:r>
            <a:r>
              <a:rPr lang="en-US" altLang="zh-TW" baseline="-25000" dirty="0"/>
              <a:t>i</a:t>
            </a:r>
            <a:r>
              <a:rPr lang="en-US" altLang="zh-TW" dirty="0"/>
              <a:t>, choose the one </a:t>
            </a:r>
            <a:r>
              <a:rPr lang="en-US" altLang="zh-TW" b="1" dirty="0"/>
              <a:t>with larger d</a:t>
            </a:r>
            <a:r>
              <a:rPr lang="en-US" altLang="zh-TW" b="1" baseline="-25000" dirty="0"/>
              <a:t>i</a:t>
            </a:r>
            <a:r>
              <a:rPr lang="en-US" altLang="zh-TW" dirty="0"/>
              <a:t>.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➔ If numbers of 7 are the same, compare d</a:t>
            </a:r>
            <a:r>
              <a:rPr lang="en-US" altLang="zh-TW" baseline="-25000" dirty="0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values.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3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Cookie-choosing strategy</a:t>
            </a:r>
          </a:p>
          <a:p>
            <a:pPr lvl="1"/>
            <a:r>
              <a:rPr lang="en-US" altLang="zh-TW" dirty="0"/>
              <a:t>For any two cookies, always choose the one </a:t>
            </a:r>
            <a:r>
              <a:rPr lang="en-US" altLang="zh-TW" b="1" dirty="0"/>
              <a:t>with more ‘7’ in d</a:t>
            </a:r>
            <a:r>
              <a:rPr lang="en-US" altLang="zh-TW" b="1" baseline="-25000" dirty="0"/>
              <a:t>i</a:t>
            </a:r>
            <a:r>
              <a:rPr lang="en-US" altLang="zh-TW" dirty="0"/>
              <a:t> first.</a:t>
            </a:r>
          </a:p>
          <a:p>
            <a:pPr lvl="1"/>
            <a:r>
              <a:rPr lang="en-US" altLang="zh-TW" dirty="0"/>
              <a:t>If there are two cookies containing the same amount of </a:t>
            </a:r>
            <a:r>
              <a:rPr lang="en-US" altLang="zh-TW" b="1" dirty="0"/>
              <a:t>‘7’</a:t>
            </a:r>
            <a:r>
              <a:rPr lang="en-US" altLang="zh-TW" dirty="0"/>
              <a:t> in their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, choose the one </a:t>
            </a:r>
            <a:r>
              <a:rPr lang="en-US" altLang="zh-TW" b="1" dirty="0"/>
              <a:t>with larger d</a:t>
            </a:r>
            <a:r>
              <a:rPr lang="en-US" altLang="zh-TW" b="1" baseline="-25000" dirty="0"/>
              <a:t>i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491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bubble sort.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 cookie-choosing strategy.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# of ‘7’s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length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value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4359" y="2467870"/>
            <a:ext cx="4805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//phase 1: sort the whole N cookies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bubble_sort_1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>
                <a:solidFill>
                  <a:srgbClr val="FF0000"/>
                </a:solidFill>
              </a:rPr>
              <a:t>N-1</a:t>
            </a:r>
            <a:r>
              <a:rPr lang="en-US" altLang="zh-TW" dirty="0"/>
              <a:t>; ++</a:t>
            </a:r>
            <a:r>
              <a:rPr lang="en-US" altLang="zh-TW" dirty="0" err="1"/>
              <a:t>i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for (</a:t>
            </a:r>
            <a:r>
              <a:rPr lang="en-US" altLang="zh-TW" dirty="0" err="1"/>
              <a:t>int</a:t>
            </a:r>
            <a:r>
              <a:rPr lang="en-US" altLang="zh-TW" dirty="0"/>
              <a:t> j = 0; j &lt; </a:t>
            </a:r>
            <a:r>
              <a:rPr lang="en-US" altLang="zh-TW" dirty="0">
                <a:solidFill>
                  <a:srgbClr val="FF0000"/>
                </a:solidFill>
              </a:rPr>
              <a:t>N-1-i</a:t>
            </a:r>
            <a:r>
              <a:rPr lang="en-US" altLang="zh-TW" dirty="0"/>
              <a:t>; ++j) {</a:t>
            </a:r>
          </a:p>
          <a:p>
            <a:r>
              <a:rPr lang="en-US" altLang="zh-TW" dirty="0"/>
              <a:t>            if(</a:t>
            </a:r>
            <a:r>
              <a:rPr lang="en-US" altLang="zh-TW" dirty="0">
                <a:solidFill>
                  <a:srgbClr val="FF0000"/>
                </a:solidFill>
              </a:rPr>
              <a:t>cmp_1</a:t>
            </a:r>
            <a:r>
              <a:rPr lang="en-US" altLang="zh-TW" dirty="0"/>
              <a:t>(</a:t>
            </a:r>
            <a:r>
              <a:rPr lang="en-US" altLang="zh-TW" dirty="0" err="1"/>
              <a:t>ans</a:t>
            </a:r>
            <a:r>
              <a:rPr lang="en-US" altLang="zh-TW" dirty="0"/>
              <a:t>[j],</a:t>
            </a:r>
            <a:r>
              <a:rPr lang="en-US" altLang="zh-TW" dirty="0" err="1"/>
              <a:t>ans</a:t>
            </a:r>
            <a:r>
              <a:rPr lang="en-US" altLang="zh-TW" dirty="0"/>
              <a:t>[j+1])&gt;0) 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int</a:t>
            </a:r>
            <a:r>
              <a:rPr lang="en-US" altLang="zh-TW" dirty="0"/>
              <a:t> temp = </a:t>
            </a:r>
            <a:r>
              <a:rPr lang="en-US" altLang="zh-TW" dirty="0" err="1"/>
              <a:t>ans</a:t>
            </a:r>
            <a:r>
              <a:rPr lang="en-US" altLang="zh-TW" dirty="0"/>
              <a:t>[j];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[j] = </a:t>
            </a:r>
            <a:r>
              <a:rPr lang="en-US" altLang="zh-TW" dirty="0" err="1"/>
              <a:t>ans</a:t>
            </a:r>
            <a:r>
              <a:rPr lang="en-US" altLang="zh-TW" dirty="0"/>
              <a:t>[j+1];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[j+1] = temp;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692003-82FD-4773-8D97-341604B99D2A}"/>
              </a:ext>
            </a:extLst>
          </p:cNvPr>
          <p:cNvSpPr txBox="1"/>
          <p:nvPr/>
        </p:nvSpPr>
        <p:spPr>
          <a:xfrm>
            <a:off x="7203042" y="503740"/>
            <a:ext cx="4805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find_ans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  for (int j = 0; j &lt; N; ++j)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rgbClr val="FF0000"/>
                </a:solidFill>
              </a:rPr>
              <a:t>ans</a:t>
            </a:r>
            <a:r>
              <a:rPr lang="en-US" altLang="zh-TW" dirty="0">
                <a:solidFill>
                  <a:srgbClr val="FF0000"/>
                </a:solidFill>
              </a:rPr>
              <a:t>[j]</a:t>
            </a:r>
            <a:r>
              <a:rPr lang="en-US" altLang="zh-TW" dirty="0"/>
              <a:t> = j;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bubble_sort_1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…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5615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Compare by cookie-choosing strategy.</a:t>
            </a:r>
          </a:p>
          <a:p>
            <a:pPr lvl="1"/>
            <a:r>
              <a:rPr lang="en-US" altLang="zh-TW" dirty="0"/>
              <a:t>Compare # of ‘7’s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length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value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4359" y="434111"/>
            <a:ext cx="48052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//check 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 in terms of </a:t>
            </a:r>
          </a:p>
          <a:p>
            <a:r>
              <a:rPr lang="en-US" altLang="zh-TW" dirty="0"/>
              <a:t>//  both # of ‘7’s and di values:</a:t>
            </a:r>
          </a:p>
          <a:p>
            <a:r>
              <a:rPr lang="en-US" altLang="zh-TW" dirty="0"/>
              <a:t>//if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", then for "</a:t>
            </a:r>
            <a:r>
              <a:rPr lang="en-US" altLang="zh-TW" dirty="0" err="1"/>
              <a:t>idx_a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//  1. less ‘7’s</a:t>
            </a:r>
          </a:p>
          <a:p>
            <a:r>
              <a:rPr lang="en-US" altLang="zh-TW" dirty="0"/>
              <a:t>//  2. smaller di (under same # of ‘7’s)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cmp_1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idx_a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idx_b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&lt; 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1;</a:t>
            </a:r>
          </a:p>
          <a:p>
            <a:r>
              <a:rPr lang="en-US" altLang="zh-TW" dirty="0"/>
              <a:t>    else if (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&gt; 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-1; 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else { //equal # of ‘7’s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else 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&gt;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-1;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else { //equal length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res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strcmp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], d[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]); 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if (res &lt; 0)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else if (res &gt; 0) return -1;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else return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985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Compare by cookie-choosing strategy.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# of ‘7’s</a:t>
            </a:r>
          </a:p>
          <a:p>
            <a:pPr lvl="1"/>
            <a:r>
              <a:rPr lang="en-US" altLang="zh-TW" dirty="0"/>
              <a:t>Compare length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value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4359" y="434111"/>
            <a:ext cx="48052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//check 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 in terms of </a:t>
            </a:r>
          </a:p>
          <a:p>
            <a:r>
              <a:rPr lang="en-US" altLang="zh-TW" dirty="0"/>
              <a:t>//  both # of ‘7’s and di values:</a:t>
            </a:r>
          </a:p>
          <a:p>
            <a:r>
              <a:rPr lang="en-US" altLang="zh-TW" dirty="0"/>
              <a:t>//if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", then for "</a:t>
            </a:r>
            <a:r>
              <a:rPr lang="en-US" altLang="zh-TW" dirty="0" err="1"/>
              <a:t>idx_a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//  1. less ‘7’s</a:t>
            </a:r>
          </a:p>
          <a:p>
            <a:r>
              <a:rPr lang="en-US" altLang="zh-TW" dirty="0"/>
              <a:t>//  2. smaller di (under same # of ‘7’s)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cmp_1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idx_a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idx_b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else 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&gt;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-1; </a:t>
            </a:r>
          </a:p>
          <a:p>
            <a:r>
              <a:rPr lang="en-US" altLang="zh-TW" dirty="0"/>
              <a:t>    else { //equal # of ‘7’s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&lt;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1;</a:t>
            </a:r>
          </a:p>
          <a:p>
            <a:r>
              <a:rPr lang="en-US" altLang="zh-TW" dirty="0"/>
              <a:t>        else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&gt;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-1;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else { //equal length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res =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strcmp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(d[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], d[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]); 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if (res &lt; 0)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else if (res &gt; 0) return -1;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    else return 0;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2848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Compare by cookie-choosing strategy.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# of ‘7’s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length</a:t>
            </a:r>
          </a:p>
          <a:p>
            <a:pPr lvl="1"/>
            <a:r>
              <a:rPr lang="en-US" altLang="zh-TW" dirty="0"/>
              <a:t>Compare value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4359" y="434111"/>
            <a:ext cx="48052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//check 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 in terms of </a:t>
            </a:r>
          </a:p>
          <a:p>
            <a:r>
              <a:rPr lang="en-US" altLang="zh-TW" dirty="0"/>
              <a:t>//  both # of ‘7’s and di values:</a:t>
            </a:r>
          </a:p>
          <a:p>
            <a:r>
              <a:rPr lang="en-US" altLang="zh-TW" dirty="0"/>
              <a:t>//if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", then for "</a:t>
            </a:r>
            <a:r>
              <a:rPr lang="en-US" altLang="zh-TW" dirty="0" err="1"/>
              <a:t>idx_a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//  1. less ‘7’s</a:t>
            </a:r>
          </a:p>
          <a:p>
            <a:r>
              <a:rPr lang="en-US" altLang="zh-TW" dirty="0"/>
              <a:t>//  2. smaller di (under same # of ‘7’s)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cmp_1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idx_a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idx_b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else 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&gt;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cnt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-1; </a:t>
            </a:r>
          </a:p>
          <a:p>
            <a:r>
              <a:rPr lang="en-US" altLang="zh-TW" dirty="0"/>
              <a:t>    else { //equal # of ‘7’s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&lt;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1;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       else if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idx_a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 &gt;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idx_b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]) return -1;</a:t>
            </a:r>
          </a:p>
          <a:p>
            <a:r>
              <a:rPr lang="en-US" altLang="zh-TW" dirty="0"/>
              <a:t>        else { //equal length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int</a:t>
            </a:r>
            <a:r>
              <a:rPr lang="en-US" altLang="zh-TW" dirty="0"/>
              <a:t> res = </a:t>
            </a:r>
            <a:r>
              <a:rPr lang="en-US" altLang="zh-TW" dirty="0" err="1">
                <a:solidFill>
                  <a:srgbClr val="FF0000"/>
                </a:solidFill>
              </a:rPr>
              <a:t>strcmp</a:t>
            </a:r>
            <a:r>
              <a:rPr lang="en-US" altLang="zh-TW" dirty="0"/>
              <a:t>(d[</a:t>
            </a:r>
            <a:r>
              <a:rPr lang="en-US" altLang="zh-TW" dirty="0" err="1"/>
              <a:t>idx_a</a:t>
            </a:r>
            <a:r>
              <a:rPr lang="en-US" altLang="zh-TW" dirty="0"/>
              <a:t>], d[</a:t>
            </a:r>
            <a:r>
              <a:rPr lang="en-US" altLang="zh-TW" dirty="0" err="1"/>
              <a:t>idx_b</a:t>
            </a:r>
            <a:r>
              <a:rPr lang="en-US" altLang="zh-TW" dirty="0"/>
              <a:t>]); </a:t>
            </a:r>
          </a:p>
          <a:p>
            <a:r>
              <a:rPr lang="en-US" altLang="zh-TW" dirty="0"/>
              <a:t>            if (res &lt; 0) return 1;</a:t>
            </a:r>
          </a:p>
          <a:p>
            <a:r>
              <a:rPr lang="en-US" altLang="zh-TW" dirty="0"/>
              <a:t>            else if (res &gt; 0) return -1;</a:t>
            </a:r>
          </a:p>
          <a:p>
            <a:r>
              <a:rPr lang="en-US" altLang="zh-TW" dirty="0"/>
              <a:t>            else return 0;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2341"/>
            <a:ext cx="5986026" cy="1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6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out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Compare by cookie-choosing strategy.</a:t>
            </a:r>
          </a:p>
          <a:p>
            <a:pPr lvl="1"/>
            <a:r>
              <a:rPr lang="en-US" altLang="zh-TW" dirty="0"/>
              <a:t>Compare # of ‘7’s</a:t>
            </a:r>
          </a:p>
          <a:p>
            <a:pPr lvl="1"/>
            <a:r>
              <a:rPr lang="en-US" altLang="zh-TW" dirty="0"/>
              <a:t>Compare length</a:t>
            </a:r>
          </a:p>
          <a:p>
            <a:pPr lvl="1"/>
            <a:r>
              <a:rPr lang="en-US" altLang="zh-TW" dirty="0"/>
              <a:t>Compare value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4359" y="434111"/>
            <a:ext cx="48052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//check 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 in terms of </a:t>
            </a:r>
          </a:p>
          <a:p>
            <a:r>
              <a:rPr lang="en-US" altLang="zh-TW" dirty="0"/>
              <a:t>//  both # of ‘7’s and di values:</a:t>
            </a:r>
          </a:p>
          <a:p>
            <a:r>
              <a:rPr lang="en-US" altLang="zh-TW" dirty="0"/>
              <a:t>//if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", then for "</a:t>
            </a:r>
            <a:r>
              <a:rPr lang="en-US" altLang="zh-TW" dirty="0" err="1"/>
              <a:t>idx_a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//  1. less ‘7’s</a:t>
            </a:r>
          </a:p>
          <a:p>
            <a:r>
              <a:rPr lang="en-US" altLang="zh-TW" dirty="0"/>
              <a:t>//  2. smaller di (under same # of ‘7’s)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cmp_1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idx_a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idx_b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&lt; 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1;</a:t>
            </a:r>
          </a:p>
          <a:p>
            <a:r>
              <a:rPr lang="en-US" altLang="zh-TW" dirty="0"/>
              <a:t>    else if (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&gt; </a:t>
            </a:r>
            <a:r>
              <a:rPr lang="en-US" altLang="zh-TW" dirty="0" err="1"/>
              <a:t>cnt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-1; </a:t>
            </a:r>
          </a:p>
          <a:p>
            <a:r>
              <a:rPr lang="en-US" altLang="zh-TW" dirty="0"/>
              <a:t>    else { //equal # of ‘7’s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&lt;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1;</a:t>
            </a:r>
          </a:p>
          <a:p>
            <a:r>
              <a:rPr lang="en-US" altLang="zh-TW" dirty="0"/>
              <a:t>        else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&gt;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-1;</a:t>
            </a:r>
          </a:p>
          <a:p>
            <a:r>
              <a:rPr lang="en-US" altLang="zh-TW" dirty="0"/>
              <a:t>        else { //equal length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int</a:t>
            </a:r>
            <a:r>
              <a:rPr lang="en-US" altLang="zh-TW" dirty="0"/>
              <a:t> res = </a:t>
            </a:r>
            <a:r>
              <a:rPr lang="en-US" altLang="zh-TW" dirty="0" err="1"/>
              <a:t>strcmp</a:t>
            </a:r>
            <a:r>
              <a:rPr lang="en-US" altLang="zh-TW" dirty="0"/>
              <a:t>(d[</a:t>
            </a:r>
            <a:r>
              <a:rPr lang="en-US" altLang="zh-TW" dirty="0" err="1"/>
              <a:t>idx_a</a:t>
            </a:r>
            <a:r>
              <a:rPr lang="en-US" altLang="zh-TW" dirty="0"/>
              <a:t>], d[</a:t>
            </a:r>
            <a:r>
              <a:rPr lang="en-US" altLang="zh-TW" dirty="0" err="1"/>
              <a:t>idx_b</a:t>
            </a:r>
            <a:r>
              <a:rPr lang="en-US" altLang="zh-TW" dirty="0"/>
              <a:t>]); </a:t>
            </a:r>
          </a:p>
          <a:p>
            <a:r>
              <a:rPr lang="en-US" altLang="zh-TW" dirty="0"/>
              <a:t>            if (res &lt; 0) return 1;</a:t>
            </a:r>
          </a:p>
          <a:p>
            <a:r>
              <a:rPr lang="en-US" altLang="zh-TW" dirty="0"/>
              <a:t>            else if (res &gt; 0) return -1;</a:t>
            </a:r>
          </a:p>
          <a:p>
            <a:r>
              <a:rPr lang="en-US" altLang="zh-TW" dirty="0"/>
              <a:t>            else return 0;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6614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zh-TW" baseline="-25000" dirty="0" err="1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Since 1 ≤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≤ 10</a:t>
            </a:r>
            <a:r>
              <a:rPr lang="en-US" altLang="zh-TW" baseline="30000" dirty="0">
                <a:solidFill>
                  <a:schemeClr val="bg2">
                    <a:lumMod val="90000"/>
                  </a:schemeClr>
                </a:solidFill>
              </a:rPr>
              <a:t>300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, we use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char array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store 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Find out k cookies.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cookie-choosing strategy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Sort k cookies.</a:t>
            </a:r>
          </a:p>
          <a:p>
            <a:pPr lvl="1"/>
            <a:r>
              <a:rPr lang="en-US" altLang="zh-TW" dirty="0"/>
              <a:t>Compare by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b="1" dirty="0"/>
              <a:t>value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bubble sort.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9725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bubble sort.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 value.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88721" y="726927"/>
            <a:ext cx="5320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//phase 2: sort the first K cookies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bubble_sort_2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>
                <a:solidFill>
                  <a:srgbClr val="FF0000"/>
                </a:solidFill>
              </a:rPr>
              <a:t>K-1</a:t>
            </a:r>
            <a:r>
              <a:rPr lang="en-US" altLang="zh-TW" dirty="0"/>
              <a:t>; ++</a:t>
            </a:r>
            <a:r>
              <a:rPr lang="en-US" altLang="zh-TW" dirty="0" err="1"/>
              <a:t>i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for (</a:t>
            </a:r>
            <a:r>
              <a:rPr lang="en-US" altLang="zh-TW" dirty="0" err="1"/>
              <a:t>int</a:t>
            </a:r>
            <a:r>
              <a:rPr lang="en-US" altLang="zh-TW" dirty="0"/>
              <a:t> j = 0; j &lt; </a:t>
            </a:r>
            <a:r>
              <a:rPr lang="en-US" altLang="zh-TW" dirty="0">
                <a:solidFill>
                  <a:srgbClr val="FF0000"/>
                </a:solidFill>
              </a:rPr>
              <a:t>K-1-i</a:t>
            </a:r>
            <a:r>
              <a:rPr lang="en-US" altLang="zh-TW" dirty="0"/>
              <a:t>; ++j) {</a:t>
            </a:r>
          </a:p>
          <a:p>
            <a:r>
              <a:rPr lang="en-US" altLang="zh-TW" dirty="0"/>
              <a:t>            if(</a:t>
            </a:r>
            <a:r>
              <a:rPr lang="en-US" altLang="zh-TW" dirty="0">
                <a:solidFill>
                  <a:srgbClr val="FF0000"/>
                </a:solidFill>
              </a:rPr>
              <a:t>cmp_2</a:t>
            </a:r>
            <a:r>
              <a:rPr lang="en-US" altLang="zh-TW" dirty="0"/>
              <a:t>(</a:t>
            </a:r>
            <a:r>
              <a:rPr lang="en-US" altLang="zh-TW" dirty="0" err="1"/>
              <a:t>ans</a:t>
            </a:r>
            <a:r>
              <a:rPr lang="en-US" altLang="zh-TW" dirty="0"/>
              <a:t>[j],</a:t>
            </a:r>
            <a:r>
              <a:rPr lang="en-US" altLang="zh-TW" dirty="0" err="1"/>
              <a:t>ans</a:t>
            </a:r>
            <a:r>
              <a:rPr lang="en-US" altLang="zh-TW" dirty="0"/>
              <a:t>[j+1])&gt;0) 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int</a:t>
            </a:r>
            <a:r>
              <a:rPr lang="en-US" altLang="zh-TW" dirty="0"/>
              <a:t> temp = </a:t>
            </a:r>
            <a:r>
              <a:rPr lang="en-US" altLang="zh-TW" dirty="0" err="1"/>
              <a:t>ans</a:t>
            </a:r>
            <a:r>
              <a:rPr lang="en-US" altLang="zh-TW" dirty="0"/>
              <a:t>[j];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[j] = </a:t>
            </a:r>
            <a:r>
              <a:rPr lang="en-US" altLang="zh-TW" dirty="0" err="1"/>
              <a:t>ans</a:t>
            </a:r>
            <a:r>
              <a:rPr lang="en-US" altLang="zh-TW" dirty="0"/>
              <a:t>[j+1];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ans</a:t>
            </a:r>
            <a:r>
              <a:rPr lang="en-US" altLang="zh-TW" dirty="0"/>
              <a:t>[j+1] = temp;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20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 k cookies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/>
              <a:t>Compare by value.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88721" y="726927"/>
            <a:ext cx="5320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//check 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 in terms of di values only:</a:t>
            </a:r>
          </a:p>
          <a:p>
            <a:r>
              <a:rPr lang="en-US" altLang="zh-TW" dirty="0"/>
              <a:t>//if "</a:t>
            </a:r>
            <a:r>
              <a:rPr lang="en-US" altLang="zh-TW" dirty="0" err="1"/>
              <a:t>idx_a</a:t>
            </a:r>
            <a:r>
              <a:rPr lang="en-US" altLang="zh-TW" dirty="0"/>
              <a:t>" &gt; "</a:t>
            </a:r>
            <a:r>
              <a:rPr lang="en-US" altLang="zh-TW" dirty="0" err="1"/>
              <a:t>idx_b</a:t>
            </a:r>
            <a:r>
              <a:rPr lang="en-US" altLang="zh-TW" dirty="0"/>
              <a:t>", then for "</a:t>
            </a:r>
            <a:r>
              <a:rPr lang="en-US" altLang="zh-TW" dirty="0" err="1"/>
              <a:t>idx_a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//  1. larger di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cmp_2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idx_a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idx_b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&gt;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1;</a:t>
            </a:r>
          </a:p>
          <a:p>
            <a:r>
              <a:rPr lang="en-US" altLang="zh-TW" dirty="0"/>
              <a:t>    else if (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idx_a</a:t>
            </a:r>
            <a:r>
              <a:rPr lang="en-US" altLang="zh-TW" dirty="0"/>
              <a:t>] &lt; </a:t>
            </a:r>
            <a:r>
              <a:rPr lang="en-US" altLang="zh-TW" dirty="0" err="1"/>
              <a:t>len</a:t>
            </a:r>
            <a:r>
              <a:rPr lang="en-US" altLang="zh-TW" dirty="0"/>
              <a:t>[</a:t>
            </a:r>
            <a:r>
              <a:rPr lang="en-US" altLang="zh-TW" dirty="0" err="1"/>
              <a:t>idx_b</a:t>
            </a:r>
            <a:r>
              <a:rPr lang="en-US" altLang="zh-TW" dirty="0"/>
              <a:t>]) return -1;</a:t>
            </a:r>
          </a:p>
          <a:p>
            <a:r>
              <a:rPr lang="en-US" altLang="zh-TW" dirty="0"/>
              <a:t>    else return </a:t>
            </a:r>
            <a:r>
              <a:rPr lang="en-US" altLang="zh-TW" dirty="0" err="1"/>
              <a:t>strcmp</a:t>
            </a:r>
            <a:r>
              <a:rPr lang="en-US" altLang="zh-TW" dirty="0"/>
              <a:t>(d[</a:t>
            </a:r>
            <a:r>
              <a:rPr lang="en-US" altLang="zh-TW" dirty="0" err="1"/>
              <a:t>idx_a</a:t>
            </a:r>
            <a:r>
              <a:rPr lang="en-US" altLang="zh-TW" dirty="0"/>
              <a:t>], d[</a:t>
            </a:r>
            <a:r>
              <a:rPr lang="en-US" altLang="zh-TW" dirty="0" err="1"/>
              <a:t>idx_b</a:t>
            </a:r>
            <a:r>
              <a:rPr lang="en-US" altLang="zh-TW" dirty="0"/>
              <a:t>]); //equal length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14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Variable declaration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055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2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</a:t>
            </a:r>
            <a:r>
              <a:rPr lang="en-US" altLang="zh-TW" dirty="0" err="1"/>
              <a:t>hex_to_dec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452"/>
            <a:ext cx="90678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first line contains two integers </a:t>
            </a:r>
            <a:r>
              <a:rPr lang="en-US" altLang="zh-TW" b="1" dirty="0"/>
              <a:t>n</a:t>
            </a:r>
            <a:r>
              <a:rPr lang="en-US" altLang="zh-TW" dirty="0"/>
              <a:t>, </a:t>
            </a:r>
            <a:r>
              <a:rPr lang="en-US" altLang="zh-TW" b="1" dirty="0"/>
              <a:t>k</a:t>
            </a:r>
            <a:r>
              <a:rPr lang="en-US" altLang="zh-TW" dirty="0"/>
              <a:t>, representing the number of cookies and the amount</a:t>
            </a:r>
            <a:r>
              <a:rPr lang="zh-TW" altLang="en-US" dirty="0"/>
              <a:t> </a:t>
            </a:r>
            <a:r>
              <a:rPr lang="en-US" altLang="zh-TW" dirty="0"/>
              <a:t>of cookies to choose.</a:t>
            </a:r>
          </a:p>
          <a:p>
            <a:r>
              <a:rPr lang="en-US" altLang="zh-TW" dirty="0"/>
              <a:t>Each of the next </a:t>
            </a:r>
            <a:r>
              <a:rPr lang="en-US" altLang="zh-TW" b="1" dirty="0"/>
              <a:t>n</a:t>
            </a:r>
            <a:r>
              <a:rPr lang="en-US" altLang="zh-TW" dirty="0"/>
              <a:t> lines contains a string, where the (</a:t>
            </a:r>
            <a:r>
              <a:rPr lang="en-US" altLang="zh-TW" b="1" dirty="0"/>
              <a:t>i+1</a:t>
            </a:r>
            <a:r>
              <a:rPr lang="en-US" altLang="zh-TW" dirty="0"/>
              <a:t>)</a:t>
            </a:r>
            <a:r>
              <a:rPr lang="en-US" altLang="zh-TW" dirty="0" err="1"/>
              <a:t>th</a:t>
            </a:r>
            <a:r>
              <a:rPr lang="en-US" altLang="zh-TW" dirty="0"/>
              <a:t> line specifies the value of 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Constraints:</a:t>
            </a:r>
          </a:p>
          <a:p>
            <a:pPr lvl="1"/>
            <a:r>
              <a:rPr lang="en-US" altLang="zh-TW" dirty="0"/>
              <a:t>1 ≤ n ≤ 1000</a:t>
            </a:r>
          </a:p>
          <a:p>
            <a:pPr lvl="1"/>
            <a:r>
              <a:rPr lang="en-US" altLang="zh-TW" b="1" dirty="0"/>
              <a:t>1 ≤ d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 ≤ 10</a:t>
            </a:r>
            <a:r>
              <a:rPr lang="en-US" altLang="zh-TW" b="1" baseline="30000" dirty="0"/>
              <a:t>300</a:t>
            </a:r>
          </a:p>
          <a:p>
            <a:pPr lvl="1"/>
            <a:r>
              <a:rPr lang="en-US" altLang="zh-TW" dirty="0"/>
              <a:t>1 ≤ k ≤ n</a:t>
            </a:r>
          </a:p>
          <a:p>
            <a:pPr lvl="1"/>
            <a:r>
              <a:rPr lang="en-US" altLang="zh-TW" dirty="0"/>
              <a:t>1 ≤ </a:t>
            </a:r>
            <a:r>
              <a:rPr lang="en-US" altLang="zh-TW" b="1" dirty="0" err="1"/>
              <a:t>t</a:t>
            </a:r>
            <a:r>
              <a:rPr lang="en-US" altLang="zh-TW" b="1" baseline="-25000" dirty="0" err="1"/>
              <a:t>i</a:t>
            </a:r>
            <a:r>
              <a:rPr lang="en-US" altLang="zh-TW" dirty="0"/>
              <a:t> ≤ 7FFFFFFF16 (= </a:t>
            </a:r>
            <a:r>
              <a:rPr lang="en-US" altLang="zh-TW" b="1" dirty="0"/>
              <a:t>214748364710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 ≤ |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| ≤ 250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62" y="3656880"/>
            <a:ext cx="3152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</a:t>
            </a:r>
            <a:r>
              <a:rPr lang="en-US" altLang="zh-TW" dirty="0" err="1"/>
              <a:t>find_ans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055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8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cmp_1() &amp; bubble_sort_1 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9675" cy="4552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22479"/>
          <a:stretch/>
        </p:blipFill>
        <p:spPr>
          <a:xfrm>
            <a:off x="7102620" y="2396405"/>
            <a:ext cx="496930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6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cmp_2() &amp; bubble_sort_2 ()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3324" b="4303"/>
          <a:stretch/>
        </p:blipFill>
        <p:spPr>
          <a:xfrm>
            <a:off x="838200" y="1690688"/>
            <a:ext cx="7277100" cy="20412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1926"/>
            <a:ext cx="4981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6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main()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EF9333-CD35-4392-8FA3-409951B3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16" y="1633537"/>
            <a:ext cx="5600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Output </a:t>
            </a:r>
            <a:r>
              <a:rPr lang="en-US" altLang="zh-TW" b="1" dirty="0"/>
              <a:t>k</a:t>
            </a:r>
            <a:r>
              <a:rPr lang="en-US" altLang="zh-TW" dirty="0"/>
              <a:t> lines, that is, the value of </a:t>
            </a:r>
            <a:r>
              <a:rPr lang="en-US" altLang="zh-TW" b="1" dirty="0"/>
              <a:t>d</a:t>
            </a:r>
            <a:r>
              <a:rPr lang="en-US" altLang="zh-TW" b="1" baseline="-25000" dirty="0"/>
              <a:t>i</a:t>
            </a:r>
            <a:r>
              <a:rPr lang="en-US" altLang="zh-TW" dirty="0"/>
              <a:t> for each cookie you choose, in the order that </a:t>
            </a:r>
            <a:r>
              <a:rPr lang="en-US" altLang="zh-TW" b="1" dirty="0">
                <a:solidFill>
                  <a:srgbClr val="FF0000"/>
                </a:solidFill>
              </a:rPr>
              <a:t>the smaller value prints first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62" y="3656880"/>
            <a:ext cx="2581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Since 1 ≤ d</a:t>
            </a:r>
            <a:r>
              <a:rPr lang="en-US" altLang="zh-TW" baseline="-25000" dirty="0"/>
              <a:t>i</a:t>
            </a:r>
            <a:r>
              <a:rPr lang="en-US" altLang="zh-TW" dirty="0"/>
              <a:t> ≤ 10</a:t>
            </a:r>
            <a:r>
              <a:rPr lang="en-US" altLang="zh-TW" baseline="30000" dirty="0"/>
              <a:t>300</a:t>
            </a:r>
            <a:r>
              <a:rPr lang="en-US" altLang="zh-TW" dirty="0"/>
              <a:t>, we use </a:t>
            </a:r>
            <a:r>
              <a:rPr lang="en-US" altLang="zh-TW" b="1" dirty="0"/>
              <a:t>char array</a:t>
            </a:r>
            <a:r>
              <a:rPr lang="en-US" altLang="zh-TW" dirty="0"/>
              <a:t> to store d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Find out k cookies.</a:t>
            </a:r>
          </a:p>
          <a:p>
            <a:pPr lvl="1"/>
            <a:r>
              <a:rPr lang="en-US" altLang="zh-TW" dirty="0"/>
              <a:t>Compare by </a:t>
            </a:r>
            <a:r>
              <a:rPr lang="en-US" altLang="zh-TW" b="1" dirty="0"/>
              <a:t>cookie-choosing strategy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bubble sort.</a:t>
            </a:r>
          </a:p>
          <a:p>
            <a:r>
              <a:rPr lang="en-US" altLang="zh-TW" dirty="0"/>
              <a:t>Sort k cookies.</a:t>
            </a:r>
          </a:p>
          <a:p>
            <a:pPr lvl="1"/>
            <a:r>
              <a:rPr lang="en-US" altLang="zh-TW" dirty="0"/>
              <a:t>Compare by d</a:t>
            </a:r>
            <a:r>
              <a:rPr lang="en-US" altLang="zh-TW" baseline="-25000" dirty="0"/>
              <a:t>i</a:t>
            </a:r>
            <a:r>
              <a:rPr lang="zh-TW" altLang="en-US" dirty="0"/>
              <a:t> </a:t>
            </a:r>
            <a:r>
              <a:rPr lang="en-US" altLang="zh-TW" b="1" dirty="0"/>
              <a:t>value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Use bubble sort.</a:t>
            </a:r>
          </a:p>
          <a:p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72DA20C-F609-4989-A19C-06143A1A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00039"/>
              </p:ext>
            </p:extLst>
          </p:nvPr>
        </p:nvGraphicFramePr>
        <p:xfrm>
          <a:off x="6534811" y="4099907"/>
          <a:ext cx="5473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147920390"/>
                    </a:ext>
                  </a:extLst>
                </a:gridCol>
                <a:gridCol w="492673">
                  <a:extLst>
                    <a:ext uri="{9D8B030D-6E8A-4147-A177-3AD203B41FA5}">
                      <a16:colId xmlns:a16="http://schemas.microsoft.com/office/drawing/2014/main" val="3768373503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3982984654"/>
                    </a:ext>
                  </a:extLst>
                </a:gridCol>
                <a:gridCol w="453258">
                  <a:extLst>
                    <a:ext uri="{9D8B030D-6E8A-4147-A177-3AD203B41FA5}">
                      <a16:colId xmlns:a16="http://schemas.microsoft.com/office/drawing/2014/main" val="170543552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1710224063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210226486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2532751171"/>
                    </a:ext>
                  </a:extLst>
                </a:gridCol>
                <a:gridCol w="532086">
                  <a:extLst>
                    <a:ext uri="{9D8B030D-6E8A-4147-A177-3AD203B41FA5}">
                      <a16:colId xmlns:a16="http://schemas.microsoft.com/office/drawing/2014/main" val="36531395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3633234765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058453184"/>
                    </a:ext>
                  </a:extLst>
                </a:gridCol>
                <a:gridCol w="539090">
                  <a:extLst>
                    <a:ext uri="{9D8B030D-6E8A-4147-A177-3AD203B41FA5}">
                      <a16:colId xmlns:a16="http://schemas.microsoft.com/office/drawing/2014/main" val="37243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00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02DF5E6-7DE2-42CD-976B-0D74568A84C0}"/>
              </a:ext>
            </a:extLst>
          </p:cNvPr>
          <p:cNvSpPr txBox="1"/>
          <p:nvPr/>
        </p:nvSpPr>
        <p:spPr>
          <a:xfrm>
            <a:off x="6440212" y="3703944"/>
            <a:ext cx="525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2-D char array </a:t>
            </a:r>
            <a:r>
              <a:rPr lang="en-US" altLang="zh-TW" sz="2400" dirty="0">
                <a:solidFill>
                  <a:srgbClr val="FF0000"/>
                </a:solidFill>
              </a:rPr>
              <a:t>d[MAXN][MAXLEN]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1D854D-421F-4422-9BA7-2FD9F673CDDF}"/>
              </a:ext>
            </a:extLst>
          </p:cNvPr>
          <p:cNvSpPr txBox="1"/>
          <p:nvPr/>
        </p:nvSpPr>
        <p:spPr>
          <a:xfrm>
            <a:off x="6013232" y="4067864"/>
            <a:ext cx="58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d[0]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09DBCE-8BB6-4D90-8D96-9E7D4D5E9E55}"/>
              </a:ext>
            </a:extLst>
          </p:cNvPr>
          <p:cNvSpPr txBox="1"/>
          <p:nvPr/>
        </p:nvSpPr>
        <p:spPr>
          <a:xfrm>
            <a:off x="6011918" y="4448868"/>
            <a:ext cx="58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d[1]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B1874-6346-407A-A8B4-D2BEACAA3057}"/>
              </a:ext>
            </a:extLst>
          </p:cNvPr>
          <p:cNvSpPr txBox="1"/>
          <p:nvPr/>
        </p:nvSpPr>
        <p:spPr>
          <a:xfrm>
            <a:off x="6011920" y="4811474"/>
            <a:ext cx="58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d[2]</a:t>
            </a:r>
            <a:endParaRPr lang="zh-TW" altLang="en-US" sz="20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A3A1E71-5BFE-40C1-933D-3D2C8C433FD2}"/>
              </a:ext>
            </a:extLst>
          </p:cNvPr>
          <p:cNvSpPr txBox="1">
            <a:spLocks/>
          </p:cNvSpPr>
          <p:nvPr/>
        </p:nvSpPr>
        <p:spPr>
          <a:xfrm>
            <a:off x="7187763" y="442724"/>
            <a:ext cx="2456793" cy="16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3 2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C5|8|1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B6|5|5F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26|D3|C|91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CDD020-BF43-4385-BAD6-7A27F7710974}"/>
              </a:ext>
            </a:extLst>
          </p:cNvPr>
          <p:cNvSpPr txBox="1"/>
          <p:nvPr/>
        </p:nvSpPr>
        <p:spPr>
          <a:xfrm>
            <a:off x="7189075" y="51249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Sample Input</a:t>
            </a:r>
            <a:endParaRPr lang="zh-TW" altLang="en-US" sz="20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63010BB-2128-4A7E-A335-B26105A2E79D}"/>
              </a:ext>
            </a:extLst>
          </p:cNvPr>
          <p:cNvSpPr txBox="1">
            <a:spLocks/>
          </p:cNvSpPr>
          <p:nvPr/>
        </p:nvSpPr>
        <p:spPr>
          <a:xfrm>
            <a:off x="9413335" y="441407"/>
            <a:ext cx="2456793" cy="162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19781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3821112145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94BAAD-2B75-4A58-994A-DC0C43856982}"/>
              </a:ext>
            </a:extLst>
          </p:cNvPr>
          <p:cNvSpPr txBox="1"/>
          <p:nvPr/>
        </p:nvSpPr>
        <p:spPr>
          <a:xfrm>
            <a:off x="9414647" y="49932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Sample Output</a:t>
            </a:r>
            <a:endParaRPr lang="zh-TW" altLang="en-US" sz="20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15A103BC-EEAD-4459-A2AB-FE3D27DC0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81637"/>
              </p:ext>
            </p:extLst>
          </p:nvPr>
        </p:nvGraphicFramePr>
        <p:xfrm>
          <a:off x="6534811" y="5593156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66DA7B0-3980-49A0-8B68-26AED1C5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55245"/>
              </p:ext>
            </p:extLst>
          </p:nvPr>
        </p:nvGraphicFramePr>
        <p:xfrm>
          <a:off x="6546836" y="6339128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B9599A-5232-43FF-8FEF-58FF93A42F07}"/>
              </a:ext>
            </a:extLst>
          </p:cNvPr>
          <p:cNvSpPr txBox="1"/>
          <p:nvPr/>
        </p:nvSpPr>
        <p:spPr>
          <a:xfrm>
            <a:off x="6440208" y="5195852"/>
            <a:ext cx="525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int array </a:t>
            </a:r>
            <a:r>
              <a:rPr lang="en-US" altLang="zh-TW" sz="2400" dirty="0" err="1">
                <a:solidFill>
                  <a:srgbClr val="FF0000"/>
                </a:solidFill>
              </a:rPr>
              <a:t>len</a:t>
            </a:r>
            <a:r>
              <a:rPr lang="en-US" altLang="zh-TW" sz="2400" dirty="0">
                <a:solidFill>
                  <a:srgbClr val="FF0000"/>
                </a:solidFill>
              </a:rPr>
              <a:t>[MAXN]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96B448-A175-4A6D-86D9-5A3F09D6E63A}"/>
              </a:ext>
            </a:extLst>
          </p:cNvPr>
          <p:cNvSpPr txBox="1"/>
          <p:nvPr/>
        </p:nvSpPr>
        <p:spPr>
          <a:xfrm>
            <a:off x="6440206" y="5945835"/>
            <a:ext cx="525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int array </a:t>
            </a:r>
            <a:r>
              <a:rPr lang="en-US" altLang="zh-TW" sz="2400" dirty="0" err="1">
                <a:solidFill>
                  <a:srgbClr val="FF0000"/>
                </a:solidFill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</a:rPr>
              <a:t>[MAXN]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2F1D50-4369-7846-1B93-0ED8F47752D4}"/>
              </a:ext>
            </a:extLst>
          </p:cNvPr>
          <p:cNvSpPr/>
          <p:nvPr/>
        </p:nvSpPr>
        <p:spPr>
          <a:xfrm>
            <a:off x="7187763" y="812423"/>
            <a:ext cx="1041837" cy="39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98908891-2349-88E6-3BC7-F455F6C1C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5668"/>
              </p:ext>
            </p:extLst>
          </p:nvPr>
        </p:nvGraphicFramePr>
        <p:xfrm>
          <a:off x="6532768" y="4105504"/>
          <a:ext cx="5473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147920390"/>
                    </a:ext>
                  </a:extLst>
                </a:gridCol>
                <a:gridCol w="492673">
                  <a:extLst>
                    <a:ext uri="{9D8B030D-6E8A-4147-A177-3AD203B41FA5}">
                      <a16:colId xmlns:a16="http://schemas.microsoft.com/office/drawing/2014/main" val="3768373503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3982984654"/>
                    </a:ext>
                  </a:extLst>
                </a:gridCol>
                <a:gridCol w="453258">
                  <a:extLst>
                    <a:ext uri="{9D8B030D-6E8A-4147-A177-3AD203B41FA5}">
                      <a16:colId xmlns:a16="http://schemas.microsoft.com/office/drawing/2014/main" val="170543552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1710224063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210226486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2532751171"/>
                    </a:ext>
                  </a:extLst>
                </a:gridCol>
                <a:gridCol w="532086">
                  <a:extLst>
                    <a:ext uri="{9D8B030D-6E8A-4147-A177-3AD203B41FA5}">
                      <a16:colId xmlns:a16="http://schemas.microsoft.com/office/drawing/2014/main" val="36531395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3633234765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058453184"/>
                    </a:ext>
                  </a:extLst>
                </a:gridCol>
                <a:gridCol w="539090">
                  <a:extLst>
                    <a:ext uri="{9D8B030D-6E8A-4147-A177-3AD203B41FA5}">
                      <a16:colId xmlns:a16="http://schemas.microsoft.com/office/drawing/2014/main" val="37243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‘9’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‘7’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009"/>
                  </a:ext>
                </a:extLst>
              </a:tr>
            </a:tbl>
          </a:graphicData>
        </a:graphic>
      </p:graphicFrame>
      <p:graphicFrame>
        <p:nvGraphicFramePr>
          <p:cNvPr id="23" name="表格 13">
            <a:extLst>
              <a:ext uri="{FF2B5EF4-FFF2-40B4-BE49-F238E27FC236}">
                <a16:creationId xmlns:a16="http://schemas.microsoft.com/office/drawing/2014/main" id="{DD8C6CA6-3115-DE89-FE4F-36D9CA40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21036"/>
              </p:ext>
            </p:extLst>
          </p:nvPr>
        </p:nvGraphicFramePr>
        <p:xfrm>
          <a:off x="6534811" y="5593156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829B4B86-1B34-D058-CAED-7F15E3598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4936"/>
              </p:ext>
            </p:extLst>
          </p:nvPr>
        </p:nvGraphicFramePr>
        <p:xfrm>
          <a:off x="6531126" y="4114758"/>
          <a:ext cx="5473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147920390"/>
                    </a:ext>
                  </a:extLst>
                </a:gridCol>
                <a:gridCol w="492673">
                  <a:extLst>
                    <a:ext uri="{9D8B030D-6E8A-4147-A177-3AD203B41FA5}">
                      <a16:colId xmlns:a16="http://schemas.microsoft.com/office/drawing/2014/main" val="3768373503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3982984654"/>
                    </a:ext>
                  </a:extLst>
                </a:gridCol>
                <a:gridCol w="453258">
                  <a:extLst>
                    <a:ext uri="{9D8B030D-6E8A-4147-A177-3AD203B41FA5}">
                      <a16:colId xmlns:a16="http://schemas.microsoft.com/office/drawing/2014/main" val="170543552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1710224063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210226486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2532751171"/>
                    </a:ext>
                  </a:extLst>
                </a:gridCol>
                <a:gridCol w="532086">
                  <a:extLst>
                    <a:ext uri="{9D8B030D-6E8A-4147-A177-3AD203B41FA5}">
                      <a16:colId xmlns:a16="http://schemas.microsoft.com/office/drawing/2014/main" val="36531395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3633234765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058453184"/>
                    </a:ext>
                  </a:extLst>
                </a:gridCol>
                <a:gridCol w="539090">
                  <a:extLst>
                    <a:ext uri="{9D8B030D-6E8A-4147-A177-3AD203B41FA5}">
                      <a16:colId xmlns:a16="http://schemas.microsoft.com/office/drawing/2014/main" val="37243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‘9’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‘7’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‘2’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‘5’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‘9’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‘5’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009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49AFE91B-C5FC-ADD4-073E-924278DA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24075"/>
              </p:ext>
            </p:extLst>
          </p:nvPr>
        </p:nvGraphicFramePr>
        <p:xfrm>
          <a:off x="6526828" y="4113975"/>
          <a:ext cx="5473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1147920390"/>
                    </a:ext>
                  </a:extLst>
                </a:gridCol>
                <a:gridCol w="492673">
                  <a:extLst>
                    <a:ext uri="{9D8B030D-6E8A-4147-A177-3AD203B41FA5}">
                      <a16:colId xmlns:a16="http://schemas.microsoft.com/office/drawing/2014/main" val="3768373503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3982984654"/>
                    </a:ext>
                  </a:extLst>
                </a:gridCol>
                <a:gridCol w="453258">
                  <a:extLst>
                    <a:ext uri="{9D8B030D-6E8A-4147-A177-3AD203B41FA5}">
                      <a16:colId xmlns:a16="http://schemas.microsoft.com/office/drawing/2014/main" val="170543552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1710224063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210226486"/>
                    </a:ext>
                  </a:extLst>
                </a:gridCol>
                <a:gridCol w="508438">
                  <a:extLst>
                    <a:ext uri="{9D8B030D-6E8A-4147-A177-3AD203B41FA5}">
                      <a16:colId xmlns:a16="http://schemas.microsoft.com/office/drawing/2014/main" val="2532751171"/>
                    </a:ext>
                  </a:extLst>
                </a:gridCol>
                <a:gridCol w="532086">
                  <a:extLst>
                    <a:ext uri="{9D8B030D-6E8A-4147-A177-3AD203B41FA5}">
                      <a16:colId xmlns:a16="http://schemas.microsoft.com/office/drawing/2014/main" val="365313957"/>
                    </a:ext>
                  </a:extLst>
                </a:gridCol>
                <a:gridCol w="480848">
                  <a:extLst>
                    <a:ext uri="{9D8B030D-6E8A-4147-A177-3AD203B41FA5}">
                      <a16:colId xmlns:a16="http://schemas.microsoft.com/office/drawing/2014/main" val="3633234765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058453184"/>
                    </a:ext>
                  </a:extLst>
                </a:gridCol>
                <a:gridCol w="539090">
                  <a:extLst>
                    <a:ext uri="{9D8B030D-6E8A-4147-A177-3AD203B41FA5}">
                      <a16:colId xmlns:a16="http://schemas.microsoft.com/office/drawing/2014/main" val="37243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‘9’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‘7’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‘2’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‘5’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‘9’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‘5’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‘3’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‘8’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‘2’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‘2’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‘1’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‘4’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‘5’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‘\0’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9009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86D3FEBC-18A7-8D38-A94B-A1F3FEE27A0A}"/>
              </a:ext>
            </a:extLst>
          </p:cNvPr>
          <p:cNvSpPr/>
          <p:nvPr/>
        </p:nvSpPr>
        <p:spPr>
          <a:xfrm>
            <a:off x="7197240" y="1220558"/>
            <a:ext cx="1041837" cy="39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90E9C5-19CD-C141-34D1-9F536B3EBA33}"/>
              </a:ext>
            </a:extLst>
          </p:cNvPr>
          <p:cNvSpPr/>
          <p:nvPr/>
        </p:nvSpPr>
        <p:spPr>
          <a:xfrm>
            <a:off x="7197239" y="1638698"/>
            <a:ext cx="1412189" cy="39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0" name="表格 13">
            <a:extLst>
              <a:ext uri="{FF2B5EF4-FFF2-40B4-BE49-F238E27FC236}">
                <a16:creationId xmlns:a16="http://schemas.microsoft.com/office/drawing/2014/main" id="{5E8A5A64-EBE0-616E-C90B-1E48F294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3852"/>
              </p:ext>
            </p:extLst>
          </p:nvPr>
        </p:nvGraphicFramePr>
        <p:xfrm>
          <a:off x="6534811" y="5607034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21" name="表格 13">
            <a:extLst>
              <a:ext uri="{FF2B5EF4-FFF2-40B4-BE49-F238E27FC236}">
                <a16:creationId xmlns:a16="http://schemas.microsoft.com/office/drawing/2014/main" id="{1A8B65DC-CE9C-024C-9A7D-6C602FCD3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3457"/>
              </p:ext>
            </p:extLst>
          </p:nvPr>
        </p:nvGraphicFramePr>
        <p:xfrm>
          <a:off x="6546836" y="5602017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35A40FB-BA30-8639-783F-28BDE4C95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85284"/>
              </p:ext>
            </p:extLst>
          </p:nvPr>
        </p:nvGraphicFramePr>
        <p:xfrm>
          <a:off x="6534811" y="6323577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05C9A39-7D28-B150-F4F8-3C49B669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19060"/>
              </p:ext>
            </p:extLst>
          </p:nvPr>
        </p:nvGraphicFramePr>
        <p:xfrm>
          <a:off x="6537469" y="6336800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4F51F86-CCF2-0281-32F1-EFD15111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32255"/>
              </p:ext>
            </p:extLst>
          </p:nvPr>
        </p:nvGraphicFramePr>
        <p:xfrm>
          <a:off x="6542153" y="6343353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0A495B9F-95D5-81FB-9563-3F0DAB825460}"/>
              </a:ext>
            </a:extLst>
          </p:cNvPr>
          <p:cNvSpPr/>
          <p:nvPr/>
        </p:nvSpPr>
        <p:spPr>
          <a:xfrm>
            <a:off x="7405023" y="491197"/>
            <a:ext cx="313135" cy="2183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6E7D8C-7639-499B-E04D-66FE99D6472E}"/>
              </a:ext>
            </a:extLst>
          </p:cNvPr>
          <p:cNvSpPr/>
          <p:nvPr/>
        </p:nvSpPr>
        <p:spPr>
          <a:xfrm>
            <a:off x="6592619" y="6359116"/>
            <a:ext cx="281354" cy="321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C682EF-B89D-6A0C-4C34-5265F69E740C}"/>
              </a:ext>
            </a:extLst>
          </p:cNvPr>
          <p:cNvSpPr/>
          <p:nvPr/>
        </p:nvSpPr>
        <p:spPr>
          <a:xfrm>
            <a:off x="6586123" y="4105420"/>
            <a:ext cx="2827212" cy="375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3" name="表格 13">
            <a:extLst>
              <a:ext uri="{FF2B5EF4-FFF2-40B4-BE49-F238E27FC236}">
                <a16:creationId xmlns:a16="http://schemas.microsoft.com/office/drawing/2014/main" id="{75D7F034-47EE-4214-82E9-C2B991AF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83522"/>
              </p:ext>
            </p:extLst>
          </p:nvPr>
        </p:nvGraphicFramePr>
        <p:xfrm>
          <a:off x="6533498" y="3171824"/>
          <a:ext cx="5414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9">
                  <a:extLst>
                    <a:ext uri="{9D8B030D-6E8A-4147-A177-3AD203B41FA5}">
                      <a16:colId xmlns:a16="http://schemas.microsoft.com/office/drawing/2014/main" val="3159976580"/>
                    </a:ext>
                  </a:extLst>
                </a:gridCol>
                <a:gridCol w="481263">
                  <a:extLst>
                    <a:ext uri="{9D8B030D-6E8A-4147-A177-3AD203B41FA5}">
                      <a16:colId xmlns:a16="http://schemas.microsoft.com/office/drawing/2014/main" val="3928690948"/>
                    </a:ext>
                  </a:extLst>
                </a:gridCol>
                <a:gridCol w="501316">
                  <a:extLst>
                    <a:ext uri="{9D8B030D-6E8A-4147-A177-3AD203B41FA5}">
                      <a16:colId xmlns:a16="http://schemas.microsoft.com/office/drawing/2014/main" val="287673805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19487508"/>
                    </a:ext>
                  </a:extLst>
                </a:gridCol>
                <a:gridCol w="489284">
                  <a:extLst>
                    <a:ext uri="{9D8B030D-6E8A-4147-A177-3AD203B41FA5}">
                      <a16:colId xmlns:a16="http://schemas.microsoft.com/office/drawing/2014/main" val="1280108908"/>
                    </a:ext>
                  </a:extLst>
                </a:gridCol>
                <a:gridCol w="513348">
                  <a:extLst>
                    <a:ext uri="{9D8B030D-6E8A-4147-A177-3AD203B41FA5}">
                      <a16:colId xmlns:a16="http://schemas.microsoft.com/office/drawing/2014/main" val="3566692636"/>
                    </a:ext>
                  </a:extLst>
                </a:gridCol>
                <a:gridCol w="517357">
                  <a:extLst>
                    <a:ext uri="{9D8B030D-6E8A-4147-A177-3AD203B41FA5}">
                      <a16:colId xmlns:a16="http://schemas.microsoft.com/office/drawing/2014/main" val="272548748"/>
                    </a:ext>
                  </a:extLst>
                </a:gridCol>
                <a:gridCol w="537411">
                  <a:extLst>
                    <a:ext uri="{9D8B030D-6E8A-4147-A177-3AD203B41FA5}">
                      <a16:colId xmlns:a16="http://schemas.microsoft.com/office/drawing/2014/main" val="861054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20618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461804605"/>
                    </a:ext>
                  </a:extLst>
                </a:gridCol>
                <a:gridCol w="543453">
                  <a:extLst>
                    <a:ext uri="{9D8B030D-6E8A-4147-A177-3AD203B41FA5}">
                      <a16:colId xmlns:a16="http://schemas.microsoft.com/office/drawing/2014/main" val="426613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7618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A69361A1-4CA4-486C-9E73-14213A993345}"/>
              </a:ext>
            </a:extLst>
          </p:cNvPr>
          <p:cNvSpPr txBox="1"/>
          <p:nvPr/>
        </p:nvSpPr>
        <p:spPr>
          <a:xfrm>
            <a:off x="6438895" y="2774520"/>
            <a:ext cx="525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int array </a:t>
            </a:r>
            <a:r>
              <a:rPr lang="en-US" altLang="zh-TW" sz="2400" dirty="0" err="1">
                <a:solidFill>
                  <a:srgbClr val="FF0000"/>
                </a:solidFill>
              </a:rPr>
              <a:t>ans</a:t>
            </a:r>
            <a:r>
              <a:rPr lang="en-US" altLang="zh-TW" sz="2400" dirty="0">
                <a:solidFill>
                  <a:srgbClr val="FF0000"/>
                </a:solidFill>
              </a:rPr>
              <a:t>[MAXN]: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cookie indexes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17E671-5EB8-F4D9-6036-80687A8BADFF}"/>
              </a:ext>
            </a:extLst>
          </p:cNvPr>
          <p:cNvSpPr/>
          <p:nvPr/>
        </p:nvSpPr>
        <p:spPr>
          <a:xfrm>
            <a:off x="6634822" y="3202618"/>
            <a:ext cx="196948" cy="270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5A5F9D5-78D7-F8CF-E074-B949CBC5E774}"/>
              </a:ext>
            </a:extLst>
          </p:cNvPr>
          <p:cNvSpPr/>
          <p:nvPr/>
        </p:nvSpPr>
        <p:spPr>
          <a:xfrm>
            <a:off x="7012950" y="6359116"/>
            <a:ext cx="864958" cy="321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987151-7840-931D-7502-CC9E1A716A7B}"/>
              </a:ext>
            </a:extLst>
          </p:cNvPr>
          <p:cNvSpPr/>
          <p:nvPr/>
        </p:nvSpPr>
        <p:spPr>
          <a:xfrm>
            <a:off x="6586123" y="4866196"/>
            <a:ext cx="5370608" cy="350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9BA1C9-8253-C5B6-5228-31900F30E5E7}"/>
              </a:ext>
            </a:extLst>
          </p:cNvPr>
          <p:cNvSpPr/>
          <p:nvPr/>
        </p:nvSpPr>
        <p:spPr>
          <a:xfrm>
            <a:off x="7075221" y="3181298"/>
            <a:ext cx="225083" cy="323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EF7AEBB-3741-0AD2-E309-51CB02305044}"/>
              </a:ext>
            </a:extLst>
          </p:cNvPr>
          <p:cNvSpPr/>
          <p:nvPr/>
        </p:nvSpPr>
        <p:spPr>
          <a:xfrm>
            <a:off x="7543755" y="3190550"/>
            <a:ext cx="225083" cy="323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20CFD1-0E31-2EBF-F18A-4E66B4F60A0D}"/>
              </a:ext>
            </a:extLst>
          </p:cNvPr>
          <p:cNvSpPr/>
          <p:nvPr/>
        </p:nvSpPr>
        <p:spPr>
          <a:xfrm>
            <a:off x="6568784" y="3192715"/>
            <a:ext cx="836239" cy="345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AE6380-B658-970A-30E1-0D6C8FD1F0BD}"/>
              </a:ext>
            </a:extLst>
          </p:cNvPr>
          <p:cNvSpPr/>
          <p:nvPr/>
        </p:nvSpPr>
        <p:spPr>
          <a:xfrm>
            <a:off x="7561590" y="3194762"/>
            <a:ext cx="225083" cy="323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B89853-7751-2FE5-3B97-3862AA7EEC23}"/>
              </a:ext>
            </a:extLst>
          </p:cNvPr>
          <p:cNvSpPr/>
          <p:nvPr/>
        </p:nvSpPr>
        <p:spPr>
          <a:xfrm>
            <a:off x="7073922" y="3220695"/>
            <a:ext cx="225083" cy="27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CBFF4BE-B906-41AD-DE64-3B596426393E}"/>
              </a:ext>
            </a:extLst>
          </p:cNvPr>
          <p:cNvSpPr/>
          <p:nvPr/>
        </p:nvSpPr>
        <p:spPr>
          <a:xfrm>
            <a:off x="6628989" y="3238327"/>
            <a:ext cx="225083" cy="259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0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E2A873-081B-CB4C-0187-ED4984C61605}"/>
              </a:ext>
            </a:extLst>
          </p:cNvPr>
          <p:cNvSpPr/>
          <p:nvPr/>
        </p:nvSpPr>
        <p:spPr>
          <a:xfrm>
            <a:off x="7073922" y="3228698"/>
            <a:ext cx="225083" cy="27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3F7D1C3-6926-FDF3-F793-AC0490A80B70}"/>
              </a:ext>
            </a:extLst>
          </p:cNvPr>
          <p:cNvSpPr/>
          <p:nvPr/>
        </p:nvSpPr>
        <p:spPr>
          <a:xfrm>
            <a:off x="6653418" y="3249622"/>
            <a:ext cx="167286" cy="248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/>
      <p:bldP spid="30" grpId="0" animBg="1"/>
      <p:bldP spid="30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1" grpId="0" animBg="1"/>
      <p:bldP spid="42" grpId="0" animBg="1"/>
      <p:bldP spid="35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Since 1 ≤ d</a:t>
            </a:r>
            <a:r>
              <a:rPr lang="en-US" altLang="zh-TW" baseline="-25000" dirty="0"/>
              <a:t>i</a:t>
            </a:r>
            <a:r>
              <a:rPr lang="en-US" altLang="zh-TW" dirty="0"/>
              <a:t> ≤ 10</a:t>
            </a:r>
            <a:r>
              <a:rPr lang="en-US" altLang="zh-TW" baseline="30000" dirty="0"/>
              <a:t>300</a:t>
            </a:r>
            <a:r>
              <a:rPr lang="en-US" altLang="zh-TW" dirty="0"/>
              <a:t>, we use </a:t>
            </a:r>
            <a:r>
              <a:rPr lang="en-US" altLang="zh-TW" b="1" dirty="0"/>
              <a:t>char array</a:t>
            </a:r>
            <a:r>
              <a:rPr lang="en-US" altLang="zh-TW" dirty="0"/>
              <a:t> to store d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Find out k cookies.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cookie-choosing strategy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Sort k cookies.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Compare by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US" altLang="zh-TW" baseline="-25000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value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Use bubble sort.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33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</a:t>
            </a:r>
            <a:r>
              <a:rPr lang="en-US" altLang="zh-TW" dirty="0"/>
              <a:t> to d</a:t>
            </a:r>
            <a:r>
              <a:rPr lang="en-US" altLang="zh-TW" baseline="-25000" dirty="0"/>
              <a:t>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Parse input.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hex to decimal (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type).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Transform </a:t>
            </a:r>
            <a:r>
              <a:rPr lang="en-US" altLang="zh-TW" dirty="0" err="1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 to char.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Store to char array.</a:t>
            </a:r>
          </a:p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Maintain info.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74910"/>
              </p:ext>
            </p:extLst>
          </p:nvPr>
        </p:nvGraphicFramePr>
        <p:xfrm>
          <a:off x="7342908" y="1572737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782977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324154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709058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584838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1476526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2769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|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2429"/>
                  </a:ext>
                </a:extLst>
              </a:tr>
            </a:tbl>
          </a:graphicData>
        </a:graphic>
      </p:graphicFrame>
      <p:sp>
        <p:nvSpPr>
          <p:cNvPr id="7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>
            <a:off x="7576126" y="1151821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80879" y="777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9" name="箭號: 向下 5">
            <a:extLst>
              <a:ext uri="{FF2B5EF4-FFF2-40B4-BE49-F238E27FC236}">
                <a16:creationId xmlns:a16="http://schemas.microsoft.com/office/drawing/2014/main" id="{E6CFA795-A0AA-1666-537D-ACF55B331257}"/>
              </a:ext>
            </a:extLst>
          </p:cNvPr>
          <p:cNvSpPr/>
          <p:nvPr/>
        </p:nvSpPr>
        <p:spPr>
          <a:xfrm rot="10800000">
            <a:off x="7564756" y="2060378"/>
            <a:ext cx="247073" cy="28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572661" y="23699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j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9272" y="15727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0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4760</Words>
  <Application>Microsoft Office PowerPoint</Application>
  <PresentationFormat>寬螢幕</PresentationFormat>
  <Paragraphs>965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佈景主題</vt:lpstr>
      <vt:lpstr>13723 - Cookie Monster</vt:lpstr>
      <vt:lpstr>Description</vt:lpstr>
      <vt:lpstr>Description</vt:lpstr>
      <vt:lpstr>Description</vt:lpstr>
      <vt:lpstr>Input</vt:lpstr>
      <vt:lpstr>Output</vt:lpstr>
      <vt:lpstr>Idea</vt:lpstr>
      <vt:lpstr>Idea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Transform si to di</vt:lpstr>
      <vt:lpstr>Idea</vt:lpstr>
      <vt:lpstr>Find out k cookies</vt:lpstr>
      <vt:lpstr>Find out k cookies</vt:lpstr>
      <vt:lpstr>Find out k cookies</vt:lpstr>
      <vt:lpstr>Find out k cookies</vt:lpstr>
      <vt:lpstr>Find out k cookies</vt:lpstr>
      <vt:lpstr>Find out k cookies</vt:lpstr>
      <vt:lpstr>Idea</vt:lpstr>
      <vt:lpstr>Sort k cookies</vt:lpstr>
      <vt:lpstr>Sort k cookies</vt:lpstr>
      <vt:lpstr>Code – Variable declaration</vt:lpstr>
      <vt:lpstr>Code – hex_to_dec()</vt:lpstr>
      <vt:lpstr>Code – find_ans()</vt:lpstr>
      <vt:lpstr>Code – cmp_1() &amp; bubble_sort_1 ()</vt:lpstr>
      <vt:lpstr>Code – cmp_2() &amp; bubble_sort_2 ()</vt:lpstr>
      <vt:lpstr>Code – main()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13723 - Cookie Monster</dc:title>
  <dc:creator>RP Liang</dc:creator>
  <cp:lastModifiedBy>shunrenyang shunrenyang</cp:lastModifiedBy>
  <cp:revision>146</cp:revision>
  <dcterms:created xsi:type="dcterms:W3CDTF">2022-12-01T02:08:06Z</dcterms:created>
  <dcterms:modified xsi:type="dcterms:W3CDTF">2022-12-04T14:18:33Z</dcterms:modified>
</cp:coreProperties>
</file>