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9" r:id="rId4"/>
    <p:sldId id="258" r:id="rId5"/>
    <p:sldId id="278" r:id="rId6"/>
    <p:sldId id="275" r:id="rId7"/>
    <p:sldId id="279" r:id="rId8"/>
    <p:sldId id="284" r:id="rId9"/>
    <p:sldId id="285" r:id="rId10"/>
    <p:sldId id="282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8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654"/>
  </p:normalViewPr>
  <p:slideViewPr>
    <p:cSldViewPr snapToGrid="0">
      <p:cViewPr varScale="1">
        <p:scale>
          <a:sx n="87" d="100"/>
          <a:sy n="87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3C306-387F-C56A-098F-8F5D8CEB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EEFF52-497A-C84E-BAB7-B9AAA5D0B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A5470-2EA2-39CA-2479-A937575E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4FD32-62FC-A10C-08E4-91019002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DDED3A-19D4-B79C-7DDD-D17CBA55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583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43E47-9333-E339-DA63-EF954069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B13EAD-904B-9D65-0791-F6DA02D67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9707CE-F5AF-1021-A093-063CDBE6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0A66A3-296A-3B58-9181-04EFA87E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8C73F-6BD5-00B0-58BC-D51E7ED0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1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49E6B9-4A5A-3963-C6E1-E8F163734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B1A936-CE1C-D72C-49AA-924A2CCD6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FE105-64FD-CD60-B0C0-13B0249D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43F08-BB80-5A9E-4BB7-CF54C43D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E81BAB-837D-6BBD-F96D-7C27E059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824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DDA3D-10BB-C60F-9C10-867D2D31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754F-17D8-7BF0-ED3B-E92369AF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7E030-618C-DEFF-8719-AE03FF47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457EE-C8F3-2869-1C27-BA87702F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943B19-2A22-9715-BB0C-F94B9637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32DE-8856-B9C5-99FE-01A26435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33EC63-459E-C6F9-A0C8-D89FB0F2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A70D85-86BF-9353-5F97-3C8D011D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2ED22-850F-AE3B-1DA9-09DC7E1B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35214-8F7E-AB14-C577-0764578C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6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2A366-7F19-BA0B-EC98-7D261830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04966-B549-9661-024B-2145539B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994DFC-C439-ADD8-0CF1-196293A2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92387C-40FB-D192-0CB6-0E7C938E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A839C-653D-C61A-B3CB-F369EF82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14DE59-62E6-7D69-92B4-6D12469C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66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10447-32F5-594D-B227-9E405A95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9CC6B0-8D12-4170-2FC3-64C86FFA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8BA4-5174-10DC-B1F7-31D0AEA93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3984D2-902A-45BB-CD5C-C0602606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8B3931-C611-9663-B283-AB6FA09C6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0109B3-0EB4-95BD-E71B-B45D569B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E69029-6B7B-1A9A-096B-0C3193BB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7B988B-87FF-FEA3-E3DE-47A6730C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75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C527C-12ED-5026-1457-53F85E0F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4888E4-5805-93E4-9BDB-568D70C7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B8971E-AAF3-7078-5BCC-D040A2FB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12F056-CC46-8386-3E2E-40542346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43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962110-4E8B-D4E1-8C96-0CF49BA1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CB5E2F-581A-A568-3341-DC249B63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9A6AD6-AC24-EE80-0134-E7C91A4A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93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6C91A-1E8F-15E6-E565-EF1B49EF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7BC13-DA48-DC31-B9AF-300ABA08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FBE729-0AD0-2A6D-F918-68C1C8BD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B05B41-2ABE-0166-0873-607E3830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544FCD-34D2-F582-67A8-529C0A61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82D987-D687-7075-0034-20B1401D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110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1362B-06CC-166E-E4D3-5AFB3202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145772-6D0A-DF70-745D-9094D4F2F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51F6E3-F6BF-8F7F-F848-D8FF07315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F82A8A-336E-3892-38F7-0B1A271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64CB41-6637-3ACB-7156-FCCB19F8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E31758-8D2E-22A9-29E0-69701B22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9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B3E060-5FAF-08D0-538C-E5575FA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69F004-D25E-7F31-EBF0-82EC40D3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EA6CA-BFC0-1217-DEC0-5139715E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4C78-16C2-094C-B25C-AB417EAFC0AC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7EAED-C990-3C31-001F-44F9B7CD7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2EF06-6BA8-EF59-D64F-9F44C52E1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D57B-EFE6-9B46-8D06-FA586C397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34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E1421-1107-F8C3-08C5-E812368E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132303"/>
            <a:ext cx="9982200" cy="2387600"/>
          </a:xfrm>
        </p:spPr>
        <p:txBody>
          <a:bodyPr/>
          <a:lstStyle/>
          <a:p>
            <a:r>
              <a:rPr kumimoji="1" lang="en-US" altLang="zh-TW" dirty="0"/>
              <a:t>13637 - Easy </a:t>
            </a:r>
            <a:r>
              <a:rPr kumimoji="1" lang="en-US" altLang="zh-TW" dirty="0" err="1"/>
              <a:t>Gomoku</a:t>
            </a:r>
            <a:r>
              <a:rPr kumimoji="1" lang="en-US" altLang="zh-TW" dirty="0"/>
              <a:t> Validator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1D724A-9C01-BAB9-DA39-CF5501D38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I2P mid practice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  <a:b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</a:br>
            <a:endParaRPr lang="en-US" altLang="zh-TW" sz="2400" b="0" i="1" dirty="0">
              <a:effectLst/>
              <a:highlight>
                <a:srgbClr val="00FFF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線箭頭接點 17">
            <a:extLst>
              <a:ext uri="{FF2B5EF4-FFF2-40B4-BE49-F238E27FC236}">
                <a16:creationId xmlns:a16="http://schemas.microsoft.com/office/drawing/2014/main" id="{26B0A484-3840-4339-9871-2235DA6564EA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>
            <a:extLst>
              <a:ext uri="{FF2B5EF4-FFF2-40B4-BE49-F238E27FC236}">
                <a16:creationId xmlns:a16="http://schemas.microsoft.com/office/drawing/2014/main" id="{FC571534-5287-4F7E-BEB5-E4E8495E9D49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1" name="直線箭頭接點 19">
            <a:extLst>
              <a:ext uri="{FF2B5EF4-FFF2-40B4-BE49-F238E27FC236}">
                <a16:creationId xmlns:a16="http://schemas.microsoft.com/office/drawing/2014/main" id="{3BD9ED64-D76E-43E5-82BF-FF8B606D84E4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>
            <a:extLst>
              <a:ext uri="{FF2B5EF4-FFF2-40B4-BE49-F238E27FC236}">
                <a16:creationId xmlns:a16="http://schemas.microsoft.com/office/drawing/2014/main" id="{B6559F91-F066-4A23-8ED4-B353F2B7982F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77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(x, y+1) fulfilled 3 conditions</a:t>
            </a:r>
            <a:b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=&gt; keep checking next stone (x, y+2)</a:t>
            </a:r>
          </a:p>
          <a:p>
            <a:endParaRPr lang="en-US" altLang="zh-TW" sz="2400" b="0" i="1" dirty="0">
              <a:effectLst/>
              <a:highlight>
                <a:srgbClr val="00FFF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1EDB999-8C99-12EC-5E6B-235A62E8E108}"/>
              </a:ext>
            </a:extLst>
          </p:cNvPr>
          <p:cNvSpPr txBox="1">
            <a:spLocks/>
          </p:cNvSpPr>
          <p:nvPr/>
        </p:nvSpPr>
        <p:spPr>
          <a:xfrm>
            <a:off x="3783045" y="3060890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29" name="直線箭頭接點 17">
            <a:extLst>
              <a:ext uri="{FF2B5EF4-FFF2-40B4-BE49-F238E27FC236}">
                <a16:creationId xmlns:a16="http://schemas.microsoft.com/office/drawing/2014/main" id="{7489E5B9-B5E7-4862-95C2-62DB6E0CF7D9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>
            <a:extLst>
              <a:ext uri="{FF2B5EF4-FFF2-40B4-BE49-F238E27FC236}">
                <a16:creationId xmlns:a16="http://schemas.microsoft.com/office/drawing/2014/main" id="{809730BF-1DA7-4C96-BBF4-9062B46AA6C7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1" name="直線箭頭接點 19">
            <a:extLst>
              <a:ext uri="{FF2B5EF4-FFF2-40B4-BE49-F238E27FC236}">
                <a16:creationId xmlns:a16="http://schemas.microsoft.com/office/drawing/2014/main" id="{393EC8F8-4ABA-441B-997B-AA131A6229C1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>
            <a:extLst>
              <a:ext uri="{FF2B5EF4-FFF2-40B4-BE49-F238E27FC236}">
                <a16:creationId xmlns:a16="http://schemas.microsoft.com/office/drawing/2014/main" id="{CE7E5FA0-A195-4D9B-AA20-D7FE78B3DE03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8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</a:p>
          <a:p>
            <a:endParaRPr lang="en-US" altLang="zh-TW" sz="2400" b="0" i="1" dirty="0">
              <a:effectLst/>
              <a:highlight>
                <a:srgbClr val="00FFF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1EDB999-8C99-12EC-5E6B-235A62E8E108}"/>
              </a:ext>
            </a:extLst>
          </p:cNvPr>
          <p:cNvSpPr txBox="1">
            <a:spLocks/>
          </p:cNvSpPr>
          <p:nvPr/>
        </p:nvSpPr>
        <p:spPr>
          <a:xfrm>
            <a:off x="3783045" y="3060890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29" name="直線箭頭接點 17">
            <a:extLst>
              <a:ext uri="{FF2B5EF4-FFF2-40B4-BE49-F238E27FC236}">
                <a16:creationId xmlns:a16="http://schemas.microsoft.com/office/drawing/2014/main" id="{CADCB6F6-7AFF-4EFC-9AC4-8817E14B4E2C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>
            <a:extLst>
              <a:ext uri="{FF2B5EF4-FFF2-40B4-BE49-F238E27FC236}">
                <a16:creationId xmlns:a16="http://schemas.microsoft.com/office/drawing/2014/main" id="{ABCAD093-2A06-4ADA-BF5D-EB44DE81EAD4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1" name="直線箭頭接點 19">
            <a:extLst>
              <a:ext uri="{FF2B5EF4-FFF2-40B4-BE49-F238E27FC236}">
                <a16:creationId xmlns:a16="http://schemas.microsoft.com/office/drawing/2014/main" id="{398867C4-E798-4B2E-91A2-DDBE779CC82D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>
            <a:extLst>
              <a:ext uri="{FF2B5EF4-FFF2-40B4-BE49-F238E27FC236}">
                <a16:creationId xmlns:a16="http://schemas.microsoft.com/office/drawing/2014/main" id="{AA22FFAB-6A90-465B-BABF-2E212A215DAA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93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(x, y+2) fulfilled 3 conditions</a:t>
            </a:r>
            <a:b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=&gt; keep checking next stone (x, y+3)</a:t>
            </a:r>
          </a:p>
          <a:p>
            <a:endParaRPr lang="en-US" altLang="zh-TW" sz="2400" b="0" i="1" dirty="0">
              <a:effectLst/>
              <a:highlight>
                <a:srgbClr val="00FFF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1EDB999-8C99-12EC-5E6B-235A62E8E108}"/>
              </a:ext>
            </a:extLst>
          </p:cNvPr>
          <p:cNvSpPr txBox="1">
            <a:spLocks/>
          </p:cNvSpPr>
          <p:nvPr/>
        </p:nvSpPr>
        <p:spPr>
          <a:xfrm>
            <a:off x="3783045" y="3060890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62C6952-66B3-86A9-D1CE-06B4D7CD0345}"/>
              </a:ext>
            </a:extLst>
          </p:cNvPr>
          <p:cNvSpPr txBox="1">
            <a:spLocks/>
          </p:cNvSpPr>
          <p:nvPr/>
        </p:nvSpPr>
        <p:spPr>
          <a:xfrm>
            <a:off x="3783045" y="2643845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+ 3)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30" name="直線箭頭接點 17">
            <a:extLst>
              <a:ext uri="{FF2B5EF4-FFF2-40B4-BE49-F238E27FC236}">
                <a16:creationId xmlns:a16="http://schemas.microsoft.com/office/drawing/2014/main" id="{025408DF-B5E3-410B-95CB-296E43D2CFEC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標題 1">
            <a:extLst>
              <a:ext uri="{FF2B5EF4-FFF2-40B4-BE49-F238E27FC236}">
                <a16:creationId xmlns:a16="http://schemas.microsoft.com/office/drawing/2014/main" id="{5ED50548-8382-44BF-9A19-0ECA748EF8CF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2" name="直線箭頭接點 19">
            <a:extLst>
              <a:ext uri="{FF2B5EF4-FFF2-40B4-BE49-F238E27FC236}">
                <a16:creationId xmlns:a16="http://schemas.microsoft.com/office/drawing/2014/main" id="{646187CC-8A0E-41C5-9A35-D9B5241AAAFB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標題 1">
            <a:extLst>
              <a:ext uri="{FF2B5EF4-FFF2-40B4-BE49-F238E27FC236}">
                <a16:creationId xmlns:a16="http://schemas.microsoft.com/office/drawing/2014/main" id="{9688B700-AC63-4CB1-B1C8-86897DC960C0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98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</a:p>
          <a:p>
            <a:endParaRPr lang="en-US" altLang="zh-TW" sz="2400" b="0" i="1" dirty="0">
              <a:effectLst/>
              <a:highlight>
                <a:srgbClr val="00FFF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1EDB999-8C99-12EC-5E6B-235A62E8E108}"/>
              </a:ext>
            </a:extLst>
          </p:cNvPr>
          <p:cNvSpPr txBox="1">
            <a:spLocks/>
          </p:cNvSpPr>
          <p:nvPr/>
        </p:nvSpPr>
        <p:spPr>
          <a:xfrm>
            <a:off x="3783045" y="3060890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62C6952-66B3-86A9-D1CE-06B4D7CD0345}"/>
              </a:ext>
            </a:extLst>
          </p:cNvPr>
          <p:cNvSpPr txBox="1">
            <a:spLocks/>
          </p:cNvSpPr>
          <p:nvPr/>
        </p:nvSpPr>
        <p:spPr>
          <a:xfrm>
            <a:off x="3783045" y="2643845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+ 3)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30" name="直線箭頭接點 17">
            <a:extLst>
              <a:ext uri="{FF2B5EF4-FFF2-40B4-BE49-F238E27FC236}">
                <a16:creationId xmlns:a16="http://schemas.microsoft.com/office/drawing/2014/main" id="{700EA3D3-6612-4E24-8B08-CBD760744963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標題 1">
            <a:extLst>
              <a:ext uri="{FF2B5EF4-FFF2-40B4-BE49-F238E27FC236}">
                <a16:creationId xmlns:a16="http://schemas.microsoft.com/office/drawing/2014/main" id="{1DC0AEA6-194C-49FD-8FF9-51F72D957F7F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2" name="直線箭頭接點 19">
            <a:extLst>
              <a:ext uri="{FF2B5EF4-FFF2-40B4-BE49-F238E27FC236}">
                <a16:creationId xmlns:a16="http://schemas.microsoft.com/office/drawing/2014/main" id="{C0858A2A-A6B7-4E6C-8E41-04AE0D02183B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標題 1">
            <a:extLst>
              <a:ext uri="{FF2B5EF4-FFF2-40B4-BE49-F238E27FC236}">
                <a16:creationId xmlns:a16="http://schemas.microsoft.com/office/drawing/2014/main" id="{5C31F096-225F-408E-8987-8393117D42DE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93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(x, y+3) fulfilled 3 conditions</a:t>
            </a:r>
            <a:b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=&gt; keep checking next stone (x, y+4)</a:t>
            </a:r>
          </a:p>
          <a:p>
            <a:endParaRPr lang="en-US" altLang="zh-TW" sz="2400" b="0" i="1" dirty="0">
              <a:effectLst/>
              <a:highlight>
                <a:srgbClr val="00FFF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1EDB999-8C99-12EC-5E6B-235A62E8E108}"/>
              </a:ext>
            </a:extLst>
          </p:cNvPr>
          <p:cNvSpPr txBox="1">
            <a:spLocks/>
          </p:cNvSpPr>
          <p:nvPr/>
        </p:nvSpPr>
        <p:spPr>
          <a:xfrm>
            <a:off x="3783045" y="3060890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62C6952-66B3-86A9-D1CE-06B4D7CD0345}"/>
              </a:ext>
            </a:extLst>
          </p:cNvPr>
          <p:cNvSpPr txBox="1">
            <a:spLocks/>
          </p:cNvSpPr>
          <p:nvPr/>
        </p:nvSpPr>
        <p:spPr>
          <a:xfrm>
            <a:off x="3783045" y="2643845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+ 3)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E9BABBFA-E76C-1DF6-CD73-E924298DB850}"/>
              </a:ext>
            </a:extLst>
          </p:cNvPr>
          <p:cNvSpPr txBox="1">
            <a:spLocks/>
          </p:cNvSpPr>
          <p:nvPr/>
        </p:nvSpPr>
        <p:spPr>
          <a:xfrm>
            <a:off x="3783045" y="217307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+ 4)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31" name="直線箭頭接點 17">
            <a:extLst>
              <a:ext uri="{FF2B5EF4-FFF2-40B4-BE49-F238E27FC236}">
                <a16:creationId xmlns:a16="http://schemas.microsoft.com/office/drawing/2014/main" id="{BBA9FC76-D1B4-4D1B-BC55-5B3AC3248B0D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>
            <a:extLst>
              <a:ext uri="{FF2B5EF4-FFF2-40B4-BE49-F238E27FC236}">
                <a16:creationId xmlns:a16="http://schemas.microsoft.com/office/drawing/2014/main" id="{8FDD76AA-5D90-4D30-805C-3A385C2A1435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3" name="直線箭頭接點 19">
            <a:extLst>
              <a:ext uri="{FF2B5EF4-FFF2-40B4-BE49-F238E27FC236}">
                <a16:creationId xmlns:a16="http://schemas.microsoft.com/office/drawing/2014/main" id="{6AF2DFDB-D378-41C6-BF9C-942AD9A27108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標題 1">
            <a:extLst>
              <a:ext uri="{FF2B5EF4-FFF2-40B4-BE49-F238E27FC236}">
                <a16:creationId xmlns:a16="http://schemas.microsoft.com/office/drawing/2014/main" id="{C6C4E124-5805-4DC4-820A-62F779030C48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93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</a:p>
          <a:p>
            <a:endParaRPr lang="en-US" altLang="zh-TW" sz="2400" b="0" i="1" dirty="0">
              <a:effectLst/>
              <a:highlight>
                <a:srgbClr val="00FFF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1EDB999-8C99-12EC-5E6B-235A62E8E108}"/>
              </a:ext>
            </a:extLst>
          </p:cNvPr>
          <p:cNvSpPr txBox="1">
            <a:spLocks/>
          </p:cNvSpPr>
          <p:nvPr/>
        </p:nvSpPr>
        <p:spPr>
          <a:xfrm>
            <a:off x="3783045" y="3060890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62C6952-66B3-86A9-D1CE-06B4D7CD0345}"/>
              </a:ext>
            </a:extLst>
          </p:cNvPr>
          <p:cNvSpPr txBox="1">
            <a:spLocks/>
          </p:cNvSpPr>
          <p:nvPr/>
        </p:nvSpPr>
        <p:spPr>
          <a:xfrm>
            <a:off x="3783045" y="2643845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+ 3)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E9BABBFA-E76C-1DF6-CD73-E924298DB850}"/>
              </a:ext>
            </a:extLst>
          </p:cNvPr>
          <p:cNvSpPr txBox="1">
            <a:spLocks/>
          </p:cNvSpPr>
          <p:nvPr/>
        </p:nvSpPr>
        <p:spPr>
          <a:xfrm>
            <a:off x="3783045" y="217307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+ 4)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31" name="直線箭頭接點 17">
            <a:extLst>
              <a:ext uri="{FF2B5EF4-FFF2-40B4-BE49-F238E27FC236}">
                <a16:creationId xmlns:a16="http://schemas.microsoft.com/office/drawing/2014/main" id="{9E806D52-B0C0-45C4-A978-9BE558DE2A50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>
            <a:extLst>
              <a:ext uri="{FF2B5EF4-FFF2-40B4-BE49-F238E27FC236}">
                <a16:creationId xmlns:a16="http://schemas.microsoft.com/office/drawing/2014/main" id="{0D5796C3-239F-472C-8F45-898535544547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3" name="直線箭頭接點 19">
            <a:extLst>
              <a:ext uri="{FF2B5EF4-FFF2-40B4-BE49-F238E27FC236}">
                <a16:creationId xmlns:a16="http://schemas.microsoft.com/office/drawing/2014/main" id="{E36FF6E7-AB9D-49E5-8828-697AC4987EBD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標題 1">
            <a:extLst>
              <a:ext uri="{FF2B5EF4-FFF2-40B4-BE49-F238E27FC236}">
                <a16:creationId xmlns:a16="http://schemas.microsoft.com/office/drawing/2014/main" id="{4108C8D3-07A7-472E-90AE-A576210AB75C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9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(x, y+4) fulfilled 3 conditions</a:t>
            </a:r>
            <a:b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3200" b="1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=&gt; keep checking next stone (x, y+5)</a:t>
            </a:r>
          </a:p>
          <a:p>
            <a:endParaRPr lang="en-US" altLang="zh-TW" sz="2400" b="0" i="1" dirty="0">
              <a:effectLst/>
              <a:highlight>
                <a:srgbClr val="00FFF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1EDB999-8C99-12EC-5E6B-235A62E8E108}"/>
              </a:ext>
            </a:extLst>
          </p:cNvPr>
          <p:cNvSpPr txBox="1">
            <a:spLocks/>
          </p:cNvSpPr>
          <p:nvPr/>
        </p:nvSpPr>
        <p:spPr>
          <a:xfrm>
            <a:off x="3783045" y="3060890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62C6952-66B3-86A9-D1CE-06B4D7CD0345}"/>
              </a:ext>
            </a:extLst>
          </p:cNvPr>
          <p:cNvSpPr txBox="1">
            <a:spLocks/>
          </p:cNvSpPr>
          <p:nvPr/>
        </p:nvSpPr>
        <p:spPr>
          <a:xfrm>
            <a:off x="3783045" y="2643845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+ 3)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E9BABBFA-E76C-1DF6-CD73-E924298DB850}"/>
              </a:ext>
            </a:extLst>
          </p:cNvPr>
          <p:cNvSpPr txBox="1">
            <a:spLocks/>
          </p:cNvSpPr>
          <p:nvPr/>
        </p:nvSpPr>
        <p:spPr>
          <a:xfrm>
            <a:off x="3783045" y="217307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+ 4)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31" name="直線箭頭接點 17">
            <a:extLst>
              <a:ext uri="{FF2B5EF4-FFF2-40B4-BE49-F238E27FC236}">
                <a16:creationId xmlns:a16="http://schemas.microsoft.com/office/drawing/2014/main" id="{967E1939-3236-41B5-87A7-E8345B11796E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>
            <a:extLst>
              <a:ext uri="{FF2B5EF4-FFF2-40B4-BE49-F238E27FC236}">
                <a16:creationId xmlns:a16="http://schemas.microsoft.com/office/drawing/2014/main" id="{BC29186D-5FDD-4FB1-BB63-B0A7D83E0750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3" name="直線箭頭接點 19">
            <a:extLst>
              <a:ext uri="{FF2B5EF4-FFF2-40B4-BE49-F238E27FC236}">
                <a16:creationId xmlns:a16="http://schemas.microsoft.com/office/drawing/2014/main" id="{C6E2817C-86A2-44BC-9635-2A9FA15E3894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標題 1">
            <a:extLst>
              <a:ext uri="{FF2B5EF4-FFF2-40B4-BE49-F238E27FC236}">
                <a16:creationId xmlns:a16="http://schemas.microsoft.com/office/drawing/2014/main" id="{6CBCFCE3-D647-4F7C-9219-8EE29693D7CB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59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(x, y+4) fulfilled 3 conditions</a:t>
            </a:r>
            <a:b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3200" b="1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=&gt; keep checking next stone (x, y+5)</a:t>
            </a:r>
            <a:r>
              <a:rPr kumimoji="0" lang="zh-TW" altLang="en-US" sz="3200" b="1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=&gt;</a:t>
            </a:r>
            <a:r>
              <a:rPr kumimoji="0" lang="zh-TW" altLang="en-US" sz="3200" b="1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not fulfilled</a:t>
            </a:r>
            <a:r>
              <a:rPr lang="en-US" altLang="zh-TW" sz="3200" b="1" strike="sngStrike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/>
            </a:r>
            <a:br>
              <a:rPr lang="en-US" altLang="zh-TW" sz="3200" b="1" strike="sngStrike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</a:br>
            <a: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=&gt; 5 stones in line</a:t>
            </a:r>
            <a:endParaRPr kumimoji="0" lang="en-US" altLang="zh-TW" sz="3200" b="1" i="0" u="none" strike="sng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1EDB999-8C99-12EC-5E6B-235A62E8E108}"/>
              </a:ext>
            </a:extLst>
          </p:cNvPr>
          <p:cNvSpPr txBox="1">
            <a:spLocks/>
          </p:cNvSpPr>
          <p:nvPr/>
        </p:nvSpPr>
        <p:spPr>
          <a:xfrm>
            <a:off x="3783045" y="3060890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62C6952-66B3-86A9-D1CE-06B4D7CD0345}"/>
              </a:ext>
            </a:extLst>
          </p:cNvPr>
          <p:cNvSpPr txBox="1">
            <a:spLocks/>
          </p:cNvSpPr>
          <p:nvPr/>
        </p:nvSpPr>
        <p:spPr>
          <a:xfrm>
            <a:off x="3783045" y="2643845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+ 3)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E9BABBFA-E76C-1DF6-CD73-E924298DB850}"/>
              </a:ext>
            </a:extLst>
          </p:cNvPr>
          <p:cNvSpPr txBox="1">
            <a:spLocks/>
          </p:cNvSpPr>
          <p:nvPr/>
        </p:nvSpPr>
        <p:spPr>
          <a:xfrm>
            <a:off x="3783045" y="217307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+ 4)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31" name="直線箭頭接點 17">
            <a:extLst>
              <a:ext uri="{FF2B5EF4-FFF2-40B4-BE49-F238E27FC236}">
                <a16:creationId xmlns:a16="http://schemas.microsoft.com/office/drawing/2014/main" id="{34E7C7E5-4E8E-49B2-B2A9-A053F7DF0629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>
            <a:extLst>
              <a:ext uri="{FF2B5EF4-FFF2-40B4-BE49-F238E27FC236}">
                <a16:creationId xmlns:a16="http://schemas.microsoft.com/office/drawing/2014/main" id="{B3DB8BBC-8980-4055-9628-2560A5D3F1BF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3" name="直線箭頭接點 19">
            <a:extLst>
              <a:ext uri="{FF2B5EF4-FFF2-40B4-BE49-F238E27FC236}">
                <a16:creationId xmlns:a16="http://schemas.microsoft.com/office/drawing/2014/main" id="{8B471358-5D97-4690-AC74-6B5808FC4A4D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標題 1">
            <a:extLst>
              <a:ext uri="{FF2B5EF4-FFF2-40B4-BE49-F238E27FC236}">
                <a16:creationId xmlns:a16="http://schemas.microsoft.com/office/drawing/2014/main" id="{080AC4D5-F9A4-4D38-8DCB-2F2C5D6D63ED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02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036" y="1127938"/>
            <a:ext cx="6125738" cy="5076665"/>
          </a:xfr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However, we have troubles for the “middle” cases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3200" b="1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 should actually check both directions</a:t>
            </a:r>
            <a:br>
              <a:rPr kumimoji="0" lang="en-US" altLang="zh-TW" sz="3200" b="1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/>
            </a:r>
            <a:b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</a:br>
            <a: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=&gt; Top &amp; Down</a:t>
            </a:r>
            <a:b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</a:br>
            <a: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=&gt; Left &amp; Right</a:t>
            </a:r>
            <a:b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</a:br>
            <a: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=&gt; Diagonally \</a:t>
            </a:r>
            <a:b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</a:br>
            <a:r>
              <a:rPr lang="en-US" altLang="zh-TW" sz="3200" b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=&gt; Diagonally /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3200" b="1" dirty="0">
                <a:latin typeface="Calibri" panose="020F0502020204030204"/>
                <a:ea typeface="新細明體" panose="02020500000000000000" pitchFamily="18" charset="-120"/>
              </a:rPr>
              <a:t>If Two directions (including self stone) &gt;= 5</a:t>
            </a:r>
            <a:br>
              <a:rPr lang="en-US" altLang="zh-TW" sz="3200" b="1" dirty="0">
                <a:latin typeface="Calibri" panose="020F0502020204030204"/>
                <a:ea typeface="新細明體" panose="02020500000000000000" pitchFamily="18" charset="-120"/>
              </a:rPr>
            </a:br>
            <a:r>
              <a:rPr lang="en-US" altLang="zh-TW" sz="3200" b="1" dirty="0">
                <a:latin typeface="Calibri" panose="020F0502020204030204"/>
                <a:ea typeface="新細明體" panose="02020500000000000000" pitchFamily="18" charset="-120"/>
              </a:rPr>
              <a:t>=&gt; We found a line.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11727" y="4057795"/>
            <a:ext cx="1270173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- 2)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- 1)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1EDB999-8C99-12EC-5E6B-235A62E8E108}"/>
              </a:ext>
            </a:extLst>
          </p:cNvPr>
          <p:cNvSpPr txBox="1">
            <a:spLocks/>
          </p:cNvSpPr>
          <p:nvPr/>
        </p:nvSpPr>
        <p:spPr>
          <a:xfrm>
            <a:off x="3783045" y="3060890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62C6952-66B3-86A9-D1CE-06B4D7CD0345}"/>
              </a:ext>
            </a:extLst>
          </p:cNvPr>
          <p:cNvSpPr txBox="1">
            <a:spLocks/>
          </p:cNvSpPr>
          <p:nvPr/>
        </p:nvSpPr>
        <p:spPr>
          <a:xfrm>
            <a:off x="3783045" y="2643845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E9BABBFA-E76C-1DF6-CD73-E924298DB850}"/>
              </a:ext>
            </a:extLst>
          </p:cNvPr>
          <p:cNvSpPr txBox="1">
            <a:spLocks/>
          </p:cNvSpPr>
          <p:nvPr/>
        </p:nvSpPr>
        <p:spPr>
          <a:xfrm>
            <a:off x="3783045" y="217307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+ 2)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31" name="直線箭頭接點 17">
            <a:extLst>
              <a:ext uri="{FF2B5EF4-FFF2-40B4-BE49-F238E27FC236}">
                <a16:creationId xmlns:a16="http://schemas.microsoft.com/office/drawing/2014/main" id="{AB3CA9BD-341F-4788-9224-B2B15D1268DA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>
            <a:extLst>
              <a:ext uri="{FF2B5EF4-FFF2-40B4-BE49-F238E27FC236}">
                <a16:creationId xmlns:a16="http://schemas.microsoft.com/office/drawing/2014/main" id="{F89866BF-77AA-4570-93E3-063AF9DB857A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3" name="直線箭頭接點 19">
            <a:extLst>
              <a:ext uri="{FF2B5EF4-FFF2-40B4-BE49-F238E27FC236}">
                <a16:creationId xmlns:a16="http://schemas.microsoft.com/office/drawing/2014/main" id="{9240B7B4-DD39-499E-87E1-AD9D49F63326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標題 1">
            <a:extLst>
              <a:ext uri="{FF2B5EF4-FFF2-40B4-BE49-F238E27FC236}">
                <a16:creationId xmlns:a16="http://schemas.microsoft.com/office/drawing/2014/main" id="{1AEAB4F6-A46B-49AC-9BC0-D6CE609E4A84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760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65D2F-9E9A-9449-4C2C-496D46EE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Description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34A693-3BB4-8CFC-6EFF-A2A4021A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Given N lines of board placement, where x &amp; y represent the stone position of each round (x</a:t>
            </a:r>
            <a:r>
              <a:rPr kumimoji="1" lang="en-US" altLang="zh-TW" baseline="-25000" dirty="0"/>
              <a:t>2i-1</a:t>
            </a:r>
            <a:r>
              <a:rPr kumimoji="1" lang="en-US" altLang="zh-TW" dirty="0"/>
              <a:t> &amp; y</a:t>
            </a:r>
            <a:r>
              <a:rPr kumimoji="1" lang="en-US" altLang="zh-TW" baseline="-25000" dirty="0"/>
              <a:t>2i-1</a:t>
            </a:r>
            <a:r>
              <a:rPr kumimoji="1" lang="en-US" altLang="zh-TW" dirty="0"/>
              <a:t> for Black; x</a:t>
            </a:r>
            <a:r>
              <a:rPr kumimoji="1" lang="en-US" altLang="zh-TW" baseline="-25000" dirty="0"/>
              <a:t>2i</a:t>
            </a:r>
            <a:r>
              <a:rPr kumimoji="1" lang="en-US" altLang="zh-TW" dirty="0"/>
              <a:t> &amp; y</a:t>
            </a:r>
            <a:r>
              <a:rPr kumimoji="1" lang="en-US" altLang="zh-TW" baseline="-25000" dirty="0"/>
              <a:t>2i</a:t>
            </a:r>
            <a:r>
              <a:rPr kumimoji="1" lang="en-US" altLang="zh-TW" dirty="0"/>
              <a:t> for White). Note that all index used in this problem are </a:t>
            </a:r>
            <a:r>
              <a:rPr kumimoji="1" lang="en-US" altLang="zh-TW" dirty="0">
                <a:solidFill>
                  <a:srgbClr val="FF0000"/>
                </a:solidFill>
              </a:rPr>
              <a:t>1-based</a:t>
            </a:r>
            <a:r>
              <a:rPr kumimoji="1" lang="en-US" altLang="zh-TW" dirty="0"/>
              <a:t>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Output if there is a winner or not. </a:t>
            </a:r>
          </a:p>
          <a:p>
            <a:endParaRPr kumimoji="1" lang="en-US" altLang="zh-TW" baseline="-25000" dirty="0"/>
          </a:p>
          <a:p>
            <a:r>
              <a:rPr kumimoji="1" lang="en-US" altLang="zh-TW" dirty="0"/>
              <a:t>Winner: an unbroken chain of five stones </a:t>
            </a:r>
            <a:r>
              <a:rPr kumimoji="1" lang="en-US" altLang="zh-TW" dirty="0">
                <a:solidFill>
                  <a:srgbClr val="FF0000"/>
                </a:solidFill>
              </a:rPr>
              <a:t>horizontally</a:t>
            </a:r>
            <a:r>
              <a:rPr kumimoji="1" lang="en-US" altLang="zh-TW" dirty="0"/>
              <a:t>, </a:t>
            </a:r>
            <a:r>
              <a:rPr kumimoji="1" lang="en-US" altLang="zh-TW" dirty="0">
                <a:solidFill>
                  <a:srgbClr val="FF0000"/>
                </a:solidFill>
              </a:rPr>
              <a:t>vertically</a:t>
            </a:r>
            <a:r>
              <a:rPr kumimoji="1" lang="en-US" altLang="zh-TW" dirty="0"/>
              <a:t>, or </a:t>
            </a:r>
            <a:r>
              <a:rPr kumimoji="1" lang="en-US" altLang="zh-TW" dirty="0">
                <a:solidFill>
                  <a:srgbClr val="FF0000"/>
                </a:solidFill>
              </a:rPr>
              <a:t>diagonally</a:t>
            </a:r>
          </a:p>
        </p:txBody>
      </p:sp>
    </p:spTree>
    <p:extLst>
      <p:ext uri="{BB962C8B-B14F-4D97-AF65-F5344CB8AC3E}">
        <p14:creationId xmlns:p14="http://schemas.microsoft.com/office/powerpoint/2010/main" val="10868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73" y="1282390"/>
            <a:ext cx="10557263" cy="55756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int </a:t>
            </a:r>
            <a:r>
              <a:rPr lang="en-US" altLang="zh-TW" b="1" dirty="0" err="1"/>
              <a:t>directiontable</a:t>
            </a:r>
            <a:r>
              <a:rPr lang="en-US" altLang="zh-TW" b="1" dirty="0"/>
              <a:t>[8][2] = {{0,1},{0,-1},{-1,0},{1,0},{-1,1},{1,-1},{1,1},{-1,-1}};</a:t>
            </a:r>
          </a:p>
          <a:p>
            <a:pPr marL="0" indent="0">
              <a:buNone/>
            </a:pPr>
            <a:r>
              <a:rPr lang="en-US" altLang="zh-TW" b="1" dirty="0"/>
              <a:t>int </a:t>
            </a:r>
            <a:r>
              <a:rPr lang="en-US" altLang="zh-TW" b="1" dirty="0" err="1"/>
              <a:t>NConsecutiveStones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(int </a:t>
            </a:r>
            <a:r>
              <a:rPr lang="en-US" altLang="zh-TW" b="1" dirty="0" err="1"/>
              <a:t>position_x</a:t>
            </a:r>
            <a:r>
              <a:rPr lang="en-US" altLang="zh-TW" b="1" dirty="0"/>
              <a:t>, int </a:t>
            </a:r>
            <a:r>
              <a:rPr lang="en-US" altLang="zh-TW" b="1" dirty="0" err="1"/>
              <a:t>position_y</a:t>
            </a:r>
            <a:r>
              <a:rPr lang="en-US" altLang="zh-TW" b="1" dirty="0"/>
              <a:t>, int player, int direction) {</a:t>
            </a:r>
          </a:p>
          <a:p>
            <a:pPr marL="0" indent="0">
              <a:buNone/>
            </a:pPr>
            <a:r>
              <a:rPr lang="en-US" altLang="zh-TW" b="1" dirty="0"/>
              <a:t>    int </a:t>
            </a:r>
            <a:r>
              <a:rPr lang="en-US" altLang="zh-TW" b="1" dirty="0" err="1"/>
              <a:t>nCS</a:t>
            </a:r>
            <a:r>
              <a:rPr lang="en-US" altLang="zh-TW" b="1" dirty="0"/>
              <a:t> = 0; //the number of consecutive stones</a:t>
            </a:r>
          </a:p>
          <a:p>
            <a:pPr marL="0" indent="0">
              <a:buNone/>
            </a:pPr>
            <a:r>
              <a:rPr lang="en-US" altLang="zh-TW" b="1" dirty="0"/>
              <a:t>    while(</a:t>
            </a:r>
            <a:br>
              <a:rPr lang="en-US" altLang="zh-TW" b="1" dirty="0"/>
            </a:br>
            <a:r>
              <a:rPr lang="en-US" altLang="zh-TW" b="1" dirty="0">
                <a:solidFill>
                  <a:srgbClr val="FF0000"/>
                </a:solidFill>
              </a:rPr>
              <a:t>           </a:t>
            </a:r>
            <a:r>
              <a:rPr lang="en-US" altLang="zh-TW" b="1" dirty="0" err="1">
                <a:solidFill>
                  <a:srgbClr val="FF0000"/>
                </a:solidFill>
              </a:rPr>
              <a:t>position_x</a:t>
            </a:r>
            <a:r>
              <a:rPr lang="en-US" altLang="zh-TW" b="1" dirty="0">
                <a:solidFill>
                  <a:srgbClr val="FF0000"/>
                </a:solidFill>
              </a:rPr>
              <a:t> &gt;= 1 &amp;&amp; </a:t>
            </a:r>
            <a:r>
              <a:rPr lang="en-US" altLang="zh-TW" b="1" dirty="0" err="1">
                <a:solidFill>
                  <a:srgbClr val="FF0000"/>
                </a:solidFill>
              </a:rPr>
              <a:t>position_x</a:t>
            </a:r>
            <a:r>
              <a:rPr lang="en-US" altLang="zh-TW" b="1" dirty="0">
                <a:solidFill>
                  <a:srgbClr val="FF0000"/>
                </a:solidFill>
              </a:rPr>
              <a:t> &lt; 16 </a:t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b="1" dirty="0">
                <a:solidFill>
                  <a:srgbClr val="FF0000"/>
                </a:solidFill>
              </a:rPr>
              <a:t>    &amp;&amp; </a:t>
            </a:r>
            <a:r>
              <a:rPr lang="en-US" altLang="zh-TW" b="1" dirty="0" err="1">
                <a:solidFill>
                  <a:srgbClr val="FF0000"/>
                </a:solidFill>
              </a:rPr>
              <a:t>position_y</a:t>
            </a:r>
            <a:r>
              <a:rPr lang="en-US" altLang="zh-TW" b="1" dirty="0">
                <a:solidFill>
                  <a:srgbClr val="FF0000"/>
                </a:solidFill>
              </a:rPr>
              <a:t> &gt;= 1 &amp;&amp; </a:t>
            </a:r>
            <a:r>
              <a:rPr lang="en-US" altLang="zh-TW" b="1" dirty="0" err="1">
                <a:solidFill>
                  <a:srgbClr val="FF0000"/>
                </a:solidFill>
              </a:rPr>
              <a:t>position_y</a:t>
            </a:r>
            <a:r>
              <a:rPr lang="en-US" altLang="zh-TW" b="1" dirty="0">
                <a:solidFill>
                  <a:srgbClr val="FF0000"/>
                </a:solidFill>
              </a:rPr>
              <a:t> &lt; 16 </a:t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b="1" dirty="0">
                <a:solidFill>
                  <a:srgbClr val="FF0000"/>
                </a:solidFill>
              </a:rPr>
              <a:t>    &amp;&amp; board[</a:t>
            </a:r>
            <a:r>
              <a:rPr lang="en-US" altLang="zh-TW" b="1" dirty="0" err="1">
                <a:solidFill>
                  <a:srgbClr val="FF0000"/>
                </a:solidFill>
              </a:rPr>
              <a:t>position_x</a:t>
            </a:r>
            <a:r>
              <a:rPr lang="en-US" altLang="zh-TW" b="1" dirty="0">
                <a:solidFill>
                  <a:srgbClr val="FF0000"/>
                </a:solidFill>
              </a:rPr>
              <a:t>][</a:t>
            </a:r>
            <a:r>
              <a:rPr lang="en-US" altLang="zh-TW" b="1" dirty="0" err="1">
                <a:solidFill>
                  <a:srgbClr val="FF0000"/>
                </a:solidFill>
              </a:rPr>
              <a:t>position_y</a:t>
            </a:r>
            <a:r>
              <a:rPr lang="en-US" altLang="zh-TW" b="1" dirty="0">
                <a:solidFill>
                  <a:srgbClr val="FF0000"/>
                </a:solidFill>
              </a:rPr>
              <a:t>] == player</a:t>
            </a:r>
          </a:p>
          <a:p>
            <a:pPr marL="0" indent="0">
              <a:buNone/>
            </a:pPr>
            <a:r>
              <a:rPr lang="en-US" altLang="zh-TW" b="1" dirty="0"/>
              <a:t>     ) {</a:t>
            </a:r>
          </a:p>
          <a:p>
            <a:pPr marL="0" indent="0">
              <a:buNone/>
            </a:pPr>
            <a:r>
              <a:rPr lang="en-US" altLang="zh-TW" b="1" dirty="0"/>
              <a:t>        </a:t>
            </a:r>
            <a:r>
              <a:rPr lang="en-US" altLang="zh-TW" b="1" dirty="0" err="1"/>
              <a:t>nCS</a:t>
            </a:r>
            <a:r>
              <a:rPr lang="en-US" altLang="zh-TW" b="1" dirty="0"/>
              <a:t>++;</a:t>
            </a:r>
          </a:p>
          <a:p>
            <a:pPr marL="0" indent="0">
              <a:buNone/>
            </a:pPr>
            <a:r>
              <a:rPr lang="en-US" altLang="zh-TW" b="1" dirty="0"/>
              <a:t>        </a:t>
            </a:r>
            <a:r>
              <a:rPr lang="en-US" altLang="zh-TW" b="1" dirty="0" err="1"/>
              <a:t>position_x</a:t>
            </a:r>
            <a:r>
              <a:rPr lang="en-US" altLang="zh-TW" b="1" dirty="0"/>
              <a:t> += </a:t>
            </a:r>
            <a:r>
              <a:rPr lang="en-US" altLang="zh-TW" b="1" dirty="0" err="1"/>
              <a:t>directiontable</a:t>
            </a:r>
            <a:r>
              <a:rPr lang="en-US" altLang="zh-TW" b="1" dirty="0"/>
              <a:t>[direction][0];</a:t>
            </a:r>
          </a:p>
          <a:p>
            <a:pPr marL="0" indent="0">
              <a:buNone/>
            </a:pPr>
            <a:r>
              <a:rPr lang="en-US" altLang="zh-TW" b="1" dirty="0"/>
              <a:t>        </a:t>
            </a:r>
            <a:r>
              <a:rPr lang="en-US" altLang="zh-TW" b="1" dirty="0" err="1"/>
              <a:t>position_y</a:t>
            </a:r>
            <a:r>
              <a:rPr lang="en-US" altLang="zh-TW" b="1" dirty="0"/>
              <a:t> += </a:t>
            </a:r>
            <a:r>
              <a:rPr lang="en-US" altLang="zh-TW" b="1" dirty="0" err="1"/>
              <a:t>directiontable</a:t>
            </a:r>
            <a:r>
              <a:rPr lang="en-US" altLang="zh-TW" b="1" dirty="0"/>
              <a:t>[direction][1];</a:t>
            </a:r>
          </a:p>
          <a:p>
            <a:pPr marL="0" indent="0">
              <a:buNone/>
            </a:pPr>
            <a:r>
              <a:rPr lang="en-US" altLang="zh-TW" b="1" dirty="0"/>
              <a:t>    }</a:t>
            </a:r>
          </a:p>
          <a:p>
            <a:pPr marL="0" indent="0">
              <a:buNone/>
            </a:pPr>
            <a:r>
              <a:rPr lang="en-US" altLang="zh-TW" b="1" dirty="0"/>
              <a:t>    return </a:t>
            </a:r>
            <a:r>
              <a:rPr lang="en-US" altLang="zh-TW" b="1" dirty="0" err="1"/>
              <a:t>nCS</a:t>
            </a:r>
            <a:r>
              <a:rPr lang="en-US" altLang="zh-TW" b="1" dirty="0"/>
              <a:t>;</a:t>
            </a:r>
          </a:p>
          <a:p>
            <a:pPr marL="0" indent="0">
              <a:buNone/>
            </a:pPr>
            <a:r>
              <a:rPr lang="en-US" altLang="zh-TW" b="1" dirty="0"/>
              <a:t>}</a:t>
            </a:r>
          </a:p>
          <a:p>
            <a:pPr marL="0" indent="0">
              <a:buNone/>
            </a:pPr>
            <a:endParaRPr lang="en-US" altLang="zh-TW" b="1" dirty="0"/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BAFB64A-B38C-058F-3C2A-2FEEE033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6" y="145700"/>
            <a:ext cx="11924028" cy="1325563"/>
          </a:xfrm>
        </p:spPr>
        <p:txBody>
          <a:bodyPr>
            <a:normAutofit/>
          </a:bodyPr>
          <a:lstStyle/>
          <a:p>
            <a:r>
              <a:rPr kumimoji="1" lang="en-US" altLang="zh-TW" b="1" dirty="0" err="1"/>
              <a:t>NConsecutiveStones</a:t>
            </a:r>
            <a:r>
              <a:rPr kumimoji="1" lang="en-US" altLang="zh-TW" b="1" dirty="0"/>
              <a:t>: return # of consecutive stones)</a:t>
            </a:r>
            <a:endParaRPr kumimoji="1" lang="zh-TW" altLang="en-US" b="1" dirty="0"/>
          </a:p>
        </p:txBody>
      </p:sp>
      <p:sp>
        <p:nvSpPr>
          <p:cNvPr id="32" name="內容版面配置區 7">
            <a:extLst>
              <a:ext uri="{FF2B5EF4-FFF2-40B4-BE49-F238E27FC236}">
                <a16:creationId xmlns:a16="http://schemas.microsoft.com/office/drawing/2014/main" id="{EB5A80E4-DC42-432D-0F73-43844FC424A4}"/>
              </a:ext>
            </a:extLst>
          </p:cNvPr>
          <p:cNvSpPr txBox="1">
            <a:spLocks/>
          </p:cNvSpPr>
          <p:nvPr/>
        </p:nvSpPr>
        <p:spPr>
          <a:xfrm>
            <a:off x="8913541" y="3007948"/>
            <a:ext cx="3278459" cy="652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  <a:t>3 conditions</a:t>
            </a: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70AD8B40-09CB-308A-09BB-6053D15B1C5A}"/>
              </a:ext>
            </a:extLst>
          </p:cNvPr>
          <p:cNvCxnSpPr>
            <a:cxnSpLocks/>
          </p:cNvCxnSpPr>
          <p:nvPr/>
        </p:nvCxnSpPr>
        <p:spPr>
          <a:xfrm flipH="1">
            <a:off x="6582766" y="3334216"/>
            <a:ext cx="2196789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70" y="1460809"/>
            <a:ext cx="10557263" cy="5251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b="1" dirty="0"/>
              <a:t>int Checker (int position_x, int </a:t>
            </a:r>
            <a:r>
              <a:rPr lang="en-US" altLang="zh-TW" sz="2000" b="1" dirty="0" err="1"/>
              <a:t>position_y</a:t>
            </a:r>
            <a:r>
              <a:rPr lang="en-US" altLang="zh-TW" sz="2000" b="1" dirty="0"/>
              <a:t>, int player, int round) {</a:t>
            </a:r>
          </a:p>
          <a:p>
            <a:pPr marL="0" indent="0">
              <a:buNone/>
            </a:pPr>
            <a:r>
              <a:rPr lang="en-US" altLang="zh-TW" sz="2000" b="1" dirty="0"/>
              <a:t>	int found = 0;//a flag</a:t>
            </a:r>
          </a:p>
          <a:p>
            <a:pPr marL="0" indent="0">
              <a:buNone/>
            </a:pPr>
            <a:r>
              <a:rPr lang="en-US" altLang="zh-TW" sz="2000" b="1" dirty="0"/>
              <a:t>	int </a:t>
            </a:r>
            <a:r>
              <a:rPr lang="en-US" altLang="zh-TW" sz="2000" b="1" dirty="0" err="1"/>
              <a:t>direction_pair</a:t>
            </a:r>
            <a:r>
              <a:rPr lang="en-US" altLang="zh-TW" sz="2000" b="1" dirty="0"/>
              <a:t>;</a:t>
            </a:r>
          </a:p>
          <a:p>
            <a:pPr marL="0" indent="0">
              <a:buNone/>
            </a:pP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en-US" altLang="zh-TW" sz="2000" b="1" dirty="0"/>
              <a:t>	for(</a:t>
            </a:r>
            <a:r>
              <a:rPr lang="en-US" altLang="zh-TW" sz="2000" b="1" dirty="0" err="1">
                <a:solidFill>
                  <a:srgbClr val="FF0000"/>
                </a:solidFill>
              </a:rPr>
              <a:t>direction_pair</a:t>
            </a:r>
            <a:r>
              <a:rPr lang="en-US" altLang="zh-TW" sz="2000" b="1" dirty="0">
                <a:solidFill>
                  <a:srgbClr val="FF0000"/>
                </a:solidFill>
              </a:rPr>
              <a:t> = 0; </a:t>
            </a:r>
            <a:r>
              <a:rPr lang="en-US" altLang="zh-TW" sz="2000" b="1" dirty="0" err="1">
                <a:solidFill>
                  <a:srgbClr val="FF0000"/>
                </a:solidFill>
              </a:rPr>
              <a:t>direction_pair</a:t>
            </a:r>
            <a:r>
              <a:rPr lang="en-US" altLang="zh-TW" sz="2000" b="1" dirty="0">
                <a:solidFill>
                  <a:srgbClr val="FF0000"/>
                </a:solidFill>
              </a:rPr>
              <a:t> &lt; 4</a:t>
            </a:r>
            <a:r>
              <a:rPr lang="en-US" altLang="zh-TW" sz="2000" b="1" dirty="0"/>
              <a:t>; </a:t>
            </a:r>
            <a:r>
              <a:rPr lang="en-US" altLang="zh-TW" sz="2000" b="1" dirty="0" err="1"/>
              <a:t>direction_pair</a:t>
            </a:r>
            <a:r>
              <a:rPr lang="en-US" altLang="zh-TW" sz="2000" b="1" dirty="0"/>
              <a:t>++) {</a:t>
            </a:r>
          </a:p>
          <a:p>
            <a:pPr marL="0" indent="0">
              <a:buNone/>
            </a:pPr>
            <a:r>
              <a:rPr lang="en-US" altLang="zh-TW" sz="2000" b="1" dirty="0"/>
              <a:t>		</a:t>
            </a:r>
            <a:r>
              <a:rPr lang="en-US" altLang="zh-TW" sz="2200" b="1" dirty="0"/>
              <a:t>int </a:t>
            </a:r>
            <a:r>
              <a:rPr lang="en-US" altLang="zh-TW" sz="2200" b="1" dirty="0" err="1"/>
              <a:t>nCS_total</a:t>
            </a:r>
            <a:r>
              <a:rPr lang="en-US" altLang="zh-TW" sz="2200" b="1" dirty="0"/>
              <a:t> = 0; //the total number of consecutive stones</a:t>
            </a:r>
          </a:p>
          <a:p>
            <a:pPr marL="0" indent="0">
              <a:buNone/>
            </a:pPr>
            <a:r>
              <a:rPr lang="en-US" altLang="zh-TW" sz="2200" b="1" dirty="0"/>
              <a:t>		</a:t>
            </a:r>
            <a:r>
              <a:rPr lang="en-US" altLang="zh-TW" sz="2200" b="1" dirty="0" err="1"/>
              <a:t>nCS_total</a:t>
            </a:r>
            <a:r>
              <a:rPr lang="en-US" altLang="zh-TW" sz="2200" b="1" dirty="0"/>
              <a:t> = </a:t>
            </a:r>
            <a:r>
              <a:rPr lang="en-US" altLang="zh-TW" sz="2200" b="1" dirty="0" err="1">
                <a:solidFill>
                  <a:srgbClr val="FF0000"/>
                </a:solidFill>
              </a:rPr>
              <a:t>NConsecutiveStones</a:t>
            </a:r>
            <a:r>
              <a:rPr lang="en-US" altLang="zh-TW" sz="2200" b="1" dirty="0">
                <a:solidFill>
                  <a:srgbClr val="FF0000"/>
                </a:solidFill>
              </a:rPr>
              <a:t>(position_x, </a:t>
            </a:r>
            <a:r>
              <a:rPr lang="en-US" altLang="zh-TW" sz="2200" b="1" dirty="0" err="1">
                <a:solidFill>
                  <a:srgbClr val="FF0000"/>
                </a:solidFill>
              </a:rPr>
              <a:t>position_y</a:t>
            </a:r>
            <a:r>
              <a:rPr lang="en-US" altLang="zh-TW" sz="2200" b="1" dirty="0">
                <a:solidFill>
                  <a:srgbClr val="FF0000"/>
                </a:solidFill>
              </a:rPr>
              <a:t>, player, 2*</a:t>
            </a:r>
            <a:r>
              <a:rPr lang="en-US" altLang="zh-TW" sz="2200" b="1" dirty="0" err="1">
                <a:solidFill>
                  <a:srgbClr val="FF0000"/>
                </a:solidFill>
              </a:rPr>
              <a:t>direction_pair</a:t>
            </a:r>
            <a:r>
              <a:rPr lang="en-US" altLang="zh-TW" sz="22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FF0000"/>
                </a:solidFill>
              </a:rPr>
              <a:t>	    	  + </a:t>
            </a:r>
            <a:r>
              <a:rPr lang="en-US" altLang="zh-TW" sz="2200" b="1" dirty="0" err="1">
                <a:solidFill>
                  <a:srgbClr val="FF0000"/>
                </a:solidFill>
              </a:rPr>
              <a:t>NConsecutiveStones</a:t>
            </a:r>
            <a:r>
              <a:rPr lang="en-US" altLang="zh-TW" sz="2200" b="1" dirty="0">
                <a:solidFill>
                  <a:srgbClr val="FF0000"/>
                </a:solidFill>
              </a:rPr>
              <a:t>(position_x, </a:t>
            </a:r>
            <a:r>
              <a:rPr lang="en-US" altLang="zh-TW" sz="2200" b="1" dirty="0" err="1">
                <a:solidFill>
                  <a:srgbClr val="FF0000"/>
                </a:solidFill>
              </a:rPr>
              <a:t>position_y</a:t>
            </a:r>
            <a:r>
              <a:rPr lang="en-US" altLang="zh-TW" sz="2200" b="1" dirty="0">
                <a:solidFill>
                  <a:srgbClr val="FF0000"/>
                </a:solidFill>
              </a:rPr>
              <a:t>, player, 2*direction_pair+1)-1;</a:t>
            </a:r>
          </a:p>
          <a:p>
            <a:pPr marL="0" indent="0">
              <a:buNone/>
            </a:pPr>
            <a:r>
              <a:rPr lang="en-US" altLang="zh-TW" sz="2200" b="1" dirty="0"/>
              <a:t>		if(</a:t>
            </a:r>
            <a:r>
              <a:rPr lang="en-US" altLang="zh-TW" sz="2200" b="1" dirty="0" err="1"/>
              <a:t>nCS_total</a:t>
            </a:r>
            <a:r>
              <a:rPr lang="en-US" altLang="zh-TW" sz="2200" b="1" dirty="0"/>
              <a:t> &gt;= 5) {</a:t>
            </a:r>
          </a:p>
          <a:p>
            <a:pPr marL="0" indent="0">
              <a:buNone/>
            </a:pPr>
            <a:r>
              <a:rPr lang="en-US" altLang="zh-TW" sz="2200" b="1" dirty="0"/>
              <a:t>			</a:t>
            </a:r>
            <a:r>
              <a:rPr lang="en-US" altLang="zh-TW" sz="2200" b="1" dirty="0" err="1"/>
              <a:t>Print_if_has_winner</a:t>
            </a:r>
            <a:r>
              <a:rPr lang="en-US" altLang="zh-TW" sz="2200" b="1" dirty="0"/>
              <a:t>(player, round);</a:t>
            </a:r>
          </a:p>
          <a:p>
            <a:pPr marL="0" indent="0">
              <a:buNone/>
            </a:pPr>
            <a:r>
              <a:rPr lang="en-US" altLang="zh-TW" sz="2200" b="1" dirty="0"/>
              <a:t>			found = 1; break;</a:t>
            </a:r>
          </a:p>
          <a:p>
            <a:pPr marL="0" indent="0">
              <a:buNone/>
            </a:pPr>
            <a:r>
              <a:rPr lang="en-US" altLang="zh-TW" sz="2200" b="1" dirty="0"/>
              <a:t>		}</a:t>
            </a:r>
          </a:p>
          <a:p>
            <a:pPr marL="0" indent="0">
              <a:buNone/>
            </a:pPr>
            <a:r>
              <a:rPr lang="en-US" altLang="zh-TW" sz="2000" b="1" dirty="0"/>
              <a:t>	}</a:t>
            </a:r>
          </a:p>
          <a:p>
            <a:pPr marL="0" indent="0">
              <a:buNone/>
            </a:pPr>
            <a:r>
              <a:rPr lang="en-US" altLang="zh-TW" sz="2000" b="1" dirty="0"/>
              <a:t>	return found;</a:t>
            </a:r>
          </a:p>
          <a:p>
            <a:pPr marL="0" indent="0">
              <a:buNone/>
            </a:pPr>
            <a:r>
              <a:rPr lang="en-US" altLang="zh-TW" sz="2000" b="1" dirty="0"/>
              <a:t>}</a:t>
            </a: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BAFB64A-B38C-058F-3C2A-2FEEE033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6" y="145701"/>
            <a:ext cx="11924028" cy="1080934"/>
          </a:xfrm>
        </p:spPr>
        <p:txBody>
          <a:bodyPr>
            <a:normAutofit/>
          </a:bodyPr>
          <a:lstStyle/>
          <a:p>
            <a:r>
              <a:rPr kumimoji="1" lang="en-US" altLang="zh-TW" sz="3600" b="1" dirty="0"/>
              <a:t>Checker: return 1 if a line of at least five stones in a dir. pair</a:t>
            </a:r>
            <a:endParaRPr kumimoji="1" lang="zh-TW" altLang="en-US" sz="3600" b="1" dirty="0"/>
          </a:p>
        </p:txBody>
      </p:sp>
      <p:sp>
        <p:nvSpPr>
          <p:cNvPr id="2" name="內容版面配置區 7">
            <a:extLst>
              <a:ext uri="{FF2B5EF4-FFF2-40B4-BE49-F238E27FC236}">
                <a16:creationId xmlns:a16="http://schemas.microsoft.com/office/drawing/2014/main" id="{6EB4D568-7C18-8C7B-9E7D-B6597F689BCA}"/>
              </a:ext>
            </a:extLst>
          </p:cNvPr>
          <p:cNvSpPr txBox="1">
            <a:spLocks/>
          </p:cNvSpPr>
          <p:nvPr/>
        </p:nvSpPr>
        <p:spPr>
          <a:xfrm>
            <a:off x="6158415" y="5274527"/>
            <a:ext cx="5958468" cy="149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  <a:t>Since </a:t>
            </a:r>
            <a:r>
              <a:rPr lang="en-US" altLang="zh-TW" sz="3200" b="1" dirty="0" err="1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  <a:t>NConsecutiveStones</a:t>
            </a:r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  <a:t> starts from (x, y), we need to deduct the duplicate self stone. </a:t>
            </a: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71A8D6EC-7034-3164-70C3-586F18FC81D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9137649" y="4215161"/>
            <a:ext cx="1054566" cy="105936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A477C9-EEAE-46A5-82BD-5CB2A4053F83}"/>
              </a:ext>
            </a:extLst>
          </p:cNvPr>
          <p:cNvSpPr txBox="1"/>
          <p:nvPr/>
        </p:nvSpPr>
        <p:spPr>
          <a:xfrm>
            <a:off x="731751" y="1105318"/>
            <a:ext cx="798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1" dirty="0"/>
              <a:t>int </a:t>
            </a:r>
            <a:r>
              <a:rPr lang="en-US" altLang="zh-TW" b="1" dirty="0" err="1"/>
              <a:t>directiontable</a:t>
            </a:r>
            <a:r>
              <a:rPr lang="en-US" altLang="zh-TW" b="1" dirty="0"/>
              <a:t>[8][2] = {{0,1},{0,-1},{-1,0},{1,0},{-1,1},{1,-1},{1,1},{-1,-1}};</a:t>
            </a:r>
          </a:p>
        </p:txBody>
      </p:sp>
    </p:spTree>
    <p:extLst>
      <p:ext uri="{BB962C8B-B14F-4D97-AF65-F5344CB8AC3E}">
        <p14:creationId xmlns:p14="http://schemas.microsoft.com/office/powerpoint/2010/main" val="4450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70" y="1460809"/>
            <a:ext cx="10557263" cy="5251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void </a:t>
            </a:r>
            <a:r>
              <a:rPr lang="en-US" altLang="zh-TW" b="1" dirty="0" err="1"/>
              <a:t>Print_if_has_winner</a:t>
            </a:r>
            <a:r>
              <a:rPr lang="en-US" altLang="zh-TW" b="1" dirty="0"/>
              <a:t>(int player, int round) {</a:t>
            </a:r>
          </a:p>
          <a:p>
            <a:pPr marL="0" indent="0">
              <a:buNone/>
            </a:pPr>
            <a:r>
              <a:rPr lang="en-US" altLang="zh-TW" b="1" dirty="0"/>
              <a:t>    if (player == first) {</a:t>
            </a:r>
          </a:p>
          <a:p>
            <a:pPr marL="0" indent="0">
              <a:buNone/>
            </a:pPr>
            <a:r>
              <a:rPr lang="en-US" altLang="zh-TW" b="1" dirty="0"/>
              <a:t>        </a:t>
            </a:r>
            <a:r>
              <a:rPr lang="en-US" altLang="zh-TW" b="1" dirty="0" err="1"/>
              <a:t>printf</a:t>
            </a:r>
            <a:r>
              <a:rPr lang="en-US" altLang="zh-TW" b="1" dirty="0"/>
              <a:t>("LSC wins at the %</a:t>
            </a:r>
            <a:r>
              <a:rPr lang="en-US" altLang="zh-TW" b="1" dirty="0" err="1"/>
              <a:t>dth</a:t>
            </a:r>
            <a:r>
              <a:rPr lang="en-US" altLang="zh-TW" b="1" dirty="0"/>
              <a:t> step.\n", round + 1);</a:t>
            </a:r>
          </a:p>
          <a:p>
            <a:pPr marL="0" indent="0">
              <a:buNone/>
            </a:pPr>
            <a:r>
              <a:rPr lang="en-US" altLang="zh-TW" b="1" dirty="0"/>
              <a:t>    } else {</a:t>
            </a:r>
          </a:p>
          <a:p>
            <a:pPr marL="0" indent="0">
              <a:buNone/>
            </a:pPr>
            <a:r>
              <a:rPr lang="en-US" altLang="zh-TW" b="1" dirty="0"/>
              <a:t>        </a:t>
            </a:r>
            <a:r>
              <a:rPr lang="en-US" altLang="zh-TW" b="1" dirty="0" err="1"/>
              <a:t>printf</a:t>
            </a:r>
            <a:r>
              <a:rPr lang="en-US" altLang="zh-TW" b="1" dirty="0"/>
              <a:t>("TSC wins at the %</a:t>
            </a:r>
            <a:r>
              <a:rPr lang="en-US" altLang="zh-TW" b="1" dirty="0" err="1"/>
              <a:t>dth</a:t>
            </a:r>
            <a:r>
              <a:rPr lang="en-US" altLang="zh-TW" b="1" dirty="0"/>
              <a:t> step.\n", round + 1);</a:t>
            </a:r>
          </a:p>
          <a:p>
            <a:pPr marL="0" indent="0">
              <a:buNone/>
            </a:pPr>
            <a:r>
              <a:rPr lang="en-US" altLang="zh-TW" b="1" dirty="0"/>
              <a:t>    }</a:t>
            </a:r>
          </a:p>
          <a:p>
            <a:pPr marL="0" indent="0">
              <a:buNone/>
            </a:pPr>
            <a:r>
              <a:rPr lang="en-US" altLang="zh-TW" b="1" dirty="0"/>
              <a:t>}</a:t>
            </a: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BAFB64A-B38C-058F-3C2A-2FEEE033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6" y="145701"/>
            <a:ext cx="11924028" cy="1080934"/>
          </a:xfrm>
        </p:spPr>
        <p:txBody>
          <a:bodyPr>
            <a:normAutofit/>
          </a:bodyPr>
          <a:lstStyle/>
          <a:p>
            <a:r>
              <a:rPr kumimoji="1" lang="en-US" altLang="zh-TW" sz="3600" b="1" dirty="0" err="1"/>
              <a:t>Print_if_has_winner</a:t>
            </a:r>
            <a:r>
              <a:rPr kumimoji="1" lang="en-US" altLang="zh-TW" sz="3600" b="1" dirty="0"/>
              <a:t>: Print if has winner</a:t>
            </a:r>
            <a:endParaRPr kumimoji="1"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706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06" y="1495859"/>
            <a:ext cx="10935627" cy="5655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b="1" dirty="0"/>
              <a:t>int main () {</a:t>
            </a:r>
          </a:p>
          <a:p>
            <a:pPr marL="0" indent="0">
              <a:buNone/>
            </a:pPr>
            <a:r>
              <a:rPr lang="en-US" altLang="zh-TW" sz="2000" b="1" dirty="0"/>
              <a:t>	int N = 0;	 int </a:t>
            </a:r>
            <a:r>
              <a:rPr lang="en-US" altLang="zh-TW" sz="2000" b="1" dirty="0">
                <a:solidFill>
                  <a:srgbClr val="00B050"/>
                </a:solidFill>
              </a:rPr>
              <a:t>winner = -1</a:t>
            </a:r>
            <a:r>
              <a:rPr lang="en-US" altLang="zh-TW" sz="2000" b="1" dirty="0"/>
              <a:t>; int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, j; </a:t>
            </a:r>
            <a:r>
              <a:rPr lang="en-US" altLang="zh-TW" sz="2000" b="1" dirty="0" err="1"/>
              <a:t>scanf</a:t>
            </a:r>
            <a:r>
              <a:rPr lang="en-US" altLang="zh-TW" sz="2000" b="1" dirty="0"/>
              <a:t>("%d", &amp;N);</a:t>
            </a:r>
          </a:p>
          <a:p>
            <a:pPr marL="0" indent="0">
              <a:buNone/>
            </a:pP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en-US" altLang="zh-TW" sz="2000" b="1" dirty="0"/>
              <a:t>	for (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 = 0;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 &lt; N;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++) {   // read stone place</a:t>
            </a:r>
            <a:br>
              <a:rPr lang="en-US" altLang="zh-TW" sz="2000" b="1" dirty="0"/>
            </a:br>
            <a:r>
              <a:rPr lang="en-US" altLang="zh-TW" sz="2000" b="1" dirty="0"/>
              <a:t>		int player = -1;</a:t>
            </a:r>
            <a:br>
              <a:rPr lang="en-US" altLang="zh-TW" sz="2000" b="1" dirty="0"/>
            </a:br>
            <a:r>
              <a:rPr lang="en-US" altLang="zh-TW" sz="2000" b="1" dirty="0"/>
              <a:t>		int </a:t>
            </a:r>
            <a:r>
              <a:rPr lang="en-US" altLang="zh-TW" sz="2000" b="1" dirty="0" err="1"/>
              <a:t>place_x</a:t>
            </a:r>
            <a:r>
              <a:rPr lang="en-US" altLang="zh-TW" sz="2000" b="1" dirty="0"/>
              <a:t> = -1, </a:t>
            </a:r>
            <a:r>
              <a:rPr lang="en-US" altLang="zh-TW" sz="2000" b="1" dirty="0" err="1"/>
              <a:t>place_y</a:t>
            </a:r>
            <a:r>
              <a:rPr lang="en-US" altLang="zh-TW" sz="2000" b="1" dirty="0"/>
              <a:t> = -1;</a:t>
            </a:r>
            <a:br>
              <a:rPr lang="en-US" altLang="zh-TW" sz="2000" b="1" dirty="0"/>
            </a:br>
            <a:r>
              <a:rPr lang="en-US" altLang="zh-TW" sz="2000" b="1" dirty="0"/>
              <a:t>		</a:t>
            </a:r>
            <a:r>
              <a:rPr lang="en-US" altLang="zh-TW" sz="2000" b="1" dirty="0" err="1"/>
              <a:t>scanf</a:t>
            </a:r>
            <a:r>
              <a:rPr lang="en-US" altLang="zh-TW" sz="2000" b="1" dirty="0"/>
              <a:t>("%</a:t>
            </a:r>
            <a:r>
              <a:rPr lang="en-US" altLang="zh-TW" sz="2000" b="1" dirty="0" err="1"/>
              <a:t>d%d</a:t>
            </a:r>
            <a:r>
              <a:rPr lang="en-US" altLang="zh-TW" sz="2000" b="1" dirty="0"/>
              <a:t>", &amp;</a:t>
            </a:r>
            <a:r>
              <a:rPr lang="en-US" altLang="zh-TW" sz="2000" b="1" dirty="0" err="1"/>
              <a:t>place_x</a:t>
            </a:r>
            <a:r>
              <a:rPr lang="en-US" altLang="zh-TW" sz="2000" b="1" dirty="0"/>
              <a:t>, &amp;</a:t>
            </a:r>
            <a:r>
              <a:rPr lang="en-US" altLang="zh-TW" sz="2000" b="1" dirty="0" err="1"/>
              <a:t>place_y</a:t>
            </a:r>
            <a:r>
              <a:rPr lang="en-US" altLang="zh-TW" sz="2000" b="1" dirty="0"/>
              <a:t>);</a:t>
            </a:r>
            <a:br>
              <a:rPr lang="en-US" altLang="zh-TW" sz="2000" b="1" dirty="0"/>
            </a:b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en-US" altLang="zh-TW" sz="2000" b="1" dirty="0"/>
              <a:t>		</a:t>
            </a:r>
            <a:r>
              <a:rPr lang="en-US" altLang="zh-TW" sz="2000" b="1" dirty="0">
                <a:solidFill>
                  <a:srgbClr val="FF0000"/>
                </a:solidFill>
              </a:rPr>
              <a:t>if (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 % 2 == 0) // black</a:t>
            </a:r>
            <a:br>
              <a:rPr lang="en-US" altLang="zh-TW" sz="2000" b="1" dirty="0">
                <a:solidFill>
                  <a:srgbClr val="FF0000"/>
                </a:solidFill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			board[</a:t>
            </a:r>
            <a:r>
              <a:rPr lang="en-US" altLang="zh-TW" sz="2000" b="1" dirty="0" err="1">
                <a:solidFill>
                  <a:srgbClr val="FF0000"/>
                </a:solidFill>
              </a:rPr>
              <a:t>place_x</a:t>
            </a:r>
            <a:r>
              <a:rPr lang="en-US" altLang="zh-TW" sz="2000" b="1" dirty="0">
                <a:solidFill>
                  <a:srgbClr val="FF0000"/>
                </a:solidFill>
              </a:rPr>
              <a:t>][</a:t>
            </a:r>
            <a:r>
              <a:rPr lang="en-US" altLang="zh-TW" sz="2000" b="1" dirty="0" err="1">
                <a:solidFill>
                  <a:srgbClr val="FF0000"/>
                </a:solidFill>
              </a:rPr>
              <a:t>place_y</a:t>
            </a:r>
            <a:r>
              <a:rPr lang="en-US" altLang="zh-TW" sz="2000" b="1" dirty="0">
                <a:solidFill>
                  <a:srgbClr val="FF0000"/>
                </a:solidFill>
              </a:rPr>
              <a:t>] = player = first;</a:t>
            </a:r>
            <a:br>
              <a:rPr lang="en-US" altLang="zh-TW" sz="2000" b="1" dirty="0">
                <a:solidFill>
                  <a:srgbClr val="FF0000"/>
                </a:solidFill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		else //white</a:t>
            </a:r>
            <a:br>
              <a:rPr lang="en-US" altLang="zh-TW" sz="2000" b="1" dirty="0">
                <a:solidFill>
                  <a:srgbClr val="FF0000"/>
                </a:solidFill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			board[</a:t>
            </a:r>
            <a:r>
              <a:rPr lang="en-US" altLang="zh-TW" sz="2000" b="1" dirty="0" err="1">
                <a:solidFill>
                  <a:srgbClr val="FF0000"/>
                </a:solidFill>
              </a:rPr>
              <a:t>place_x</a:t>
            </a:r>
            <a:r>
              <a:rPr lang="en-US" altLang="zh-TW" sz="2000" b="1" dirty="0">
                <a:solidFill>
                  <a:srgbClr val="FF0000"/>
                </a:solidFill>
              </a:rPr>
              <a:t>][</a:t>
            </a:r>
            <a:r>
              <a:rPr lang="en-US" altLang="zh-TW" sz="2000" b="1" dirty="0" err="1">
                <a:solidFill>
                  <a:srgbClr val="FF0000"/>
                </a:solidFill>
              </a:rPr>
              <a:t>place_y</a:t>
            </a:r>
            <a:r>
              <a:rPr lang="en-US" altLang="zh-TW" sz="2000" b="1" dirty="0">
                <a:solidFill>
                  <a:srgbClr val="FF0000"/>
                </a:solidFill>
              </a:rPr>
              <a:t>] = player = second;</a:t>
            </a: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en-US" altLang="zh-TW" sz="2000" b="1" dirty="0"/>
              <a:t>		</a:t>
            </a:r>
            <a:r>
              <a:rPr lang="en-US" altLang="zh-TW" sz="2000" b="1" dirty="0">
                <a:solidFill>
                  <a:srgbClr val="FF0000"/>
                </a:solidFill>
              </a:rPr>
              <a:t>if(Checker(</a:t>
            </a:r>
            <a:r>
              <a:rPr lang="en-US" altLang="zh-TW" sz="2000" b="1" dirty="0" err="1">
                <a:solidFill>
                  <a:srgbClr val="FF0000"/>
                </a:solidFill>
              </a:rPr>
              <a:t>place_x</a:t>
            </a:r>
            <a:r>
              <a:rPr lang="en-US" altLang="zh-TW" sz="2000" b="1" dirty="0">
                <a:solidFill>
                  <a:srgbClr val="FF0000"/>
                </a:solidFill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</a:rPr>
              <a:t>place_y</a:t>
            </a:r>
            <a:r>
              <a:rPr lang="en-US" altLang="zh-TW" sz="2000" b="1" dirty="0">
                <a:solidFill>
                  <a:srgbClr val="FF0000"/>
                </a:solidFill>
              </a:rPr>
              <a:t>, player, 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)) {</a:t>
            </a:r>
            <a:br>
              <a:rPr lang="en-US" altLang="zh-TW" sz="2000" b="1" dirty="0">
                <a:solidFill>
                  <a:srgbClr val="FF0000"/>
                </a:solidFill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			winner = player;</a:t>
            </a:r>
            <a:br>
              <a:rPr lang="en-US" altLang="zh-TW" sz="2000" b="1" dirty="0">
                <a:solidFill>
                  <a:srgbClr val="FF0000"/>
                </a:solidFill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			break;</a:t>
            </a:r>
            <a:br>
              <a:rPr lang="en-US" altLang="zh-TW" sz="2000" b="1" dirty="0">
                <a:solidFill>
                  <a:srgbClr val="FF0000"/>
                </a:solidFill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		}</a:t>
            </a: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en-US" altLang="zh-TW" sz="2000" b="1" dirty="0"/>
              <a:t>	}</a:t>
            </a:r>
            <a:br>
              <a:rPr lang="en-US" altLang="zh-TW" sz="2000" b="1" dirty="0"/>
            </a:br>
            <a:r>
              <a:rPr lang="en-US" altLang="zh-TW" sz="2000" b="1" dirty="0"/>
              <a:t>	if (winner == -1) {</a:t>
            </a:r>
            <a:r>
              <a:rPr lang="en-US" altLang="zh-TW" sz="2000" b="1" dirty="0" err="1"/>
              <a:t>printf</a:t>
            </a:r>
            <a:r>
              <a:rPr lang="en-US" altLang="zh-TW" sz="2000" b="1" dirty="0"/>
              <a:t>("There's no winner.\n");}</a:t>
            </a:r>
            <a:br>
              <a:rPr lang="en-US" altLang="zh-TW" sz="2000" b="1" dirty="0"/>
            </a:br>
            <a:r>
              <a:rPr lang="en-US" altLang="zh-TW" sz="2000" b="1" dirty="0"/>
              <a:t>	return 0;</a:t>
            </a:r>
            <a:br>
              <a:rPr lang="en-US" altLang="zh-TW" sz="2000" b="1" dirty="0"/>
            </a:br>
            <a:r>
              <a:rPr lang="en-US" altLang="zh-TW" sz="2000" b="1" dirty="0"/>
              <a:t>}</a:t>
            </a: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BAFB64A-B38C-058F-3C2A-2FEEE033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6" y="145701"/>
            <a:ext cx="11924028" cy="1080934"/>
          </a:xfrm>
        </p:spPr>
        <p:txBody>
          <a:bodyPr>
            <a:normAutofit/>
          </a:bodyPr>
          <a:lstStyle/>
          <a:p>
            <a:r>
              <a:rPr kumimoji="1" lang="en-US" altLang="zh-TW" sz="3600" b="1" dirty="0"/>
              <a:t>The Main function</a:t>
            </a:r>
            <a:endParaRPr kumimoji="1" lang="zh-TW" altLang="en-US" sz="3600" b="1" dirty="0"/>
          </a:p>
        </p:txBody>
      </p:sp>
      <p:sp>
        <p:nvSpPr>
          <p:cNvPr id="2" name="內容版面配置區 7">
            <a:extLst>
              <a:ext uri="{FF2B5EF4-FFF2-40B4-BE49-F238E27FC236}">
                <a16:creationId xmlns:a16="http://schemas.microsoft.com/office/drawing/2014/main" id="{2326D79B-E3C5-9008-8011-C3B200891F66}"/>
              </a:ext>
            </a:extLst>
          </p:cNvPr>
          <p:cNvSpPr txBox="1">
            <a:spLocks/>
          </p:cNvSpPr>
          <p:nvPr/>
        </p:nvSpPr>
        <p:spPr>
          <a:xfrm>
            <a:off x="8207298" y="3360452"/>
            <a:ext cx="3278459" cy="149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  <a:t>Even round: Black</a:t>
            </a:r>
            <a:b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</a:br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  <a:t>Odd round: White</a:t>
            </a: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7EF0D440-6642-0212-8FA6-A0DAD297F69E}"/>
              </a:ext>
            </a:extLst>
          </p:cNvPr>
          <p:cNvCxnSpPr>
            <a:cxnSpLocks/>
          </p:cNvCxnSpPr>
          <p:nvPr/>
        </p:nvCxnSpPr>
        <p:spPr>
          <a:xfrm flipH="1">
            <a:off x="7465740" y="3720041"/>
            <a:ext cx="741558" cy="36241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7">
            <a:extLst>
              <a:ext uri="{FF2B5EF4-FFF2-40B4-BE49-F238E27FC236}">
                <a16:creationId xmlns:a16="http://schemas.microsoft.com/office/drawing/2014/main" id="{E36488CE-6DF4-A08A-D7FD-0526F9C43A45}"/>
              </a:ext>
            </a:extLst>
          </p:cNvPr>
          <p:cNvSpPr txBox="1">
            <a:spLocks/>
          </p:cNvSpPr>
          <p:nvPr/>
        </p:nvSpPr>
        <p:spPr>
          <a:xfrm>
            <a:off x="8564135" y="5161753"/>
            <a:ext cx="3278459" cy="149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  <a:t>Check if (x, y) </a:t>
            </a:r>
            <a:b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</a:br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ea typeface="新細明體" panose="02020500000000000000" pitchFamily="18" charset="-120"/>
              </a:rPr>
              <a:t>has a line or not</a:t>
            </a: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9FEC952-2778-76C3-274E-C4A290410EBA}"/>
              </a:ext>
            </a:extLst>
          </p:cNvPr>
          <p:cNvCxnSpPr>
            <a:cxnSpLocks/>
          </p:cNvCxnSpPr>
          <p:nvPr/>
        </p:nvCxnSpPr>
        <p:spPr>
          <a:xfrm flipH="1" flipV="1">
            <a:off x="5953539" y="5161753"/>
            <a:ext cx="2610596" cy="5577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B2B0B1E-38F9-478E-A75F-4F7FAF9DA61E}"/>
              </a:ext>
            </a:extLst>
          </p:cNvPr>
          <p:cNvSpPr txBox="1"/>
          <p:nvPr/>
        </p:nvSpPr>
        <p:spPr>
          <a:xfrm>
            <a:off x="343457" y="908440"/>
            <a:ext cx="6120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first               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second            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95" y="79587"/>
            <a:ext cx="2932235" cy="67784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91" y="528451"/>
            <a:ext cx="2532185" cy="21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010" y="1825625"/>
            <a:ext cx="4942790" cy="4351338"/>
          </a:xfrm>
        </p:spPr>
        <p:txBody>
          <a:bodyPr/>
          <a:lstStyle/>
          <a:p>
            <a:r>
              <a:rPr kumimoji="1" lang="en-US" altLang="zh-TW" dirty="0"/>
              <a:t>Winner: an unbroken chain of five stones </a:t>
            </a:r>
            <a:r>
              <a:rPr kumimoji="1" lang="en-US" altLang="zh-TW" dirty="0">
                <a:solidFill>
                  <a:srgbClr val="FF0000"/>
                </a:solidFill>
              </a:rPr>
              <a:t>horizontally</a:t>
            </a:r>
            <a:r>
              <a:rPr kumimoji="1" lang="en-US" altLang="zh-TW" dirty="0"/>
              <a:t>, </a:t>
            </a:r>
            <a:r>
              <a:rPr kumimoji="1" lang="en-US" altLang="zh-TW" dirty="0">
                <a:solidFill>
                  <a:srgbClr val="FF0000"/>
                </a:solidFill>
              </a:rPr>
              <a:t>vertically</a:t>
            </a:r>
            <a:r>
              <a:rPr kumimoji="1" lang="en-US" altLang="zh-TW" dirty="0"/>
              <a:t>, or </a:t>
            </a:r>
            <a:r>
              <a:rPr kumimoji="1" lang="en-US" altLang="zh-TW" dirty="0">
                <a:solidFill>
                  <a:srgbClr val="FF0000"/>
                </a:solidFill>
              </a:rPr>
              <a:t>diagonally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8D8A9C2-54DA-6EF4-EA24-F3D037F4318E}"/>
              </a:ext>
            </a:extLst>
          </p:cNvPr>
          <p:cNvSpPr/>
          <p:nvPr/>
        </p:nvSpPr>
        <p:spPr>
          <a:xfrm>
            <a:off x="908619" y="3697324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E85E0D7-69F8-320E-EA90-B679F94AAC16}"/>
              </a:ext>
            </a:extLst>
          </p:cNvPr>
          <p:cNvSpPr/>
          <p:nvPr/>
        </p:nvSpPr>
        <p:spPr>
          <a:xfrm>
            <a:off x="2649222" y="1538170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2C7AD4C-59E7-58EC-BA55-5363C8D3F9E0}"/>
              </a:ext>
            </a:extLst>
          </p:cNvPr>
          <p:cNvSpPr/>
          <p:nvPr/>
        </p:nvSpPr>
        <p:spPr>
          <a:xfrm>
            <a:off x="2649222" y="1919170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8F9DD01-0521-C43F-98E3-92E347804762}"/>
              </a:ext>
            </a:extLst>
          </p:cNvPr>
          <p:cNvSpPr/>
          <p:nvPr/>
        </p:nvSpPr>
        <p:spPr>
          <a:xfrm>
            <a:off x="2649222" y="2268910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E7C3A9E-DC84-1666-44FC-F8BB2793DDDE}"/>
              </a:ext>
            </a:extLst>
          </p:cNvPr>
          <p:cNvSpPr/>
          <p:nvPr/>
        </p:nvSpPr>
        <p:spPr>
          <a:xfrm>
            <a:off x="2652114" y="2595031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D5F8ED6-087F-A042-4EE4-5F2F0B38552A}"/>
              </a:ext>
            </a:extLst>
          </p:cNvPr>
          <p:cNvSpPr/>
          <p:nvPr/>
        </p:nvSpPr>
        <p:spPr>
          <a:xfrm>
            <a:off x="2649222" y="2944771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F6FCACE-76CE-67FE-6C58-61973E3F6E04}"/>
              </a:ext>
            </a:extLst>
          </p:cNvPr>
          <p:cNvSpPr/>
          <p:nvPr/>
        </p:nvSpPr>
        <p:spPr>
          <a:xfrm>
            <a:off x="1937271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8FDE911-8FC1-6328-EE6E-DBBAD3F70ED1}"/>
              </a:ext>
            </a:extLst>
          </p:cNvPr>
          <p:cNvSpPr/>
          <p:nvPr/>
        </p:nvSpPr>
        <p:spPr>
          <a:xfrm>
            <a:off x="2302855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1B2CBBC-ADDF-B021-01ED-E1D32B899820}"/>
              </a:ext>
            </a:extLst>
          </p:cNvPr>
          <p:cNvSpPr/>
          <p:nvPr/>
        </p:nvSpPr>
        <p:spPr>
          <a:xfrm>
            <a:off x="2632362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1CEC051-4594-E8B1-FB6F-0085BDA7EFEC}"/>
              </a:ext>
            </a:extLst>
          </p:cNvPr>
          <p:cNvSpPr/>
          <p:nvPr/>
        </p:nvSpPr>
        <p:spPr>
          <a:xfrm>
            <a:off x="2973020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65A4F83-7353-463F-01FE-73E39FDD6FDB}"/>
              </a:ext>
            </a:extLst>
          </p:cNvPr>
          <p:cNvSpPr/>
          <p:nvPr/>
        </p:nvSpPr>
        <p:spPr>
          <a:xfrm>
            <a:off x="3335980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55698C6B-2C21-11A9-31A4-842E85715227}"/>
              </a:ext>
            </a:extLst>
          </p:cNvPr>
          <p:cNvSpPr/>
          <p:nvPr/>
        </p:nvSpPr>
        <p:spPr>
          <a:xfrm>
            <a:off x="1961863" y="4744923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2FA0A55-A402-F7CC-A1F9-1C27E6114312}"/>
              </a:ext>
            </a:extLst>
          </p:cNvPr>
          <p:cNvSpPr/>
          <p:nvPr/>
        </p:nvSpPr>
        <p:spPr>
          <a:xfrm>
            <a:off x="1241920" y="4040975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B26D2CF-88CB-9522-918F-C1A2EC45BAB7}"/>
              </a:ext>
            </a:extLst>
          </p:cNvPr>
          <p:cNvSpPr/>
          <p:nvPr/>
        </p:nvSpPr>
        <p:spPr>
          <a:xfrm>
            <a:off x="1611415" y="4395334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23156C6-C280-1697-0FA3-ECE5BCDCDAC3}"/>
              </a:ext>
            </a:extLst>
          </p:cNvPr>
          <p:cNvSpPr/>
          <p:nvPr/>
        </p:nvSpPr>
        <p:spPr>
          <a:xfrm>
            <a:off x="2281528" y="508689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DDD5F1B-3F60-FE63-207A-83A289EB3D49}"/>
              </a:ext>
            </a:extLst>
          </p:cNvPr>
          <p:cNvSpPr/>
          <p:nvPr/>
        </p:nvSpPr>
        <p:spPr>
          <a:xfrm>
            <a:off x="3012653" y="508689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E6035E3-6C9D-EF0D-1FB7-77DC9F13DBED}"/>
              </a:ext>
            </a:extLst>
          </p:cNvPr>
          <p:cNvSpPr/>
          <p:nvPr/>
        </p:nvSpPr>
        <p:spPr>
          <a:xfrm>
            <a:off x="3358282" y="4744923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10ED1EA5-7B63-D9AD-C4FE-D1B14FD70880}"/>
              </a:ext>
            </a:extLst>
          </p:cNvPr>
          <p:cNvSpPr/>
          <p:nvPr/>
        </p:nvSpPr>
        <p:spPr>
          <a:xfrm>
            <a:off x="3726707" y="4395334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7A0880E-DE24-82D2-7E8A-6285F2B668CC}"/>
              </a:ext>
            </a:extLst>
          </p:cNvPr>
          <p:cNvSpPr/>
          <p:nvPr/>
        </p:nvSpPr>
        <p:spPr>
          <a:xfrm>
            <a:off x="4396215" y="3688957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FAE12D8-B49B-8F76-369B-F51C08665AC0}"/>
              </a:ext>
            </a:extLst>
          </p:cNvPr>
          <p:cNvSpPr/>
          <p:nvPr/>
        </p:nvSpPr>
        <p:spPr>
          <a:xfrm>
            <a:off x="4053575" y="4046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3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010" y="1825625"/>
            <a:ext cx="4942790" cy="4351338"/>
          </a:xfrm>
        </p:spPr>
        <p:txBody>
          <a:bodyPr/>
          <a:lstStyle/>
          <a:p>
            <a:r>
              <a:rPr kumimoji="1" lang="en-US" altLang="zh-TW" dirty="0"/>
              <a:t>Declare a 2D array allowing to let us </a:t>
            </a:r>
            <a:r>
              <a:rPr kumimoji="1" lang="en-US" altLang="zh-TW" dirty="0">
                <a:solidFill>
                  <a:srgbClr val="FF0000"/>
                </a:solidFill>
              </a:rPr>
              <a:t>start from 1</a:t>
            </a:r>
          </a:p>
          <a:p>
            <a:pPr lvl="1"/>
            <a:r>
              <a:rPr kumimoji="1" lang="en-US" altLang="zh-TW" dirty="0"/>
              <a:t>Player Black as 1</a:t>
            </a:r>
          </a:p>
          <a:p>
            <a:pPr lvl="1"/>
            <a:r>
              <a:rPr kumimoji="1" lang="en-US" altLang="zh-TW" dirty="0"/>
              <a:t>Player White as 2</a:t>
            </a:r>
          </a:p>
          <a:p>
            <a:pPr lvl="1"/>
            <a:r>
              <a:rPr kumimoji="1" lang="en-US" altLang="zh-TW" dirty="0"/>
              <a:t>No player as 0</a:t>
            </a:r>
            <a:br>
              <a:rPr kumimoji="1" lang="en-US" altLang="zh-TW" dirty="0"/>
            </a:b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=&gt; </a:t>
            </a:r>
            <a:r>
              <a:rPr lang="en-US" altLang="zh-TW" b="0" dirty="0">
                <a:solidFill>
                  <a:srgbClr val="F286C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altLang="zh-TW" b="0" dirty="0">
                <a:solidFill>
                  <a:srgbClr val="F6F6F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board[</a:t>
            </a:r>
            <a:r>
              <a:rPr lang="en-US" altLang="zh-TW" b="0" dirty="0">
                <a:solidFill>
                  <a:srgbClr val="BF9EE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15+1</a:t>
            </a:r>
            <a:r>
              <a:rPr lang="en-US" altLang="zh-TW" b="0" dirty="0">
                <a:solidFill>
                  <a:srgbClr val="F6F6F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][</a:t>
            </a:r>
            <a:r>
              <a:rPr lang="en-US" altLang="zh-TW" b="0" dirty="0">
                <a:solidFill>
                  <a:srgbClr val="BF9EE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15+1</a:t>
            </a:r>
            <a:r>
              <a:rPr lang="en-US" altLang="zh-TW" b="0" dirty="0">
                <a:solidFill>
                  <a:srgbClr val="F6F6F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8D8A9C2-54DA-6EF4-EA24-F3D037F4318E}"/>
              </a:ext>
            </a:extLst>
          </p:cNvPr>
          <p:cNvSpPr/>
          <p:nvPr/>
        </p:nvSpPr>
        <p:spPr>
          <a:xfrm>
            <a:off x="908619" y="3697324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E85E0D7-69F8-320E-EA90-B679F94AAC16}"/>
              </a:ext>
            </a:extLst>
          </p:cNvPr>
          <p:cNvSpPr/>
          <p:nvPr/>
        </p:nvSpPr>
        <p:spPr>
          <a:xfrm>
            <a:off x="2649222" y="1538170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2C7AD4C-59E7-58EC-BA55-5363C8D3F9E0}"/>
              </a:ext>
            </a:extLst>
          </p:cNvPr>
          <p:cNvSpPr/>
          <p:nvPr/>
        </p:nvSpPr>
        <p:spPr>
          <a:xfrm>
            <a:off x="2649222" y="1919170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8F9DD01-0521-C43F-98E3-92E347804762}"/>
              </a:ext>
            </a:extLst>
          </p:cNvPr>
          <p:cNvSpPr/>
          <p:nvPr/>
        </p:nvSpPr>
        <p:spPr>
          <a:xfrm>
            <a:off x="2649222" y="2268910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E7C3A9E-DC84-1666-44FC-F8BB2793DDDE}"/>
              </a:ext>
            </a:extLst>
          </p:cNvPr>
          <p:cNvSpPr/>
          <p:nvPr/>
        </p:nvSpPr>
        <p:spPr>
          <a:xfrm>
            <a:off x="2652114" y="2595031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D5F8ED6-087F-A042-4EE4-5F2F0B38552A}"/>
              </a:ext>
            </a:extLst>
          </p:cNvPr>
          <p:cNvSpPr/>
          <p:nvPr/>
        </p:nvSpPr>
        <p:spPr>
          <a:xfrm>
            <a:off x="2649222" y="2944771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F6FCACE-76CE-67FE-6C58-61973E3F6E04}"/>
              </a:ext>
            </a:extLst>
          </p:cNvPr>
          <p:cNvSpPr/>
          <p:nvPr/>
        </p:nvSpPr>
        <p:spPr>
          <a:xfrm>
            <a:off x="1937271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8FDE911-8FC1-6328-EE6E-DBBAD3F70ED1}"/>
              </a:ext>
            </a:extLst>
          </p:cNvPr>
          <p:cNvSpPr/>
          <p:nvPr/>
        </p:nvSpPr>
        <p:spPr>
          <a:xfrm>
            <a:off x="2302855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1B2CBBC-ADDF-B021-01ED-E1D32B899820}"/>
              </a:ext>
            </a:extLst>
          </p:cNvPr>
          <p:cNvSpPr/>
          <p:nvPr/>
        </p:nvSpPr>
        <p:spPr>
          <a:xfrm>
            <a:off x="2632362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1CEC051-4594-E8B1-FB6F-0085BDA7EFEC}"/>
              </a:ext>
            </a:extLst>
          </p:cNvPr>
          <p:cNvSpPr/>
          <p:nvPr/>
        </p:nvSpPr>
        <p:spPr>
          <a:xfrm>
            <a:off x="2973020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65A4F83-7353-463F-01FE-73E39FDD6FDB}"/>
              </a:ext>
            </a:extLst>
          </p:cNvPr>
          <p:cNvSpPr/>
          <p:nvPr/>
        </p:nvSpPr>
        <p:spPr>
          <a:xfrm>
            <a:off x="3335980" y="3304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55698C6B-2C21-11A9-31A4-842E85715227}"/>
              </a:ext>
            </a:extLst>
          </p:cNvPr>
          <p:cNvSpPr/>
          <p:nvPr/>
        </p:nvSpPr>
        <p:spPr>
          <a:xfrm>
            <a:off x="1961863" y="4744923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2FA0A55-A402-F7CC-A1F9-1C27E6114312}"/>
              </a:ext>
            </a:extLst>
          </p:cNvPr>
          <p:cNvSpPr/>
          <p:nvPr/>
        </p:nvSpPr>
        <p:spPr>
          <a:xfrm>
            <a:off x="1241920" y="4040975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B26D2CF-88CB-9522-918F-C1A2EC45BAB7}"/>
              </a:ext>
            </a:extLst>
          </p:cNvPr>
          <p:cNvSpPr/>
          <p:nvPr/>
        </p:nvSpPr>
        <p:spPr>
          <a:xfrm>
            <a:off x="1611415" y="4395334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23156C6-C280-1697-0FA3-ECE5BCDCDAC3}"/>
              </a:ext>
            </a:extLst>
          </p:cNvPr>
          <p:cNvSpPr/>
          <p:nvPr/>
        </p:nvSpPr>
        <p:spPr>
          <a:xfrm>
            <a:off x="2281528" y="508689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DDD5F1B-3F60-FE63-207A-83A289EB3D49}"/>
              </a:ext>
            </a:extLst>
          </p:cNvPr>
          <p:cNvSpPr/>
          <p:nvPr/>
        </p:nvSpPr>
        <p:spPr>
          <a:xfrm>
            <a:off x="3012653" y="508689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E6035E3-6C9D-EF0D-1FB7-77DC9F13DBED}"/>
              </a:ext>
            </a:extLst>
          </p:cNvPr>
          <p:cNvSpPr/>
          <p:nvPr/>
        </p:nvSpPr>
        <p:spPr>
          <a:xfrm>
            <a:off x="3358282" y="4744923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10ED1EA5-7B63-D9AD-C4FE-D1B14FD70880}"/>
              </a:ext>
            </a:extLst>
          </p:cNvPr>
          <p:cNvSpPr/>
          <p:nvPr/>
        </p:nvSpPr>
        <p:spPr>
          <a:xfrm>
            <a:off x="3726707" y="4395334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7A0880E-DE24-82D2-7E8A-6285F2B668CC}"/>
              </a:ext>
            </a:extLst>
          </p:cNvPr>
          <p:cNvSpPr/>
          <p:nvPr/>
        </p:nvSpPr>
        <p:spPr>
          <a:xfrm>
            <a:off x="4396215" y="3688957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FAE12D8-B49B-8F76-369B-F51C08665AC0}"/>
              </a:ext>
            </a:extLst>
          </p:cNvPr>
          <p:cNvSpPr/>
          <p:nvPr/>
        </p:nvSpPr>
        <p:spPr>
          <a:xfrm>
            <a:off x="4053575" y="4046162"/>
            <a:ext cx="254000" cy="2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FBB907-F5CC-E1E9-5AF0-187FDA84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009" y="212607"/>
            <a:ext cx="4971693" cy="1325563"/>
          </a:xfrm>
        </p:spPr>
        <p:txBody>
          <a:bodyPr/>
          <a:lstStyle/>
          <a:p>
            <a:r>
              <a:rPr kumimoji="1" lang="en-US" altLang="zh-TW" b="1" dirty="0"/>
              <a:t>Idea – 2D board array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887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0490"/>
            <a:ext cx="5780990" cy="4351338"/>
          </a:xfrm>
        </p:spPr>
        <p:txBody>
          <a:bodyPr/>
          <a:lstStyle/>
          <a:p>
            <a:r>
              <a:rPr lang="en-US" altLang="zh-TW" dirty="0"/>
              <a:t>Assume we are player Black</a:t>
            </a:r>
          </a:p>
          <a:p>
            <a:r>
              <a:rPr lang="en-US" altLang="zh-TW" dirty="0"/>
              <a:t>Next stone is red border one</a:t>
            </a:r>
          </a:p>
          <a:p>
            <a:endParaRPr lang="en-US" altLang="zh-TW" dirty="0"/>
          </a:p>
          <a:p>
            <a:r>
              <a:rPr lang="en-US" altLang="zh-TW" dirty="0"/>
              <a:t>How do we check whether there is a line of 5 stones?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B20B210-C3A7-8878-DEBF-95DA47D5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010" y="212607"/>
            <a:ext cx="5575267" cy="1325563"/>
          </a:xfrm>
        </p:spPr>
        <p:txBody>
          <a:bodyPr>
            <a:normAutofit/>
          </a:bodyPr>
          <a:lstStyle/>
          <a:p>
            <a:r>
              <a:rPr kumimoji="1" lang="en-US" altLang="zh-TW" b="1" dirty="0"/>
              <a:t>Idea – Take Vertical Line as Example</a:t>
            </a:r>
            <a:endParaRPr kumimoji="1" lang="zh-TW" altLang="en-US" b="1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" name="直線箭頭接點 17">
            <a:extLst>
              <a:ext uri="{FF2B5EF4-FFF2-40B4-BE49-F238E27FC236}">
                <a16:creationId xmlns:a16="http://schemas.microsoft.com/office/drawing/2014/main" id="{D1E41EF1-D700-46B1-990B-37FAE1C177D4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標題 1">
            <a:extLst>
              <a:ext uri="{FF2B5EF4-FFF2-40B4-BE49-F238E27FC236}">
                <a16:creationId xmlns:a16="http://schemas.microsoft.com/office/drawing/2014/main" id="{8941BB1C-4AFA-4D3D-A9EA-51967DF640F7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25" name="直線箭頭接點 19">
            <a:extLst>
              <a:ext uri="{FF2B5EF4-FFF2-40B4-BE49-F238E27FC236}">
                <a16:creationId xmlns:a16="http://schemas.microsoft.com/office/drawing/2014/main" id="{7A277736-562C-4CA0-A268-32E2F7D80611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1">
            <a:extLst>
              <a:ext uri="{FF2B5EF4-FFF2-40B4-BE49-F238E27FC236}">
                <a16:creationId xmlns:a16="http://schemas.microsoft.com/office/drawing/2014/main" id="{87CBD83B-08B1-4D7B-B675-3EA76457933C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38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0490"/>
            <a:ext cx="578099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  <a:endParaRPr lang="en-US" altLang="zh-TW" b="1" dirty="0">
              <a:highlight>
                <a:srgbClr val="00FFFF"/>
              </a:highligh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B20B210-C3A7-8878-DEBF-95DA47D5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010" y="212607"/>
            <a:ext cx="5575267" cy="1325563"/>
          </a:xfrm>
        </p:spPr>
        <p:txBody>
          <a:bodyPr>
            <a:normAutofit/>
          </a:bodyPr>
          <a:lstStyle/>
          <a:p>
            <a:r>
              <a:rPr kumimoji="1" lang="en-US" altLang="zh-TW" b="1" dirty="0"/>
              <a:t>Idea – Take Vertical Line as Example</a:t>
            </a:r>
            <a:endParaRPr kumimoji="1" lang="zh-TW" altLang="en-US" b="1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236854" y="4229500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cxnSp>
        <p:nvCxnSpPr>
          <p:cNvPr id="27" name="直線箭頭接點 17">
            <a:extLst>
              <a:ext uri="{FF2B5EF4-FFF2-40B4-BE49-F238E27FC236}">
                <a16:creationId xmlns:a16="http://schemas.microsoft.com/office/drawing/2014/main" id="{B337000F-389D-468B-ABFD-DFB3892DFF68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標題 1">
            <a:extLst>
              <a:ext uri="{FF2B5EF4-FFF2-40B4-BE49-F238E27FC236}">
                <a16:creationId xmlns:a16="http://schemas.microsoft.com/office/drawing/2014/main" id="{B966DD63-3657-4C8F-B8AF-D1675CD4D976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29" name="直線箭頭接點 19">
            <a:extLst>
              <a:ext uri="{FF2B5EF4-FFF2-40B4-BE49-F238E27FC236}">
                <a16:creationId xmlns:a16="http://schemas.microsoft.com/office/drawing/2014/main" id="{033ECD12-AD23-4C64-BABD-4107ED52F2BF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>
            <a:extLst>
              <a:ext uri="{FF2B5EF4-FFF2-40B4-BE49-F238E27FC236}">
                <a16:creationId xmlns:a16="http://schemas.microsoft.com/office/drawing/2014/main" id="{3BA86E57-F15C-4461-905E-AB563F4843B5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27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8"/>
            <a:ext cx="5958468" cy="6426343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  <a:b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</a:br>
            <a:endParaRPr lang="en-US" altLang="zh-TW" sz="2400" b="0" i="1" dirty="0">
              <a:effectLst/>
              <a:highlight>
                <a:srgbClr val="00FFF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82F6386-C130-9FE0-2E95-0B6F5995EEBA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 1">
            <a:extLst>
              <a:ext uri="{FF2B5EF4-FFF2-40B4-BE49-F238E27FC236}">
                <a16:creationId xmlns:a16="http://schemas.microsoft.com/office/drawing/2014/main" id="{91DCED55-6613-FA2E-7840-F5CCB67F9AEC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B620CA12-11DB-0DD9-D568-2794EAA7D514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1">
            <a:extLst>
              <a:ext uri="{FF2B5EF4-FFF2-40B4-BE49-F238E27FC236}">
                <a16:creationId xmlns:a16="http://schemas.microsoft.com/office/drawing/2014/main" id="{8131FB1B-ED5D-2BB5-3E7F-905E2490ED39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B5593C-FB1C-E1CC-BE9C-2A9F65052A78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9C54328A-F415-58C5-2766-EABFAF2A95A5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80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154C9E-2B25-D822-3589-9F35DBEE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15" y="342829"/>
            <a:ext cx="5958468" cy="6314450"/>
          </a:xfrm>
        </p:spPr>
        <p:txBody>
          <a:bodyPr>
            <a:normAutofit/>
          </a:bodyPr>
          <a:lstStyle/>
          <a:p>
            <a:r>
              <a:rPr lang="en-US" altLang="zh-TW" dirty="0"/>
              <a:t>Assume we are checking </a:t>
            </a:r>
            <a:r>
              <a:rPr lang="en-US" altLang="zh-TW" b="1" dirty="0">
                <a:solidFill>
                  <a:srgbClr val="FF0000"/>
                </a:solidFill>
              </a:rPr>
              <a:t>direction up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3 Conditions to keep checking:</a:t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</a:b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&gt;= 1 &amp;&amp; </a:t>
            </a:r>
            <a:r>
              <a:rPr lang="en-US" altLang="zh-TW" sz="2800" b="0" i="1" dirty="0" err="1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&lt; 16 &amp;&amp; </a:t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/>
            </a:r>
            <a:br>
              <a:rPr lang="en-US" altLang="zh-TW" sz="2800" b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</a:b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board[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position_x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-US" altLang="zh-TW" sz="2400" b="0" i="1" dirty="0" err="1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position_y</a:t>
            </a:r>
            <a:r>
              <a:rPr lang="en-US" altLang="zh-TW" sz="2400" b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] == </a:t>
            </a:r>
            <a:r>
              <a:rPr lang="en-US" altLang="zh-TW" sz="2400" b="0" i="1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player</a:t>
            </a:r>
            <a:endParaRPr lang="en-US" altLang="zh-TW" sz="2400" i="1" dirty="0">
              <a:highlight>
                <a:srgbClr val="00FFFF"/>
              </a:highlight>
              <a:latin typeface="Menlo" panose="020B0609030804020204" pitchFamily="49" charset="0"/>
            </a:endParaRPr>
          </a:p>
          <a:p>
            <a:r>
              <a:rPr lang="en-US" altLang="zh-TW" sz="3200" dirty="0"/>
              <a:t>(x, y) fulfilled 3 conditions</a:t>
            </a:r>
            <a:br>
              <a:rPr lang="en-US" altLang="zh-TW" sz="3200" dirty="0"/>
            </a:br>
            <a:r>
              <a:rPr lang="en-US" altLang="zh-TW" sz="3200" b="1" dirty="0">
                <a:solidFill>
                  <a:srgbClr val="FF0000"/>
                </a:solidFill>
              </a:rPr>
              <a:t>=&gt; keep checking next stone (x, y+1)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A9CDC-00F1-3A74-94EC-6C8C375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" y="829734"/>
            <a:ext cx="5575267" cy="560995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9D7FF7E-43A4-97BA-4120-9CD2CF4ED341}"/>
              </a:ext>
            </a:extLst>
          </p:cNvPr>
          <p:cNvSpPr/>
          <p:nvPr/>
        </p:nvSpPr>
        <p:spPr>
          <a:xfrm>
            <a:off x="3003153" y="2594317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88775CE-48FE-2FB9-3A7B-73B26FB1B1C7}"/>
              </a:ext>
            </a:extLst>
          </p:cNvPr>
          <p:cNvSpPr/>
          <p:nvPr/>
        </p:nvSpPr>
        <p:spPr>
          <a:xfrm>
            <a:off x="2999607" y="295859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B8A262-421A-AD43-6CAC-0A9F851E009D}"/>
              </a:ext>
            </a:extLst>
          </p:cNvPr>
          <p:cNvSpPr/>
          <p:nvPr/>
        </p:nvSpPr>
        <p:spPr>
          <a:xfrm>
            <a:off x="3008209" y="3302000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5C9F49-3F46-B2F9-1400-C32A2BBBAE5D}"/>
              </a:ext>
            </a:extLst>
          </p:cNvPr>
          <p:cNvSpPr/>
          <p:nvPr/>
        </p:nvSpPr>
        <p:spPr>
          <a:xfrm>
            <a:off x="3004494" y="3666271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153F82-521E-2CD6-8CA1-0FB1B2390D9C}"/>
              </a:ext>
            </a:extLst>
          </p:cNvPr>
          <p:cNvSpPr/>
          <p:nvPr/>
        </p:nvSpPr>
        <p:spPr>
          <a:xfrm>
            <a:off x="2318879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14B58DD-19F0-4412-B821-7E01915619D2}"/>
              </a:ext>
            </a:extLst>
          </p:cNvPr>
          <p:cNvSpPr/>
          <p:nvPr/>
        </p:nvSpPr>
        <p:spPr>
          <a:xfrm>
            <a:off x="1272338" y="2279604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DE364D-5F93-04B6-37D9-D357B52DCE63}"/>
              </a:ext>
            </a:extLst>
          </p:cNvPr>
          <p:cNvSpPr/>
          <p:nvPr/>
        </p:nvSpPr>
        <p:spPr>
          <a:xfrm>
            <a:off x="1257471" y="4350016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2AF5B68-9288-62C6-606E-EBF18EADA8B4}"/>
              </a:ext>
            </a:extLst>
          </p:cNvPr>
          <p:cNvSpPr/>
          <p:nvPr/>
        </p:nvSpPr>
        <p:spPr>
          <a:xfrm>
            <a:off x="2324270" y="402682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840DAC5-CBDB-A449-F8C6-BCD934BCC786}"/>
              </a:ext>
            </a:extLst>
          </p:cNvPr>
          <p:cNvSpPr/>
          <p:nvPr/>
        </p:nvSpPr>
        <p:spPr>
          <a:xfrm>
            <a:off x="1941413" y="4023112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9D3E40-E41E-F82D-9D15-EE0A200CCB34}"/>
              </a:ext>
            </a:extLst>
          </p:cNvPr>
          <p:cNvSpPr/>
          <p:nvPr/>
        </p:nvSpPr>
        <p:spPr>
          <a:xfrm>
            <a:off x="1558556" y="4019397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FBB1E5-8D29-9642-9E29-F68179057127}"/>
              </a:ext>
            </a:extLst>
          </p:cNvPr>
          <p:cNvSpPr/>
          <p:nvPr/>
        </p:nvSpPr>
        <p:spPr>
          <a:xfrm>
            <a:off x="2318879" y="4383469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35F49D6-A45A-4DCC-4A9B-D1713A054DBC}"/>
              </a:ext>
            </a:extLst>
          </p:cNvPr>
          <p:cNvSpPr/>
          <p:nvPr/>
        </p:nvSpPr>
        <p:spPr>
          <a:xfrm>
            <a:off x="3008209" y="4036159"/>
            <a:ext cx="254000" cy="254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2B074-3514-6AB6-FE7F-99217414D1E0}"/>
              </a:ext>
            </a:extLst>
          </p:cNvPr>
          <p:cNvSpPr/>
          <p:nvPr/>
        </p:nvSpPr>
        <p:spPr>
          <a:xfrm>
            <a:off x="1948125" y="3666271"/>
            <a:ext cx="2540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22FC0A-43EB-20C4-BB84-0F2E109C705A}"/>
              </a:ext>
            </a:extLst>
          </p:cNvPr>
          <p:cNvSpPr/>
          <p:nvPr/>
        </p:nvSpPr>
        <p:spPr>
          <a:xfrm>
            <a:off x="3334877" y="2545994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6FE3D-BCF9-7543-2509-E5959826738C}"/>
              </a:ext>
            </a:extLst>
          </p:cNvPr>
          <p:cNvSpPr/>
          <p:nvPr/>
        </p:nvSpPr>
        <p:spPr>
          <a:xfrm>
            <a:off x="3334877" y="2910265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E44AF7-D1F6-FDE1-8A4F-9EC46537A642}"/>
              </a:ext>
            </a:extLst>
          </p:cNvPr>
          <p:cNvSpPr/>
          <p:nvPr/>
        </p:nvSpPr>
        <p:spPr>
          <a:xfrm>
            <a:off x="3334877" y="3274536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5619D2-D9C4-4739-2EEC-1A8E205F504A}"/>
              </a:ext>
            </a:extLst>
          </p:cNvPr>
          <p:cNvSpPr/>
          <p:nvPr/>
        </p:nvSpPr>
        <p:spPr>
          <a:xfrm>
            <a:off x="3334877" y="3638807"/>
            <a:ext cx="396053" cy="364271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?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F07797F3-67F6-2921-8F87-230BCD5D034F}"/>
              </a:ext>
            </a:extLst>
          </p:cNvPr>
          <p:cNvSpPr txBox="1">
            <a:spLocks/>
          </p:cNvSpPr>
          <p:nvPr/>
        </p:nvSpPr>
        <p:spPr>
          <a:xfrm>
            <a:off x="3867482" y="4057795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FBD1175-34B0-64C7-2A71-3ACA87712699}"/>
              </a:ext>
            </a:extLst>
          </p:cNvPr>
          <p:cNvSpPr txBox="1">
            <a:spLocks/>
          </p:cNvSpPr>
          <p:nvPr/>
        </p:nvSpPr>
        <p:spPr>
          <a:xfrm>
            <a:off x="3783045" y="3493237"/>
            <a:ext cx="1928378" cy="77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(x, y + 1)</a:t>
            </a:r>
            <a:endParaRPr kumimoji="1" lang="zh-TW" altLang="en-US" sz="24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F0900C-B5C8-2D97-A9A3-1F7D105B3C4F}"/>
              </a:ext>
            </a:extLst>
          </p:cNvPr>
          <p:cNvSpPr/>
          <p:nvPr/>
        </p:nvSpPr>
        <p:spPr>
          <a:xfrm>
            <a:off x="3331162" y="4003080"/>
            <a:ext cx="396053" cy="3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412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9" name="直線箭頭接點 17">
            <a:extLst>
              <a:ext uri="{FF2B5EF4-FFF2-40B4-BE49-F238E27FC236}">
                <a16:creationId xmlns:a16="http://schemas.microsoft.com/office/drawing/2014/main" id="{795FDAB0-E07B-44A5-8859-8F4DCE6FEA0D}"/>
              </a:ext>
            </a:extLst>
          </p:cNvPr>
          <p:cNvCxnSpPr>
            <a:cxnSpLocks/>
          </p:cNvCxnSpPr>
          <p:nvPr/>
        </p:nvCxnSpPr>
        <p:spPr>
          <a:xfrm flipH="1" flipV="1">
            <a:off x="1073594" y="5973291"/>
            <a:ext cx="798561" cy="50089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>
            <a:extLst>
              <a:ext uri="{FF2B5EF4-FFF2-40B4-BE49-F238E27FC236}">
                <a16:creationId xmlns:a16="http://schemas.microsoft.com/office/drawing/2014/main" id="{21D7D305-2E0E-4799-831C-004362C58346}"/>
              </a:ext>
            </a:extLst>
          </p:cNvPr>
          <p:cNvSpPr txBox="1">
            <a:spLocks/>
          </p:cNvSpPr>
          <p:nvPr/>
        </p:nvSpPr>
        <p:spPr>
          <a:xfrm>
            <a:off x="1812556" y="6367346"/>
            <a:ext cx="829849" cy="46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(1, 1)</a:t>
            </a:r>
            <a:endParaRPr kumimoji="1" lang="zh-TW" altLang="en-US" sz="2400" b="1" dirty="0"/>
          </a:p>
        </p:txBody>
      </p:sp>
      <p:cxnSp>
        <p:nvCxnSpPr>
          <p:cNvPr id="31" name="直線箭頭接點 19">
            <a:extLst>
              <a:ext uri="{FF2B5EF4-FFF2-40B4-BE49-F238E27FC236}">
                <a16:creationId xmlns:a16="http://schemas.microsoft.com/office/drawing/2014/main" id="{670CEBC6-894E-4757-B770-FBF710333E8C}"/>
              </a:ext>
            </a:extLst>
          </p:cNvPr>
          <p:cNvCxnSpPr>
            <a:cxnSpLocks/>
          </p:cNvCxnSpPr>
          <p:nvPr/>
        </p:nvCxnSpPr>
        <p:spPr>
          <a:xfrm>
            <a:off x="4866592" y="688393"/>
            <a:ext cx="914399" cy="2061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>
            <a:extLst>
              <a:ext uri="{FF2B5EF4-FFF2-40B4-BE49-F238E27FC236}">
                <a16:creationId xmlns:a16="http://schemas.microsoft.com/office/drawing/2014/main" id="{738348B5-AE82-4244-A140-926E145C34CE}"/>
              </a:ext>
            </a:extLst>
          </p:cNvPr>
          <p:cNvSpPr txBox="1">
            <a:spLocks/>
          </p:cNvSpPr>
          <p:nvPr/>
        </p:nvSpPr>
        <p:spPr>
          <a:xfrm>
            <a:off x="3869473" y="296005"/>
            <a:ext cx="997119" cy="57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 dirty="0"/>
              <a:t>(15, 15)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18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6501</TotalTime>
  <Words>1013</Words>
  <Application>Microsoft Office PowerPoint</Application>
  <PresentationFormat>寬螢幕</PresentationFormat>
  <Paragraphs>250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Menlo</vt:lpstr>
      <vt:lpstr>新細明體</vt:lpstr>
      <vt:lpstr>Arial</vt:lpstr>
      <vt:lpstr>Calibri</vt:lpstr>
      <vt:lpstr>Calibri Light</vt:lpstr>
      <vt:lpstr>Consolas</vt:lpstr>
      <vt:lpstr>Office 佈景主題</vt:lpstr>
      <vt:lpstr>13637 - Easy Gomoku Validator</vt:lpstr>
      <vt:lpstr>Description</vt:lpstr>
      <vt:lpstr>PowerPoint 簡報</vt:lpstr>
      <vt:lpstr>PowerPoint 簡報</vt:lpstr>
      <vt:lpstr>Idea – 2D board array</vt:lpstr>
      <vt:lpstr>Idea – Take Vertical Line as Example</vt:lpstr>
      <vt:lpstr>Idea – Take Vertical Line as 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NConsecutiveStones: return # of consecutive stones)</vt:lpstr>
      <vt:lpstr>Checker: return 1 if a line of at least five stones in a dir. pair</vt:lpstr>
      <vt:lpstr>Print_if_has_winner: Print if has winner</vt:lpstr>
      <vt:lpstr>The Main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13637 - Easy Gomoku Validator</dc:title>
  <dc:creator>黃瑋辰</dc:creator>
  <cp:lastModifiedBy>shunrenyang</cp:lastModifiedBy>
  <cp:revision>69</cp:revision>
  <dcterms:created xsi:type="dcterms:W3CDTF">2022-10-17T08:48:53Z</dcterms:created>
  <dcterms:modified xsi:type="dcterms:W3CDTF">2023-10-11T08:21:54Z</dcterms:modified>
</cp:coreProperties>
</file>