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80" r:id="rId3"/>
    <p:sldId id="281" r:id="rId4"/>
    <p:sldId id="291" r:id="rId5"/>
    <p:sldId id="273" r:id="rId6"/>
    <p:sldId id="282" r:id="rId7"/>
    <p:sldId id="286" r:id="rId8"/>
    <p:sldId id="287" r:id="rId9"/>
    <p:sldId id="292" r:id="rId10"/>
    <p:sldId id="288" r:id="rId11"/>
    <p:sldId id="289" r:id="rId12"/>
    <p:sldId id="285" r:id="rId13"/>
    <p:sldId id="293" r:id="rId14"/>
    <p:sldId id="294" r:id="rId15"/>
    <p:sldId id="295" r:id="rId16"/>
    <p:sldId id="258" r:id="rId17"/>
    <p:sldId id="297" r:id="rId18"/>
    <p:sldId id="300" r:id="rId19"/>
    <p:sldId id="301" r:id="rId20"/>
    <p:sldId id="270" r:id="rId21"/>
    <p:sldId id="303" r:id="rId22"/>
    <p:sldId id="309" r:id="rId23"/>
    <p:sldId id="308" r:id="rId24"/>
    <p:sldId id="262" r:id="rId25"/>
    <p:sldId id="311" r:id="rId26"/>
    <p:sldId id="302" r:id="rId27"/>
    <p:sldId id="312" r:id="rId28"/>
    <p:sldId id="307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FF"/>
    <a:srgbClr val="A9A9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82461" autoAdjust="0"/>
  </p:normalViewPr>
  <p:slideViewPr>
    <p:cSldViewPr snapToGrid="0">
      <p:cViewPr varScale="1">
        <p:scale>
          <a:sx n="72" d="100"/>
          <a:sy n="72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ABCB3-D668-42C9-9603-4CFCA3D13C48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9DABC-9CC5-4B4E-8FDA-23F654487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78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236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924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25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09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592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5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6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63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95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78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9DABC-9CC5-4B4E-8FDA-23F654487D1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9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6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33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62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77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89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1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44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44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8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3E5-8F84-42A9-970B-3A214B4FF8E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4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E13E5-8F84-42A9-970B-3A214B4FF8E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4C0C-29BE-429E-8125-475564978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4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Palindrome.html#3" TargetMode="External"/><Relationship Id="rId2" Type="http://schemas.openxmlformats.org/officeDocument/2006/relationships/hyperlink" Target="https://articles.leetcode.com/longest-palindromic-substring-part-i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TW" sz="3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Problem 14020</a:t>
            </a:r>
            <a:br>
              <a:rPr lang="en-US" altLang="zh-TW" sz="3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3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3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3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 </a:t>
            </a:r>
            <a:r>
              <a:rPr lang="en-US" altLang="zh-TW" sz="3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Longest Palindrome Substring –</a:t>
            </a:r>
            <a:br>
              <a:rPr lang="en-US" altLang="zh-TW" sz="3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3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3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endParaRPr lang="zh-TW" altLang="en-US" sz="34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07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C0D67-7060-CBED-FB0D-4E3A7DC8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2D2F50-CEC7-1E78-482C-061E4F53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For each given string, print the length of the longest palindrome substring of that string, ended with a new line character '\n’.</a:t>
            </a:r>
          </a:p>
          <a:p>
            <a:endParaRPr lang="en-US" altLang="zh-TW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endParaRPr lang="en-US" altLang="zh-TW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zh-TW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002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FFAE2-0E81-5D7F-9A69-5B80F5A4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Test Case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3267A-C4BD-A7FA-0800-C59F613E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TW" dirty="0"/>
              <a:t>Input:</a:t>
            </a:r>
          </a:p>
          <a:p>
            <a:pPr marL="0" indent="0">
              <a:buNone/>
            </a:pPr>
            <a:r>
              <a:rPr lang="en-US" altLang="zh-TW" dirty="0"/>
              <a:t>ATA</a:t>
            </a:r>
          </a:p>
          <a:p>
            <a:pPr marL="0" indent="0">
              <a:buNone/>
            </a:pPr>
            <a:r>
              <a:rPr lang="en-US" altLang="zh-TW" dirty="0"/>
              <a:t>ATTTA</a:t>
            </a:r>
          </a:p>
          <a:p>
            <a:pPr marL="0" indent="0">
              <a:buNone/>
            </a:pPr>
            <a:r>
              <a:rPr lang="en-US" altLang="zh-TW" dirty="0"/>
              <a:t>ATCGGCTTAA</a:t>
            </a:r>
          </a:p>
          <a:p>
            <a:pPr marL="0" indent="0">
              <a:buNone/>
            </a:pPr>
            <a:r>
              <a:rPr lang="en-US" altLang="zh-TW" dirty="0"/>
              <a:t>AAAAAAA</a:t>
            </a:r>
          </a:p>
          <a:p>
            <a:pPr marL="0" indent="0">
              <a:buNone/>
            </a:pPr>
            <a:r>
              <a:rPr lang="en-US" altLang="zh-TW" dirty="0"/>
              <a:t>ATCGATCG</a:t>
            </a:r>
          </a:p>
          <a:p>
            <a:pPr marL="0" indent="0">
              <a:buNone/>
            </a:pPr>
            <a:r>
              <a:rPr lang="en-US" altLang="zh-TW" dirty="0"/>
              <a:t>AGGGGG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93E73E-9737-228B-5673-AC84CAE8C28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Output: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en-US" altLang="zh-TW" dirty="0"/>
              <a:t>6</a:t>
            </a:r>
          </a:p>
          <a:p>
            <a:pPr marL="0" indent="0">
              <a:buNone/>
            </a:pPr>
            <a:r>
              <a:rPr lang="en-US" altLang="zh-TW" dirty="0"/>
              <a:t>7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6AAE2-5D3C-B6EB-845D-DE07A7B4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pPr marL="0" indent="0">
              <a:buNone/>
            </a:pPr>
            <a:endParaRPr lang="en-US" altLang="zh-TW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Handle unknown number of testcases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longest palindrome substring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1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F4678-13D9-72C5-7E13-42BB2A38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How to handle unknown number of testcases?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D55236-B45D-AD8A-44F6-370AC6ED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7720" cy="4351338"/>
          </a:xfrm>
        </p:spPr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Sample input </a:t>
            </a:r>
          </a:p>
          <a:p>
            <a:pPr marL="0" indent="0">
              <a:buNone/>
            </a:pPr>
            <a:r>
              <a:rPr lang="en-US" altLang="zh-TW" dirty="0"/>
              <a:t>ATA</a:t>
            </a:r>
          </a:p>
          <a:p>
            <a:pPr marL="0" indent="0">
              <a:buNone/>
            </a:pPr>
            <a:r>
              <a:rPr lang="en-US" altLang="zh-TW" dirty="0"/>
              <a:t>ATTTA</a:t>
            </a:r>
          </a:p>
          <a:p>
            <a:pPr marL="0" indent="0">
              <a:buNone/>
            </a:pPr>
            <a:r>
              <a:rPr lang="en-US" altLang="zh-TW" dirty="0"/>
              <a:t>ATCGGCTTAA</a:t>
            </a:r>
          </a:p>
          <a:p>
            <a:pPr marL="0" indent="0">
              <a:buNone/>
            </a:pPr>
            <a:r>
              <a:rPr lang="en-US" altLang="zh-TW" dirty="0"/>
              <a:t>AAAAAAA</a:t>
            </a:r>
          </a:p>
          <a:p>
            <a:pPr marL="0" indent="0">
              <a:buNone/>
            </a:pPr>
            <a:r>
              <a:rPr lang="en-US" altLang="zh-TW" dirty="0"/>
              <a:t>ATCGATCG</a:t>
            </a:r>
          </a:p>
          <a:p>
            <a:pPr marL="0" indent="0">
              <a:buNone/>
            </a:pPr>
            <a:r>
              <a:rPr lang="en-US" altLang="zh-TW" dirty="0"/>
              <a:t>AGGGGG</a:t>
            </a:r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447A5BD2-85A3-A5DC-D19F-48BE6420C192}"/>
              </a:ext>
            </a:extLst>
          </p:cNvPr>
          <p:cNvSpPr/>
          <p:nvPr/>
        </p:nvSpPr>
        <p:spPr>
          <a:xfrm>
            <a:off x="4693920" y="3627120"/>
            <a:ext cx="965200" cy="37592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44F2C9D-20EA-56B5-A297-E6E6FF482EE3}"/>
              </a:ext>
            </a:extLst>
          </p:cNvPr>
          <p:cNvSpPr txBox="1">
            <a:spLocks/>
          </p:cNvSpPr>
          <p:nvPr/>
        </p:nvSpPr>
        <p:spPr>
          <a:xfrm>
            <a:off x="6167120" y="3429000"/>
            <a:ext cx="4617720" cy="2011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We cannot know the number of testcases.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82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40E5BAE9-40B7-C225-FC5D-616DDB1F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Handle unknown number of testcases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BAF79F-5967-5A5C-7ACE-C50D500DE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26380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Times" panose="02020603050405020304" pitchFamily="18" charset="0"/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Times" panose="02020603050405020304" pitchFamily="18" charset="0"/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str[10002];</a:t>
            </a:r>
          </a:p>
          <a:p>
            <a:pPr marL="0" indent="0">
              <a:buFont typeface="Times" panose="02020603050405020304" pitchFamily="18" charset="0"/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Times" panose="02020603050405020304" pitchFamily="18" charset="0"/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Times" panose="02020603050405020304" pitchFamily="18" charset="0"/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F48A75-AA79-7F88-8292-F63ADF0D6C8B}"/>
              </a:ext>
            </a:extLst>
          </p:cNvPr>
          <p:cNvSpPr txBox="1">
            <a:spLocks/>
          </p:cNvSpPr>
          <p:nvPr/>
        </p:nvSpPr>
        <p:spPr bwMode="auto">
          <a:xfrm>
            <a:off x="5661498" y="1736173"/>
            <a:ext cx="6053424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itchFamily="1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800" b="1" u="none" kern="0" dirty="0"/>
              <a:t>The return value of </a:t>
            </a:r>
            <a:r>
              <a:rPr lang="en-US" altLang="zh-TW" sz="1800" b="1" u="none" kern="0" dirty="0" err="1"/>
              <a:t>scanf</a:t>
            </a:r>
            <a:r>
              <a:rPr lang="en-US" altLang="zh-TW" sz="1800" b="1" u="none" kern="0" dirty="0"/>
              <a:t>() </a:t>
            </a:r>
          </a:p>
          <a:p>
            <a:pPr lvl="1">
              <a:defRPr/>
            </a:pPr>
            <a:r>
              <a:rPr lang="en-US" altLang="zh-TW" sz="1600" b="1" u="none" kern="0" dirty="0"/>
              <a:t>The function returns </a:t>
            </a:r>
            <a:r>
              <a:rPr lang="en-US" altLang="zh-TW" sz="1600" b="1" u="none" kern="0" dirty="0">
                <a:solidFill>
                  <a:srgbClr val="FF0000"/>
                </a:solidFill>
              </a:rPr>
              <a:t>the number of items </a:t>
            </a:r>
            <a:r>
              <a:rPr lang="en-US" altLang="zh-TW" sz="1600" b="1" u="none" kern="0" dirty="0"/>
              <a:t>of the argument list successfully filled. </a:t>
            </a:r>
          </a:p>
          <a:p>
            <a:pPr lvl="2">
              <a:defRPr/>
            </a:pPr>
            <a:r>
              <a:rPr lang="en-US" altLang="zh-TW" sz="1400" b="1" u="none" kern="0" dirty="0"/>
              <a:t>This count can match the expected number of items or be less (even zero) due to a matching failure, a reading error, or the reach of the end-of-file.</a:t>
            </a:r>
          </a:p>
          <a:p>
            <a:pPr lvl="1">
              <a:defRPr/>
            </a:pPr>
            <a:r>
              <a:rPr lang="en-US" altLang="zh-TW" sz="1600" b="1" u="none" kern="0" dirty="0"/>
              <a:t>If the </a:t>
            </a:r>
            <a:r>
              <a:rPr lang="en-US" altLang="zh-TW" sz="1600" b="1" u="none" kern="0" dirty="0">
                <a:solidFill>
                  <a:srgbClr val="FF0000"/>
                </a:solidFill>
              </a:rPr>
              <a:t>end-of-file</a:t>
            </a:r>
            <a:r>
              <a:rPr lang="en-US" altLang="zh-TW" sz="1600" b="1" u="none" kern="0" dirty="0"/>
              <a:t> is reached while reading, </a:t>
            </a:r>
            <a:r>
              <a:rPr lang="en-US" altLang="zh-TW" sz="1600" b="1" u="none" kern="0" dirty="0">
                <a:solidFill>
                  <a:srgbClr val="FF0000"/>
                </a:solidFill>
              </a:rPr>
              <a:t>EOF</a:t>
            </a:r>
            <a:r>
              <a:rPr lang="en-US" altLang="zh-TW" sz="1600" b="1" u="none" kern="0" dirty="0"/>
              <a:t> is returned.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BA1C7FF-CE9A-49DE-6B6B-4C86B859B2B1}"/>
              </a:ext>
            </a:extLst>
          </p:cNvPr>
          <p:cNvSpPr txBox="1"/>
          <p:nvPr/>
        </p:nvSpPr>
        <p:spPr>
          <a:xfrm>
            <a:off x="1419726" y="3914798"/>
            <a:ext cx="10263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str) !=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 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/*Ctrl Z + Enter in console mode*/</a:t>
            </a:r>
          </a:p>
          <a:p>
            <a:pPr marL="0" indent="0">
              <a:buFont typeface="Times" panose="02020603050405020304" pitchFamily="18" charset="0"/>
              <a:buNone/>
            </a:pPr>
            <a:endParaRPr lang="en-US" altLang="zh-TW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Times" panose="02020603050405020304" pitchFamily="18" charset="0"/>
              <a:buNone/>
            </a:pP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93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6AAE2-5D3C-B6EB-845D-DE07A7B4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pPr marL="0" indent="0">
              <a:buNone/>
            </a:pPr>
            <a:endParaRPr lang="en-US" altLang="zh-TW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unknown number of testcases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Find the longest palindrome substring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18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5925" y="2628261"/>
            <a:ext cx="6411915" cy="3213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zh-TW" sz="1400" b="1" dirty="0">
                <a:solidFill>
                  <a:srgbClr val="3131FF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</a:t>
            </a: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--)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{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check if </a:t>
            </a:r>
            <a:r>
              <a:rPr lang="en-US" altLang="zh-TW" sz="14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altLang="zh-TW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14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...j] is palindrome or not</a:t>
            </a:r>
            <a:endParaRPr lang="en-US" altLang="zh-TW" sz="1400" b="1" dirty="0">
              <a:effectLst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    }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}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TW" sz="1400" b="1" dirty="0">
              <a:effectLst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9453CCF-74E6-A6DE-08BD-2107F16CA6D2}"/>
              </a:ext>
            </a:extLst>
          </p:cNvPr>
          <p:cNvGrpSpPr/>
          <p:nvPr/>
        </p:nvGrpSpPr>
        <p:grpSpPr>
          <a:xfrm>
            <a:off x="3621883" y="1702748"/>
            <a:ext cx="8269920" cy="925513"/>
            <a:chOff x="3621883" y="1702748"/>
            <a:chExt cx="8269920" cy="925513"/>
          </a:xfrm>
        </p:grpSpPr>
        <p:cxnSp>
          <p:nvCxnSpPr>
            <p:cNvPr id="6" name="直線接點 5"/>
            <p:cNvCxnSpPr>
              <a:cxnSpLocks/>
              <a:stCxn id="3" idx="0"/>
            </p:cNvCxnSpPr>
            <p:nvPr/>
          </p:nvCxnSpPr>
          <p:spPr>
            <a:xfrm flipV="1">
              <a:off x="3621883" y="2098832"/>
              <a:ext cx="1742279" cy="52942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F009903-F662-25B4-8BDD-81A67ABAF519}"/>
                </a:ext>
              </a:extLst>
            </p:cNvPr>
            <p:cNvSpPr txBox="1"/>
            <p:nvPr/>
          </p:nvSpPr>
          <p:spPr>
            <a:xfrm>
              <a:off x="5475922" y="1702748"/>
              <a:ext cx="64158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Use a for loop to try all possible substring beginning positions.</a:t>
              </a:r>
            </a:p>
            <a:p>
              <a:r>
                <a:rPr lang="en-US" altLang="zh-TW" dirty="0" err="1">
                  <a:solidFill>
                    <a:schemeClr val="accent2"/>
                  </a:solidFill>
                </a:rPr>
                <a:t>i</a:t>
              </a:r>
              <a:r>
                <a:rPr lang="en-US" altLang="zh-TW" dirty="0">
                  <a:solidFill>
                    <a:schemeClr val="accent2"/>
                  </a:solidFill>
                </a:rPr>
                <a:t> is the beginning position of substrings. </a:t>
              </a:r>
              <a:endParaRPr lang="zh-TW" altLang="en-US" dirty="0">
                <a:solidFill>
                  <a:schemeClr val="accent2"/>
                </a:solidFill>
              </a:endParaRPr>
            </a:p>
            <a:p>
              <a:endParaRPr lang="zh-TW" altLang="en-US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C6C25FC-E874-1863-BDD4-5D40CC2AB5DE}"/>
              </a:ext>
            </a:extLst>
          </p:cNvPr>
          <p:cNvGrpSpPr/>
          <p:nvPr/>
        </p:nvGrpSpPr>
        <p:grpSpPr>
          <a:xfrm>
            <a:off x="4572000" y="2503261"/>
            <a:ext cx="7319803" cy="753649"/>
            <a:chOff x="4630420" y="2494119"/>
            <a:chExt cx="7319803" cy="753649"/>
          </a:xfrm>
        </p:grpSpPr>
        <p:cxnSp>
          <p:nvCxnSpPr>
            <p:cNvPr id="15" name="直線接點 14"/>
            <p:cNvCxnSpPr>
              <a:cxnSpLocks/>
            </p:cNvCxnSpPr>
            <p:nvPr/>
          </p:nvCxnSpPr>
          <p:spPr>
            <a:xfrm flipV="1">
              <a:off x="4630420" y="2876702"/>
              <a:ext cx="937260" cy="37106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3CB47D5-906D-26EF-7A97-FDC13C570D58}"/>
                </a:ext>
              </a:extLst>
            </p:cNvPr>
            <p:cNvSpPr txBox="1"/>
            <p:nvPr/>
          </p:nvSpPr>
          <p:spPr>
            <a:xfrm>
              <a:off x="5679440" y="2494119"/>
              <a:ext cx="6270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Use another for loop to try all possible substring ending positions.</a:t>
              </a:r>
              <a:endParaRPr lang="zh-TW" altLang="en-US" dirty="0"/>
            </a:p>
            <a:p>
              <a:r>
                <a:rPr lang="en-US" altLang="zh-TW" dirty="0">
                  <a:solidFill>
                    <a:schemeClr val="accent2"/>
                  </a:solidFill>
                </a:rPr>
                <a:t>j is the ending position of substrings.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標題 1">
            <a:extLst>
              <a:ext uri="{FF2B5EF4-FFF2-40B4-BE49-F238E27FC236}">
                <a16:creationId xmlns:a16="http://schemas.microsoft.com/office/drawing/2014/main" id="{A7FB5C06-4888-5472-AEDC-4694A7DD482B}"/>
              </a:ext>
            </a:extLst>
          </p:cNvPr>
          <p:cNvSpPr txBox="1">
            <a:spLocks/>
          </p:cNvSpPr>
          <p:nvPr/>
        </p:nvSpPr>
        <p:spPr>
          <a:xfrm>
            <a:off x="838200" y="3164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Method 1 – Brute Force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98514A2-5E37-3F54-636E-D217535B9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53954"/>
              </p:ext>
            </p:extLst>
          </p:nvPr>
        </p:nvGraphicFramePr>
        <p:xfrm>
          <a:off x="7262450" y="4105987"/>
          <a:ext cx="298792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33">
                  <a:extLst>
                    <a:ext uri="{9D8B030D-6E8A-4147-A177-3AD203B41FA5}">
                      <a16:colId xmlns:a16="http://schemas.microsoft.com/office/drawing/2014/main" val="3374816306"/>
                    </a:ext>
                  </a:extLst>
                </a:gridCol>
                <a:gridCol w="478740">
                  <a:extLst>
                    <a:ext uri="{9D8B030D-6E8A-4147-A177-3AD203B41FA5}">
                      <a16:colId xmlns:a16="http://schemas.microsoft.com/office/drawing/2014/main" val="591177177"/>
                    </a:ext>
                  </a:extLst>
                </a:gridCol>
                <a:gridCol w="497987">
                  <a:extLst>
                    <a:ext uri="{9D8B030D-6E8A-4147-A177-3AD203B41FA5}">
                      <a16:colId xmlns:a16="http://schemas.microsoft.com/office/drawing/2014/main" val="303548850"/>
                    </a:ext>
                  </a:extLst>
                </a:gridCol>
                <a:gridCol w="497987">
                  <a:extLst>
                    <a:ext uri="{9D8B030D-6E8A-4147-A177-3AD203B41FA5}">
                      <a16:colId xmlns:a16="http://schemas.microsoft.com/office/drawing/2014/main" val="2028849415"/>
                    </a:ext>
                  </a:extLst>
                </a:gridCol>
                <a:gridCol w="497987">
                  <a:extLst>
                    <a:ext uri="{9D8B030D-6E8A-4147-A177-3AD203B41FA5}">
                      <a16:colId xmlns:a16="http://schemas.microsoft.com/office/drawing/2014/main" val="3467233617"/>
                    </a:ext>
                  </a:extLst>
                </a:gridCol>
                <a:gridCol w="497987">
                  <a:extLst>
                    <a:ext uri="{9D8B030D-6E8A-4147-A177-3AD203B41FA5}">
                      <a16:colId xmlns:a16="http://schemas.microsoft.com/office/drawing/2014/main" val="1214143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4474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EE67C26-3F90-D5C2-2CB2-9F6D580CDB16}"/>
              </a:ext>
            </a:extLst>
          </p:cNvPr>
          <p:cNvSpPr txBox="1"/>
          <p:nvPr/>
        </p:nvSpPr>
        <p:spPr>
          <a:xfrm>
            <a:off x="7377122" y="367172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4361E1-2C2A-18D1-C16D-A7C714D8894E}"/>
              </a:ext>
            </a:extLst>
          </p:cNvPr>
          <p:cNvSpPr txBox="1"/>
          <p:nvPr/>
        </p:nvSpPr>
        <p:spPr>
          <a:xfrm>
            <a:off x="9884585" y="3676930"/>
            <a:ext cx="136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77B48A-D26E-2B99-25CD-24790987DF7E}"/>
              </a:ext>
            </a:extLst>
          </p:cNvPr>
          <p:cNvSpPr txBox="1"/>
          <p:nvPr/>
        </p:nvSpPr>
        <p:spPr>
          <a:xfrm>
            <a:off x="9369384" y="3671723"/>
            <a:ext cx="136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CED3E9-BBB6-E485-C691-90D5CB234DD3}"/>
              </a:ext>
            </a:extLst>
          </p:cNvPr>
          <p:cNvSpPr txBox="1"/>
          <p:nvPr/>
        </p:nvSpPr>
        <p:spPr>
          <a:xfrm>
            <a:off x="7935198" y="3657566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470A89E-487D-9255-DD27-BE402D748DD4}"/>
              </a:ext>
            </a:extLst>
          </p:cNvPr>
          <p:cNvCxnSpPr/>
          <p:nvPr/>
        </p:nvCxnSpPr>
        <p:spPr>
          <a:xfrm>
            <a:off x="7262450" y="4563187"/>
            <a:ext cx="29879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7E39FE9-2218-99DC-3DBC-4D2490FD6811}"/>
              </a:ext>
            </a:extLst>
          </p:cNvPr>
          <p:cNvCxnSpPr/>
          <p:nvPr/>
        </p:nvCxnSpPr>
        <p:spPr>
          <a:xfrm>
            <a:off x="7262450" y="4563187"/>
            <a:ext cx="24525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30310C6-2DCC-E321-BC6A-4441AB076286}"/>
              </a:ext>
            </a:extLst>
          </p:cNvPr>
          <p:cNvCxnSpPr/>
          <p:nvPr/>
        </p:nvCxnSpPr>
        <p:spPr>
          <a:xfrm>
            <a:off x="7797829" y="4563187"/>
            <a:ext cx="24525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C3FF5CC-1EDC-8BAA-AF09-1742CCA25FBA}"/>
              </a:ext>
            </a:extLst>
          </p:cNvPr>
          <p:cNvSpPr txBox="1"/>
          <p:nvPr/>
        </p:nvSpPr>
        <p:spPr>
          <a:xfrm>
            <a:off x="10554055" y="3659683"/>
            <a:ext cx="122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E596D00-20C9-DF5A-F1DD-D4631FA2EFC2}"/>
              </a:ext>
            </a:extLst>
          </p:cNvPr>
          <p:cNvSpPr txBox="1"/>
          <p:nvPr/>
        </p:nvSpPr>
        <p:spPr>
          <a:xfrm>
            <a:off x="10554055" y="3924070"/>
            <a:ext cx="136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length - 1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0119AA8-1237-766B-1A4D-FF915F8A66C1}"/>
              </a:ext>
            </a:extLst>
          </p:cNvPr>
          <p:cNvSpPr txBox="1"/>
          <p:nvPr/>
        </p:nvSpPr>
        <p:spPr>
          <a:xfrm>
            <a:off x="10554055" y="3929278"/>
            <a:ext cx="136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length - 2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DBF41E2-F323-F125-C3A2-53E86DC2AE89}"/>
              </a:ext>
            </a:extLst>
          </p:cNvPr>
          <p:cNvSpPr txBox="1"/>
          <p:nvPr/>
        </p:nvSpPr>
        <p:spPr>
          <a:xfrm>
            <a:off x="10554055" y="3659683"/>
            <a:ext cx="122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80050C1-7F95-52F4-0A92-247547966911}"/>
              </a:ext>
            </a:extLst>
          </p:cNvPr>
          <p:cNvCxnSpPr>
            <a:cxnSpLocks/>
          </p:cNvCxnSpPr>
          <p:nvPr/>
        </p:nvCxnSpPr>
        <p:spPr>
          <a:xfrm>
            <a:off x="7779413" y="4563187"/>
            <a:ext cx="19843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2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7" grpId="2"/>
      <p:bldP spid="7" grpId="3"/>
      <p:bldP spid="9" grpId="0"/>
      <p:bldP spid="9" grpId="1"/>
      <p:bldP spid="9" grpId="2"/>
      <p:bldP spid="10" grpId="0"/>
      <p:bldP spid="20" grpId="0"/>
      <p:bldP spid="20" grpId="1"/>
      <p:bldP spid="22" grpId="0"/>
      <p:bldP spid="22" grpId="1"/>
      <p:bldP spid="22" grpId="2"/>
      <p:bldP spid="22" grpId="3"/>
      <p:bldP spid="22" grpId="4"/>
      <p:bldP spid="23" grpId="0"/>
      <p:bldP spid="23" grpId="1"/>
      <p:bldP spid="23" grpId="2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5925" y="2628261"/>
            <a:ext cx="6411915" cy="3213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zh-TW" sz="1400" b="1" dirty="0">
                <a:solidFill>
                  <a:srgbClr val="3131FF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</a:t>
            </a: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length - 1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--)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{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latin typeface="Courier New" panose="02070309020205020404" pitchFamily="49" charset="0"/>
              </a:rPr>
              <a:t>, l =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++, l--)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check if </a:t>
            </a:r>
            <a:r>
              <a:rPr lang="en-US" altLang="zh-TW" sz="14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altLang="zh-TW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14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...j] is palindrome or not</a:t>
            </a:r>
            <a:endParaRPr lang="en-US" altLang="zh-TW" sz="1400" b="1" dirty="0">
              <a:effectLst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    }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}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TW" sz="1400" b="1" dirty="0">
              <a:effectLst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9453CCF-74E6-A6DE-08BD-2107F16CA6D2}"/>
              </a:ext>
            </a:extLst>
          </p:cNvPr>
          <p:cNvGrpSpPr/>
          <p:nvPr/>
        </p:nvGrpSpPr>
        <p:grpSpPr>
          <a:xfrm>
            <a:off x="3621883" y="1702748"/>
            <a:ext cx="8269920" cy="925513"/>
            <a:chOff x="3621883" y="1702748"/>
            <a:chExt cx="8269920" cy="925513"/>
          </a:xfrm>
        </p:grpSpPr>
        <p:cxnSp>
          <p:nvCxnSpPr>
            <p:cNvPr id="6" name="直線接點 5"/>
            <p:cNvCxnSpPr>
              <a:cxnSpLocks/>
              <a:stCxn id="3" idx="0"/>
            </p:cNvCxnSpPr>
            <p:nvPr/>
          </p:nvCxnSpPr>
          <p:spPr>
            <a:xfrm flipV="1">
              <a:off x="3621883" y="2098832"/>
              <a:ext cx="1742279" cy="52942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F009903-F662-25B4-8BDD-81A67ABAF519}"/>
                </a:ext>
              </a:extLst>
            </p:cNvPr>
            <p:cNvSpPr txBox="1"/>
            <p:nvPr/>
          </p:nvSpPr>
          <p:spPr>
            <a:xfrm>
              <a:off x="5475922" y="1702748"/>
              <a:ext cx="64158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Use a for loop to try all possible substring beginning positions.</a:t>
              </a:r>
            </a:p>
            <a:p>
              <a:r>
                <a:rPr lang="en-US" altLang="zh-TW" dirty="0" err="1">
                  <a:solidFill>
                    <a:schemeClr val="accent2"/>
                  </a:solidFill>
                </a:rPr>
                <a:t>i</a:t>
              </a:r>
              <a:r>
                <a:rPr lang="en-US" altLang="zh-TW" dirty="0">
                  <a:solidFill>
                    <a:schemeClr val="accent2"/>
                  </a:solidFill>
                </a:rPr>
                <a:t> is the beginning position of substrings. </a:t>
              </a:r>
              <a:endParaRPr lang="zh-TW" altLang="en-US" dirty="0">
                <a:solidFill>
                  <a:schemeClr val="accent2"/>
                </a:solidFill>
              </a:endParaRPr>
            </a:p>
            <a:p>
              <a:endParaRPr lang="zh-TW" altLang="en-US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C6C25FC-E874-1863-BDD4-5D40CC2AB5DE}"/>
              </a:ext>
            </a:extLst>
          </p:cNvPr>
          <p:cNvGrpSpPr/>
          <p:nvPr/>
        </p:nvGrpSpPr>
        <p:grpSpPr>
          <a:xfrm>
            <a:off x="4572000" y="2503261"/>
            <a:ext cx="7319803" cy="753649"/>
            <a:chOff x="4630420" y="2494119"/>
            <a:chExt cx="7319803" cy="753649"/>
          </a:xfrm>
        </p:grpSpPr>
        <p:cxnSp>
          <p:nvCxnSpPr>
            <p:cNvPr id="15" name="直線接點 14"/>
            <p:cNvCxnSpPr>
              <a:cxnSpLocks/>
            </p:cNvCxnSpPr>
            <p:nvPr/>
          </p:nvCxnSpPr>
          <p:spPr>
            <a:xfrm flipV="1">
              <a:off x="4630420" y="2876702"/>
              <a:ext cx="937260" cy="37106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3CB47D5-906D-26EF-7A97-FDC13C570D58}"/>
                </a:ext>
              </a:extLst>
            </p:cNvPr>
            <p:cNvSpPr txBox="1"/>
            <p:nvPr/>
          </p:nvSpPr>
          <p:spPr>
            <a:xfrm>
              <a:off x="5679440" y="2494119"/>
              <a:ext cx="6270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Use another for loop to try all possible substring ending positions.</a:t>
              </a:r>
              <a:endParaRPr lang="zh-TW" altLang="en-US" dirty="0"/>
            </a:p>
            <a:p>
              <a:r>
                <a:rPr lang="en-US" altLang="zh-TW" dirty="0">
                  <a:solidFill>
                    <a:schemeClr val="accent2"/>
                  </a:solidFill>
                </a:rPr>
                <a:t>j is the ending position of substrings.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標題 1">
            <a:extLst>
              <a:ext uri="{FF2B5EF4-FFF2-40B4-BE49-F238E27FC236}">
                <a16:creationId xmlns:a16="http://schemas.microsoft.com/office/drawing/2014/main" id="{A7FB5C06-4888-5472-AEDC-4694A7DD482B}"/>
              </a:ext>
            </a:extLst>
          </p:cNvPr>
          <p:cNvSpPr txBox="1">
            <a:spLocks/>
          </p:cNvSpPr>
          <p:nvPr/>
        </p:nvSpPr>
        <p:spPr>
          <a:xfrm>
            <a:off x="838200" y="3164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Method 1 – Brute Force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6A3975C-FA55-9A43-4CCD-C6EA46308DE4}"/>
              </a:ext>
            </a:extLst>
          </p:cNvPr>
          <p:cNvGrpSpPr/>
          <p:nvPr/>
        </p:nvGrpSpPr>
        <p:grpSpPr>
          <a:xfrm>
            <a:off x="4112182" y="4985243"/>
            <a:ext cx="6642658" cy="1279271"/>
            <a:chOff x="4112182" y="4985243"/>
            <a:chExt cx="6642658" cy="1279271"/>
          </a:xfrm>
        </p:grpSpPr>
        <p:cxnSp>
          <p:nvCxnSpPr>
            <p:cNvPr id="21" name="直線接點 20"/>
            <p:cNvCxnSpPr>
              <a:cxnSpLocks/>
            </p:cNvCxnSpPr>
            <p:nvPr/>
          </p:nvCxnSpPr>
          <p:spPr>
            <a:xfrm>
              <a:off x="4112182" y="4985243"/>
              <a:ext cx="761679" cy="6067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F5F2B8F-D2C9-E57B-62CD-34CDD3482AFC}"/>
                </a:ext>
              </a:extLst>
            </p:cNvPr>
            <p:cNvSpPr txBox="1"/>
            <p:nvPr/>
          </p:nvSpPr>
          <p:spPr>
            <a:xfrm>
              <a:off x="4658840" y="5618183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Inside the second loop, just check if the substring str[</a:t>
              </a:r>
              <a:r>
                <a:rPr lang="en-US" altLang="zh-TW" dirty="0" err="1"/>
                <a:t>i</a:t>
              </a:r>
              <a:r>
                <a:rPr lang="en-US" altLang="zh-TW" dirty="0"/>
                <a:t> ... j] is a palindrome or not.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98514A2-5E37-3F54-636E-D217535B9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22583"/>
              </p:ext>
            </p:extLst>
          </p:nvPr>
        </p:nvGraphicFramePr>
        <p:xfrm>
          <a:off x="7262450" y="4105987"/>
          <a:ext cx="298792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33">
                  <a:extLst>
                    <a:ext uri="{9D8B030D-6E8A-4147-A177-3AD203B41FA5}">
                      <a16:colId xmlns:a16="http://schemas.microsoft.com/office/drawing/2014/main" val="3374816306"/>
                    </a:ext>
                  </a:extLst>
                </a:gridCol>
                <a:gridCol w="478740">
                  <a:extLst>
                    <a:ext uri="{9D8B030D-6E8A-4147-A177-3AD203B41FA5}">
                      <a16:colId xmlns:a16="http://schemas.microsoft.com/office/drawing/2014/main" val="591177177"/>
                    </a:ext>
                  </a:extLst>
                </a:gridCol>
                <a:gridCol w="497987">
                  <a:extLst>
                    <a:ext uri="{9D8B030D-6E8A-4147-A177-3AD203B41FA5}">
                      <a16:colId xmlns:a16="http://schemas.microsoft.com/office/drawing/2014/main" val="303548850"/>
                    </a:ext>
                  </a:extLst>
                </a:gridCol>
                <a:gridCol w="497987">
                  <a:extLst>
                    <a:ext uri="{9D8B030D-6E8A-4147-A177-3AD203B41FA5}">
                      <a16:colId xmlns:a16="http://schemas.microsoft.com/office/drawing/2014/main" val="2028849415"/>
                    </a:ext>
                  </a:extLst>
                </a:gridCol>
                <a:gridCol w="497987">
                  <a:extLst>
                    <a:ext uri="{9D8B030D-6E8A-4147-A177-3AD203B41FA5}">
                      <a16:colId xmlns:a16="http://schemas.microsoft.com/office/drawing/2014/main" val="3467233617"/>
                    </a:ext>
                  </a:extLst>
                </a:gridCol>
                <a:gridCol w="497987">
                  <a:extLst>
                    <a:ext uri="{9D8B030D-6E8A-4147-A177-3AD203B41FA5}">
                      <a16:colId xmlns:a16="http://schemas.microsoft.com/office/drawing/2014/main" val="1214143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4474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EE67C26-3F90-D5C2-2CB2-9F6D580CDB16}"/>
              </a:ext>
            </a:extLst>
          </p:cNvPr>
          <p:cNvSpPr txBox="1"/>
          <p:nvPr/>
        </p:nvSpPr>
        <p:spPr>
          <a:xfrm>
            <a:off x="7356320" y="365968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77B48A-D26E-2B99-25CD-24790987DF7E}"/>
              </a:ext>
            </a:extLst>
          </p:cNvPr>
          <p:cNvSpPr txBox="1"/>
          <p:nvPr/>
        </p:nvSpPr>
        <p:spPr>
          <a:xfrm>
            <a:off x="9408007" y="3636609"/>
            <a:ext cx="136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7E39FE9-2218-99DC-3DBC-4D2490FD6811}"/>
              </a:ext>
            </a:extLst>
          </p:cNvPr>
          <p:cNvCxnSpPr/>
          <p:nvPr/>
        </p:nvCxnSpPr>
        <p:spPr>
          <a:xfrm>
            <a:off x="7262450" y="4563187"/>
            <a:ext cx="24525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C3FF5CC-1EDC-8BAA-AF09-1742CCA25FBA}"/>
              </a:ext>
            </a:extLst>
          </p:cNvPr>
          <p:cNvSpPr txBox="1"/>
          <p:nvPr/>
        </p:nvSpPr>
        <p:spPr>
          <a:xfrm>
            <a:off x="10554055" y="3659683"/>
            <a:ext cx="122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0119AA8-1237-766B-1A4D-FF915F8A66C1}"/>
              </a:ext>
            </a:extLst>
          </p:cNvPr>
          <p:cNvSpPr txBox="1"/>
          <p:nvPr/>
        </p:nvSpPr>
        <p:spPr>
          <a:xfrm>
            <a:off x="10554055" y="3975218"/>
            <a:ext cx="136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= length - 2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D6076D3-99B8-568D-FC71-F4C07C449C0D}"/>
              </a:ext>
            </a:extLst>
          </p:cNvPr>
          <p:cNvSpPr txBox="1"/>
          <p:nvPr/>
        </p:nvSpPr>
        <p:spPr>
          <a:xfrm>
            <a:off x="8244843" y="5150250"/>
            <a:ext cx="36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131FF"/>
                </a:solidFill>
              </a:rPr>
              <a:t>str[k] == str[l]?</a:t>
            </a:r>
            <a:endParaRPr lang="zh-TW" altLang="en-US" dirty="0">
              <a:solidFill>
                <a:srgbClr val="3131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C78F62-0540-0535-A26F-89BB7C032DF0}"/>
              </a:ext>
            </a:extLst>
          </p:cNvPr>
          <p:cNvSpPr txBox="1"/>
          <p:nvPr/>
        </p:nvSpPr>
        <p:spPr>
          <a:xfrm>
            <a:off x="7262450" y="4644071"/>
            <a:ext cx="257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131FF"/>
                </a:solidFill>
              </a:rPr>
              <a:t>  k                                    l</a:t>
            </a:r>
            <a:endParaRPr lang="zh-TW" altLang="en-US" dirty="0">
              <a:solidFill>
                <a:srgbClr val="3131FF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B2C2E9B-B38C-6A73-2054-B7394A2C84B5}"/>
              </a:ext>
            </a:extLst>
          </p:cNvPr>
          <p:cNvSpPr txBox="1"/>
          <p:nvPr/>
        </p:nvSpPr>
        <p:spPr>
          <a:xfrm>
            <a:off x="7787771" y="4626970"/>
            <a:ext cx="23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131FF"/>
                </a:solidFill>
              </a:rPr>
              <a:t>  k                 l</a:t>
            </a:r>
            <a:endParaRPr lang="zh-TW" altLang="en-US" dirty="0">
              <a:solidFill>
                <a:srgbClr val="3131FF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DBE2224-A817-5274-C27D-AFD2B30401EE}"/>
              </a:ext>
            </a:extLst>
          </p:cNvPr>
          <p:cNvSpPr txBox="1"/>
          <p:nvPr/>
        </p:nvSpPr>
        <p:spPr>
          <a:xfrm>
            <a:off x="7992680" y="4639590"/>
            <a:ext cx="23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131FF"/>
                </a:solidFill>
              </a:rPr>
              <a:t>      k=l</a:t>
            </a:r>
            <a:endParaRPr lang="zh-TW" altLang="en-US" dirty="0">
              <a:solidFill>
                <a:srgbClr val="3131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821EF34-D953-5F9B-898F-94BE8A7A9127}"/>
              </a:ext>
            </a:extLst>
          </p:cNvPr>
          <p:cNvSpPr txBox="1"/>
          <p:nvPr/>
        </p:nvSpPr>
        <p:spPr>
          <a:xfrm>
            <a:off x="10648709" y="4456253"/>
            <a:ext cx="112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131FF"/>
                </a:solidFill>
              </a:rPr>
              <a:t>k++</a:t>
            </a:r>
          </a:p>
          <a:p>
            <a:r>
              <a:rPr lang="en-US" altLang="zh-TW" dirty="0">
                <a:solidFill>
                  <a:srgbClr val="3131FF"/>
                </a:solidFill>
              </a:rPr>
              <a:t>l--</a:t>
            </a:r>
            <a:endParaRPr lang="zh-TW" altLang="en-US" dirty="0">
              <a:solidFill>
                <a:srgbClr val="3131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A180E3-A6DE-976E-7DFC-B51455DAA353}"/>
              </a:ext>
            </a:extLst>
          </p:cNvPr>
          <p:cNvSpPr txBox="1"/>
          <p:nvPr/>
        </p:nvSpPr>
        <p:spPr>
          <a:xfrm>
            <a:off x="7841254" y="4608870"/>
            <a:ext cx="234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131FF"/>
                </a:solidFill>
              </a:rPr>
              <a:t>l                 k</a:t>
            </a:r>
            <a:endParaRPr lang="zh-TW" altLang="en-US" dirty="0">
              <a:solidFill>
                <a:srgbClr val="3131FF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2601B4E-367D-92DF-FC15-F3FBF1E99B44}"/>
              </a:ext>
            </a:extLst>
          </p:cNvPr>
          <p:cNvSpPr txBox="1"/>
          <p:nvPr/>
        </p:nvSpPr>
        <p:spPr>
          <a:xfrm>
            <a:off x="7971239" y="3400919"/>
            <a:ext cx="143676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3131FF"/>
                </a:solidFill>
              </a:rPr>
              <a:t>  k &gt; l     </a:t>
            </a:r>
            <a:r>
              <a:rPr lang="en-US" altLang="zh-TW" dirty="0">
                <a:solidFill>
                  <a:srgbClr val="FF0000"/>
                </a:solidFill>
              </a:rPr>
              <a:t>STOP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01EF2E-0D48-E037-C792-AD236F2FE57C}"/>
              </a:ext>
            </a:extLst>
          </p:cNvPr>
          <p:cNvSpPr txBox="1"/>
          <p:nvPr/>
        </p:nvSpPr>
        <p:spPr>
          <a:xfrm>
            <a:off x="4658840" y="624683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k and l are the positions you want to check.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6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11" grpId="1"/>
      <p:bldP spid="30" grpId="0"/>
      <p:bldP spid="30" grpId="1"/>
      <p:bldP spid="30" grpId="2"/>
      <p:bldP spid="33" grpId="0"/>
      <p:bldP spid="33" grpId="1"/>
      <p:bldP spid="7" grpId="0"/>
      <p:bldP spid="7" grpId="1"/>
      <p:bldP spid="7" grpId="2"/>
      <p:bldP spid="10" grpId="0"/>
      <p:bldP spid="14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380" y="1172930"/>
            <a:ext cx="8004127" cy="5194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zh-TW" sz="1600" b="1" dirty="0">
                <a:solidFill>
                  <a:srgbClr val="3131FF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altLang="zh-TW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3131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600" b="1" dirty="0">
                <a:solidFill>
                  <a:srgbClr val="3131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(j </a:t>
            </a:r>
            <a:r>
              <a:rPr lang="en-US" altLang="zh-TW" sz="1600" b="1" dirty="0">
                <a:effectLst/>
                <a:latin typeface="Courier New" panose="02070309020205020404" pitchFamily="49" charset="0"/>
              </a:rPr>
              <a:t>= 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length - 1</a:t>
            </a:r>
            <a:r>
              <a:rPr lang="en-US" altLang="zh-TW" sz="1600" b="1" dirty="0">
                <a:effectLst/>
                <a:latin typeface="Courier New" panose="02070309020205020404" pitchFamily="49" charset="0"/>
              </a:rPr>
              <a:t>; 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 &gt;= 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j--)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altLang="zh-TW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is_pal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3131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 = 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 = 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k &lt;= l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k++, l--)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// check if str[</a:t>
            </a:r>
            <a:r>
              <a:rPr lang="en-US" altLang="zh-TW" sz="16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...j] is palindrome or not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if( str[k] != str[l] )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</a:t>
            </a:r>
            <a:r>
              <a:rPr lang="en-US" altLang="zh-TW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is_pal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</a:t>
            </a:r>
            <a:r>
              <a:rPr lang="en-US" altLang="zh-TW" sz="1600" b="1" dirty="0">
                <a:solidFill>
                  <a:srgbClr val="3131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TW" sz="1600" b="1" dirty="0">
              <a:effectLst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9453CCF-74E6-A6DE-08BD-2107F16CA6D2}"/>
              </a:ext>
            </a:extLst>
          </p:cNvPr>
          <p:cNvGrpSpPr/>
          <p:nvPr/>
        </p:nvGrpSpPr>
        <p:grpSpPr>
          <a:xfrm>
            <a:off x="4150895" y="825978"/>
            <a:ext cx="7965802" cy="923330"/>
            <a:chOff x="4150895" y="825978"/>
            <a:chExt cx="7965802" cy="923330"/>
          </a:xfrm>
        </p:grpSpPr>
        <p:cxnSp>
          <p:nvCxnSpPr>
            <p:cNvPr id="6" name="直線接點 5"/>
            <p:cNvCxnSpPr>
              <a:cxnSpLocks/>
            </p:cNvCxnSpPr>
            <p:nvPr/>
          </p:nvCxnSpPr>
          <p:spPr>
            <a:xfrm flipV="1">
              <a:off x="4150895" y="1121941"/>
              <a:ext cx="1367278" cy="18247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F009903-F662-25B4-8BDD-81A67ABAF519}"/>
                </a:ext>
              </a:extLst>
            </p:cNvPr>
            <p:cNvSpPr txBox="1"/>
            <p:nvPr/>
          </p:nvSpPr>
          <p:spPr>
            <a:xfrm>
              <a:off x="5700816" y="825978"/>
              <a:ext cx="64158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Use a for loop to try all possible substring beginning positions.</a:t>
              </a:r>
            </a:p>
            <a:p>
              <a:r>
                <a:rPr lang="en-US" altLang="zh-TW" dirty="0" err="1">
                  <a:solidFill>
                    <a:schemeClr val="accent2"/>
                  </a:solidFill>
                </a:rPr>
                <a:t>i</a:t>
              </a:r>
              <a:r>
                <a:rPr lang="en-US" altLang="zh-TW" dirty="0">
                  <a:solidFill>
                    <a:schemeClr val="accent2"/>
                  </a:solidFill>
                </a:rPr>
                <a:t> is the beginning position of substrings. </a:t>
              </a:r>
              <a:endParaRPr lang="zh-TW" altLang="en-US" dirty="0">
                <a:solidFill>
                  <a:schemeClr val="accent2"/>
                </a:solidFill>
              </a:endParaRPr>
            </a:p>
            <a:p>
              <a:endParaRPr lang="zh-TW" altLang="en-US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C6C25FC-E874-1863-BDD4-5D40CC2AB5DE}"/>
              </a:ext>
            </a:extLst>
          </p:cNvPr>
          <p:cNvGrpSpPr/>
          <p:nvPr/>
        </p:nvGrpSpPr>
        <p:grpSpPr>
          <a:xfrm>
            <a:off x="5181600" y="1853509"/>
            <a:ext cx="7010400" cy="646331"/>
            <a:chOff x="4939823" y="2494119"/>
            <a:chExt cx="7010400" cy="646331"/>
          </a:xfrm>
        </p:grpSpPr>
        <p:cxnSp>
          <p:nvCxnSpPr>
            <p:cNvPr id="15" name="直線接點 14"/>
            <p:cNvCxnSpPr>
              <a:cxnSpLocks/>
            </p:cNvCxnSpPr>
            <p:nvPr/>
          </p:nvCxnSpPr>
          <p:spPr>
            <a:xfrm>
              <a:off x="4939823" y="2662450"/>
              <a:ext cx="627857" cy="21425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3CB47D5-906D-26EF-7A97-FDC13C570D58}"/>
                </a:ext>
              </a:extLst>
            </p:cNvPr>
            <p:cNvSpPr txBox="1"/>
            <p:nvPr/>
          </p:nvSpPr>
          <p:spPr>
            <a:xfrm>
              <a:off x="5679440" y="2494119"/>
              <a:ext cx="6270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Use another for loop to try all possible substring ending positions.</a:t>
              </a:r>
              <a:endParaRPr lang="zh-TW" altLang="en-US" dirty="0"/>
            </a:p>
            <a:p>
              <a:r>
                <a:rPr lang="en-US" altLang="zh-TW" dirty="0">
                  <a:solidFill>
                    <a:schemeClr val="accent2"/>
                  </a:solidFill>
                </a:rPr>
                <a:t>j is the ending position of substrings.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標題 1">
            <a:extLst>
              <a:ext uri="{FF2B5EF4-FFF2-40B4-BE49-F238E27FC236}">
                <a16:creationId xmlns:a16="http://schemas.microsoft.com/office/drawing/2014/main" id="{A7FB5C06-4888-5472-AEDC-4694A7DD482B}"/>
              </a:ext>
            </a:extLst>
          </p:cNvPr>
          <p:cNvSpPr txBox="1">
            <a:spLocks/>
          </p:cNvSpPr>
          <p:nvPr/>
        </p:nvSpPr>
        <p:spPr>
          <a:xfrm>
            <a:off x="405380" y="-21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Method 1 – Brute Force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6D7DB0A-7BE4-CAF3-CBAF-D534A4F00D61}"/>
              </a:ext>
            </a:extLst>
          </p:cNvPr>
          <p:cNvSpPr/>
          <p:nvPr/>
        </p:nvSpPr>
        <p:spPr>
          <a:xfrm>
            <a:off x="1158991" y="2498493"/>
            <a:ext cx="6270783" cy="351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6A3975C-FA55-9A43-4CCD-C6EA46308DE4}"/>
              </a:ext>
            </a:extLst>
          </p:cNvPr>
          <p:cNvGrpSpPr/>
          <p:nvPr/>
        </p:nvGrpSpPr>
        <p:grpSpPr>
          <a:xfrm>
            <a:off x="4834534" y="4794572"/>
            <a:ext cx="7190551" cy="1396863"/>
            <a:chOff x="6486406" y="5710651"/>
            <a:chExt cx="7190551" cy="1396863"/>
          </a:xfrm>
        </p:grpSpPr>
        <p:cxnSp>
          <p:nvCxnSpPr>
            <p:cNvPr id="21" name="直線接點 20"/>
            <p:cNvCxnSpPr>
              <a:cxnSpLocks/>
            </p:cNvCxnSpPr>
            <p:nvPr/>
          </p:nvCxnSpPr>
          <p:spPr>
            <a:xfrm>
              <a:off x="6486406" y="5710651"/>
              <a:ext cx="1094551" cy="88300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F5F2B8F-D2C9-E57B-62CD-34CDD3482AFC}"/>
                </a:ext>
              </a:extLst>
            </p:cNvPr>
            <p:cNvSpPr txBox="1"/>
            <p:nvPr/>
          </p:nvSpPr>
          <p:spPr>
            <a:xfrm>
              <a:off x="7580957" y="6461183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Inside the second loop, just check if the substring str[</a:t>
              </a:r>
              <a:r>
                <a:rPr lang="en-US" altLang="zh-TW" dirty="0" err="1"/>
                <a:t>i</a:t>
              </a:r>
              <a:r>
                <a:rPr lang="en-US" altLang="zh-TW" dirty="0"/>
                <a:t> ... j] is a palindrome or not.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00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380" y="1172930"/>
            <a:ext cx="4722205" cy="5194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#include &lt;</a:t>
            </a:r>
            <a:r>
              <a:rPr lang="en-US" altLang="zh-TW" sz="1400" b="1" dirty="0" err="1">
                <a:effectLst/>
                <a:latin typeface="Courier New" panose="02070309020205020404" pitchFamily="49" charset="0"/>
              </a:rPr>
              <a:t>stdio.h</a:t>
            </a: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#include &lt;</a:t>
            </a:r>
            <a:r>
              <a:rPr lang="en-US" altLang="zh-TW" sz="1400" b="1" dirty="0" err="1">
                <a:effectLst/>
                <a:latin typeface="Courier New" panose="02070309020205020404" pitchFamily="49" charset="0"/>
              </a:rPr>
              <a:t>string.h</a:t>
            </a: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altLang="zh-TW" sz="1400" b="1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char str[10002];</a:t>
            </a:r>
          </a:p>
          <a:p>
            <a:pPr marL="0" indent="0"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int length, </a:t>
            </a:r>
            <a:r>
              <a:rPr lang="en-US" altLang="zh-TW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max_len</a:t>
            </a: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int </a:t>
            </a:r>
            <a:r>
              <a:rPr lang="en-US" altLang="zh-TW" sz="1400" b="1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, j, k, l;</a:t>
            </a:r>
          </a:p>
          <a:p>
            <a:pPr marL="0" indent="0"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int </a:t>
            </a:r>
            <a:r>
              <a:rPr lang="en-US" altLang="zh-TW" sz="1400" b="1" dirty="0" err="1">
                <a:effectLst/>
                <a:latin typeface="Courier New" panose="02070309020205020404" pitchFamily="49" charset="0"/>
              </a:rPr>
              <a:t>is_pal</a:t>
            </a: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1400" b="1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    </a:t>
            </a:r>
            <a:r>
              <a:rPr lang="en-US" altLang="zh-TW" sz="1400" b="1" dirty="0">
                <a:solidFill>
                  <a:srgbClr val="3131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( </a:t>
            </a:r>
            <a:r>
              <a:rPr lang="en-US" altLang="zh-TW" sz="1400" b="1" dirty="0" err="1">
                <a:effectLst/>
                <a:latin typeface="Courier New" panose="02070309020205020404" pitchFamily="49" charset="0"/>
              </a:rPr>
              <a:t>scanf</a:t>
            </a: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("%s", str) != EOF )</a:t>
            </a:r>
          </a:p>
          <a:p>
            <a:pPr marL="0" indent="0">
              <a:buNone/>
            </a:pP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length = </a:t>
            </a:r>
            <a:r>
              <a:rPr lang="en-US" altLang="zh-TW" sz="1400" b="1" dirty="0" err="1">
                <a:effectLst/>
                <a:latin typeface="Courier New" panose="02070309020205020404" pitchFamily="49" charset="0"/>
              </a:rPr>
              <a:t>strlen</a:t>
            </a:r>
            <a:r>
              <a:rPr lang="en-US" altLang="zh-TW" sz="1400" b="1" dirty="0">
                <a:effectLst/>
                <a:latin typeface="Courier New" panose="02070309020205020404" pitchFamily="49" charset="0"/>
              </a:rPr>
              <a:t>(str);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max_len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= 0;</a:t>
            </a:r>
            <a:endParaRPr lang="en-US" altLang="zh-TW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4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7FB5C06-4888-5472-AEDC-4694A7DD482B}"/>
              </a:ext>
            </a:extLst>
          </p:cNvPr>
          <p:cNvSpPr txBox="1">
            <a:spLocks/>
          </p:cNvSpPr>
          <p:nvPr/>
        </p:nvSpPr>
        <p:spPr>
          <a:xfrm>
            <a:off x="405380" y="-21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Method 1 – Brute Force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4E4621-B2AF-09D7-7B45-F345621132A2}"/>
              </a:ext>
            </a:extLst>
          </p:cNvPr>
          <p:cNvSpPr txBox="1"/>
          <p:nvPr/>
        </p:nvSpPr>
        <p:spPr>
          <a:xfrm>
            <a:off x="3144196" y="3447084"/>
            <a:ext cx="325339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Record the length of the longest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palindrome substring so far.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17F6CC1-8276-8EB1-253E-9952BEE0981B}"/>
              </a:ext>
            </a:extLst>
          </p:cNvPr>
          <p:cNvSpPr txBox="1">
            <a:spLocks/>
          </p:cNvSpPr>
          <p:nvPr/>
        </p:nvSpPr>
        <p:spPr>
          <a:xfrm>
            <a:off x="4330339" y="1018368"/>
            <a:ext cx="8004127" cy="5194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</a:t>
            </a:r>
            <a:r>
              <a:rPr lang="en-US" altLang="zh-TW" sz="1400" b="1" dirty="0">
                <a:solidFill>
                  <a:srgbClr val="3131FF"/>
                </a:solidFill>
                <a:latin typeface="Courier New" panose="02070309020205020404" pitchFamily="49" charset="0"/>
              </a:rPr>
              <a:t>o</a:t>
            </a:r>
            <a:r>
              <a:rPr lang="en-US" altLang="zh-TW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latin typeface="Courier New" panose="02070309020205020404" pitchFamily="49" charset="0"/>
              </a:rPr>
              <a:t> = 0;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latin typeface="Courier New" panose="02070309020205020404" pitchFamily="49" charset="0"/>
              </a:rPr>
              <a:t> &lt; length;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latin typeface="Courier New" panose="02070309020205020404" pitchFamily="49" charset="0"/>
              </a:rPr>
              <a:t>++) </a:t>
            </a:r>
          </a:p>
          <a:p>
            <a:pPr marL="457200" lvl="1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{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>
                <a:solidFill>
                  <a:srgbClr val="3131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latin typeface="Courier New" panose="02070309020205020404" pitchFamily="49" charset="0"/>
              </a:rPr>
              <a:t>(j = length - 1; j &gt;=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latin typeface="Courier New" panose="02070309020205020404" pitchFamily="49" charset="0"/>
              </a:rPr>
              <a:t>; j--)</a:t>
            </a:r>
          </a:p>
          <a:p>
            <a:pPr marL="457200" lvl="1" indent="0">
              <a:buNone/>
            </a:pPr>
            <a:r>
              <a:rPr lang="en-US" altLang="zh-TW" sz="1400" b="1" dirty="0">
                <a:latin typeface="Courier New" panose="02070309020205020404" pitchFamily="49" charset="0"/>
              </a:rPr>
              <a:t>        {</a:t>
            </a:r>
          </a:p>
          <a:p>
            <a:pPr marL="457200" lvl="1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is_pal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TW" sz="1400" b="1" dirty="0">
                <a:solidFill>
                  <a:srgbClr val="3131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(k </a:t>
            </a:r>
            <a:r>
              <a:rPr lang="en-US" altLang="zh-TW" sz="1400" b="1" dirty="0">
                <a:latin typeface="Courier New" panose="02070309020205020404" pitchFamily="49" charset="0"/>
              </a:rPr>
              <a:t>= </a:t>
            </a:r>
            <a:r>
              <a:rPr lang="en-US" altLang="zh-TW" sz="1400" b="1" dirty="0" err="1"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latin typeface="Courier New" panose="02070309020205020404" pitchFamily="49" charset="0"/>
              </a:rPr>
              <a:t>, l = j; k &lt;= l; k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++, l--)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{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// check if str[</a:t>
            </a:r>
            <a:r>
              <a:rPr lang="en-US" altLang="zh-TW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...j] is palindrome or not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if( str[k] != str[l] )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{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is_pal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altLang="zh-TW" sz="1400" b="1" dirty="0">
                <a:solidFill>
                  <a:srgbClr val="3131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}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if(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is_pal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&amp;&amp; j -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+ 1 &gt;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max_len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)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max_len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j -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+ 1;</a:t>
            </a:r>
          </a:p>
          <a:p>
            <a:pPr marL="914400" lvl="2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pt-BR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printf("%d\n", max_len);</a:t>
            </a:r>
            <a:endParaRPr lang="en-US" altLang="zh-TW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988A952-D5A5-9CEC-33A1-D02E1957F945}"/>
              </a:ext>
            </a:extLst>
          </p:cNvPr>
          <p:cNvCxnSpPr/>
          <p:nvPr/>
        </p:nvCxnSpPr>
        <p:spPr>
          <a:xfrm>
            <a:off x="3144196" y="3252486"/>
            <a:ext cx="455531" cy="1945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9C34282-7CCD-3D64-0943-D82AFFD98A00}"/>
              </a:ext>
            </a:extLst>
          </p:cNvPr>
          <p:cNvCxnSpPr>
            <a:cxnSpLocks/>
          </p:cNvCxnSpPr>
          <p:nvPr/>
        </p:nvCxnSpPr>
        <p:spPr>
          <a:xfrm flipV="1">
            <a:off x="3264061" y="4093415"/>
            <a:ext cx="1666754" cy="1301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9E03BA3-1DF4-1B3C-1BA8-3B50E5E1788B}"/>
              </a:ext>
            </a:extLst>
          </p:cNvPr>
          <p:cNvCxnSpPr>
            <a:cxnSpLocks/>
          </p:cNvCxnSpPr>
          <p:nvPr/>
        </p:nvCxnSpPr>
        <p:spPr>
          <a:xfrm flipH="1" flipV="1">
            <a:off x="5247450" y="4093415"/>
            <a:ext cx="749643" cy="650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6AAE2-5D3C-B6EB-845D-DE07A7B4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Handle unknown number of testcases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Find the longest palindrome substring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0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2043602" y="643467"/>
            <a:ext cx="8104795" cy="5571065"/>
            <a:chOff x="1969639" y="683029"/>
            <a:chExt cx="7864243" cy="540571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171" y="683029"/>
              <a:ext cx="3563711" cy="540571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969639" y="683029"/>
              <a:ext cx="4300531" cy="5405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4" r="2488"/>
            <a:stretch/>
          </p:blipFill>
          <p:spPr>
            <a:xfrm>
              <a:off x="2136364" y="871714"/>
              <a:ext cx="3594014" cy="233594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143984" y="1097280"/>
              <a:ext cx="3464336" cy="2514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1" r="2069"/>
            <a:stretch/>
          </p:blipFill>
          <p:spPr>
            <a:xfrm>
              <a:off x="2143984" y="3529475"/>
              <a:ext cx="3605493" cy="225771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169355" y="3735860"/>
              <a:ext cx="3464336" cy="2514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69640" y="683029"/>
              <a:ext cx="7864242" cy="54057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/>
            <p:cNvCxnSpPr>
              <a:endCxn id="13" idx="3"/>
            </p:cNvCxnSpPr>
            <p:nvPr/>
          </p:nvCxnSpPr>
          <p:spPr>
            <a:xfrm>
              <a:off x="1969640" y="3366834"/>
              <a:ext cx="7864242" cy="190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1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Weakness of the brute force method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7918" y="1612562"/>
            <a:ext cx="10515600" cy="1082675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substring: ATCGGCCTA</a:t>
            </a:r>
          </a:p>
          <a:p>
            <a:pPr marL="0" indent="0">
              <a:buNone/>
            </a:pP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67918" y="3393041"/>
            <a:ext cx="9153804" cy="850233"/>
            <a:chOff x="292100" y="4191000"/>
            <a:chExt cx="10528300" cy="977900"/>
          </a:xfrm>
        </p:grpSpPr>
        <p:sp>
          <p:nvSpPr>
            <p:cNvPr id="4" name="橢圓 3"/>
            <p:cNvSpPr/>
            <p:nvPr/>
          </p:nvSpPr>
          <p:spPr>
            <a:xfrm>
              <a:off x="26797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C</a:t>
              </a:r>
              <a:endParaRPr lang="zh-TW" altLang="en-US" sz="2500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38735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G</a:t>
              </a:r>
              <a:endParaRPr lang="zh-TW" altLang="en-US" sz="25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50673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G</a:t>
              </a:r>
              <a:endParaRPr lang="zh-TW" altLang="en-US" sz="25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62611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C</a:t>
              </a:r>
              <a:endParaRPr lang="zh-TW" altLang="en-US" sz="25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74549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C</a:t>
              </a:r>
              <a:endParaRPr lang="zh-TW" altLang="en-US" sz="25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86487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T</a:t>
              </a:r>
              <a:endParaRPr lang="zh-TW" altLang="en-US" sz="25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425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A</a:t>
              </a:r>
              <a:endParaRPr lang="zh-TW" altLang="en-US" sz="25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2921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A</a:t>
              </a:r>
              <a:endParaRPr lang="zh-TW" altLang="en-US" sz="25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859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T</a:t>
              </a:r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62EF9A2-292A-1106-B0C5-BCEA4D6B6FB6}"/>
              </a:ext>
            </a:extLst>
          </p:cNvPr>
          <p:cNvCxnSpPr>
            <a:cxnSpLocks/>
          </p:cNvCxnSpPr>
          <p:nvPr/>
        </p:nvCxnSpPr>
        <p:spPr>
          <a:xfrm>
            <a:off x="767918" y="3076880"/>
            <a:ext cx="37884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16B1C31-C7B0-7F2E-AE14-C6A63E1C1FB8}"/>
              </a:ext>
            </a:extLst>
          </p:cNvPr>
          <p:cNvCxnSpPr>
            <a:cxnSpLocks/>
          </p:cNvCxnSpPr>
          <p:nvPr/>
        </p:nvCxnSpPr>
        <p:spPr>
          <a:xfrm flipH="1">
            <a:off x="6120467" y="3076880"/>
            <a:ext cx="36455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22A12A57-0DD2-DC12-E67B-5CA90F5DA362}"/>
              </a:ext>
            </a:extLst>
          </p:cNvPr>
          <p:cNvSpPr/>
          <p:nvPr/>
        </p:nvSpPr>
        <p:spPr>
          <a:xfrm>
            <a:off x="3893841" y="3405076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G</a:t>
            </a:r>
            <a:endParaRPr lang="zh-TW" altLang="en-US" sz="2500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A8F3DC1-037A-C28A-EEEE-6F39625CFEF6}"/>
              </a:ext>
            </a:extLst>
          </p:cNvPr>
          <p:cNvSpPr/>
          <p:nvPr/>
        </p:nvSpPr>
        <p:spPr>
          <a:xfrm>
            <a:off x="5957649" y="3393040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C</a:t>
            </a:r>
            <a:endParaRPr lang="zh-TW" altLang="en-US" sz="2500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84D7B22-4CC2-934E-0B84-01FA04126967}"/>
              </a:ext>
            </a:extLst>
          </p:cNvPr>
          <p:cNvCxnSpPr>
            <a:cxnSpLocks/>
          </p:cNvCxnSpPr>
          <p:nvPr/>
        </p:nvCxnSpPr>
        <p:spPr>
          <a:xfrm>
            <a:off x="1805864" y="4424417"/>
            <a:ext cx="707791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73B4DC-BC0A-2520-5BA1-CBED2E33E1C4}"/>
              </a:ext>
            </a:extLst>
          </p:cNvPr>
          <p:cNvSpPr txBox="1"/>
          <p:nvPr/>
        </p:nvSpPr>
        <p:spPr>
          <a:xfrm>
            <a:off x="5533875" y="1770145"/>
            <a:ext cx="6405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During the checking of the substring, we notice that ‘G’–‘C’ pair</a:t>
            </a:r>
            <a:r>
              <a:rPr lang="zh-TW" altLang="en-US" sz="2000" dirty="0"/>
              <a:t> </a:t>
            </a:r>
            <a:r>
              <a:rPr lang="en-US" altLang="zh-TW" sz="2000" dirty="0"/>
              <a:t>is not matching, and thus, the substring “ATCGGCCTA” is not a palindrome substring. </a:t>
            </a:r>
            <a:endParaRPr lang="zh-TW" altLang="en-US" sz="20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6861389-068F-C7A1-E03B-6923962109D7}"/>
              </a:ext>
            </a:extLst>
          </p:cNvPr>
          <p:cNvCxnSpPr>
            <a:cxnSpLocks/>
          </p:cNvCxnSpPr>
          <p:nvPr/>
        </p:nvCxnSpPr>
        <p:spPr>
          <a:xfrm>
            <a:off x="2843811" y="4560774"/>
            <a:ext cx="509944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A4B322D-EC45-196F-6D07-1533D3B74E32}"/>
              </a:ext>
            </a:extLst>
          </p:cNvPr>
          <p:cNvCxnSpPr>
            <a:cxnSpLocks/>
          </p:cNvCxnSpPr>
          <p:nvPr/>
        </p:nvCxnSpPr>
        <p:spPr>
          <a:xfrm>
            <a:off x="3893841" y="4709164"/>
            <a:ext cx="281700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296F3DD-A91F-7EC5-8F49-C875D78932A7}"/>
              </a:ext>
            </a:extLst>
          </p:cNvPr>
          <p:cNvSpPr txBox="1"/>
          <p:nvPr/>
        </p:nvSpPr>
        <p:spPr>
          <a:xfrm>
            <a:off x="559398" y="5266293"/>
            <a:ext cx="5419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After the checking process, these 3 substrings have already been found to be not </a:t>
            </a:r>
            <a:r>
              <a:rPr lang="en-US" altLang="zh-TW" sz="2000" dirty="0" smtClean="0"/>
              <a:t>palindromes </a:t>
            </a:r>
            <a:r>
              <a:rPr lang="en-US" altLang="zh-TW" sz="2000" dirty="0"/>
              <a:t>as well.</a:t>
            </a:r>
          </a:p>
          <a:p>
            <a:r>
              <a:rPr lang="en-US" altLang="zh-TW" sz="2000" dirty="0"/>
              <a:t> </a:t>
            </a:r>
            <a:endParaRPr lang="zh-TW" altLang="en-US" sz="2000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335A02F-07CD-54AC-1D95-E3221BCFD6A3}"/>
              </a:ext>
            </a:extLst>
          </p:cNvPr>
          <p:cNvCxnSpPr>
            <a:cxnSpLocks/>
          </p:cNvCxnSpPr>
          <p:nvPr/>
        </p:nvCxnSpPr>
        <p:spPr>
          <a:xfrm flipV="1">
            <a:off x="3893841" y="4902249"/>
            <a:ext cx="289541" cy="3128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C62678B-BBA3-CF44-498F-EA3C943A6F64}"/>
              </a:ext>
            </a:extLst>
          </p:cNvPr>
          <p:cNvSpPr txBox="1"/>
          <p:nvPr/>
        </p:nvSpPr>
        <p:spPr>
          <a:xfrm>
            <a:off x="6382765" y="4902249"/>
            <a:ext cx="589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However, in the brute force method, we will still test these substrings again.</a:t>
            </a:r>
            <a:endParaRPr lang="zh-TW" altLang="en-US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C98B688-8B23-DC49-E079-B203AAA4EEDB}"/>
              </a:ext>
            </a:extLst>
          </p:cNvPr>
          <p:cNvSpPr txBox="1"/>
          <p:nvPr/>
        </p:nvSpPr>
        <p:spPr>
          <a:xfrm>
            <a:off x="1038617" y="4337332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97A5C9-2CAA-2069-0ED4-4E42A1B173CE}"/>
              </a:ext>
            </a:extLst>
          </p:cNvPr>
          <p:cNvSpPr txBox="1"/>
          <p:nvPr/>
        </p:nvSpPr>
        <p:spPr>
          <a:xfrm>
            <a:off x="9450156" y="4243273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j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D582950-F602-E60B-DE90-EC60D80DC82C}"/>
              </a:ext>
            </a:extLst>
          </p:cNvPr>
          <p:cNvSpPr txBox="1"/>
          <p:nvPr/>
        </p:nvSpPr>
        <p:spPr>
          <a:xfrm flipH="1">
            <a:off x="3314197" y="6201852"/>
            <a:ext cx="889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Note that all these substrings share a common </a:t>
            </a:r>
            <a:r>
              <a:rPr lang="en-US" altLang="zh-TW" sz="2400" b="1" dirty="0">
                <a:solidFill>
                  <a:srgbClr val="FF0000"/>
                </a:solidFill>
              </a:rPr>
              <a:t>“center” </a:t>
            </a:r>
            <a:r>
              <a:rPr lang="en-US" altLang="zh-TW" sz="2400" b="1" dirty="0"/>
              <a:t>G.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126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1" grpId="0"/>
      <p:bldP spid="41" grpId="0"/>
      <p:bldP spid="45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Method 2 – A Center-Based Method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2675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Input: ATCTACTTAA</a:t>
            </a:r>
          </a:p>
          <a:p>
            <a:pPr marL="0" indent="0">
              <a:buNone/>
            </a:pP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000125" y="3937666"/>
            <a:ext cx="10191750" cy="850233"/>
            <a:chOff x="292100" y="4191000"/>
            <a:chExt cx="11722100" cy="977900"/>
          </a:xfrm>
        </p:grpSpPr>
        <p:sp>
          <p:nvSpPr>
            <p:cNvPr id="4" name="橢圓 3"/>
            <p:cNvSpPr/>
            <p:nvPr/>
          </p:nvSpPr>
          <p:spPr>
            <a:xfrm>
              <a:off x="26797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C</a:t>
              </a:r>
              <a:endParaRPr lang="zh-TW" altLang="en-US" sz="2500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38735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T</a:t>
              </a:r>
              <a:endParaRPr lang="zh-TW" altLang="en-US" sz="25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50673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A</a:t>
              </a:r>
              <a:endParaRPr lang="zh-TW" altLang="en-US" sz="25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62611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C</a:t>
              </a:r>
              <a:endParaRPr lang="zh-TW" altLang="en-US" sz="25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74549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T</a:t>
              </a:r>
              <a:endParaRPr lang="zh-TW" altLang="en-US" sz="25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86487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T</a:t>
              </a:r>
              <a:endParaRPr lang="zh-TW" altLang="en-US" sz="25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425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A</a:t>
              </a:r>
              <a:endParaRPr lang="zh-TW" altLang="en-US" sz="25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110363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A</a:t>
              </a:r>
              <a:endParaRPr lang="zh-TW" altLang="en-US" sz="25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2921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A</a:t>
              </a:r>
              <a:endParaRPr lang="zh-TW" altLang="en-US" sz="25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859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T</a:t>
              </a: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48F158-F4A8-8977-AC78-9D89957DBA0E}"/>
              </a:ext>
            </a:extLst>
          </p:cNvPr>
          <p:cNvSpPr txBox="1"/>
          <p:nvPr/>
        </p:nvSpPr>
        <p:spPr>
          <a:xfrm>
            <a:off x="1000125" y="2489221"/>
            <a:ext cx="59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Try all possible palindrome substring centers.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63B277-9F59-999A-E44D-4FFE7182597D}"/>
              </a:ext>
            </a:extLst>
          </p:cNvPr>
          <p:cNvSpPr txBox="1"/>
          <p:nvPr/>
        </p:nvSpPr>
        <p:spPr>
          <a:xfrm>
            <a:off x="882371" y="3074136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Center</a:t>
            </a:r>
            <a:endParaRPr lang="zh-TW" altLang="en-US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99D180-0A56-C47D-4C54-E66FA36E6FFA}"/>
              </a:ext>
            </a:extLst>
          </p:cNvPr>
          <p:cNvSpPr txBox="1"/>
          <p:nvPr/>
        </p:nvSpPr>
        <p:spPr>
          <a:xfrm>
            <a:off x="1935001" y="3053651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Center</a:t>
            </a:r>
            <a:endParaRPr lang="zh-TW" altLang="en-US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12C43E-4AEA-955F-4520-1719F6BE6536}"/>
              </a:ext>
            </a:extLst>
          </p:cNvPr>
          <p:cNvSpPr txBox="1"/>
          <p:nvPr/>
        </p:nvSpPr>
        <p:spPr>
          <a:xfrm>
            <a:off x="6065845" y="3233715"/>
            <a:ext cx="115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  .  .</a:t>
            </a:r>
            <a:endParaRPr lang="zh-TW" altLang="en-US" sz="2800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B7A8338-14E3-633C-E723-DAB2A2D0EAB9}"/>
              </a:ext>
            </a:extLst>
          </p:cNvPr>
          <p:cNvSpPr txBox="1"/>
          <p:nvPr/>
        </p:nvSpPr>
        <p:spPr>
          <a:xfrm>
            <a:off x="10153929" y="3074136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Center</a:t>
            </a:r>
            <a:endParaRPr lang="zh-TW" altLang="en-US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C44FBD0-902E-9B94-1AB6-0F0941AB30E5}"/>
              </a:ext>
            </a:extLst>
          </p:cNvPr>
          <p:cNvCxnSpPr/>
          <p:nvPr/>
        </p:nvCxnSpPr>
        <p:spPr>
          <a:xfrm>
            <a:off x="1460221" y="3505866"/>
            <a:ext cx="0" cy="43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9E70613-8732-B3FF-7A0E-913D4953153C}"/>
              </a:ext>
            </a:extLst>
          </p:cNvPr>
          <p:cNvCxnSpPr/>
          <p:nvPr/>
        </p:nvCxnSpPr>
        <p:spPr>
          <a:xfrm>
            <a:off x="2488229" y="3474449"/>
            <a:ext cx="0" cy="43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6DDA4E3-0EE3-D7A2-773B-7598D99DA28A}"/>
              </a:ext>
            </a:extLst>
          </p:cNvPr>
          <p:cNvCxnSpPr/>
          <p:nvPr/>
        </p:nvCxnSpPr>
        <p:spPr>
          <a:xfrm>
            <a:off x="10766758" y="3429000"/>
            <a:ext cx="0" cy="43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EB6B164-9DA6-E5A2-FCC7-1F98D81B6EF6}"/>
              </a:ext>
            </a:extLst>
          </p:cNvPr>
          <p:cNvCxnSpPr/>
          <p:nvPr/>
        </p:nvCxnSpPr>
        <p:spPr>
          <a:xfrm>
            <a:off x="1040620" y="4932947"/>
            <a:ext cx="7324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620B3B0-1CB0-1BA7-FC93-FDBE594FF1D3}"/>
              </a:ext>
            </a:extLst>
          </p:cNvPr>
          <p:cNvCxnSpPr/>
          <p:nvPr/>
        </p:nvCxnSpPr>
        <p:spPr>
          <a:xfrm flipH="1">
            <a:off x="1000125" y="4932947"/>
            <a:ext cx="8097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71468A5-154C-2424-2BA6-1B41E2E6101C}"/>
              </a:ext>
            </a:extLst>
          </p:cNvPr>
          <p:cNvCxnSpPr/>
          <p:nvPr/>
        </p:nvCxnSpPr>
        <p:spPr>
          <a:xfrm>
            <a:off x="2888304" y="4932947"/>
            <a:ext cx="10379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E043F40-51D9-D9AD-6189-C62B0994A5E9}"/>
              </a:ext>
            </a:extLst>
          </p:cNvPr>
          <p:cNvSpPr txBox="1"/>
          <p:nvPr/>
        </p:nvSpPr>
        <p:spPr>
          <a:xfrm>
            <a:off x="2973035" y="3015986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Center</a:t>
            </a:r>
            <a:endParaRPr lang="zh-TW" altLang="en-US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A4C4386-6921-EAE2-75E1-CECCBE9A41E4}"/>
              </a:ext>
            </a:extLst>
          </p:cNvPr>
          <p:cNvCxnSpPr/>
          <p:nvPr/>
        </p:nvCxnSpPr>
        <p:spPr>
          <a:xfrm>
            <a:off x="3526263" y="3436784"/>
            <a:ext cx="0" cy="43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7EBE279-81FA-4374-18EF-FAADEEA03D52}"/>
              </a:ext>
            </a:extLst>
          </p:cNvPr>
          <p:cNvCxnSpPr>
            <a:cxnSpLocks/>
          </p:cNvCxnSpPr>
          <p:nvPr/>
        </p:nvCxnSpPr>
        <p:spPr>
          <a:xfrm flipH="1">
            <a:off x="1008925" y="4932947"/>
            <a:ext cx="18881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47D4A65-E78F-8956-12EC-7861D706EC95}"/>
              </a:ext>
            </a:extLst>
          </p:cNvPr>
          <p:cNvCxnSpPr>
            <a:cxnSpLocks/>
          </p:cNvCxnSpPr>
          <p:nvPr/>
        </p:nvCxnSpPr>
        <p:spPr>
          <a:xfrm>
            <a:off x="3926251" y="4932947"/>
            <a:ext cx="19571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C25E764-E072-F15B-E425-AB68A9D5EDDD}"/>
              </a:ext>
            </a:extLst>
          </p:cNvPr>
          <p:cNvSpPr txBox="1"/>
          <p:nvPr/>
        </p:nvSpPr>
        <p:spPr>
          <a:xfrm>
            <a:off x="6189857" y="5629531"/>
            <a:ext cx="57093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These are odd length cases.</a:t>
            </a:r>
            <a:endParaRPr lang="zh-TW" altLang="en-US" sz="35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017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9" grpId="0"/>
      <p:bldP spid="20" grpId="0"/>
      <p:bldP spid="31" grpId="0"/>
      <p:bldP spid="31" grpId="1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Example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2675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Input: ATCTACTTAA</a:t>
            </a:r>
          </a:p>
          <a:p>
            <a:pPr marL="0" indent="0">
              <a:buNone/>
            </a:pP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000125" y="3937666"/>
            <a:ext cx="10191750" cy="850233"/>
            <a:chOff x="292100" y="4191000"/>
            <a:chExt cx="11722100" cy="977900"/>
          </a:xfrm>
        </p:grpSpPr>
        <p:sp>
          <p:nvSpPr>
            <p:cNvPr id="4" name="橢圓 3"/>
            <p:cNvSpPr/>
            <p:nvPr/>
          </p:nvSpPr>
          <p:spPr>
            <a:xfrm>
              <a:off x="26797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C</a:t>
              </a:r>
              <a:endParaRPr lang="zh-TW" altLang="en-US" sz="2500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38735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T</a:t>
              </a:r>
              <a:endParaRPr lang="zh-TW" altLang="en-US" sz="25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50673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A</a:t>
              </a:r>
              <a:endParaRPr lang="zh-TW" altLang="en-US" sz="25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62611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C</a:t>
              </a:r>
              <a:endParaRPr lang="zh-TW" altLang="en-US" sz="25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74549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T</a:t>
              </a:r>
              <a:endParaRPr lang="zh-TW" altLang="en-US" sz="25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86487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T</a:t>
              </a:r>
              <a:endParaRPr lang="zh-TW" altLang="en-US" sz="25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425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A</a:t>
              </a:r>
              <a:endParaRPr lang="zh-TW" altLang="en-US" sz="25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110363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A</a:t>
              </a:r>
              <a:endParaRPr lang="zh-TW" altLang="en-US" sz="25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2921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A</a:t>
              </a:r>
              <a:endParaRPr lang="zh-TW" altLang="en-US" sz="25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85900" y="4191000"/>
              <a:ext cx="977900" cy="9779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00" dirty="0"/>
                <a:t>T</a:t>
              </a:r>
            </a:p>
          </p:txBody>
        </p:sp>
      </p:grpSp>
      <p:cxnSp>
        <p:nvCxnSpPr>
          <p:cNvPr id="16" name="直線單箭頭接點 15"/>
          <p:cNvCxnSpPr/>
          <p:nvPr/>
        </p:nvCxnSpPr>
        <p:spPr>
          <a:xfrm>
            <a:off x="1850358" y="3179428"/>
            <a:ext cx="0" cy="43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313502" y="2810096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Centers</a:t>
            </a:r>
            <a:endParaRPr lang="zh-TW" altLang="en-US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03818" y="1137567"/>
            <a:ext cx="51547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even length cases.</a:t>
            </a:r>
            <a:endParaRPr lang="zh-TW" altLang="en-US" sz="3500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06267" y="3684754"/>
            <a:ext cx="2075887" cy="1333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5619578-E6F1-FC9A-04A3-695E6CD31459}"/>
              </a:ext>
            </a:extLst>
          </p:cNvPr>
          <p:cNvCxnSpPr/>
          <p:nvPr/>
        </p:nvCxnSpPr>
        <p:spPr>
          <a:xfrm>
            <a:off x="2982158" y="3173247"/>
            <a:ext cx="0" cy="43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B29599D-0245-DFD5-E7B7-FBE76821BBBB}"/>
              </a:ext>
            </a:extLst>
          </p:cNvPr>
          <p:cNvSpPr txBox="1"/>
          <p:nvPr/>
        </p:nvSpPr>
        <p:spPr>
          <a:xfrm>
            <a:off x="2445302" y="2803915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Centers</a:t>
            </a:r>
            <a:endParaRPr lang="zh-TW" altLang="en-US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4036B4-CD6E-0056-CCD3-CAEB0F1F792B}"/>
              </a:ext>
            </a:extLst>
          </p:cNvPr>
          <p:cNvSpPr/>
          <p:nvPr/>
        </p:nvSpPr>
        <p:spPr>
          <a:xfrm>
            <a:off x="1969805" y="3690935"/>
            <a:ext cx="2075887" cy="1333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90E7DEB-7FBF-81B9-D82F-26596426E4DD}"/>
              </a:ext>
            </a:extLst>
          </p:cNvPr>
          <p:cNvCxnSpPr/>
          <p:nvPr/>
        </p:nvCxnSpPr>
        <p:spPr>
          <a:xfrm>
            <a:off x="10153937" y="3212927"/>
            <a:ext cx="0" cy="431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076F0C2-C9D7-2847-89B6-1AA5A44829F3}"/>
              </a:ext>
            </a:extLst>
          </p:cNvPr>
          <p:cNvSpPr txBox="1"/>
          <p:nvPr/>
        </p:nvSpPr>
        <p:spPr>
          <a:xfrm>
            <a:off x="9617081" y="2843595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Centers</a:t>
            </a:r>
            <a:endParaRPr lang="zh-TW" altLang="en-US" b="1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DE504B4-A192-DD77-0311-DD85A668B2C8}"/>
              </a:ext>
            </a:extLst>
          </p:cNvPr>
          <p:cNvSpPr/>
          <p:nvPr/>
        </p:nvSpPr>
        <p:spPr>
          <a:xfrm>
            <a:off x="9209846" y="3718253"/>
            <a:ext cx="2075887" cy="1333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4621D2D-C4EC-94DC-5832-C240B389B29D}"/>
              </a:ext>
            </a:extLst>
          </p:cNvPr>
          <p:cNvSpPr txBox="1"/>
          <p:nvPr/>
        </p:nvSpPr>
        <p:spPr>
          <a:xfrm>
            <a:off x="6096000" y="2771016"/>
            <a:ext cx="2263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rgbClr val="FF0000"/>
                </a:solidFill>
              </a:rPr>
              <a:t>.  .  .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FA671F-DEBC-6886-6998-B3BE937DB8A2}"/>
              </a:ext>
            </a:extLst>
          </p:cNvPr>
          <p:cNvCxnSpPr>
            <a:cxnSpLocks/>
          </p:cNvCxnSpPr>
          <p:nvPr/>
        </p:nvCxnSpPr>
        <p:spPr>
          <a:xfrm flipH="1">
            <a:off x="8181474" y="5317958"/>
            <a:ext cx="19724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9C4E4B0-9C8F-87A2-9D17-4FEBDA74AE10}"/>
              </a:ext>
            </a:extLst>
          </p:cNvPr>
          <p:cNvCxnSpPr>
            <a:cxnSpLocks/>
          </p:cNvCxnSpPr>
          <p:nvPr/>
        </p:nvCxnSpPr>
        <p:spPr>
          <a:xfrm>
            <a:off x="10414725" y="5317958"/>
            <a:ext cx="10393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097FFAA-EE62-8B16-2B64-BB2F4C292F74}"/>
              </a:ext>
            </a:extLst>
          </p:cNvPr>
          <p:cNvSpPr txBox="1"/>
          <p:nvPr/>
        </p:nvSpPr>
        <p:spPr>
          <a:xfrm>
            <a:off x="11658599" y="501825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X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1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54" grpId="0" animBg="1"/>
      <p:bldP spid="54" grpId="1" animBg="1"/>
      <p:bldP spid="23" grpId="0"/>
      <p:bldP spid="23" grpId="1"/>
      <p:bldP spid="24" grpId="0" animBg="1"/>
      <p:bldP spid="24" grpId="1" animBg="1"/>
      <p:bldP spid="26" grpId="0"/>
      <p:bldP spid="27" grpId="0" animBg="1"/>
      <p:bldP spid="28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Method 2 – </a:t>
            </a:r>
            <a:b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Center-based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4903" y="176003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// odd length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for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&amp;&amp;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--,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{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altLang="zh-TW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}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TW" sz="1400" b="1" dirty="0">
              <a:solidFill>
                <a:schemeClr val="accent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// even length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for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&amp;&amp;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--,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{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altLang="zh-TW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}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TW" sz="1400" b="1" dirty="0">
              <a:solidFill>
                <a:schemeClr val="accent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TW" sz="1400" b="1" dirty="0">
              <a:effectLst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078A2B2-EEB1-1D0C-9078-C891E837BE10}"/>
              </a:ext>
            </a:extLst>
          </p:cNvPr>
          <p:cNvSpPr txBox="1"/>
          <p:nvPr/>
        </p:nvSpPr>
        <p:spPr>
          <a:xfrm>
            <a:off x="6991097" y="4550321"/>
            <a:ext cx="518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Assume that the length of a possible palindrome is </a:t>
            </a:r>
            <a:r>
              <a:rPr lang="en-US" altLang="zh-TW" dirty="0">
                <a:solidFill>
                  <a:srgbClr val="FF0000"/>
                </a:solidFill>
              </a:rPr>
              <a:t>even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FE700E0-55A4-4EC8-367E-CD59C306BC97}"/>
              </a:ext>
            </a:extLst>
          </p:cNvPr>
          <p:cNvGrpSpPr/>
          <p:nvPr/>
        </p:nvGrpSpPr>
        <p:grpSpPr>
          <a:xfrm>
            <a:off x="3379762" y="738878"/>
            <a:ext cx="9159303" cy="1132594"/>
            <a:chOff x="3379762" y="738878"/>
            <a:chExt cx="9159303" cy="1132594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F13A9D-4315-4174-BEC8-0C6615054276}"/>
                </a:ext>
              </a:extLst>
            </p:cNvPr>
            <p:cNvSpPr txBox="1"/>
            <p:nvPr/>
          </p:nvSpPr>
          <p:spPr>
            <a:xfrm>
              <a:off x="5172696" y="738878"/>
              <a:ext cx="73663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Use a loop to try possible palindrome centers 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.</a:t>
              </a:r>
            </a:p>
            <a:p>
              <a:endParaRPr lang="zh-TW" altLang="en-US" sz="2000" dirty="0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D313A6E-2D14-BC51-852D-3E955C77C2BA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379762" y="1092821"/>
              <a:ext cx="1792934" cy="77865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EAD1CE7F-FB84-5489-3547-79C8A8459577}"/>
              </a:ext>
            </a:extLst>
          </p:cNvPr>
          <p:cNvSpPr/>
          <p:nvPr/>
        </p:nvSpPr>
        <p:spPr>
          <a:xfrm>
            <a:off x="864964" y="2660612"/>
            <a:ext cx="5689600" cy="1282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375E024-0C13-801E-9E98-463625B19806}"/>
              </a:ext>
            </a:extLst>
          </p:cNvPr>
          <p:cNvSpPr/>
          <p:nvPr/>
        </p:nvSpPr>
        <p:spPr>
          <a:xfrm>
            <a:off x="873867" y="4325221"/>
            <a:ext cx="5689600" cy="124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/>
          <p:cNvCxnSpPr>
            <a:cxnSpLocks/>
          </p:cNvCxnSpPr>
          <p:nvPr/>
        </p:nvCxnSpPr>
        <p:spPr>
          <a:xfrm flipV="1">
            <a:off x="6136597" y="2322866"/>
            <a:ext cx="216376" cy="89470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8536803" y="2729369"/>
            <a:ext cx="687145" cy="6425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i-1</a:t>
            </a:r>
            <a:endParaRPr lang="zh-TW" altLang="en-US" sz="1400" dirty="0"/>
          </a:p>
        </p:txBody>
      </p:sp>
      <p:sp>
        <p:nvSpPr>
          <p:cNvPr id="9" name="橢圓 8"/>
          <p:cNvSpPr/>
          <p:nvPr/>
        </p:nvSpPr>
        <p:spPr>
          <a:xfrm>
            <a:off x="9430426" y="2729369"/>
            <a:ext cx="687145" cy="6425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</a:t>
            </a:r>
            <a:endParaRPr lang="zh-TW" altLang="en-US" sz="1400" dirty="0"/>
          </a:p>
        </p:txBody>
      </p:sp>
      <p:sp>
        <p:nvSpPr>
          <p:cNvPr id="10" name="橢圓 9"/>
          <p:cNvSpPr/>
          <p:nvPr/>
        </p:nvSpPr>
        <p:spPr>
          <a:xfrm>
            <a:off x="10324049" y="2729369"/>
            <a:ext cx="687145" cy="6425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i+1</a:t>
            </a:r>
            <a:endParaRPr lang="zh-TW" altLang="en-US" sz="14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924132" y="3015285"/>
            <a:ext cx="352141" cy="70764"/>
            <a:chOff x="6633292" y="1062183"/>
            <a:chExt cx="391936" cy="84221"/>
          </a:xfrm>
        </p:grpSpPr>
        <p:sp>
          <p:nvSpPr>
            <p:cNvPr id="11" name="橢圓 10"/>
            <p:cNvSpPr/>
            <p:nvPr/>
          </p:nvSpPr>
          <p:spPr>
            <a:xfrm>
              <a:off x="6941007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6783991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6633292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1412199" y="3011585"/>
            <a:ext cx="352141" cy="70764"/>
            <a:chOff x="6633292" y="1062183"/>
            <a:chExt cx="391936" cy="84221"/>
          </a:xfrm>
        </p:grpSpPr>
        <p:sp>
          <p:nvSpPr>
            <p:cNvPr id="16" name="橢圓 15"/>
            <p:cNvSpPr/>
            <p:nvPr/>
          </p:nvSpPr>
          <p:spPr>
            <a:xfrm>
              <a:off x="6941007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6783991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6633292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8624811" y="2130876"/>
            <a:ext cx="2298373" cy="357569"/>
            <a:chOff x="7359743" y="2775"/>
            <a:chExt cx="2558109" cy="425567"/>
          </a:xfrm>
        </p:grpSpPr>
        <p:cxnSp>
          <p:nvCxnSpPr>
            <p:cNvPr id="20" name="直線單箭頭接點 19"/>
            <p:cNvCxnSpPr/>
            <p:nvPr/>
          </p:nvCxnSpPr>
          <p:spPr>
            <a:xfrm flipH="1">
              <a:off x="7359743" y="428342"/>
              <a:ext cx="108490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8832943" y="428342"/>
              <a:ext cx="108490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83620" y="2775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Expand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9144949" y="3396814"/>
            <a:ext cx="121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idx</a:t>
            </a:r>
            <a:r>
              <a:rPr lang="en-US" altLang="zh-TW" dirty="0">
                <a:solidFill>
                  <a:srgbClr val="FF0000"/>
                </a:solidFill>
              </a:rPr>
              <a:t>: i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k = j =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66F857F-17FF-DE58-334D-304D9B589F16}"/>
              </a:ext>
            </a:extLst>
          </p:cNvPr>
          <p:cNvSpPr txBox="1"/>
          <p:nvPr/>
        </p:nvSpPr>
        <p:spPr>
          <a:xfrm>
            <a:off x="5908830" y="1528841"/>
            <a:ext cx="6630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Assume that the length of a possible palindrome is </a:t>
            </a:r>
            <a:r>
              <a:rPr lang="en-US" altLang="zh-TW" dirty="0">
                <a:solidFill>
                  <a:srgbClr val="FF0000"/>
                </a:solidFill>
              </a:rPr>
              <a:t>odd</a:t>
            </a:r>
            <a:r>
              <a:rPr lang="en-US" altLang="zh-TW" dirty="0"/>
              <a:t>. Expand towards left and right sides until it cannot form a palindrome.</a:t>
            </a:r>
          </a:p>
          <a:p>
            <a:endParaRPr lang="zh-TW" altLang="en-US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588FCE0-8BAD-C7DD-731A-8ADCF507A3CC}"/>
              </a:ext>
            </a:extLst>
          </p:cNvPr>
          <p:cNvCxnSpPr>
            <a:cxnSpLocks/>
          </p:cNvCxnSpPr>
          <p:nvPr/>
        </p:nvCxnSpPr>
        <p:spPr>
          <a:xfrm flipV="1">
            <a:off x="6020203" y="4857989"/>
            <a:ext cx="963014" cy="3568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CDCFB8A-F2B6-1CD7-9E0C-5ED4411FBD35}"/>
              </a:ext>
            </a:extLst>
          </p:cNvPr>
          <p:cNvSpPr txBox="1"/>
          <p:nvPr/>
        </p:nvSpPr>
        <p:spPr>
          <a:xfrm>
            <a:off x="7374694" y="4156141"/>
            <a:ext cx="37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We want to check if str[k] == str[j]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21D8B83-DE20-669E-EED1-3A63244C81EC}"/>
              </a:ext>
            </a:extLst>
          </p:cNvPr>
          <p:cNvSpPr txBox="1"/>
          <p:nvPr/>
        </p:nvSpPr>
        <p:spPr>
          <a:xfrm>
            <a:off x="581152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661D848-B5C3-AF3C-FC82-01536572CFE9}"/>
              </a:ext>
            </a:extLst>
          </p:cNvPr>
          <p:cNvSpPr txBox="1"/>
          <p:nvPr/>
        </p:nvSpPr>
        <p:spPr>
          <a:xfrm>
            <a:off x="11232951" y="3613558"/>
            <a:ext cx="521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3131FF"/>
                </a:solidFill>
              </a:rPr>
              <a:t>k++</a:t>
            </a:r>
          </a:p>
          <a:p>
            <a:r>
              <a:rPr lang="en-US" altLang="zh-TW" dirty="0">
                <a:solidFill>
                  <a:srgbClr val="3131FF"/>
                </a:solidFill>
              </a:rPr>
              <a:t>j--</a:t>
            </a:r>
            <a:endParaRPr lang="zh-TW" altLang="en-US" dirty="0">
              <a:solidFill>
                <a:srgbClr val="3131FF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66A20B7-6969-5B06-15AA-4445998FE740}"/>
              </a:ext>
            </a:extLst>
          </p:cNvPr>
          <p:cNvSpPr txBox="1"/>
          <p:nvPr/>
        </p:nvSpPr>
        <p:spPr>
          <a:xfrm>
            <a:off x="8770598" y="336053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                                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3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4" grpId="0" animBg="1"/>
      <p:bldP spid="8" grpId="0" animBg="1"/>
      <p:bldP spid="9" grpId="0" animBg="1"/>
      <p:bldP spid="10" grpId="0" animBg="1"/>
      <p:bldP spid="47" grpId="0"/>
      <p:bldP spid="47" grpId="1"/>
      <p:bldP spid="55" grpId="0"/>
      <p:bldP spid="51" grpId="0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Method 2 – </a:t>
            </a:r>
            <a:b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Center-based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4903" y="176003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// odd length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for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&amp;&amp;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--,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{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if(str[j] != str[k]) break;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if(k - j + 1 &gt;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 - j + 1;</a:t>
            </a:r>
            <a:endParaRPr lang="en-US" altLang="zh-TW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}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TW" sz="1400" b="1" dirty="0">
              <a:solidFill>
                <a:schemeClr val="accent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// even length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for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&amp;&amp;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--,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{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altLang="zh-TW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}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TW" sz="1400" b="1" dirty="0">
              <a:solidFill>
                <a:schemeClr val="accent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TW" sz="1400" b="1" dirty="0">
              <a:effectLst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078A2B2-EEB1-1D0C-9078-C891E837BE10}"/>
              </a:ext>
            </a:extLst>
          </p:cNvPr>
          <p:cNvSpPr txBox="1"/>
          <p:nvPr/>
        </p:nvSpPr>
        <p:spPr>
          <a:xfrm>
            <a:off x="6991097" y="4550321"/>
            <a:ext cx="518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Assume that the length of a possible palindrome is </a:t>
            </a:r>
            <a:r>
              <a:rPr lang="en-US" altLang="zh-TW" dirty="0">
                <a:solidFill>
                  <a:srgbClr val="FF0000"/>
                </a:solidFill>
              </a:rPr>
              <a:t>even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FE700E0-55A4-4EC8-367E-CD59C306BC97}"/>
              </a:ext>
            </a:extLst>
          </p:cNvPr>
          <p:cNvGrpSpPr/>
          <p:nvPr/>
        </p:nvGrpSpPr>
        <p:grpSpPr>
          <a:xfrm>
            <a:off x="3379762" y="738878"/>
            <a:ext cx="9159303" cy="1132594"/>
            <a:chOff x="3379762" y="738878"/>
            <a:chExt cx="9159303" cy="1132594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F13A9D-4315-4174-BEC8-0C6615054276}"/>
                </a:ext>
              </a:extLst>
            </p:cNvPr>
            <p:cNvSpPr txBox="1"/>
            <p:nvPr/>
          </p:nvSpPr>
          <p:spPr>
            <a:xfrm>
              <a:off x="5172696" y="738878"/>
              <a:ext cx="73663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Use a loop to try possible palindrome centers 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.</a:t>
              </a:r>
            </a:p>
            <a:p>
              <a:endParaRPr lang="zh-TW" altLang="en-US" sz="2000" dirty="0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D313A6E-2D14-BC51-852D-3E955C77C2BA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379762" y="1092821"/>
              <a:ext cx="1792934" cy="77865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2375E024-0C13-801E-9E98-463625B19806}"/>
              </a:ext>
            </a:extLst>
          </p:cNvPr>
          <p:cNvSpPr/>
          <p:nvPr/>
        </p:nvSpPr>
        <p:spPr>
          <a:xfrm>
            <a:off x="812110" y="4429332"/>
            <a:ext cx="5689600" cy="124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/>
          <p:cNvCxnSpPr>
            <a:cxnSpLocks/>
          </p:cNvCxnSpPr>
          <p:nvPr/>
        </p:nvCxnSpPr>
        <p:spPr>
          <a:xfrm flipV="1">
            <a:off x="6136597" y="2322866"/>
            <a:ext cx="216376" cy="89470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8536803" y="2729369"/>
            <a:ext cx="687145" cy="6425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i-1</a:t>
            </a:r>
            <a:endParaRPr lang="zh-TW" altLang="en-US" sz="1400" dirty="0"/>
          </a:p>
        </p:txBody>
      </p:sp>
      <p:sp>
        <p:nvSpPr>
          <p:cNvPr id="9" name="橢圓 8"/>
          <p:cNvSpPr/>
          <p:nvPr/>
        </p:nvSpPr>
        <p:spPr>
          <a:xfrm>
            <a:off x="9430426" y="2729369"/>
            <a:ext cx="687145" cy="6425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</a:t>
            </a:r>
            <a:endParaRPr lang="zh-TW" altLang="en-US" sz="1400" dirty="0"/>
          </a:p>
        </p:txBody>
      </p:sp>
      <p:sp>
        <p:nvSpPr>
          <p:cNvPr id="10" name="橢圓 9"/>
          <p:cNvSpPr/>
          <p:nvPr/>
        </p:nvSpPr>
        <p:spPr>
          <a:xfrm>
            <a:off x="10324049" y="2729369"/>
            <a:ext cx="687145" cy="6425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i+1</a:t>
            </a:r>
            <a:endParaRPr lang="zh-TW" altLang="en-US" sz="14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924132" y="3015285"/>
            <a:ext cx="352141" cy="70764"/>
            <a:chOff x="6633292" y="1062183"/>
            <a:chExt cx="391936" cy="84221"/>
          </a:xfrm>
        </p:grpSpPr>
        <p:sp>
          <p:nvSpPr>
            <p:cNvPr id="11" name="橢圓 10"/>
            <p:cNvSpPr/>
            <p:nvPr/>
          </p:nvSpPr>
          <p:spPr>
            <a:xfrm>
              <a:off x="6941007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6783991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6633292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1412199" y="3011585"/>
            <a:ext cx="352141" cy="70764"/>
            <a:chOff x="6633292" y="1062183"/>
            <a:chExt cx="391936" cy="84221"/>
          </a:xfrm>
        </p:grpSpPr>
        <p:sp>
          <p:nvSpPr>
            <p:cNvPr id="16" name="橢圓 15"/>
            <p:cNvSpPr/>
            <p:nvPr/>
          </p:nvSpPr>
          <p:spPr>
            <a:xfrm>
              <a:off x="6941007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6783991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6633292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8624811" y="2130876"/>
            <a:ext cx="2298373" cy="357569"/>
            <a:chOff x="7359743" y="2775"/>
            <a:chExt cx="2558109" cy="425567"/>
          </a:xfrm>
        </p:grpSpPr>
        <p:cxnSp>
          <p:nvCxnSpPr>
            <p:cNvPr id="20" name="直線單箭頭接點 19"/>
            <p:cNvCxnSpPr/>
            <p:nvPr/>
          </p:nvCxnSpPr>
          <p:spPr>
            <a:xfrm flipH="1">
              <a:off x="7359743" y="428342"/>
              <a:ext cx="108490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8832943" y="428342"/>
              <a:ext cx="108490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83620" y="2775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Expand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9144949" y="3396814"/>
            <a:ext cx="121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idx</a:t>
            </a:r>
            <a:r>
              <a:rPr lang="en-US" altLang="zh-TW" dirty="0">
                <a:solidFill>
                  <a:srgbClr val="FF0000"/>
                </a:solidFill>
              </a:rPr>
              <a:t>: i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k = j =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66F857F-17FF-DE58-334D-304D9B589F16}"/>
              </a:ext>
            </a:extLst>
          </p:cNvPr>
          <p:cNvSpPr txBox="1"/>
          <p:nvPr/>
        </p:nvSpPr>
        <p:spPr>
          <a:xfrm>
            <a:off x="5908830" y="1528841"/>
            <a:ext cx="6630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Assume that the length of a possible palindrome is </a:t>
            </a:r>
            <a:r>
              <a:rPr lang="en-US" altLang="zh-TW" dirty="0">
                <a:solidFill>
                  <a:srgbClr val="FF0000"/>
                </a:solidFill>
              </a:rPr>
              <a:t>odd</a:t>
            </a:r>
            <a:r>
              <a:rPr lang="en-US" altLang="zh-TW" dirty="0"/>
              <a:t>. Expand towards left and right sides until it cannot form a palindrome.</a:t>
            </a:r>
          </a:p>
          <a:p>
            <a:endParaRPr lang="zh-TW" altLang="en-US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588FCE0-8BAD-C7DD-731A-8ADCF507A3CC}"/>
              </a:ext>
            </a:extLst>
          </p:cNvPr>
          <p:cNvCxnSpPr>
            <a:cxnSpLocks/>
          </p:cNvCxnSpPr>
          <p:nvPr/>
        </p:nvCxnSpPr>
        <p:spPr>
          <a:xfrm flipV="1">
            <a:off x="6020203" y="4857989"/>
            <a:ext cx="963014" cy="3568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CDCFB8A-F2B6-1CD7-9E0C-5ED4411FBD35}"/>
              </a:ext>
            </a:extLst>
          </p:cNvPr>
          <p:cNvSpPr txBox="1"/>
          <p:nvPr/>
        </p:nvSpPr>
        <p:spPr>
          <a:xfrm>
            <a:off x="7374694" y="4156141"/>
            <a:ext cx="37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We want to check if str[k] == str[j]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21D8B83-DE20-669E-EED1-3A63244C81EC}"/>
              </a:ext>
            </a:extLst>
          </p:cNvPr>
          <p:cNvSpPr txBox="1"/>
          <p:nvPr/>
        </p:nvSpPr>
        <p:spPr>
          <a:xfrm>
            <a:off x="581152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661D848-B5C3-AF3C-FC82-01536572CFE9}"/>
              </a:ext>
            </a:extLst>
          </p:cNvPr>
          <p:cNvSpPr txBox="1"/>
          <p:nvPr/>
        </p:nvSpPr>
        <p:spPr>
          <a:xfrm>
            <a:off x="11232951" y="3613558"/>
            <a:ext cx="521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3131FF"/>
                </a:solidFill>
              </a:rPr>
              <a:t>k++</a:t>
            </a:r>
          </a:p>
          <a:p>
            <a:r>
              <a:rPr lang="en-US" altLang="zh-TW" dirty="0">
                <a:solidFill>
                  <a:srgbClr val="3131FF"/>
                </a:solidFill>
              </a:rPr>
              <a:t>j--</a:t>
            </a:r>
            <a:endParaRPr lang="zh-TW" altLang="en-US" dirty="0">
              <a:solidFill>
                <a:srgbClr val="3131FF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66A20B7-6969-5B06-15AA-4445998FE740}"/>
              </a:ext>
            </a:extLst>
          </p:cNvPr>
          <p:cNvSpPr txBox="1"/>
          <p:nvPr/>
        </p:nvSpPr>
        <p:spPr>
          <a:xfrm>
            <a:off x="8770598" y="336053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                                 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Method 2 – </a:t>
            </a:r>
            <a:b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Center-based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4903" y="176003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length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// odd length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for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j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j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--,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k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{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if(str[j] != str[k]) break;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if(k - j + 1 &gt;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 - j + 1;</a:t>
            </a:r>
            <a:endParaRPr lang="en-US" altLang="zh-TW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}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4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// even length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for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j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j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--,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k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{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altLang="zh-TW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}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4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altLang="zh-TW" sz="1400" b="1" dirty="0"/>
          </a:p>
          <a:p>
            <a:pPr marL="0" indent="0">
              <a:buNone/>
            </a:pPr>
            <a:endParaRPr lang="en-US" altLang="zh-TW" sz="1400" b="1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7017" y="4366968"/>
            <a:ext cx="5689600" cy="1292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D8B04B38-10A9-4A68-46FD-F844347331D5}"/>
              </a:ext>
            </a:extLst>
          </p:cNvPr>
          <p:cNvGrpSpPr/>
          <p:nvPr/>
        </p:nvGrpSpPr>
        <p:grpSpPr>
          <a:xfrm>
            <a:off x="5419835" y="1469211"/>
            <a:ext cx="6630235" cy="2237305"/>
            <a:chOff x="5419835" y="1469211"/>
            <a:chExt cx="6630235" cy="2237305"/>
          </a:xfrm>
        </p:grpSpPr>
        <p:cxnSp>
          <p:nvCxnSpPr>
            <p:cNvPr id="7" name="直線接點 6"/>
            <p:cNvCxnSpPr>
              <a:cxnSpLocks/>
            </p:cNvCxnSpPr>
            <p:nvPr/>
          </p:nvCxnSpPr>
          <p:spPr>
            <a:xfrm flipV="1">
              <a:off x="5774901" y="2189668"/>
              <a:ext cx="588863" cy="9529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8047808" y="2669739"/>
              <a:ext cx="687145" cy="6425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i-1</a:t>
              </a:r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8941431" y="2669739"/>
              <a:ext cx="687145" cy="6425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i</a:t>
              </a:r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35054" y="2669739"/>
              <a:ext cx="687145" cy="6425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i+1</a:t>
              </a:r>
              <a:endParaRPr lang="zh-TW" altLang="en-US" sz="1400" dirty="0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7435137" y="2955655"/>
              <a:ext cx="352141" cy="70764"/>
              <a:chOff x="6633292" y="1062183"/>
              <a:chExt cx="391936" cy="84221"/>
            </a:xfrm>
          </p:grpSpPr>
          <p:sp>
            <p:nvSpPr>
              <p:cNvPr id="11" name="橢圓 10"/>
              <p:cNvSpPr/>
              <p:nvPr/>
            </p:nvSpPr>
            <p:spPr>
              <a:xfrm>
                <a:off x="6941007" y="1062183"/>
                <a:ext cx="84221" cy="84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6783991" y="1062183"/>
                <a:ext cx="84221" cy="84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6633292" y="1062183"/>
                <a:ext cx="84221" cy="84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10923204" y="2951955"/>
              <a:ext cx="352141" cy="70764"/>
              <a:chOff x="6633292" y="1062183"/>
              <a:chExt cx="391936" cy="84221"/>
            </a:xfrm>
          </p:grpSpPr>
          <p:sp>
            <p:nvSpPr>
              <p:cNvPr id="16" name="橢圓 15"/>
              <p:cNvSpPr/>
              <p:nvPr/>
            </p:nvSpPr>
            <p:spPr>
              <a:xfrm>
                <a:off x="6941007" y="1062183"/>
                <a:ext cx="84221" cy="84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6783991" y="1062183"/>
                <a:ext cx="84221" cy="84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6633292" y="1062183"/>
                <a:ext cx="84221" cy="84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8135816" y="2071246"/>
              <a:ext cx="2298373" cy="357569"/>
              <a:chOff x="7359743" y="2775"/>
              <a:chExt cx="2558109" cy="425567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 flipH="1">
                <a:off x="7359743" y="428342"/>
                <a:ext cx="1084909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>
                <a:off x="8832943" y="428342"/>
                <a:ext cx="1084909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字方塊 21"/>
              <p:cNvSpPr txBox="1"/>
              <p:nvPr/>
            </p:nvSpPr>
            <p:spPr>
              <a:xfrm>
                <a:off x="7983620" y="2775"/>
                <a:ext cx="132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rgbClr val="FF0000"/>
                    </a:solidFill>
                  </a:rPr>
                  <a:t>Expand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7" name="文字方塊 46"/>
            <p:cNvSpPr txBox="1"/>
            <p:nvPr/>
          </p:nvSpPr>
          <p:spPr>
            <a:xfrm>
              <a:off x="8655954" y="3337184"/>
              <a:ext cx="1219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rgbClr val="FF0000"/>
                  </a:solidFill>
                </a:rPr>
                <a:t>idx</a:t>
              </a:r>
              <a:r>
                <a:rPr lang="en-US" altLang="zh-TW" dirty="0">
                  <a:solidFill>
                    <a:srgbClr val="FF0000"/>
                  </a:solidFill>
                </a:rPr>
                <a:t>: </a:t>
              </a:r>
              <a:r>
                <a:rPr lang="en-US" altLang="zh-TW" dirty="0" err="1">
                  <a:solidFill>
                    <a:srgbClr val="FF0000"/>
                  </a:solidFill>
                </a:rPr>
                <a:t>i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866F857F-17FF-DE58-334D-304D9B589F16}"/>
                </a:ext>
              </a:extLst>
            </p:cNvPr>
            <p:cNvSpPr txBox="1"/>
            <p:nvPr/>
          </p:nvSpPr>
          <p:spPr>
            <a:xfrm>
              <a:off x="5419835" y="1469211"/>
              <a:ext cx="66302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Assume that the length of a possible palindrome is </a:t>
              </a:r>
              <a:r>
                <a:rPr lang="en-US" altLang="zh-TW" dirty="0">
                  <a:solidFill>
                    <a:srgbClr val="FF0000"/>
                  </a:solidFill>
                </a:rPr>
                <a:t>odd</a:t>
              </a:r>
              <a:r>
                <a:rPr lang="en-US" altLang="zh-TW" dirty="0"/>
                <a:t>. Expand towards left and right sides until it cannot form a palindrome.</a:t>
              </a:r>
            </a:p>
            <a:p>
              <a:endParaRPr lang="zh-TW" altLang="en-US" dirty="0"/>
            </a:p>
            <a:p>
              <a:endParaRPr lang="zh-TW" altLang="en-US" dirty="0"/>
            </a:p>
          </p:txBody>
        </p:sp>
      </p:grpSp>
      <p:sp>
        <p:nvSpPr>
          <p:cNvPr id="26" name="橢圓 25"/>
          <p:cNvSpPr/>
          <p:nvPr/>
        </p:nvSpPr>
        <p:spPr>
          <a:xfrm>
            <a:off x="8408946" y="5434429"/>
            <a:ext cx="669228" cy="66922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</a:t>
            </a:r>
            <a:endParaRPr lang="zh-TW" altLang="en-US" sz="1400" dirty="0"/>
          </a:p>
        </p:txBody>
      </p:sp>
      <p:sp>
        <p:nvSpPr>
          <p:cNvPr id="28" name="橢圓 27"/>
          <p:cNvSpPr/>
          <p:nvPr/>
        </p:nvSpPr>
        <p:spPr>
          <a:xfrm>
            <a:off x="9420037" y="5421687"/>
            <a:ext cx="669228" cy="66922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i+1</a:t>
            </a:r>
            <a:endParaRPr lang="zh-TW" altLang="en-US" sz="1400" dirty="0"/>
          </a:p>
        </p:txBody>
      </p:sp>
      <p:grpSp>
        <p:nvGrpSpPr>
          <p:cNvPr id="29" name="群組 28"/>
          <p:cNvGrpSpPr/>
          <p:nvPr/>
        </p:nvGrpSpPr>
        <p:grpSpPr>
          <a:xfrm>
            <a:off x="7404189" y="5759952"/>
            <a:ext cx="342959" cy="73697"/>
            <a:chOff x="6633292" y="1062183"/>
            <a:chExt cx="391936" cy="84221"/>
          </a:xfrm>
        </p:grpSpPr>
        <p:sp>
          <p:nvSpPr>
            <p:cNvPr id="38" name="橢圓 37"/>
            <p:cNvSpPr/>
            <p:nvPr/>
          </p:nvSpPr>
          <p:spPr>
            <a:xfrm>
              <a:off x="6941007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6783991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6633292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10801307" y="5756099"/>
            <a:ext cx="342959" cy="73697"/>
            <a:chOff x="6633292" y="1062183"/>
            <a:chExt cx="391936" cy="84221"/>
          </a:xfrm>
        </p:grpSpPr>
        <p:sp>
          <p:nvSpPr>
            <p:cNvPr id="35" name="橢圓 34"/>
            <p:cNvSpPr/>
            <p:nvPr/>
          </p:nvSpPr>
          <p:spPr>
            <a:xfrm>
              <a:off x="6941007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6783991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6633292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8086598" y="4838890"/>
            <a:ext cx="2238444" cy="372388"/>
            <a:chOff x="7359743" y="2775"/>
            <a:chExt cx="2558109" cy="425567"/>
          </a:xfrm>
        </p:grpSpPr>
        <p:cxnSp>
          <p:nvCxnSpPr>
            <p:cNvPr id="32" name="直線單箭頭接點 31"/>
            <p:cNvCxnSpPr/>
            <p:nvPr/>
          </p:nvCxnSpPr>
          <p:spPr>
            <a:xfrm flipH="1">
              <a:off x="7359743" y="428342"/>
              <a:ext cx="108490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8832943" y="428342"/>
              <a:ext cx="108490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7983620" y="2775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Expand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1" name="直線接點 40"/>
          <p:cNvCxnSpPr>
            <a:cxnSpLocks/>
          </p:cNvCxnSpPr>
          <p:nvPr/>
        </p:nvCxnSpPr>
        <p:spPr>
          <a:xfrm flipV="1">
            <a:off x="5309496" y="4151272"/>
            <a:ext cx="1303317" cy="4996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8279905" y="6125701"/>
            <a:ext cx="106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idx</a:t>
            </a:r>
            <a:r>
              <a:rPr lang="en-US" altLang="zh-TW" dirty="0">
                <a:solidFill>
                  <a:srgbClr val="FF0000"/>
                </a:solidFill>
              </a:rPr>
              <a:t>: i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j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260038" y="6116925"/>
            <a:ext cx="106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idx</a:t>
            </a:r>
            <a:r>
              <a:rPr lang="en-US" altLang="zh-TW" dirty="0">
                <a:solidFill>
                  <a:srgbClr val="FF0000"/>
                </a:solidFill>
              </a:rPr>
              <a:t>: i+1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078A2B2-EEB1-1D0C-9078-C891E837BE10}"/>
              </a:ext>
            </a:extLst>
          </p:cNvPr>
          <p:cNvSpPr txBox="1"/>
          <p:nvPr/>
        </p:nvSpPr>
        <p:spPr>
          <a:xfrm>
            <a:off x="6780912" y="3897303"/>
            <a:ext cx="5189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Assume that the length of a possible palindrome is </a:t>
            </a:r>
            <a:r>
              <a:rPr lang="en-US" altLang="zh-TW" dirty="0">
                <a:solidFill>
                  <a:srgbClr val="FF0000"/>
                </a:solidFill>
              </a:rPr>
              <a:t>even</a:t>
            </a:r>
            <a:r>
              <a:rPr lang="en-US" altLang="zh-TW" dirty="0"/>
              <a:t>. 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FE700E0-55A4-4EC8-367E-CD59C306BC97}"/>
              </a:ext>
            </a:extLst>
          </p:cNvPr>
          <p:cNvGrpSpPr/>
          <p:nvPr/>
        </p:nvGrpSpPr>
        <p:grpSpPr>
          <a:xfrm>
            <a:off x="3356675" y="480614"/>
            <a:ext cx="8525936" cy="1303955"/>
            <a:chOff x="3356675" y="480614"/>
            <a:chExt cx="8525936" cy="1303955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F13A9D-4315-4174-BEC8-0C6615054276}"/>
                </a:ext>
              </a:extLst>
            </p:cNvPr>
            <p:cNvSpPr txBox="1"/>
            <p:nvPr/>
          </p:nvSpPr>
          <p:spPr>
            <a:xfrm>
              <a:off x="4516242" y="480614"/>
              <a:ext cx="73663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/>
                <a:t>Use a loop to try possible palindrome centers </a:t>
              </a:r>
              <a:r>
                <a:rPr lang="en-US" altLang="zh-TW" sz="1800" dirty="0" err="1"/>
                <a:t>i</a:t>
              </a:r>
              <a:r>
                <a:rPr lang="en-US" altLang="zh-TW" sz="1800" dirty="0"/>
                <a:t>.</a:t>
              </a:r>
            </a:p>
            <a:p>
              <a:endParaRPr lang="zh-TW" altLang="en-US" sz="1800" dirty="0"/>
            </a:p>
            <a:p>
              <a:endParaRPr lang="zh-TW" altLang="en-US" dirty="0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D313A6E-2D14-BC51-852D-3E955C77C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6675" y="951199"/>
              <a:ext cx="1067710" cy="83337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DA2260-745D-F5F7-DCD0-E380BC52F19B}"/>
              </a:ext>
            </a:extLst>
          </p:cNvPr>
          <p:cNvSpPr txBox="1"/>
          <p:nvPr/>
        </p:nvSpPr>
        <p:spPr>
          <a:xfrm>
            <a:off x="11275345" y="5211278"/>
            <a:ext cx="835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3131FF"/>
                </a:solidFill>
              </a:rPr>
              <a:t>j-- </a:t>
            </a:r>
          </a:p>
          <a:p>
            <a:r>
              <a:rPr lang="en-US" altLang="zh-TW" sz="2000" dirty="0">
                <a:solidFill>
                  <a:srgbClr val="3131FF"/>
                </a:solidFill>
              </a:rPr>
              <a:t>k++</a:t>
            </a:r>
            <a:endParaRPr lang="zh-TW" altLang="en-US" sz="2000" dirty="0">
              <a:solidFill>
                <a:srgbClr val="31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8" grpId="0" animBg="1"/>
      <p:bldP spid="49" grpId="0"/>
      <p:bldP spid="52" grpId="0"/>
      <p:bldP spid="60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Method 2 – </a:t>
            </a:r>
            <a:b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Center-based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4903" y="176003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// odd length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for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&amp;&amp;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--,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{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if(str[j] != str[k]) break;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if(k - j + 1 &gt;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 - j + 1;</a:t>
            </a:r>
            <a:endParaRPr lang="en-US" altLang="zh-TW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}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TW" sz="1400" b="1" dirty="0">
              <a:solidFill>
                <a:schemeClr val="accent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// even length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for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&amp;&amp;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--,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</a:t>
            </a: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{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if(str[j] != str[k]) break;</a:t>
            </a: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if(k - j + 1 &gt;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 - j + 1;</a:t>
            </a:r>
            <a:endParaRPr lang="en-US" altLang="zh-TW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}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TW" sz="1400" b="1" dirty="0">
              <a:solidFill>
                <a:schemeClr val="accent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TW" sz="1400" b="1" dirty="0">
              <a:effectLst/>
            </a:endParaRPr>
          </a:p>
          <a:p>
            <a:pPr marL="0" indent="0">
              <a:buNone/>
            </a:pPr>
            <a:endParaRPr lang="en-US" altLang="zh-TW" sz="1400" b="1" dirty="0">
              <a:effectLst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D8B04B38-10A9-4A68-46FD-F844347331D5}"/>
              </a:ext>
            </a:extLst>
          </p:cNvPr>
          <p:cNvGrpSpPr/>
          <p:nvPr/>
        </p:nvGrpSpPr>
        <p:grpSpPr>
          <a:xfrm>
            <a:off x="5419835" y="1469211"/>
            <a:ext cx="6630235" cy="2237305"/>
            <a:chOff x="5419835" y="1469211"/>
            <a:chExt cx="6630235" cy="2237305"/>
          </a:xfrm>
        </p:grpSpPr>
        <p:cxnSp>
          <p:nvCxnSpPr>
            <p:cNvPr id="7" name="直線接點 6"/>
            <p:cNvCxnSpPr>
              <a:cxnSpLocks/>
            </p:cNvCxnSpPr>
            <p:nvPr/>
          </p:nvCxnSpPr>
          <p:spPr>
            <a:xfrm flipV="1">
              <a:off x="5774901" y="2189668"/>
              <a:ext cx="588863" cy="9529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8047808" y="2669739"/>
              <a:ext cx="687145" cy="6425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i-1</a:t>
              </a:r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8941431" y="2669739"/>
              <a:ext cx="687145" cy="6425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i</a:t>
              </a:r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35054" y="2669739"/>
              <a:ext cx="687145" cy="6425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i+1</a:t>
              </a:r>
              <a:endParaRPr lang="zh-TW" altLang="en-US" sz="1400" dirty="0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7435137" y="2955655"/>
              <a:ext cx="352141" cy="70764"/>
              <a:chOff x="6633292" y="1062183"/>
              <a:chExt cx="391936" cy="84221"/>
            </a:xfrm>
          </p:grpSpPr>
          <p:sp>
            <p:nvSpPr>
              <p:cNvPr id="11" name="橢圓 10"/>
              <p:cNvSpPr/>
              <p:nvPr/>
            </p:nvSpPr>
            <p:spPr>
              <a:xfrm>
                <a:off x="6941007" y="1062183"/>
                <a:ext cx="84221" cy="84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6783991" y="1062183"/>
                <a:ext cx="84221" cy="84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6633292" y="1062183"/>
                <a:ext cx="84221" cy="84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10923204" y="2951955"/>
              <a:ext cx="352141" cy="70764"/>
              <a:chOff x="6633292" y="1062183"/>
              <a:chExt cx="391936" cy="84221"/>
            </a:xfrm>
          </p:grpSpPr>
          <p:sp>
            <p:nvSpPr>
              <p:cNvPr id="16" name="橢圓 15"/>
              <p:cNvSpPr/>
              <p:nvPr/>
            </p:nvSpPr>
            <p:spPr>
              <a:xfrm>
                <a:off x="6941007" y="1062183"/>
                <a:ext cx="84221" cy="84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6783991" y="1062183"/>
                <a:ext cx="84221" cy="84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6633292" y="1062183"/>
                <a:ext cx="84221" cy="842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8135816" y="2071246"/>
              <a:ext cx="2298373" cy="357569"/>
              <a:chOff x="7359743" y="2775"/>
              <a:chExt cx="2558109" cy="425567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 flipH="1">
                <a:off x="7359743" y="428342"/>
                <a:ext cx="1084909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>
                <a:off x="8832943" y="428342"/>
                <a:ext cx="1084909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字方塊 21"/>
              <p:cNvSpPr txBox="1"/>
              <p:nvPr/>
            </p:nvSpPr>
            <p:spPr>
              <a:xfrm>
                <a:off x="7983620" y="2775"/>
                <a:ext cx="132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rgbClr val="FF0000"/>
                    </a:solidFill>
                  </a:rPr>
                  <a:t>Expand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7" name="文字方塊 46"/>
            <p:cNvSpPr txBox="1"/>
            <p:nvPr/>
          </p:nvSpPr>
          <p:spPr>
            <a:xfrm>
              <a:off x="8655954" y="3337184"/>
              <a:ext cx="1219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rgbClr val="FF0000"/>
                  </a:solidFill>
                </a:rPr>
                <a:t>idx</a:t>
              </a:r>
              <a:r>
                <a:rPr lang="en-US" altLang="zh-TW" dirty="0">
                  <a:solidFill>
                    <a:srgbClr val="FF0000"/>
                  </a:solidFill>
                </a:rPr>
                <a:t>: </a:t>
              </a:r>
              <a:r>
                <a:rPr lang="en-US" altLang="zh-TW" dirty="0" err="1">
                  <a:solidFill>
                    <a:srgbClr val="FF0000"/>
                  </a:solidFill>
                </a:rPr>
                <a:t>i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866F857F-17FF-DE58-334D-304D9B589F16}"/>
                </a:ext>
              </a:extLst>
            </p:cNvPr>
            <p:cNvSpPr txBox="1"/>
            <p:nvPr/>
          </p:nvSpPr>
          <p:spPr>
            <a:xfrm>
              <a:off x="5419835" y="1469211"/>
              <a:ext cx="66302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Assume that the length of a possible palindrome is </a:t>
              </a:r>
              <a:r>
                <a:rPr lang="en-US" altLang="zh-TW" dirty="0">
                  <a:solidFill>
                    <a:srgbClr val="FF0000"/>
                  </a:solidFill>
                </a:rPr>
                <a:t>odd</a:t>
              </a:r>
              <a:r>
                <a:rPr lang="en-US" altLang="zh-TW" dirty="0"/>
                <a:t>. Expand towards left and right sides until it cannot form a palindrome.</a:t>
              </a:r>
            </a:p>
            <a:p>
              <a:endParaRPr lang="zh-TW" altLang="en-US" dirty="0"/>
            </a:p>
            <a:p>
              <a:endParaRPr lang="zh-TW" altLang="en-US" dirty="0"/>
            </a:p>
          </p:txBody>
        </p:sp>
      </p:grpSp>
      <p:sp>
        <p:nvSpPr>
          <p:cNvPr id="26" name="橢圓 25"/>
          <p:cNvSpPr/>
          <p:nvPr/>
        </p:nvSpPr>
        <p:spPr>
          <a:xfrm>
            <a:off x="8408946" y="5434429"/>
            <a:ext cx="669228" cy="66922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</a:t>
            </a:r>
            <a:endParaRPr lang="zh-TW" altLang="en-US" sz="1400" dirty="0"/>
          </a:p>
        </p:txBody>
      </p:sp>
      <p:sp>
        <p:nvSpPr>
          <p:cNvPr id="28" name="橢圓 27"/>
          <p:cNvSpPr/>
          <p:nvPr/>
        </p:nvSpPr>
        <p:spPr>
          <a:xfrm>
            <a:off x="9420037" y="5421687"/>
            <a:ext cx="669228" cy="66922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i+1</a:t>
            </a:r>
            <a:endParaRPr lang="zh-TW" altLang="en-US" sz="1400" dirty="0"/>
          </a:p>
        </p:txBody>
      </p:sp>
      <p:grpSp>
        <p:nvGrpSpPr>
          <p:cNvPr id="29" name="群組 28"/>
          <p:cNvGrpSpPr/>
          <p:nvPr/>
        </p:nvGrpSpPr>
        <p:grpSpPr>
          <a:xfrm>
            <a:off x="7404189" y="5759952"/>
            <a:ext cx="342959" cy="73697"/>
            <a:chOff x="6633292" y="1062183"/>
            <a:chExt cx="391936" cy="84221"/>
          </a:xfrm>
        </p:grpSpPr>
        <p:sp>
          <p:nvSpPr>
            <p:cNvPr id="38" name="橢圓 37"/>
            <p:cNvSpPr/>
            <p:nvPr/>
          </p:nvSpPr>
          <p:spPr>
            <a:xfrm>
              <a:off x="6941007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6783991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6633292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10801307" y="5756099"/>
            <a:ext cx="342959" cy="73697"/>
            <a:chOff x="6633292" y="1062183"/>
            <a:chExt cx="391936" cy="84221"/>
          </a:xfrm>
        </p:grpSpPr>
        <p:sp>
          <p:nvSpPr>
            <p:cNvPr id="35" name="橢圓 34"/>
            <p:cNvSpPr/>
            <p:nvPr/>
          </p:nvSpPr>
          <p:spPr>
            <a:xfrm>
              <a:off x="6941007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6783991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6633292" y="1062183"/>
              <a:ext cx="84221" cy="842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8086598" y="4838890"/>
            <a:ext cx="2238444" cy="372388"/>
            <a:chOff x="7359743" y="2775"/>
            <a:chExt cx="2558109" cy="425567"/>
          </a:xfrm>
        </p:grpSpPr>
        <p:cxnSp>
          <p:nvCxnSpPr>
            <p:cNvPr id="32" name="直線單箭頭接點 31"/>
            <p:cNvCxnSpPr/>
            <p:nvPr/>
          </p:nvCxnSpPr>
          <p:spPr>
            <a:xfrm flipH="1">
              <a:off x="7359743" y="428342"/>
              <a:ext cx="108490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8832943" y="428342"/>
              <a:ext cx="108490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7983620" y="2775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Expand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1" name="直線接點 40"/>
          <p:cNvCxnSpPr>
            <a:cxnSpLocks/>
          </p:cNvCxnSpPr>
          <p:nvPr/>
        </p:nvCxnSpPr>
        <p:spPr>
          <a:xfrm flipV="1">
            <a:off x="5473010" y="4452295"/>
            <a:ext cx="1303317" cy="4996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8279905" y="6125701"/>
            <a:ext cx="106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idx</a:t>
            </a:r>
            <a:r>
              <a:rPr lang="en-US" altLang="zh-TW" dirty="0">
                <a:solidFill>
                  <a:srgbClr val="FF0000"/>
                </a:solidFill>
              </a:rPr>
              <a:t>: i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j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260038" y="6116925"/>
            <a:ext cx="106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idx</a:t>
            </a:r>
            <a:r>
              <a:rPr lang="en-US" altLang="zh-TW" dirty="0">
                <a:solidFill>
                  <a:srgbClr val="FF0000"/>
                </a:solidFill>
              </a:rPr>
              <a:t>: i+1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078A2B2-EEB1-1D0C-9078-C891E837BE10}"/>
              </a:ext>
            </a:extLst>
          </p:cNvPr>
          <p:cNvSpPr txBox="1"/>
          <p:nvPr/>
        </p:nvSpPr>
        <p:spPr>
          <a:xfrm>
            <a:off x="6780912" y="3897303"/>
            <a:ext cx="5189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Assume that the length of a possible palindrome is </a:t>
            </a:r>
            <a:r>
              <a:rPr lang="en-US" altLang="zh-TW" dirty="0">
                <a:solidFill>
                  <a:srgbClr val="FF0000"/>
                </a:solidFill>
              </a:rPr>
              <a:t>even</a:t>
            </a:r>
            <a:r>
              <a:rPr lang="en-US" altLang="zh-TW" dirty="0"/>
              <a:t>. 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FE700E0-55A4-4EC8-367E-CD59C306BC97}"/>
              </a:ext>
            </a:extLst>
          </p:cNvPr>
          <p:cNvGrpSpPr/>
          <p:nvPr/>
        </p:nvGrpSpPr>
        <p:grpSpPr>
          <a:xfrm>
            <a:off x="3356675" y="480614"/>
            <a:ext cx="8525936" cy="1303955"/>
            <a:chOff x="3356675" y="480614"/>
            <a:chExt cx="8525936" cy="1303955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F13A9D-4315-4174-BEC8-0C6615054276}"/>
                </a:ext>
              </a:extLst>
            </p:cNvPr>
            <p:cNvSpPr txBox="1"/>
            <p:nvPr/>
          </p:nvSpPr>
          <p:spPr>
            <a:xfrm>
              <a:off x="4516242" y="480614"/>
              <a:ext cx="73663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/>
                <a:t>Use a loop to try possible palindrome centers </a:t>
              </a:r>
              <a:r>
                <a:rPr lang="en-US" altLang="zh-TW" sz="1800" dirty="0" err="1"/>
                <a:t>i</a:t>
              </a:r>
              <a:r>
                <a:rPr lang="en-US" altLang="zh-TW" sz="1800" dirty="0"/>
                <a:t>.</a:t>
              </a:r>
            </a:p>
            <a:p>
              <a:endParaRPr lang="zh-TW" altLang="en-US" sz="1800" dirty="0"/>
            </a:p>
            <a:p>
              <a:endParaRPr lang="zh-TW" altLang="en-US" dirty="0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D313A6E-2D14-BC51-852D-3E955C77C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6675" y="951199"/>
              <a:ext cx="1067710" cy="83337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DA2260-745D-F5F7-DCD0-E380BC52F19B}"/>
              </a:ext>
            </a:extLst>
          </p:cNvPr>
          <p:cNvSpPr txBox="1"/>
          <p:nvPr/>
        </p:nvSpPr>
        <p:spPr>
          <a:xfrm>
            <a:off x="11275345" y="5211278"/>
            <a:ext cx="835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3131FF"/>
                </a:solidFill>
              </a:rPr>
              <a:t>j-- </a:t>
            </a:r>
          </a:p>
          <a:p>
            <a:r>
              <a:rPr lang="en-US" altLang="zh-TW" sz="2000" dirty="0">
                <a:solidFill>
                  <a:srgbClr val="3131FF"/>
                </a:solidFill>
              </a:rPr>
              <a:t>k++</a:t>
            </a:r>
            <a:endParaRPr lang="zh-TW" altLang="en-US" sz="2000" dirty="0">
              <a:solidFill>
                <a:srgbClr val="31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89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719" y="83842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Method 2 – Center-based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719" y="16237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#include &lt;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stdio.h</a:t>
            </a:r>
            <a:r>
              <a:rPr lang="en-US" altLang="zh-TW" sz="1600" b="1" dirty="0"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#include &lt;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string.h</a:t>
            </a:r>
            <a:r>
              <a:rPr lang="en-US" altLang="zh-TW" sz="1600" b="1" dirty="0"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altLang="zh-TW" sz="16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zh-TW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zh-TW" sz="1600" b="1" dirty="0">
                <a:latin typeface="Courier New" panose="02070309020205020404" pitchFamily="49" charset="0"/>
              </a:rPr>
              <a:t>char str[10002];</a:t>
            </a:r>
          </a:p>
          <a:p>
            <a:pPr marL="0" indent="0">
              <a:buNone/>
            </a:pPr>
            <a:r>
              <a:rPr lang="zh-TW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zh-TW" sz="1600" b="1" dirty="0">
                <a:latin typeface="Courier New" panose="02070309020205020404" pitchFamily="49" charset="0"/>
              </a:rPr>
              <a:t>int length,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max_len</a:t>
            </a:r>
            <a:r>
              <a:rPr lang="en-US" altLang="zh-TW" sz="1600" b="1" dirty="0">
                <a:latin typeface="Courier New" panose="02070309020205020404" pitchFamily="49" charset="0"/>
              </a:rPr>
              <a:t>,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latin typeface="Courier New" panose="02070309020205020404" pitchFamily="49" charset="0"/>
              </a:rPr>
              <a:t>, j, k;</a:t>
            </a:r>
          </a:p>
          <a:p>
            <a:pPr marL="0" indent="0">
              <a:buNone/>
            </a:pPr>
            <a:r>
              <a:rPr lang="zh-TW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zh-TW" sz="1600" b="1" dirty="0">
                <a:solidFill>
                  <a:srgbClr val="3131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sz="1600" b="1" dirty="0">
                <a:latin typeface="Courier New" panose="02070309020205020404" pitchFamily="49" charset="0"/>
              </a:rPr>
              <a:t>(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scanf</a:t>
            </a:r>
            <a:r>
              <a:rPr lang="en-US" altLang="zh-TW" sz="1600" b="1" dirty="0">
                <a:latin typeface="Courier New" panose="02070309020205020404" pitchFamily="49" charset="0"/>
              </a:rPr>
              <a:t>("%s", str) != EOF )</a:t>
            </a:r>
          </a:p>
          <a:p>
            <a:pPr marL="0" indent="0">
              <a:buNone/>
            </a:pPr>
            <a:r>
              <a:rPr lang="zh-TW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zh-TW" sz="1600" b="1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zh-TW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zh-TW" sz="1600" b="1" dirty="0">
                <a:latin typeface="Courier New" panose="02070309020205020404" pitchFamily="49" charset="0"/>
              </a:rPr>
              <a:t>length =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strlen</a:t>
            </a:r>
            <a:r>
              <a:rPr lang="en-US" altLang="zh-TW" sz="1600" b="1" dirty="0">
                <a:latin typeface="Courier New" panose="02070309020205020404" pitchFamily="49" charset="0"/>
              </a:rPr>
              <a:t>(str);</a:t>
            </a:r>
          </a:p>
          <a:p>
            <a:pPr marL="0" indent="0">
              <a:buNone/>
            </a:pPr>
            <a:r>
              <a:rPr lang="zh-TW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max_len</a:t>
            </a:r>
            <a:r>
              <a:rPr lang="en-US" altLang="zh-TW" sz="1600" b="1" dirty="0">
                <a:latin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endParaRPr lang="en-US" altLang="zh-TW" sz="1600" b="1" dirty="0">
              <a:effectLst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723AB6-2275-2806-684E-6ACB52027268}"/>
              </a:ext>
            </a:extLst>
          </p:cNvPr>
          <p:cNvSpPr txBox="1"/>
          <p:nvPr/>
        </p:nvSpPr>
        <p:spPr>
          <a:xfrm>
            <a:off x="4016415" y="1253331"/>
            <a:ext cx="1033619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zh-TW" alt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odd length 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zh-TW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 = </a:t>
            </a:r>
            <a:r>
              <a:rPr lang="en-US" altLang="zh-TW" sz="1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 &gt;= 0 &amp;&amp; k &lt; length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--,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if(str[j] != str[k]) break;</a:t>
            </a:r>
          </a:p>
          <a:p>
            <a:pPr marL="0" indent="0">
              <a:buNone/>
            </a:pPr>
            <a:r>
              <a:rPr lang="zh-TW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if(k - j + 1 &gt; </a:t>
            </a:r>
            <a:r>
              <a:rPr lang="en-US" altLang="zh-TW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 - j + 1;</a:t>
            </a:r>
            <a:endParaRPr lang="en-US" altLang="zh-TW" sz="16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1600" b="1" dirty="0"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even length 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zh-TW" sz="16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&gt;= 0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&lt; length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--,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zh-TW" alt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if(str[j] != str[k]) break;</a:t>
            </a:r>
          </a:p>
          <a:p>
            <a:pPr marL="0" indent="0">
              <a:buNone/>
            </a:pPr>
            <a:r>
              <a:rPr lang="zh-TW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if(k - j + 1 &gt; </a:t>
            </a:r>
            <a:r>
              <a:rPr lang="en-US" altLang="zh-TW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 - j + 1;</a:t>
            </a:r>
            <a:endParaRPr lang="en-US" altLang="zh-TW" sz="16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TW" alt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3467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What’s difference?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Method 1 needs a three-layer loop to solve the problem. It will take a lot of time to try all possible palindromes. </a:t>
            </a:r>
            <a:r>
              <a:rPr lang="en-US" altLang="zh-TW" dirty="0">
                <a:solidFill>
                  <a:srgbClr val="FF0000"/>
                </a:solidFill>
              </a:rPr>
              <a:t>(bad)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Method 2 just needs a two-layer loop to get the answer: outer loop goes through the whole string; inner one tries to expand. </a:t>
            </a:r>
            <a:r>
              <a:rPr lang="en-US" altLang="zh-TW" dirty="0">
                <a:solidFill>
                  <a:srgbClr val="3131FF"/>
                </a:solidFill>
              </a:rPr>
              <a:t>(better)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838200" y="5699909"/>
            <a:ext cx="676819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 there another method faster </a:t>
            </a:r>
            <a:r>
              <a:rPr lang="en-US" altLang="zh-TW" sz="250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than Method </a:t>
            </a:r>
            <a:r>
              <a:rPr lang="en-US" altLang="zh-TW" sz="25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2?</a:t>
            </a:r>
            <a:endParaRPr lang="zh-TW" altLang="en-US" sz="25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48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6AAE2-5D3C-B6EB-845D-DE07A7B4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pPr marL="0" indent="0">
              <a:buNone/>
            </a:pPr>
            <a:endParaRPr lang="en-US" altLang="zh-TW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unknown number of testcases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longest palindrome substring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2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Method 3 –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Manacher's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Algorithm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351338"/>
          </a:xfrm>
        </p:spPr>
        <p:txBody>
          <a:bodyPr/>
          <a:lstStyle/>
          <a:p>
            <a:r>
              <a:rPr lang="en-US" altLang="zh-TW" dirty="0"/>
              <a:t>Reference I (English introduction): 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https://articles.leetcode.com/longest-palindromic-substring-part-ii/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Reference II (Chinese introduction):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http://www.csie.ntnu.edu.tw/~u91029/Palindrome.html#3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It takes only O(n) to solve this problem, but we don’t introduce it here.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27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6F505-1E12-60D8-3763-8083CBA0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6"/>
            <a:ext cx="10515600" cy="1325563"/>
          </a:xfrm>
        </p:spPr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D63E1F-B356-A2E4-7D8A-B5B45A8B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multiple strings composed of only {'A','T','C','G'}.</a:t>
            </a:r>
          </a:p>
          <a:p>
            <a:r>
              <a:rPr lang="en-US" altLang="zh-TW" dirty="0"/>
              <a:t>That is, for any char c in the strings, c == 'A' or c == 'T' or c== 'C' or c== 'G'.</a:t>
            </a:r>
          </a:p>
          <a:p>
            <a:r>
              <a:rPr lang="en-US" altLang="zh-TW" dirty="0"/>
              <a:t>Find and output the length of the longest palindrome substring in each given </a:t>
            </a:r>
            <a:r>
              <a:rPr lang="en-US" altLang="zh-TW" dirty="0" smtClean="0"/>
              <a:t>string.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5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6F505-1E12-60D8-3763-8083CBA0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6"/>
            <a:ext cx="10515600" cy="1325563"/>
          </a:xfrm>
        </p:spPr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D63E1F-B356-A2E4-7D8A-B5B45A8B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Palindrome: a string that is </a:t>
            </a:r>
            <a:r>
              <a:rPr lang="en-US" altLang="zh-TW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identical to its reverse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like "level" or "aba".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B1CC2C6-7B6C-F05E-3B0E-5D447CD949B5}"/>
              </a:ext>
            </a:extLst>
          </p:cNvPr>
          <p:cNvSpPr/>
          <p:nvPr/>
        </p:nvSpPr>
        <p:spPr>
          <a:xfrm>
            <a:off x="3611040" y="3003883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C</a:t>
            </a:r>
            <a:endParaRPr lang="zh-TW" altLang="en-US" sz="25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E6D144F-D8E2-DF67-402E-A002BB0B437A}"/>
              </a:ext>
            </a:extLst>
          </p:cNvPr>
          <p:cNvSpPr/>
          <p:nvPr/>
        </p:nvSpPr>
        <p:spPr>
          <a:xfrm>
            <a:off x="4648986" y="3003883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G</a:t>
            </a:r>
            <a:endParaRPr lang="zh-TW" altLang="en-US" sz="25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5EE8FB6-E27B-22B5-B681-7764DBE3B293}"/>
              </a:ext>
            </a:extLst>
          </p:cNvPr>
          <p:cNvSpPr/>
          <p:nvPr/>
        </p:nvSpPr>
        <p:spPr>
          <a:xfrm>
            <a:off x="5686932" y="3003883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G</a:t>
            </a:r>
            <a:endParaRPr lang="zh-TW" altLang="en-US" sz="25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9D479D5-DB06-ED67-13EC-CC9E4C102E90}"/>
              </a:ext>
            </a:extLst>
          </p:cNvPr>
          <p:cNvSpPr/>
          <p:nvPr/>
        </p:nvSpPr>
        <p:spPr>
          <a:xfrm>
            <a:off x="6724879" y="3003883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C</a:t>
            </a:r>
            <a:endParaRPr lang="zh-TW" altLang="en-US" sz="25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3C9A437-8A82-3FCA-29EA-9682CE29BC28}"/>
              </a:ext>
            </a:extLst>
          </p:cNvPr>
          <p:cNvSpPr/>
          <p:nvPr/>
        </p:nvSpPr>
        <p:spPr>
          <a:xfrm>
            <a:off x="7762826" y="3003883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T</a:t>
            </a:r>
            <a:endParaRPr lang="zh-TW" altLang="en-US" sz="25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2F34090-43A7-8191-A4E6-AD3DEE10EB11}"/>
              </a:ext>
            </a:extLst>
          </p:cNvPr>
          <p:cNvSpPr/>
          <p:nvPr/>
        </p:nvSpPr>
        <p:spPr>
          <a:xfrm>
            <a:off x="2573093" y="3003883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T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A9C9105-48C4-DDAC-22BB-33C360114E20}"/>
              </a:ext>
            </a:extLst>
          </p:cNvPr>
          <p:cNvSpPr/>
          <p:nvPr/>
        </p:nvSpPr>
        <p:spPr>
          <a:xfrm>
            <a:off x="4648986" y="4607257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C</a:t>
            </a:r>
            <a:endParaRPr lang="zh-TW" altLang="en-US" sz="25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732053-0AB3-316B-12FE-30BBC1F631E0}"/>
              </a:ext>
            </a:extLst>
          </p:cNvPr>
          <p:cNvSpPr/>
          <p:nvPr/>
        </p:nvSpPr>
        <p:spPr>
          <a:xfrm>
            <a:off x="5686932" y="4607257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G</a:t>
            </a:r>
            <a:endParaRPr lang="zh-TW" altLang="en-US" sz="25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66620FB-2A34-1B2B-80A2-541D882753C4}"/>
              </a:ext>
            </a:extLst>
          </p:cNvPr>
          <p:cNvSpPr/>
          <p:nvPr/>
        </p:nvSpPr>
        <p:spPr>
          <a:xfrm>
            <a:off x="6724878" y="4607257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C</a:t>
            </a:r>
            <a:endParaRPr lang="zh-TW" altLang="en-US" sz="25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816EF65-D3B2-5521-EEF2-FE509E98D7B5}"/>
              </a:ext>
            </a:extLst>
          </p:cNvPr>
          <p:cNvSpPr/>
          <p:nvPr/>
        </p:nvSpPr>
        <p:spPr>
          <a:xfrm>
            <a:off x="7762825" y="4607257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T</a:t>
            </a:r>
            <a:endParaRPr lang="zh-TW" altLang="en-US" sz="25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379716B8-FB9F-EE29-FCAA-4AD82F962E58}"/>
              </a:ext>
            </a:extLst>
          </p:cNvPr>
          <p:cNvSpPr/>
          <p:nvPr/>
        </p:nvSpPr>
        <p:spPr>
          <a:xfrm>
            <a:off x="8800771" y="4607257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A</a:t>
            </a:r>
            <a:endParaRPr lang="zh-TW" altLang="en-US" sz="25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AC12B8-F70E-FB80-9DBD-9D63A374E166}"/>
              </a:ext>
            </a:extLst>
          </p:cNvPr>
          <p:cNvSpPr/>
          <p:nvPr/>
        </p:nvSpPr>
        <p:spPr>
          <a:xfrm>
            <a:off x="2573093" y="4607257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A</a:t>
            </a:r>
            <a:endParaRPr lang="zh-TW" altLang="en-US" sz="2500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6A6C351E-F6DC-D7A4-CE08-7255D088EE3E}"/>
              </a:ext>
            </a:extLst>
          </p:cNvPr>
          <p:cNvSpPr/>
          <p:nvPr/>
        </p:nvSpPr>
        <p:spPr>
          <a:xfrm>
            <a:off x="3611039" y="4607257"/>
            <a:ext cx="850233" cy="8502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/>
              <a:t>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C9B60C-1901-7645-D4EE-C3C5EA180A92}"/>
              </a:ext>
            </a:extLst>
          </p:cNvPr>
          <p:cNvSpPr txBox="1"/>
          <p:nvPr/>
        </p:nvSpPr>
        <p:spPr>
          <a:xfrm>
            <a:off x="838200" y="3228944"/>
            <a:ext cx="150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Even</a:t>
            </a:r>
            <a:r>
              <a:rPr lang="zh-TW" altLang="en-US" sz="2000" dirty="0"/>
              <a:t> </a:t>
            </a:r>
            <a:r>
              <a:rPr lang="en-US" altLang="zh-TW" sz="2000" dirty="0"/>
              <a:t>length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F20E99-A121-4E13-6E30-52C88856FFC5}"/>
              </a:ext>
            </a:extLst>
          </p:cNvPr>
          <p:cNvSpPr txBox="1"/>
          <p:nvPr/>
        </p:nvSpPr>
        <p:spPr>
          <a:xfrm>
            <a:off x="838200" y="4832318"/>
            <a:ext cx="150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Odd</a:t>
            </a:r>
            <a:r>
              <a:rPr lang="zh-TW" altLang="en-US" sz="2000" dirty="0"/>
              <a:t> </a:t>
            </a:r>
            <a:r>
              <a:rPr lang="en-US" altLang="zh-TW" sz="2000" dirty="0"/>
              <a:t>length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44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6F505-1E12-60D8-3763-8083CBA0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6"/>
            <a:ext cx="10515600" cy="1325563"/>
          </a:xfrm>
        </p:spPr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D63E1F-B356-A2E4-7D8A-B5B45A8B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effectLst/>
              </a:rPr>
              <a:t>Substring:</a:t>
            </a:r>
            <a:r>
              <a:rPr lang="en-US" altLang="zh-TW" b="1" i="0" dirty="0">
                <a:effectLst/>
              </a:rPr>
              <a:t> a contiguous sequence of characters</a:t>
            </a:r>
            <a:r>
              <a:rPr lang="en-US" altLang="zh-TW" b="0" i="0" dirty="0">
                <a:effectLst/>
              </a:rPr>
              <a:t> within a string. </a:t>
            </a:r>
          </a:p>
          <a:p>
            <a:pPr algn="l"/>
            <a:r>
              <a:rPr lang="en-US" altLang="zh-TW" dirty="0"/>
              <a:t>For “ABCDEFG”,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b="0" i="0" dirty="0">
                <a:effectLst/>
              </a:rPr>
              <a:t>"ABC" , "CDEF“,  "G“ and </a:t>
            </a:r>
            <a:r>
              <a:rPr lang="en-US" altLang="zh-TW" sz="2800" dirty="0"/>
              <a:t>“ABCDEFG” </a:t>
            </a:r>
            <a:r>
              <a:rPr lang="en-US" altLang="zh-TW" sz="2800" b="0" i="0" dirty="0">
                <a:effectLst/>
              </a:rPr>
              <a:t>are substrings.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800" b="0" i="0" dirty="0">
                <a:effectLst/>
              </a:rPr>
              <a:t>"ACDE” is not.</a:t>
            </a:r>
          </a:p>
          <a:p>
            <a:pPr marL="0" indent="0" algn="l">
              <a:buNone/>
            </a:pPr>
            <a:endParaRPr lang="en-US" altLang="zh-TW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5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1889-B8B7-D4B9-FB91-2E245DBF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6AAE2-5D3C-B6EB-845D-DE07A7B4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pPr marL="0" indent="0">
              <a:buNone/>
            </a:pPr>
            <a:endParaRPr lang="en-US" altLang="zh-TW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unknown number of testcases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longest palindrome substring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C0D67-7060-CBED-FB0D-4E3A7DC8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2D2F50-CEC7-1E78-482C-061E4F53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input consists of multiple test cases.</a:t>
            </a:r>
            <a:endParaRPr lang="en-US" altLang="zh-TW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TW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ach of the test cases contains a string.</a:t>
            </a:r>
          </a:p>
          <a:p>
            <a:pPr marL="0" indent="0" algn="l">
              <a:buNone/>
            </a:pPr>
            <a:endParaRPr lang="en-US" altLang="zh-TW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1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C0D67-7060-CBED-FB0D-4E3A7DC8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2D2F50-CEC7-1E78-482C-061E4F53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 is guaranteed that the length of each given string will not exceed </a:t>
            </a:r>
            <a:r>
              <a:rPr lang="en-US" altLang="zh-TW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10000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26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1897</TotalTime>
  <Words>2171</Words>
  <Application>Microsoft Office PowerPoint</Application>
  <PresentationFormat>寬螢幕</PresentationFormat>
  <Paragraphs>488</Paragraphs>
  <Slides>30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1" baseType="lpstr">
      <vt:lpstr>Arial Unicode MS</vt:lpstr>
      <vt:lpstr>Open Sans</vt:lpstr>
      <vt:lpstr>Open Sans</vt:lpstr>
      <vt:lpstr>新細明體</vt:lpstr>
      <vt:lpstr>Arial</vt:lpstr>
      <vt:lpstr>Calibri</vt:lpstr>
      <vt:lpstr>Calibri Light</vt:lpstr>
      <vt:lpstr>Courier New</vt:lpstr>
      <vt:lpstr>Times</vt:lpstr>
      <vt:lpstr>Wingdings</vt:lpstr>
      <vt:lpstr>Office 佈景主題</vt:lpstr>
      <vt:lpstr>Problem 14020  - Longest Palindrome Substring –  </vt:lpstr>
      <vt:lpstr>Outline</vt:lpstr>
      <vt:lpstr>Outline</vt:lpstr>
      <vt:lpstr>Description</vt:lpstr>
      <vt:lpstr>Description</vt:lpstr>
      <vt:lpstr>Description</vt:lpstr>
      <vt:lpstr>Outline</vt:lpstr>
      <vt:lpstr>Input</vt:lpstr>
      <vt:lpstr>Input Range</vt:lpstr>
      <vt:lpstr>Output</vt:lpstr>
      <vt:lpstr>Sample Test Case</vt:lpstr>
      <vt:lpstr>Outline</vt:lpstr>
      <vt:lpstr>How to handle unknown number of testcases?</vt:lpstr>
      <vt:lpstr>Handle unknown number of testcases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Weakness of the brute force method</vt:lpstr>
      <vt:lpstr>Method 2 – A Center-Based Method </vt:lpstr>
      <vt:lpstr>Example</vt:lpstr>
      <vt:lpstr>Method 2 –  Center-based</vt:lpstr>
      <vt:lpstr>Method 2 –  Center-based</vt:lpstr>
      <vt:lpstr>Method 2 –  Center-based</vt:lpstr>
      <vt:lpstr>Method 2 –  Center-based</vt:lpstr>
      <vt:lpstr>Method 2 – Center-based</vt:lpstr>
      <vt:lpstr>What’s difference?</vt:lpstr>
      <vt:lpstr>Method 3 – Manacher's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12034  Longest Palindrome Substring</dc:title>
  <dc:creator>志祥 陳</dc:creator>
  <cp:lastModifiedBy>shunrenyang</cp:lastModifiedBy>
  <cp:revision>102</cp:revision>
  <dcterms:created xsi:type="dcterms:W3CDTF">2018-11-03T06:34:00Z</dcterms:created>
  <dcterms:modified xsi:type="dcterms:W3CDTF">2023-10-11T09:20:08Z</dcterms:modified>
</cp:coreProperties>
</file>