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4" r:id="rId3"/>
    <p:sldId id="281" r:id="rId4"/>
    <p:sldId id="291" r:id="rId5"/>
    <p:sldId id="285" r:id="rId6"/>
    <p:sldId id="269" r:id="rId7"/>
    <p:sldId id="286" r:id="rId8"/>
    <p:sldId id="290" r:id="rId9"/>
    <p:sldId id="288" r:id="rId10"/>
    <p:sldId id="292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A800A8"/>
    <a:srgbClr val="6C567A"/>
    <a:srgbClr val="FF6600"/>
    <a:srgbClr val="800080"/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03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082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048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207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4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689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164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396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742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1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12192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596735" y="3354818"/>
            <a:ext cx="9067800" cy="125528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" panose="02020603060405020304" pitchFamily="18" charset="0"/>
              </a:rPr>
              <a:t>14281 - Polymorphic Run-Length Encoding Class</a:t>
            </a:r>
          </a:p>
        </p:txBody>
      </p:sp>
    </p:spTree>
    <p:extLst>
      <p:ext uri="{BB962C8B-B14F-4D97-AF65-F5344CB8AC3E}">
        <p14:creationId xmlns:p14="http://schemas.microsoft.com/office/powerpoint/2010/main" val="404679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getCodec</a:t>
            </a:r>
            <a:r>
              <a:rPr lang="en-US" altLang="zh-TW" dirty="0"/>
              <a:t>():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returns the address of a Codec object according to the parameter 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type</a:t>
            </a:r>
            <a:endParaRPr lang="en-US" altLang="zh-TW" dirty="0">
              <a:latin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9650" y="1919515"/>
            <a:ext cx="9356436" cy="378565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Codec* </a:t>
            </a:r>
            <a:r>
              <a:rPr lang="en-US" altLang="zh-TW" sz="2400" b="1" dirty="0" err="1"/>
              <a:t>getCodec</a:t>
            </a:r>
            <a:r>
              <a:rPr lang="en-US" altLang="zh-TW" sz="2400" b="1" dirty="0"/>
              <a:t>(const std::string&amp; type, const std::string&amp; is)</a:t>
            </a:r>
          </a:p>
          <a:p>
            <a:r>
              <a:rPr lang="en-US" altLang="zh-TW" sz="2400" b="1" dirty="0"/>
              <a:t>{</a:t>
            </a:r>
          </a:p>
          <a:p>
            <a:r>
              <a:rPr lang="en-US" altLang="zh-TW" sz="2400" b="1" dirty="0"/>
              <a:t>    if (type == "Dummy") {</a:t>
            </a:r>
          </a:p>
          <a:p>
            <a:r>
              <a:rPr lang="en-US" altLang="zh-TW" sz="2400" b="1" dirty="0"/>
              <a:t>        return </a:t>
            </a:r>
            <a:r>
              <a:rPr lang="en-US" altLang="zh-TW" sz="2400" b="1" dirty="0">
                <a:solidFill>
                  <a:srgbClr val="FF0000"/>
                </a:solidFill>
              </a:rPr>
              <a:t>new </a:t>
            </a:r>
            <a:r>
              <a:rPr lang="en-US" altLang="zh-TW" sz="2400" b="1" dirty="0" err="1">
                <a:solidFill>
                  <a:srgbClr val="FF0000"/>
                </a:solidFill>
              </a:rPr>
              <a:t>DummyCodec</a:t>
            </a:r>
            <a:r>
              <a:rPr lang="en-US" altLang="zh-TW" sz="2400" b="1" dirty="0">
                <a:solidFill>
                  <a:srgbClr val="FF0000"/>
                </a:solidFill>
              </a:rPr>
              <a:t>{is};</a:t>
            </a:r>
          </a:p>
          <a:p>
            <a:r>
              <a:rPr lang="en-US" altLang="zh-TW" sz="2400" b="1" dirty="0"/>
              <a:t>    } else if (type == "RLE") {</a:t>
            </a:r>
          </a:p>
          <a:p>
            <a:r>
              <a:rPr lang="en-US" altLang="zh-TW" sz="2400" b="1" dirty="0"/>
              <a:t>        return </a:t>
            </a:r>
            <a:r>
              <a:rPr lang="en-US" altLang="zh-TW" sz="2400" b="1" dirty="0">
                <a:solidFill>
                  <a:srgbClr val="FF0000"/>
                </a:solidFill>
              </a:rPr>
              <a:t>new </a:t>
            </a:r>
            <a:r>
              <a:rPr lang="en-US" altLang="zh-TW" sz="2400" b="1" dirty="0" err="1">
                <a:solidFill>
                  <a:srgbClr val="FF0000"/>
                </a:solidFill>
              </a:rPr>
              <a:t>RleCodec</a:t>
            </a:r>
            <a:r>
              <a:rPr lang="en-US" altLang="zh-TW" sz="2400" b="1" dirty="0">
                <a:solidFill>
                  <a:srgbClr val="FF0000"/>
                </a:solidFill>
              </a:rPr>
              <a:t>{is};</a:t>
            </a:r>
          </a:p>
          <a:p>
            <a:r>
              <a:rPr lang="en-US" altLang="zh-TW" sz="2400" b="1" dirty="0"/>
              <a:t>    } else {</a:t>
            </a:r>
          </a:p>
          <a:p>
            <a:r>
              <a:rPr lang="en-US" altLang="zh-TW" sz="2400" b="1" dirty="0"/>
              <a:t>        return </a:t>
            </a:r>
            <a:r>
              <a:rPr lang="en-US" altLang="zh-TW" sz="2400" b="1" dirty="0" err="1"/>
              <a:t>nullptr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    }</a:t>
            </a:r>
          </a:p>
          <a:p>
            <a:r>
              <a:rPr lang="en-US" altLang="zh-TW" sz="2400" b="1" dirty="0"/>
              <a:t>}</a:t>
            </a:r>
            <a:endParaRPr lang="en-US" altLang="zh-TW" sz="24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0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85725"/>
            <a:ext cx="11074400" cy="11430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A Driver Program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75040" y="847201"/>
            <a:ext cx="5810774" cy="59345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b="1" dirty="0"/>
              <a:t> </a:t>
            </a:r>
            <a:r>
              <a:rPr lang="zh-TW" altLang="en-US" sz="1600" b="1" dirty="0"/>
              <a:t>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00B050"/>
                </a:solidFill>
              </a:rPr>
              <a:t>*</a:t>
            </a:r>
            <a:r>
              <a:rPr lang="en-US" altLang="zh-TW" sz="1600" b="1" dirty="0" err="1">
                <a:solidFill>
                  <a:srgbClr val="00B050"/>
                </a:solidFill>
              </a:rPr>
              <a:t>CodecPtr</a:t>
            </a:r>
            <a:r>
              <a:rPr lang="en-US" altLang="zh-TW" sz="1600" b="1" dirty="0">
                <a:solidFill>
                  <a:srgbClr val="00B050"/>
                </a:solidFill>
              </a:rPr>
              <a:t>[1]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"RLE decoding: ";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rgbClr val="00B050"/>
                </a:solidFill>
              </a:rPr>
              <a:t>&lt;&lt; *</a:t>
            </a:r>
            <a:r>
              <a:rPr lang="en-US" altLang="zh-TW" sz="1600" b="1" dirty="0" err="1">
                <a:solidFill>
                  <a:srgbClr val="00B050"/>
                </a:solidFill>
              </a:rPr>
              <a:t>CodecPtr</a:t>
            </a:r>
            <a:r>
              <a:rPr lang="en-US" altLang="zh-TW" sz="1600" b="1" dirty="0">
                <a:solidFill>
                  <a:srgbClr val="00B050"/>
                </a:solidFill>
              </a:rPr>
              <a:t>[1]</a:t>
            </a:r>
            <a:r>
              <a:rPr lang="en-US" altLang="zh-TW" sz="1600" b="1" dirty="0"/>
              <a:t> &lt;&lt; std::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delete </a:t>
            </a:r>
            <a:r>
              <a:rPr lang="en-US" altLang="zh-TW" sz="1600" b="1" dirty="0" err="1"/>
              <a:t>CodecPtr</a:t>
            </a:r>
            <a:r>
              <a:rPr lang="en-US" altLang="zh-TW" sz="1600" b="1" dirty="0"/>
              <a:t>[0];</a:t>
            </a:r>
          </a:p>
          <a:p>
            <a:pPr marL="0" indent="0">
              <a:buNone/>
            </a:pPr>
            <a:r>
              <a:rPr lang="en-US" altLang="zh-TW" sz="1600" b="1" dirty="0"/>
              <a:t>    delete </a:t>
            </a:r>
            <a:r>
              <a:rPr lang="en-US" altLang="zh-TW" sz="1600" b="1" dirty="0" err="1"/>
              <a:t>CodecPtr</a:t>
            </a:r>
            <a:r>
              <a:rPr lang="en-US" altLang="zh-TW" sz="1600" b="1" dirty="0"/>
              <a:t>[1];</a:t>
            </a:r>
          </a:p>
          <a:p>
            <a:pPr marL="0" indent="0">
              <a:buNone/>
            </a:pPr>
            <a:r>
              <a:rPr lang="en-US" altLang="zh-TW" sz="1600" b="1" dirty="0"/>
              <a:t>    delete [] </a:t>
            </a:r>
            <a:r>
              <a:rPr lang="en-US" altLang="zh-TW" sz="1600" b="1" dirty="0" err="1"/>
              <a:t>CodecPtr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  <a:p>
            <a:pPr marL="0" indent="0">
              <a:buNone/>
            </a:pPr>
            <a:r>
              <a:rPr lang="en-US" altLang="zh-TW" sz="1600" b="1" dirty="0"/>
              <a:t>//overloaded global function </a:t>
            </a:r>
            <a:r>
              <a:rPr lang="en-US" altLang="zh-TW" sz="1600" b="1" dirty="0">
                <a:solidFill>
                  <a:srgbClr val="00B050"/>
                </a:solidFill>
              </a:rPr>
              <a:t>operator&lt;&lt;</a:t>
            </a: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ostream</a:t>
            </a:r>
            <a:r>
              <a:rPr lang="en-US" altLang="zh-TW" sz="1600" b="1" dirty="0"/>
              <a:t>&amp; </a:t>
            </a:r>
            <a:r>
              <a:rPr lang="en-US" altLang="zh-TW" sz="1600" b="1" dirty="0">
                <a:solidFill>
                  <a:srgbClr val="00B050"/>
                </a:solidFill>
              </a:rPr>
              <a:t>operator&lt;&lt;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ostream</a:t>
            </a:r>
            <a:r>
              <a:rPr lang="en-US" altLang="zh-TW" sz="1600" b="1" dirty="0"/>
              <a:t>&amp; 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,</a:t>
            </a:r>
            <a:r>
              <a:rPr lang="en-US" altLang="zh-TW" sz="1600" b="1" dirty="0">
                <a:solidFill>
                  <a:srgbClr val="FF0000"/>
                </a:solidFill>
              </a:rPr>
              <a:t> Codec&amp; data</a:t>
            </a:r>
            <a:r>
              <a:rPr lang="en-US" altLang="zh-TW" sz="1600" b="1" dirty="0"/>
              <a:t>)</a:t>
            </a:r>
          </a:p>
          <a:p>
            <a:pPr marL="0" indent="0">
              <a:buNone/>
            </a:pPr>
            <a:r>
              <a:rPr lang="en-US" altLang="zh-TW" sz="1600" b="1" dirty="0"/>
              <a:t>{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data.show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return 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  <a:p>
            <a:pPr marL="0" indent="0">
              <a:buNone/>
            </a:pPr>
            <a:r>
              <a:rPr lang="en-US" altLang="zh-TW" sz="1600" b="1" dirty="0"/>
              <a:t>void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Codec &amp; data</a:t>
            </a:r>
            <a:r>
              <a:rPr lang="en-US" altLang="zh-TW" sz="1600" b="1" dirty="0"/>
              <a:t>)</a:t>
            </a:r>
          </a:p>
          <a:p>
            <a:pPr marL="0" indent="0">
              <a:buNone/>
            </a:pPr>
            <a:r>
              <a:rPr lang="en-US" altLang="zh-TW" sz="1600" b="1" dirty="0"/>
              <a:t>{</a:t>
            </a:r>
          </a:p>
          <a:p>
            <a:pPr marL="0" indent="0">
              <a:buNone/>
            </a:pPr>
            <a:r>
              <a:rPr lang="en-US" altLang="zh-TW" sz="1600" b="1" dirty="0"/>
              <a:t>    if (!</a:t>
            </a:r>
            <a:r>
              <a:rPr lang="en-US" altLang="zh-TW" sz="1600" b="1" dirty="0" err="1"/>
              <a:t>data.is_encoded</a:t>
            </a:r>
            <a:r>
              <a:rPr lang="en-US" altLang="zh-TW" sz="1600" b="1" dirty="0"/>
              <a:t>())</a:t>
            </a:r>
          </a:p>
          <a:p>
            <a:pPr marL="0" indent="0">
              <a:buNone/>
            </a:pPr>
            <a:r>
              <a:rPr lang="en-US" altLang="zh-TW" sz="1600" b="1" dirty="0"/>
              <a:t>        </a:t>
            </a:r>
            <a:r>
              <a:rPr lang="en-US" altLang="zh-TW" sz="1600" b="1" dirty="0" err="1"/>
              <a:t>data.encode</a:t>
            </a:r>
            <a:r>
              <a:rPr lang="en-US" altLang="zh-TW" sz="1600" b="1" dirty="0"/>
              <a:t>();</a:t>
            </a:r>
          </a:p>
          <a:p>
            <a:pPr marL="0" indent="0">
              <a:buNone/>
            </a:pPr>
            <a:r>
              <a:rPr lang="en-US" altLang="zh-TW" sz="1600" b="1" dirty="0"/>
              <a:t>    else</a:t>
            </a:r>
          </a:p>
          <a:p>
            <a:pPr marL="0" indent="0">
              <a:buNone/>
            </a:pPr>
            <a:r>
              <a:rPr lang="en-US" altLang="zh-TW" sz="1600" b="1" dirty="0"/>
              <a:t>        </a:t>
            </a:r>
            <a:r>
              <a:rPr lang="en-US" altLang="zh-TW" sz="1600" b="1" dirty="0" err="1"/>
              <a:t>data.decode</a:t>
            </a:r>
            <a:r>
              <a:rPr lang="en-US" altLang="zh-TW" sz="1600" b="1" dirty="0"/>
              <a:t>();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6186" y="847202"/>
            <a:ext cx="5810775" cy="59345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b="1" dirty="0"/>
              <a:t>int main()</a:t>
            </a:r>
          </a:p>
          <a:p>
            <a:pPr marL="0" indent="0">
              <a:buNone/>
            </a:pPr>
            <a:r>
              <a:rPr lang="en-US" altLang="zh-TW" sz="1600" b="1" dirty="0"/>
              <a:t>{</a:t>
            </a:r>
          </a:p>
          <a:p>
            <a:pPr marL="0" indent="0">
              <a:buNone/>
            </a:pPr>
            <a:r>
              <a:rPr lang="en-US" altLang="zh-TW" sz="1600" b="1" dirty="0"/>
              <a:t>    std::string </a:t>
            </a:r>
            <a:r>
              <a:rPr lang="en-US" altLang="zh-TW" sz="1600" b="1" dirty="0" err="1"/>
              <a:t>input_string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cin</a:t>
            </a:r>
            <a:r>
              <a:rPr lang="en-US" altLang="zh-TW" sz="1600" b="1" dirty="0"/>
              <a:t> &gt;&gt; </a:t>
            </a:r>
            <a:r>
              <a:rPr lang="en-US" altLang="zh-TW" sz="1600" b="1" dirty="0" err="1"/>
              <a:t>input_string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>
                <a:solidFill>
                  <a:srgbClr val="FF0000"/>
                </a:solidFill>
              </a:rPr>
              <a:t>Codec** </a:t>
            </a:r>
            <a:r>
              <a:rPr lang="en-US" altLang="zh-TW" sz="1600" b="1" dirty="0" err="1">
                <a:solidFill>
                  <a:srgbClr val="FF0000"/>
                </a:solidFill>
              </a:rPr>
              <a:t>CodecPtr</a:t>
            </a:r>
            <a:r>
              <a:rPr lang="en-US" altLang="zh-TW" sz="1600" b="1" dirty="0">
                <a:solidFill>
                  <a:srgbClr val="FF0000"/>
                </a:solidFill>
              </a:rPr>
              <a:t> = new Codec*[2];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>
                <a:solidFill>
                  <a:srgbClr val="FF0000"/>
                </a:solidFill>
              </a:rPr>
              <a:t>CodecPtr</a:t>
            </a:r>
            <a:r>
              <a:rPr lang="en-US" altLang="zh-TW" sz="1600" b="1" dirty="0">
                <a:solidFill>
                  <a:srgbClr val="FF0000"/>
                </a:solidFill>
              </a:rPr>
              <a:t>[0] = </a:t>
            </a:r>
            <a:r>
              <a:rPr lang="en-US" altLang="zh-TW" sz="1600" b="1" dirty="0" err="1">
                <a:solidFill>
                  <a:srgbClr val="FF0000"/>
                </a:solidFill>
              </a:rPr>
              <a:t>getCodec</a:t>
            </a:r>
            <a:r>
              <a:rPr lang="en-US" altLang="zh-TW" sz="1600" b="1" dirty="0">
                <a:solidFill>
                  <a:srgbClr val="FF0000"/>
                </a:solidFill>
              </a:rPr>
              <a:t>("Dummy",</a:t>
            </a:r>
            <a:r>
              <a:rPr lang="en-US" altLang="zh-TW" sz="1600" b="1" dirty="0" err="1">
                <a:solidFill>
                  <a:srgbClr val="FF0000"/>
                </a:solidFill>
              </a:rPr>
              <a:t>input_string</a:t>
            </a:r>
            <a:r>
              <a:rPr lang="en-US" altLang="zh-TW" sz="16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00B050"/>
                </a:solidFill>
              </a:rPr>
              <a:t>*</a:t>
            </a:r>
            <a:r>
              <a:rPr lang="en-US" altLang="zh-TW" sz="1600" b="1" dirty="0" err="1">
                <a:solidFill>
                  <a:srgbClr val="00B050"/>
                </a:solidFill>
              </a:rPr>
              <a:t>CodecPtr</a:t>
            </a:r>
            <a:r>
              <a:rPr lang="en-US" altLang="zh-TW" sz="1600" b="1" dirty="0">
                <a:solidFill>
                  <a:srgbClr val="00B050"/>
                </a:solidFill>
              </a:rPr>
              <a:t>[0]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"Dummy encoding: ";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rgbClr val="00B050"/>
                </a:solidFill>
              </a:rPr>
              <a:t>&lt;&lt;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rgbClr val="00B050"/>
                </a:solidFill>
              </a:rPr>
              <a:t>*</a:t>
            </a:r>
            <a:r>
              <a:rPr lang="en-US" altLang="zh-TW" sz="1600" b="1" dirty="0" err="1">
                <a:solidFill>
                  <a:srgbClr val="00B050"/>
                </a:solidFill>
              </a:rPr>
              <a:t>CodecPtr</a:t>
            </a:r>
            <a:r>
              <a:rPr lang="en-US" altLang="zh-TW" sz="1600" b="1" dirty="0">
                <a:solidFill>
                  <a:srgbClr val="00B050"/>
                </a:solidFill>
              </a:rPr>
              <a:t>[0] </a:t>
            </a:r>
            <a:r>
              <a:rPr lang="en-US" altLang="zh-TW" sz="1600" b="1" dirty="0"/>
              <a:t>&lt;&lt; std::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(*</a:t>
            </a:r>
            <a:r>
              <a:rPr lang="en-US" altLang="zh-TW" sz="1600" b="1" dirty="0" err="1"/>
              <a:t>CodecPtr</a:t>
            </a:r>
            <a:r>
              <a:rPr lang="en-US" altLang="zh-TW" sz="1600" b="1" dirty="0"/>
              <a:t>[0]);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"Dummy decoding: ";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rgbClr val="00B050"/>
                </a:solidFill>
              </a:rPr>
              <a:t>&lt;&lt;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rgbClr val="00B050"/>
                </a:solidFill>
              </a:rPr>
              <a:t>*</a:t>
            </a:r>
            <a:r>
              <a:rPr lang="en-US" altLang="zh-TW" sz="1600" b="1" dirty="0" err="1">
                <a:solidFill>
                  <a:srgbClr val="00B050"/>
                </a:solidFill>
              </a:rPr>
              <a:t>CodecPtr</a:t>
            </a:r>
            <a:r>
              <a:rPr lang="en-US" altLang="zh-TW" sz="1600" b="1" dirty="0">
                <a:solidFill>
                  <a:srgbClr val="00B050"/>
                </a:solidFill>
              </a:rPr>
              <a:t>[0] </a:t>
            </a:r>
            <a:r>
              <a:rPr lang="en-US" altLang="zh-TW" sz="1600" b="1" dirty="0"/>
              <a:t>&lt;&lt; std::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>
                <a:solidFill>
                  <a:srgbClr val="FF0000"/>
                </a:solidFill>
              </a:rPr>
              <a:t>CodecPtr</a:t>
            </a:r>
            <a:r>
              <a:rPr lang="en-US" altLang="zh-TW" sz="1600" b="1" dirty="0">
                <a:solidFill>
                  <a:srgbClr val="FF0000"/>
                </a:solidFill>
              </a:rPr>
              <a:t>[1] = </a:t>
            </a:r>
            <a:r>
              <a:rPr lang="en-US" altLang="zh-TW" sz="1600" b="1" dirty="0" err="1">
                <a:solidFill>
                  <a:srgbClr val="FF0000"/>
                </a:solidFill>
              </a:rPr>
              <a:t>getCodec</a:t>
            </a:r>
            <a:r>
              <a:rPr lang="en-US" altLang="zh-TW" sz="1600" b="1" dirty="0">
                <a:solidFill>
                  <a:srgbClr val="FF0000"/>
                </a:solidFill>
              </a:rPr>
              <a:t>("RLE",</a:t>
            </a:r>
            <a:r>
              <a:rPr lang="en-US" altLang="zh-TW" sz="1600" b="1" dirty="0" err="1">
                <a:solidFill>
                  <a:srgbClr val="FF0000"/>
                </a:solidFill>
              </a:rPr>
              <a:t>input_string</a:t>
            </a:r>
            <a:r>
              <a:rPr lang="en-US" altLang="zh-TW" sz="16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00B050"/>
                </a:solidFill>
              </a:rPr>
              <a:t>*</a:t>
            </a:r>
            <a:r>
              <a:rPr lang="en-US" altLang="zh-TW" sz="1600" b="1" dirty="0" err="1">
                <a:solidFill>
                  <a:srgbClr val="00B050"/>
                </a:solidFill>
              </a:rPr>
              <a:t>CodecPtr</a:t>
            </a:r>
            <a:r>
              <a:rPr lang="en-US" altLang="zh-TW" sz="1600" b="1" dirty="0">
                <a:solidFill>
                  <a:srgbClr val="00B050"/>
                </a:solidFill>
              </a:rPr>
              <a:t>[1]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"RLE encoding: ";</a:t>
            </a:r>
          </a:p>
          <a:p>
            <a:pPr marL="0" indent="0">
              <a:buNone/>
            </a:pPr>
            <a:r>
              <a:rPr lang="en-US" altLang="zh-TW" sz="1600" b="1" dirty="0"/>
              <a:t>    std::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rgbClr val="00B050"/>
                </a:solidFill>
              </a:rPr>
              <a:t>&lt;&lt; *</a:t>
            </a:r>
            <a:r>
              <a:rPr lang="en-US" altLang="zh-TW" sz="1600" b="1" dirty="0" err="1">
                <a:solidFill>
                  <a:srgbClr val="00B050"/>
                </a:solidFill>
              </a:rPr>
              <a:t>CodecPtr</a:t>
            </a:r>
            <a:r>
              <a:rPr lang="en-US" altLang="zh-TW" sz="1600" b="1" dirty="0">
                <a:solidFill>
                  <a:srgbClr val="00B050"/>
                </a:solidFill>
              </a:rPr>
              <a:t>[1]</a:t>
            </a:r>
            <a:r>
              <a:rPr lang="en-US" altLang="zh-TW" sz="1600" b="1" dirty="0"/>
              <a:t> &lt;&lt; std::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169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Run-Length Encoding</a:t>
            </a:r>
            <a:endParaRPr lang="en-US" altLang="zh-TW" dirty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7977" y="1223427"/>
            <a:ext cx="10833463" cy="51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00050">
              <a:buFont typeface="Arial" panose="020B0604020202020204" pitchFamily="34" charset="0"/>
              <a:buChar char="•"/>
            </a:pPr>
            <a:r>
              <a:rPr lang="en-US" altLang="zh-TW" sz="2800" dirty="0"/>
              <a:t>The rule: </a:t>
            </a:r>
          </a:p>
          <a:p>
            <a:pPr marL="1028700" lvl="1" indent="-514350">
              <a:buFont typeface="+mj-lt"/>
              <a:buAutoNum type="arabicPeriod"/>
            </a:pPr>
            <a:r>
              <a:rPr lang="en-US" altLang="zh-TW" sz="2400" dirty="0"/>
              <a:t>Count the number of consecutive repeated characters in a string</a:t>
            </a:r>
          </a:p>
          <a:p>
            <a:pPr marL="1028700" lvl="1" indent="-514350">
              <a:buFont typeface="+mj-lt"/>
              <a:buAutoNum type="arabicPeriod"/>
            </a:pPr>
            <a:r>
              <a:rPr lang="en-US" altLang="zh-TW" sz="2400" dirty="0"/>
              <a:t>Replace the repeated characters by the count and a single instance of the character. </a:t>
            </a:r>
          </a:p>
          <a:p>
            <a:pPr marL="400050"/>
            <a:r>
              <a:rPr lang="en-US" altLang="zh-TW" sz="2800" dirty="0"/>
              <a:t>Example: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/>
              <a:t>The input string: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AAA</a:t>
            </a:r>
            <a:r>
              <a:rPr lang="en-US" altLang="zh-TW" sz="2400" dirty="0">
                <a:solidFill>
                  <a:srgbClr val="00B050"/>
                </a:solidFill>
              </a:rPr>
              <a:t>DDDDDDD</a:t>
            </a:r>
            <a:r>
              <a:rPr lang="en-US" altLang="zh-TW" sz="2400" dirty="0">
                <a:solidFill>
                  <a:srgbClr val="A800A8"/>
                </a:solidFill>
              </a:rPr>
              <a:t>BB</a:t>
            </a:r>
            <a:r>
              <a:rPr lang="en-US" altLang="zh-TW" sz="2400" dirty="0">
                <a:solidFill>
                  <a:srgbClr val="FF6600"/>
                </a:solidFill>
              </a:rPr>
              <a:t>GGGGG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400" dirty="0">
                <a:solidFill>
                  <a:srgbClr val="6C567A"/>
                </a:solidFill>
              </a:rPr>
              <a:t>EEEE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/>
              <a:t>Run-length encoding: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3A</a:t>
            </a:r>
            <a:r>
              <a:rPr lang="en-US" altLang="zh-TW" sz="2400" dirty="0">
                <a:solidFill>
                  <a:srgbClr val="00B050"/>
                </a:solidFill>
              </a:rPr>
              <a:t>7D</a:t>
            </a:r>
            <a:r>
              <a:rPr lang="en-US" altLang="zh-TW" sz="2400" dirty="0">
                <a:solidFill>
                  <a:srgbClr val="A800A8"/>
                </a:solidFill>
              </a:rPr>
              <a:t>BB</a:t>
            </a:r>
            <a:r>
              <a:rPr lang="en-US" altLang="zh-TW" sz="2400" dirty="0">
                <a:solidFill>
                  <a:srgbClr val="FF6600"/>
                </a:solidFill>
              </a:rPr>
              <a:t>5G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400" dirty="0">
                <a:solidFill>
                  <a:srgbClr val="6C567A"/>
                </a:solidFill>
              </a:rPr>
              <a:t>4E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>
                <a:solidFill>
                  <a:srgbClr val="FF0000"/>
                </a:solidFill>
              </a:rPr>
              <a:t>Note that we do not need to encode runs of length one or two, since ‘2B’ and ‘1C’ are not shorter than ‘BB’ and ‘C’.</a:t>
            </a:r>
          </a:p>
          <a:p>
            <a:pPr marL="514350" indent="-457200"/>
            <a:r>
              <a:rPr lang="en-US" altLang="zh-TW" sz="2800" dirty="0"/>
              <a:t>The task: </a:t>
            </a:r>
          </a:p>
          <a:p>
            <a:pPr marL="914400" lvl="1" indent="-457200"/>
            <a:r>
              <a:rPr lang="en-US" altLang="zh-TW" sz="2400" dirty="0"/>
              <a:t>To define the class ‘</a:t>
            </a:r>
            <a:r>
              <a:rPr lang="en-US" altLang="zh-TW" sz="2400" dirty="0" err="1"/>
              <a:t>RleCodec</a:t>
            </a:r>
            <a:r>
              <a:rPr lang="en-US" altLang="zh-TW" sz="2400" dirty="0"/>
              <a:t>’ for run-length encoding.</a:t>
            </a:r>
          </a:p>
          <a:p>
            <a:pPr marL="5715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Base Class - Codec</a:t>
            </a:r>
            <a:endParaRPr lang="en-US" altLang="zh-TW" dirty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1" y="1219200"/>
            <a:ext cx="11013439" cy="54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/>
              <a:t>The base class ‘Codec’ serves as an interface. </a:t>
            </a:r>
          </a:p>
          <a:p>
            <a:pPr lvl="1"/>
            <a:r>
              <a:rPr lang="en-US" altLang="zh-TW" sz="2400" dirty="0"/>
              <a:t>encode() and decode() in ‘Codec’ are </a:t>
            </a:r>
            <a:r>
              <a:rPr lang="en-US" altLang="zh-TW" sz="2400" dirty="0">
                <a:solidFill>
                  <a:srgbClr val="FF0000"/>
                </a:solidFill>
              </a:rPr>
              <a:t>pure virtual functions</a:t>
            </a:r>
            <a:r>
              <a:rPr lang="en-US" altLang="zh-TW" sz="2400" dirty="0"/>
              <a:t>. </a:t>
            </a:r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3238" y="2287980"/>
            <a:ext cx="8424762" cy="440120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class Codec {</a:t>
            </a:r>
          </a:p>
          <a:p>
            <a:r>
              <a:rPr lang="en-US" altLang="zh-TW" sz="2000" b="1" dirty="0"/>
              <a:t>public:</a:t>
            </a:r>
          </a:p>
          <a:p>
            <a:r>
              <a:rPr lang="en-US" altLang="zh-TW" sz="2000" b="1" dirty="0"/>
              <a:t>    Codec(std::string s): encoded{false},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{s} { }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>
                <a:solidFill>
                  <a:srgbClr val="00B050"/>
                </a:solidFill>
              </a:rPr>
              <a:t>virtual</a:t>
            </a:r>
            <a:r>
              <a:rPr lang="en-US" altLang="zh-TW" sz="2000" b="1" dirty="0"/>
              <a:t> ~Codec() { } // virtual destructor; do nothing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>
                <a:solidFill>
                  <a:srgbClr val="00B050"/>
                </a:solidFill>
              </a:rPr>
              <a:t>virtual</a:t>
            </a:r>
            <a:r>
              <a:rPr lang="en-US" altLang="zh-TW" sz="2000" b="1" dirty="0"/>
              <a:t> void encode() </a:t>
            </a:r>
            <a:r>
              <a:rPr lang="en-US" altLang="zh-TW" sz="2000" b="1" dirty="0">
                <a:solidFill>
                  <a:srgbClr val="FF9900"/>
                </a:solidFill>
              </a:rPr>
              <a:t>= 0</a:t>
            </a:r>
            <a:r>
              <a:rPr lang="en-US" altLang="zh-TW" sz="2000" b="1" dirty="0"/>
              <a:t>;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>
                <a:solidFill>
                  <a:srgbClr val="00B050"/>
                </a:solidFill>
              </a:rPr>
              <a:t>virtual</a:t>
            </a:r>
            <a:r>
              <a:rPr lang="en-US" altLang="zh-TW" sz="2000" b="1" dirty="0"/>
              <a:t> void decode() </a:t>
            </a:r>
            <a:r>
              <a:rPr lang="en-US" altLang="zh-TW" sz="2000" b="1" dirty="0">
                <a:solidFill>
                  <a:srgbClr val="FF9900"/>
                </a:solidFill>
              </a:rPr>
              <a:t>= 0</a:t>
            </a:r>
            <a:r>
              <a:rPr lang="en-US" altLang="zh-TW" sz="2000" b="1" dirty="0"/>
              <a:t>;</a:t>
            </a:r>
          </a:p>
          <a:p>
            <a:r>
              <a:rPr lang="en-US" altLang="zh-TW" sz="2000" b="1" dirty="0"/>
              <a:t>    void show(std::</a:t>
            </a:r>
            <a:r>
              <a:rPr lang="en-US" altLang="zh-TW" sz="2000" b="1" dirty="0" err="1"/>
              <a:t>ostream</a:t>
            </a:r>
            <a:r>
              <a:rPr lang="en-US" altLang="zh-TW" sz="2000" b="1" dirty="0"/>
              <a:t>&amp; </a:t>
            </a:r>
            <a:r>
              <a:rPr lang="en-US" altLang="zh-TW" sz="2000" b="1" dirty="0" err="1"/>
              <a:t>os</a:t>
            </a:r>
            <a:r>
              <a:rPr lang="en-US" altLang="zh-TW" sz="2000" b="1" dirty="0"/>
              <a:t>) const {</a:t>
            </a:r>
          </a:p>
          <a:p>
            <a:r>
              <a:rPr lang="en-US" altLang="zh-TW" sz="2000" b="1" dirty="0"/>
              <a:t>        </a:t>
            </a:r>
            <a:r>
              <a:rPr lang="en-US" altLang="zh-TW" sz="2000" b="1" dirty="0" err="1"/>
              <a:t>os</a:t>
            </a:r>
            <a:r>
              <a:rPr lang="en-US" altLang="zh-TW" sz="2000" b="1" dirty="0"/>
              <a:t> &lt;&lt;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;</a:t>
            </a:r>
          </a:p>
          <a:p>
            <a:r>
              <a:rPr lang="en-US" altLang="zh-TW" sz="2000" b="1" dirty="0"/>
              <a:t>    }</a:t>
            </a:r>
          </a:p>
          <a:p>
            <a:r>
              <a:rPr lang="en-US" altLang="zh-TW" sz="2000" b="1" dirty="0"/>
              <a:t>    bool </a:t>
            </a:r>
            <a:r>
              <a:rPr lang="en-US" altLang="zh-TW" sz="2000" b="1" dirty="0" err="1"/>
              <a:t>is_encoded</a:t>
            </a:r>
            <a:r>
              <a:rPr lang="en-US" altLang="zh-TW" sz="2000" b="1" dirty="0"/>
              <a:t>() const { return encoded; }</a:t>
            </a:r>
          </a:p>
          <a:p>
            <a:r>
              <a:rPr lang="en-US" altLang="zh-TW" sz="2000" b="1" dirty="0"/>
              <a:t>protected:</a:t>
            </a:r>
          </a:p>
          <a:p>
            <a:r>
              <a:rPr lang="en-US" altLang="zh-TW" sz="2000" b="1" dirty="0"/>
              <a:t>    bool encoded;</a:t>
            </a:r>
          </a:p>
          <a:p>
            <a:r>
              <a:rPr lang="en-US" altLang="zh-TW" sz="2000" b="1" dirty="0"/>
              <a:t>    std::string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;</a:t>
            </a:r>
          </a:p>
          <a:p>
            <a:r>
              <a:rPr lang="en-US" altLang="zh-TW" sz="2000" b="1" dirty="0"/>
              <a:t>};</a:t>
            </a:r>
            <a:endParaRPr lang="en-US" altLang="zh-TW" sz="20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6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TODOs</a:t>
            </a:r>
            <a:endParaRPr lang="en-US" altLang="zh-TW" dirty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1" y="1219200"/>
            <a:ext cx="11013439" cy="54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altLang="zh-TW" sz="2800" b="0" i="0" dirty="0">
                <a:solidFill>
                  <a:srgbClr val="222222"/>
                </a:solidFill>
                <a:effectLst/>
              </a:rPr>
              <a:t>define </a:t>
            </a:r>
            <a:r>
              <a:rPr lang="en-US" altLang="zh-TW" sz="2800" b="0" i="0" dirty="0">
                <a:solidFill>
                  <a:srgbClr val="00B050"/>
                </a:solidFill>
                <a:effectLst/>
              </a:rPr>
              <a:t>two concrete derived classes </a:t>
            </a:r>
            <a:r>
              <a:rPr lang="en-US" altLang="zh-TW" sz="2800" b="0" i="0" dirty="0">
                <a:solidFill>
                  <a:srgbClr val="222222"/>
                </a:solidFill>
                <a:effectLst/>
              </a:rPr>
              <a:t>from the abstract base class ‘Codec’ by </a:t>
            </a:r>
            <a:r>
              <a:rPr lang="en-US" altLang="zh-TW" sz="2800" b="0" i="0" dirty="0">
                <a:solidFill>
                  <a:srgbClr val="FF9900"/>
                </a:solidFill>
                <a:effectLst/>
              </a:rPr>
              <a:t>overriding the two pure virtual functions</a:t>
            </a:r>
            <a:r>
              <a:rPr lang="en-US" altLang="zh-TW" sz="2800" b="0" i="0" dirty="0">
                <a:solidFill>
                  <a:srgbClr val="222222"/>
                </a:solidFill>
                <a:effectLst/>
              </a:rPr>
              <a:t>:</a:t>
            </a:r>
          </a:p>
          <a:p>
            <a:pPr lvl="1"/>
            <a:r>
              <a:rPr lang="en-US" altLang="zh-TW" sz="2400" b="0" i="0" dirty="0">
                <a:solidFill>
                  <a:srgbClr val="222222"/>
                </a:solidFill>
                <a:effectLst/>
              </a:rPr>
              <a:t>class </a:t>
            </a:r>
            <a:r>
              <a:rPr lang="en-US" altLang="zh-TW" sz="2400" b="0" i="0" dirty="0" err="1">
                <a:solidFill>
                  <a:srgbClr val="222222"/>
                </a:solidFill>
                <a:effectLst/>
              </a:rPr>
              <a:t>DummyCodec</a:t>
            </a:r>
            <a:r>
              <a:rPr lang="en-US" altLang="zh-TW" sz="2400" b="0" i="0" dirty="0">
                <a:solidFill>
                  <a:srgbClr val="222222"/>
                </a:solidFill>
                <a:effectLst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22222"/>
                </a:solidFill>
                <a:effectLst/>
              </a:rPr>
              <a:t>simply updating the coding status in encode() and decode() accordingly, and doing nothing else;</a:t>
            </a:r>
          </a:p>
          <a:p>
            <a:pPr lvl="1"/>
            <a:r>
              <a:rPr lang="en-US" altLang="zh-TW" sz="2400" b="0" i="0" dirty="0">
                <a:solidFill>
                  <a:srgbClr val="222222"/>
                </a:solidFill>
                <a:effectLst/>
              </a:rPr>
              <a:t>class </a:t>
            </a:r>
            <a:r>
              <a:rPr lang="en-US" altLang="zh-TW" sz="2400" b="0" i="0" dirty="0" err="1">
                <a:solidFill>
                  <a:srgbClr val="222222"/>
                </a:solidFill>
                <a:effectLst/>
              </a:rPr>
              <a:t>RleCodec</a:t>
            </a:r>
            <a:r>
              <a:rPr lang="en-US" altLang="zh-TW" sz="2400" b="0" i="0" dirty="0">
                <a:solidFill>
                  <a:srgbClr val="222222"/>
                </a:solidFill>
                <a:effectLst/>
              </a:rPr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22222"/>
                </a:solidFill>
                <a:effectLst/>
              </a:rPr>
              <a:t>for the run-length encoding explained above;</a:t>
            </a:r>
          </a:p>
          <a:p>
            <a:pPr algn="l">
              <a:buFont typeface="+mj-lt"/>
              <a:buAutoNum type="arabicPeriod" startAt="2"/>
            </a:pPr>
            <a:r>
              <a:rPr lang="en-US" altLang="zh-TW" sz="2800" b="0" i="0" dirty="0">
                <a:solidFill>
                  <a:srgbClr val="222222"/>
                </a:solidFill>
                <a:effectLst/>
              </a:rPr>
              <a:t>implement </a:t>
            </a:r>
            <a:r>
              <a:rPr lang="en-US" altLang="zh-TW" sz="2800" b="0" i="0" dirty="0">
                <a:solidFill>
                  <a:srgbClr val="00B050"/>
                </a:solidFill>
                <a:effectLst/>
              </a:rPr>
              <a:t>the function </a:t>
            </a:r>
            <a:r>
              <a:rPr lang="en-US" altLang="zh-TW" sz="2800" b="0" i="0" dirty="0" err="1">
                <a:solidFill>
                  <a:srgbClr val="00B050"/>
                </a:solidFill>
                <a:effectLst/>
              </a:rPr>
              <a:t>getCodec</a:t>
            </a:r>
            <a:r>
              <a:rPr lang="en-US" altLang="zh-TW" sz="2800" b="0" i="0" dirty="0">
                <a:solidFill>
                  <a:srgbClr val="00B050"/>
                </a:solidFill>
                <a:effectLst/>
              </a:rPr>
              <a:t>()</a:t>
            </a:r>
            <a:r>
              <a:rPr lang="en-US" altLang="zh-TW" sz="2800" b="0" i="0" dirty="0">
                <a:solidFill>
                  <a:srgbClr val="222222"/>
                </a:solidFill>
                <a:effectLst/>
              </a:rPr>
              <a:t>, </a:t>
            </a:r>
          </a:p>
          <a:p>
            <a:pPr lvl="1"/>
            <a:r>
              <a:rPr lang="en-US" altLang="zh-TW" sz="2400" b="0" i="0" dirty="0">
                <a:solidFill>
                  <a:srgbClr val="222222"/>
                </a:solidFill>
                <a:effectLst/>
              </a:rPr>
              <a:t>which returns the address of a Codec object according to the parameter type, </a:t>
            </a:r>
          </a:p>
          <a:p>
            <a:pPr lvl="2"/>
            <a:r>
              <a:rPr lang="en-US" altLang="zh-TW" sz="2000" b="0" i="0" dirty="0">
                <a:solidFill>
                  <a:srgbClr val="222222"/>
                </a:solidFill>
                <a:effectLst/>
              </a:rPr>
              <a:t>where the type of the Codec can be "Dummy" or "RLE".</a:t>
            </a:r>
            <a:endParaRPr lang="en-US" altLang="zh-TW" sz="1400" dirty="0"/>
          </a:p>
          <a:p>
            <a:pPr marL="914400" lvl="2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b="1" kern="0" dirty="0"/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b="1" kern="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A11B7D-E1CB-461E-A6EC-860C44EF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7076"/>
            <a:ext cx="12192000" cy="8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2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Concrete Derived Class - </a:t>
            </a:r>
            <a:r>
              <a:rPr lang="en-US" altLang="zh-TW" dirty="0" err="1"/>
              <a:t>DummyCodec</a:t>
            </a:r>
            <a:endParaRPr lang="en-US" altLang="zh-TW" dirty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1189" y="1118923"/>
            <a:ext cx="10882811" cy="549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/>
              <a:t>In ‘function.cpp’,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we implement the class ‘</a:t>
            </a:r>
            <a:r>
              <a:rPr lang="en-US" altLang="zh-TW" sz="2800" dirty="0" err="1"/>
              <a:t>DummyCodec</a:t>
            </a:r>
            <a:r>
              <a:rPr lang="en-US" altLang="zh-TW" sz="2800" dirty="0"/>
              <a:t>’ as a sample of derived classes of the base class ‘Codec’. 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914400" lvl="2" indent="0">
              <a:buNone/>
            </a:pPr>
            <a:endParaRPr lang="en-US" altLang="zh-TW" sz="1600" dirty="0"/>
          </a:p>
          <a:p>
            <a:endParaRPr lang="en-US" altLang="zh-TW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82114" y="2197968"/>
            <a:ext cx="8106916" cy="409342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class </a:t>
            </a:r>
            <a:r>
              <a:rPr lang="en-US" altLang="zh-TW" sz="2000" b="1" dirty="0" err="1"/>
              <a:t>DummyCodec</a:t>
            </a:r>
            <a:r>
              <a:rPr lang="en-US" altLang="zh-TW" sz="2000" b="1" dirty="0">
                <a:solidFill>
                  <a:srgbClr val="0070C0"/>
                </a:solidFill>
              </a:rPr>
              <a:t>: public Codec </a:t>
            </a:r>
            <a:r>
              <a:rPr lang="en-US" altLang="zh-TW" sz="2000" b="1" dirty="0"/>
              <a:t>{</a:t>
            </a:r>
          </a:p>
          <a:p>
            <a:r>
              <a:rPr lang="en-US" altLang="zh-TW" sz="2000" b="1" dirty="0"/>
              <a:t>public: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 err="1"/>
              <a:t>DummyCodec</a:t>
            </a:r>
            <a:r>
              <a:rPr lang="en-US" altLang="zh-TW" sz="2000" b="1" dirty="0"/>
              <a:t>(std::string s): Codec{s} { }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>
                <a:solidFill>
                  <a:srgbClr val="00B050"/>
                </a:solidFill>
              </a:rPr>
              <a:t>virtual</a:t>
            </a:r>
            <a:r>
              <a:rPr lang="en-US" altLang="zh-TW" sz="2000" b="1" dirty="0"/>
              <a:t> ~</a:t>
            </a:r>
            <a:r>
              <a:rPr lang="en-US" altLang="zh-TW" sz="2000" b="1" dirty="0" err="1"/>
              <a:t>DummyCodec</a:t>
            </a:r>
            <a:r>
              <a:rPr lang="en-US" altLang="zh-TW" sz="2000" b="1" dirty="0"/>
              <a:t>() { } // virtual destructor; do nothing</a:t>
            </a:r>
          </a:p>
          <a:p>
            <a:endParaRPr lang="en-US" altLang="zh-TW" sz="2000" b="1" dirty="0"/>
          </a:p>
          <a:p>
            <a:r>
              <a:rPr lang="en-US" altLang="zh-TW" sz="2000" b="1" dirty="0"/>
              <a:t>    </a:t>
            </a:r>
            <a:r>
              <a:rPr lang="en-US" altLang="zh-TW" sz="2000" b="1" dirty="0">
                <a:solidFill>
                  <a:srgbClr val="00B050"/>
                </a:solidFill>
              </a:rPr>
              <a:t>virtual </a:t>
            </a:r>
            <a:r>
              <a:rPr lang="en-US" altLang="zh-TW" sz="2000" b="1" dirty="0"/>
              <a:t>void encode() </a:t>
            </a:r>
            <a:r>
              <a:rPr lang="en-US" altLang="zh-TW" sz="2000" b="1" dirty="0">
                <a:solidFill>
                  <a:srgbClr val="00B050"/>
                </a:solidFill>
              </a:rPr>
              <a:t>override</a:t>
            </a:r>
            <a:r>
              <a:rPr lang="en-US" altLang="zh-TW" sz="2000" b="1" dirty="0"/>
              <a:t> {</a:t>
            </a:r>
          </a:p>
          <a:p>
            <a:r>
              <a:rPr lang="en-US" altLang="zh-TW" sz="2000" b="1" dirty="0"/>
              <a:t>        </a:t>
            </a:r>
            <a:r>
              <a:rPr lang="en-US" altLang="zh-TW" sz="2000" b="1" dirty="0">
                <a:solidFill>
                  <a:srgbClr val="FF0000"/>
                </a:solidFill>
              </a:rPr>
              <a:t>encoded = true</a:t>
            </a:r>
            <a:r>
              <a:rPr lang="en-US" altLang="zh-TW" sz="2000" b="1" dirty="0"/>
              <a:t>;</a:t>
            </a:r>
          </a:p>
          <a:p>
            <a:r>
              <a:rPr lang="en-US" altLang="zh-TW" sz="2000" b="1" dirty="0"/>
              <a:t>    }</a:t>
            </a:r>
          </a:p>
          <a:p>
            <a:endParaRPr lang="en-US" altLang="zh-TW" sz="2000" b="1" dirty="0"/>
          </a:p>
          <a:p>
            <a:r>
              <a:rPr lang="en-US" altLang="zh-TW" sz="2000" b="1" dirty="0"/>
              <a:t>    </a:t>
            </a:r>
            <a:r>
              <a:rPr lang="en-US" altLang="zh-TW" sz="2000" b="1" dirty="0">
                <a:solidFill>
                  <a:srgbClr val="00B050"/>
                </a:solidFill>
              </a:rPr>
              <a:t>virtual</a:t>
            </a:r>
            <a:r>
              <a:rPr lang="en-US" altLang="zh-TW" sz="2000" b="1" dirty="0"/>
              <a:t> void decode() </a:t>
            </a:r>
            <a:r>
              <a:rPr lang="en-US" altLang="zh-TW" sz="2000" b="1" dirty="0">
                <a:solidFill>
                  <a:srgbClr val="00B050"/>
                </a:solidFill>
              </a:rPr>
              <a:t>override</a:t>
            </a:r>
            <a:r>
              <a:rPr lang="en-US" altLang="zh-TW" sz="2000" b="1" dirty="0"/>
              <a:t> {</a:t>
            </a:r>
          </a:p>
          <a:p>
            <a:r>
              <a:rPr lang="en-US" altLang="zh-TW" sz="2000" b="1" dirty="0"/>
              <a:t>        </a:t>
            </a:r>
            <a:r>
              <a:rPr lang="en-US" altLang="zh-TW" sz="2000" b="1" dirty="0">
                <a:solidFill>
                  <a:srgbClr val="FF0000"/>
                </a:solidFill>
              </a:rPr>
              <a:t>encoded = false</a:t>
            </a:r>
            <a:r>
              <a:rPr lang="en-US" altLang="zh-TW" sz="2000" b="1" dirty="0"/>
              <a:t>;</a:t>
            </a:r>
          </a:p>
          <a:p>
            <a:r>
              <a:rPr lang="en-US" altLang="zh-TW" sz="2000" b="1" dirty="0"/>
              <a:t>    }</a:t>
            </a:r>
          </a:p>
          <a:p>
            <a:r>
              <a:rPr lang="en-US" altLang="zh-TW" sz="2000" b="1" dirty="0"/>
              <a:t>};</a:t>
            </a:r>
            <a:endParaRPr lang="en-US" altLang="zh-TW" sz="20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9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Concrete Derived Class - </a:t>
            </a:r>
            <a:r>
              <a:rPr lang="en-US" altLang="zh-TW" dirty="0" err="1"/>
              <a:t>RleCodec</a:t>
            </a:r>
            <a:endParaRPr lang="en-US" altLang="zh-TW" dirty="0">
              <a:latin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9650" y="1085796"/>
            <a:ext cx="9356436" cy="378565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class </a:t>
            </a:r>
            <a:r>
              <a:rPr lang="en-US" altLang="zh-TW" sz="2400" b="1" dirty="0" err="1"/>
              <a:t>RleCodec</a:t>
            </a:r>
            <a:r>
              <a:rPr lang="en-US" altLang="zh-TW" sz="2400" b="1" dirty="0">
                <a:solidFill>
                  <a:srgbClr val="0070C0"/>
                </a:solidFill>
              </a:rPr>
              <a:t>: public Codec</a:t>
            </a:r>
          </a:p>
          <a:p>
            <a:r>
              <a:rPr lang="en-US" altLang="zh-TW" sz="2400" b="1" dirty="0"/>
              <a:t>{</a:t>
            </a:r>
          </a:p>
          <a:p>
            <a:r>
              <a:rPr lang="en-US" altLang="zh-TW" sz="2400" b="1" dirty="0"/>
              <a:t>public: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 err="1"/>
              <a:t>RleCodec</a:t>
            </a:r>
            <a:r>
              <a:rPr lang="en-US" altLang="zh-TW" sz="2400" b="1" dirty="0"/>
              <a:t>(std::string s): Codec{s} { }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~</a:t>
            </a:r>
            <a:r>
              <a:rPr lang="en-US" altLang="zh-TW" sz="2400" b="1" dirty="0" err="1"/>
              <a:t>RleCodec</a:t>
            </a:r>
            <a:r>
              <a:rPr lang="en-US" altLang="zh-TW" sz="2400" b="1" dirty="0"/>
              <a:t>() { } // virtual destructor; do nothing</a:t>
            </a:r>
          </a:p>
          <a:p>
            <a:endParaRPr lang="en-US" altLang="zh-TW" sz="2400" b="1" dirty="0"/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void encode() </a:t>
            </a:r>
            <a:r>
              <a:rPr lang="en-US" altLang="zh-TW" sz="2400" b="1" dirty="0">
                <a:solidFill>
                  <a:srgbClr val="00B050"/>
                </a:solidFill>
              </a:rPr>
              <a:t>override</a:t>
            </a:r>
            <a:r>
              <a:rPr lang="en-US" altLang="zh-TW" sz="2400" b="1" dirty="0"/>
              <a:t>;</a:t>
            </a:r>
          </a:p>
          <a:p>
            <a:endParaRPr lang="en-US" altLang="zh-TW" sz="2400" b="1" dirty="0"/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void decode() </a:t>
            </a:r>
            <a:r>
              <a:rPr lang="en-US" altLang="zh-TW" sz="2400" b="1" dirty="0">
                <a:solidFill>
                  <a:srgbClr val="00B050"/>
                </a:solidFill>
              </a:rPr>
              <a:t>override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};</a:t>
            </a:r>
            <a:endParaRPr lang="en-US" altLang="zh-TW" sz="24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1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std::</a:t>
            </a:r>
            <a:r>
              <a:rPr lang="en-US" altLang="zh-TW" dirty="0" err="1">
                <a:solidFill>
                  <a:srgbClr val="FF0000"/>
                </a:solidFill>
              </a:rPr>
              <a:t>stringstream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8FB82A9-0123-414B-B83C-922F627DD4E4}"/>
              </a:ext>
            </a:extLst>
          </p:cNvPr>
          <p:cNvSpPr txBox="1"/>
          <p:nvPr/>
        </p:nvSpPr>
        <p:spPr>
          <a:xfrm>
            <a:off x="6443469" y="4168685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&gt;&gt;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228DB52-10C8-401E-AC34-640282600094}"/>
              </a:ext>
            </a:extLst>
          </p:cNvPr>
          <p:cNvSpPr txBox="1"/>
          <p:nvPr/>
        </p:nvSpPr>
        <p:spPr>
          <a:xfrm>
            <a:off x="6433944" y="3797210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&lt;&lt;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77A3238-16A2-4A5E-844C-26E5A2292792}"/>
              </a:ext>
            </a:extLst>
          </p:cNvPr>
          <p:cNvSpPr txBox="1"/>
          <p:nvPr/>
        </p:nvSpPr>
        <p:spPr>
          <a:xfrm>
            <a:off x="3926218" y="1851140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Keyboard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29EFC33-0F11-4B4E-8CEC-C23E0F5966DC}"/>
              </a:ext>
            </a:extLst>
          </p:cNvPr>
          <p:cNvSpPr txBox="1"/>
          <p:nvPr/>
        </p:nvSpPr>
        <p:spPr>
          <a:xfrm>
            <a:off x="5849287" y="1853906"/>
            <a:ext cx="6538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cin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8335F9D-B250-4497-A751-FC1565B641BE}"/>
              </a:ext>
            </a:extLst>
          </p:cNvPr>
          <p:cNvSpPr txBox="1"/>
          <p:nvPr/>
        </p:nvSpPr>
        <p:spPr>
          <a:xfrm>
            <a:off x="7150842" y="1853906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 variable</a:t>
            </a:r>
            <a:endParaRPr lang="zh-TW" altLang="en-US" dirty="0"/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3B95886B-F4D8-4FFD-8542-A7EBECEBC42F}"/>
              </a:ext>
            </a:extLst>
          </p:cNvPr>
          <p:cNvSpPr/>
          <p:nvPr/>
        </p:nvSpPr>
        <p:spPr bwMode="auto">
          <a:xfrm>
            <a:off x="5087561" y="200641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5F345122-4B8D-49BB-9709-707AD2C6CF32}"/>
              </a:ext>
            </a:extLst>
          </p:cNvPr>
          <p:cNvSpPr/>
          <p:nvPr/>
        </p:nvSpPr>
        <p:spPr bwMode="auto">
          <a:xfrm>
            <a:off x="5786061" y="200641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3E5BC39-0E3A-4A5C-9738-A702278C2BC0}"/>
              </a:ext>
            </a:extLst>
          </p:cNvPr>
          <p:cNvCxnSpPr>
            <a:stCxn id="39" idx="6"/>
            <a:endCxn id="40" idx="2"/>
          </p:cNvCxnSpPr>
          <p:nvPr/>
        </p:nvCxnSpPr>
        <p:spPr bwMode="auto">
          <a:xfrm>
            <a:off x="5154064" y="2044318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340962-64DB-4E18-B30A-BA572E5D7845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6503163" y="2038572"/>
            <a:ext cx="6476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C433149-ECD8-486E-A415-E34844485442}"/>
              </a:ext>
            </a:extLst>
          </p:cNvPr>
          <p:cNvSpPr txBox="1"/>
          <p:nvPr/>
        </p:nvSpPr>
        <p:spPr>
          <a:xfrm>
            <a:off x="6431178" y="1676570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&gt;&gt;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EC83FC2-C455-4C60-BFFF-7991175C2F64}"/>
              </a:ext>
            </a:extLst>
          </p:cNvPr>
          <p:cNvSpPr txBox="1"/>
          <p:nvPr/>
        </p:nvSpPr>
        <p:spPr>
          <a:xfrm>
            <a:off x="3928984" y="2876405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Screen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F02FFED-24C2-4590-9917-384C02B6E09D}"/>
              </a:ext>
            </a:extLst>
          </p:cNvPr>
          <p:cNvSpPr txBox="1"/>
          <p:nvPr/>
        </p:nvSpPr>
        <p:spPr>
          <a:xfrm>
            <a:off x="5852053" y="2879171"/>
            <a:ext cx="65111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cout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60692FD-2B51-4F43-BCBC-69E72C669A65}"/>
              </a:ext>
            </a:extLst>
          </p:cNvPr>
          <p:cNvSpPr txBox="1"/>
          <p:nvPr/>
        </p:nvSpPr>
        <p:spPr>
          <a:xfrm>
            <a:off x="7153608" y="2879171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 variable</a:t>
            </a:r>
            <a:endParaRPr lang="zh-TW" altLang="en-US" dirty="0"/>
          </a:p>
        </p:txBody>
      </p:sp>
      <p:sp>
        <p:nvSpPr>
          <p:cNvPr id="47" name="流程圖: 接點 46">
            <a:extLst>
              <a:ext uri="{FF2B5EF4-FFF2-40B4-BE49-F238E27FC236}">
                <a16:creationId xmlns:a16="http://schemas.microsoft.com/office/drawing/2014/main" id="{14566A99-7F4D-4D69-A9AA-BE2F93EF8108}"/>
              </a:ext>
            </a:extLst>
          </p:cNvPr>
          <p:cNvSpPr/>
          <p:nvPr/>
        </p:nvSpPr>
        <p:spPr bwMode="auto">
          <a:xfrm>
            <a:off x="5090327" y="3031678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流程圖: 接點 47">
            <a:extLst>
              <a:ext uri="{FF2B5EF4-FFF2-40B4-BE49-F238E27FC236}">
                <a16:creationId xmlns:a16="http://schemas.microsoft.com/office/drawing/2014/main" id="{A558696C-4DFA-407E-9766-408D6CA8450F}"/>
              </a:ext>
            </a:extLst>
          </p:cNvPr>
          <p:cNvSpPr/>
          <p:nvPr/>
        </p:nvSpPr>
        <p:spPr bwMode="auto">
          <a:xfrm>
            <a:off x="5788827" y="3031678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3A5CB68-4A97-40B0-B4C0-D80517855ADA}"/>
              </a:ext>
            </a:extLst>
          </p:cNvPr>
          <p:cNvCxnSpPr>
            <a:stCxn id="48" idx="2"/>
            <a:endCxn id="47" idx="6"/>
          </p:cNvCxnSpPr>
          <p:nvPr/>
        </p:nvCxnSpPr>
        <p:spPr bwMode="auto">
          <a:xfrm flipH="1">
            <a:off x="5156830" y="3069583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142E6CE-9927-4810-B708-14470C9EE36C}"/>
              </a:ext>
            </a:extLst>
          </p:cNvPr>
          <p:cNvSpPr txBox="1"/>
          <p:nvPr/>
        </p:nvSpPr>
        <p:spPr>
          <a:xfrm>
            <a:off x="6433944" y="2701835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&lt;&lt;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D7B5615-9168-4AAD-AF2B-46DC9507CADC}"/>
              </a:ext>
            </a:extLst>
          </p:cNvPr>
          <p:cNvSpPr txBox="1"/>
          <p:nvPr/>
        </p:nvSpPr>
        <p:spPr>
          <a:xfrm>
            <a:off x="3928984" y="3971780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AFEBC7A-59A8-425A-8D98-1D5A4B342AC7}"/>
              </a:ext>
            </a:extLst>
          </p:cNvPr>
          <p:cNvSpPr txBox="1"/>
          <p:nvPr/>
        </p:nvSpPr>
        <p:spPr>
          <a:xfrm>
            <a:off x="5852053" y="3974546"/>
            <a:ext cx="65111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os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4629E44-C96A-4C03-81F3-9970D9725D37}"/>
              </a:ext>
            </a:extLst>
          </p:cNvPr>
          <p:cNvSpPr txBox="1"/>
          <p:nvPr/>
        </p:nvSpPr>
        <p:spPr>
          <a:xfrm>
            <a:off x="7153608" y="3974546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 variable</a:t>
            </a:r>
            <a:endParaRPr lang="zh-TW" altLang="en-US" dirty="0"/>
          </a:p>
        </p:txBody>
      </p: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A8D3824B-4AB2-4CC0-90B3-B6A7A5579311}"/>
              </a:ext>
            </a:extLst>
          </p:cNvPr>
          <p:cNvSpPr/>
          <p:nvPr/>
        </p:nvSpPr>
        <p:spPr bwMode="auto">
          <a:xfrm>
            <a:off x="5090327" y="412705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5" name="流程圖: 接點 54">
            <a:extLst>
              <a:ext uri="{FF2B5EF4-FFF2-40B4-BE49-F238E27FC236}">
                <a16:creationId xmlns:a16="http://schemas.microsoft.com/office/drawing/2014/main" id="{0741C54D-4FC1-4F94-89C0-416295BD7970}"/>
              </a:ext>
            </a:extLst>
          </p:cNvPr>
          <p:cNvSpPr/>
          <p:nvPr/>
        </p:nvSpPr>
        <p:spPr bwMode="auto">
          <a:xfrm>
            <a:off x="5788827" y="412705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6526945-8BFD-42D9-A0C9-7B28AB7866F9}"/>
              </a:ext>
            </a:extLst>
          </p:cNvPr>
          <p:cNvCxnSpPr>
            <a:stCxn id="55" idx="2"/>
            <a:endCxn id="54" idx="6"/>
          </p:cNvCxnSpPr>
          <p:nvPr/>
        </p:nvCxnSpPr>
        <p:spPr bwMode="auto">
          <a:xfrm flipH="1">
            <a:off x="5156830" y="4164958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C871B5D-8546-41F4-B778-C4F2515156AB}"/>
              </a:ext>
            </a:extLst>
          </p:cNvPr>
          <p:cNvCxnSpPr>
            <a:stCxn id="52" idx="3"/>
            <a:endCxn id="53" idx="1"/>
          </p:cNvCxnSpPr>
          <p:nvPr/>
        </p:nvCxnSpPr>
        <p:spPr bwMode="auto">
          <a:xfrm>
            <a:off x="6503163" y="4159212"/>
            <a:ext cx="6504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47207E7-B856-4546-83B5-B49FF527EBBE}"/>
              </a:ext>
            </a:extLst>
          </p:cNvPr>
          <p:cNvSpPr txBox="1"/>
          <p:nvPr/>
        </p:nvSpPr>
        <p:spPr>
          <a:xfrm>
            <a:off x="5369861" y="36004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stringstream</a:t>
            </a:r>
            <a:endParaRPr lang="zh-TW" altLang="en-US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4A61413-FF49-4DAF-8C6F-51016599BEF4}"/>
              </a:ext>
            </a:extLst>
          </p:cNvPr>
          <p:cNvCxnSpPr>
            <a:stCxn id="46" idx="1"/>
          </p:cNvCxnSpPr>
          <p:nvPr/>
        </p:nvCxnSpPr>
        <p:spPr bwMode="auto">
          <a:xfrm flipH="1">
            <a:off x="6496002" y="3063837"/>
            <a:ext cx="657606" cy="12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091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RleCodec</a:t>
            </a:r>
            <a:r>
              <a:rPr lang="en-US" altLang="zh-TW" dirty="0"/>
              <a:t>::encode()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49234"/>
            <a:ext cx="5420497" cy="57302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RleCodec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::encode()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'\0';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 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(c!=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==2)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394130" y="1504950"/>
            <a:ext cx="5420497" cy="5162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++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}//end for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//for </a:t>
            </a:r>
            <a:r>
              <a:rPr lang="en-US" altLang="zh-TW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repeated characters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==2)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encoded = true;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6083506" y="74319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582270" y="743196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81034" y="74319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579798" y="745148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078562" y="74319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577326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076090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574854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0073618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0572382" y="741216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1071146" y="74121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A800A8"/>
                </a:solidFill>
              </a:rPr>
              <a:t>B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1569910" y="74121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A800A8"/>
                </a:solidFill>
              </a:rPr>
              <a:t>B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63023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0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36695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1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135459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2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634223" y="281249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3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138926" y="275807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4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631751" y="265735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5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9139757" y="275807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6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9677439" y="275807"/>
            <a:ext cx="378035" cy="45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7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0173567" y="262271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8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0650577" y="255630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9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1005477" y="264919"/>
            <a:ext cx="655142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10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1552568" y="273235"/>
            <a:ext cx="569209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/>
              <a:t>11</a:t>
            </a:r>
            <a:endParaRPr kumimoji="0" lang="zh-TW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RleCodec</a:t>
            </a:r>
            <a:r>
              <a:rPr lang="en-US" altLang="zh-TW" dirty="0"/>
              <a:t>::decode()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49234"/>
            <a:ext cx="5420497" cy="57302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RleCodec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::decode()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::string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 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int_str.</a:t>
            </a:r>
            <a:r>
              <a:rPr lang="en-US" altLang="zh-TW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is{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&gt;&gt; </a:t>
            </a:r>
            <a:r>
              <a:rPr lang="en-US" altLang="zh-TW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c;  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394130" y="1866899"/>
            <a:ext cx="5420497" cy="206012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int_str.clear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}//end else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}//end for</a:t>
            </a:r>
            <a:endParaRPr lang="en-US" altLang="zh-TW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" panose="02020603060405020304" pitchFamily="18" charset="0"/>
              <a:buNone/>
            </a:pPr>
            <a:r>
              <a:rPr lang="zh-TW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os.str</a:t>
            </a:r>
            <a:r>
              <a:rPr lang="en-US" altLang="zh-TW" sz="1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zh-TW" alt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= false;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向右箭號 40"/>
          <p:cNvSpPr/>
          <p:nvPr/>
        </p:nvSpPr>
        <p:spPr bwMode="auto">
          <a:xfrm rot="5400000">
            <a:off x="7417423" y="867482"/>
            <a:ext cx="432546" cy="1644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內容版面配置區 8"/>
          <p:cNvSpPr>
            <a:spLocks noGrp="1"/>
          </p:cNvSpPr>
          <p:nvPr>
            <p:ph sz="half" idx="2"/>
          </p:nvPr>
        </p:nvSpPr>
        <p:spPr>
          <a:xfrm>
            <a:off x="6460810" y="159461"/>
            <a:ext cx="6030097" cy="665205"/>
          </a:xfrm>
        </p:spPr>
        <p:txBody>
          <a:bodyPr/>
          <a:lstStyle/>
          <a:p>
            <a:pPr marL="0" lvl="2" indent="0">
              <a:buNone/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3A</a:t>
            </a:r>
            <a:r>
              <a:rPr lang="en-US" altLang="zh-TW" sz="2800" dirty="0">
                <a:solidFill>
                  <a:srgbClr val="00B050"/>
                </a:solidFill>
              </a:rPr>
              <a:t>7D</a:t>
            </a:r>
            <a:r>
              <a:rPr lang="en-US" altLang="zh-TW" sz="2800" dirty="0">
                <a:solidFill>
                  <a:srgbClr val="A800A8"/>
                </a:solidFill>
              </a:rPr>
              <a:t>BB</a:t>
            </a:r>
            <a:r>
              <a:rPr lang="en-US" altLang="zh-TW" sz="2800" dirty="0">
                <a:solidFill>
                  <a:srgbClr val="FF6600"/>
                </a:solidFill>
              </a:rPr>
              <a:t>5G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800" dirty="0">
                <a:solidFill>
                  <a:srgbClr val="6C567A"/>
                </a:solidFill>
              </a:rPr>
              <a:t>4E</a:t>
            </a:r>
          </a:p>
        </p:txBody>
      </p:sp>
      <p:sp>
        <p:nvSpPr>
          <p:cNvPr id="45" name="內容版面配置區 10"/>
          <p:cNvSpPr txBox="1">
            <a:spLocks/>
          </p:cNvSpPr>
          <p:nvPr/>
        </p:nvSpPr>
        <p:spPr bwMode="auto">
          <a:xfrm>
            <a:off x="6460810" y="1219627"/>
            <a:ext cx="6283640" cy="68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2" indent="0">
              <a:buFontTx/>
              <a:buNone/>
            </a:pPr>
            <a:r>
              <a:rPr lang="en-US" altLang="zh-TW" sz="2800" kern="0" dirty="0">
                <a:solidFill>
                  <a:schemeClr val="accent2">
                    <a:lumMod val="75000"/>
                  </a:schemeClr>
                </a:solidFill>
              </a:rPr>
              <a:t>AAA</a:t>
            </a:r>
            <a:r>
              <a:rPr lang="en-US" altLang="zh-TW" sz="2800" kern="0" dirty="0">
                <a:solidFill>
                  <a:srgbClr val="00B050"/>
                </a:solidFill>
              </a:rPr>
              <a:t>DDDDDDD</a:t>
            </a:r>
            <a:r>
              <a:rPr lang="en-US" altLang="zh-TW" sz="2800" kern="0" dirty="0">
                <a:solidFill>
                  <a:srgbClr val="A800A8"/>
                </a:solidFill>
              </a:rPr>
              <a:t>BB</a:t>
            </a:r>
            <a:r>
              <a:rPr lang="en-US" altLang="zh-TW" sz="2800" kern="0" dirty="0">
                <a:solidFill>
                  <a:srgbClr val="FF6600"/>
                </a:solidFill>
              </a:rPr>
              <a:t>GGGGG</a:t>
            </a:r>
            <a:r>
              <a:rPr lang="en-US" altLang="zh-TW" sz="2800" kern="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800" kern="0" dirty="0">
                <a:solidFill>
                  <a:srgbClr val="6C567A"/>
                </a:solidFill>
              </a:rPr>
              <a:t>EEEE</a:t>
            </a:r>
          </a:p>
          <a:p>
            <a:pPr marL="0" indent="0">
              <a:buFont typeface="Times" panose="02020603060405020304" pitchFamily="18" charset="0"/>
              <a:buNone/>
            </a:pPr>
            <a:endParaRPr lang="zh-TW" altLang="en-US" sz="2800" kern="0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3D32BDC9-53AB-4F3F-927A-BFC23098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293" y="4016186"/>
            <a:ext cx="5773271" cy="269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b="1" dirty="0"/>
              <a:t>Range-based for loop (since C++11):</a:t>
            </a:r>
            <a:endParaRPr lang="en-US" altLang="zh-TW" sz="2400" dirty="0"/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codeblock</a:t>
            </a:r>
            <a:r>
              <a:rPr lang="en-US" altLang="zh-TW" sz="2000" dirty="0"/>
              <a:t>, go to the </a:t>
            </a:r>
            <a:r>
              <a:rPr lang="en-US" altLang="zh-TW" sz="2000" dirty="0" err="1"/>
              <a:t>codeblock</a:t>
            </a:r>
            <a:r>
              <a:rPr lang="en-US" altLang="zh-TW" sz="2000" dirty="0"/>
              <a:t> menu Settings --&gt; Compiler ... --&gt; Compiler flags and check </a:t>
            </a:r>
            <a:r>
              <a:rPr lang="en-US" altLang="zh-TW" sz="2000" b="1" dirty="0"/>
              <a:t>Have g++ follow the C++11 ISO C++ language standard [-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=</a:t>
            </a:r>
            <a:r>
              <a:rPr lang="en-US" altLang="zh-TW" sz="2000" b="1" dirty="0" err="1"/>
              <a:t>c++</a:t>
            </a:r>
            <a:r>
              <a:rPr lang="en-US" altLang="zh-TW" sz="2000" b="1" dirty="0"/>
              <a:t>11]</a:t>
            </a:r>
            <a:endParaRPr lang="en-US" altLang="zh-TW" sz="2000" dirty="0"/>
          </a:p>
          <a:p>
            <a:pPr lvl="1"/>
            <a:r>
              <a:rPr lang="en-US" altLang="zh-TW" sz="2000" dirty="0"/>
              <a:t>for command line compiler, use </a:t>
            </a:r>
            <a:r>
              <a:rPr lang="en-US" altLang="zh-TW" sz="2000" b="1" dirty="0"/>
              <a:t>g++ myprog.cpp -std=</a:t>
            </a:r>
            <a:r>
              <a:rPr lang="en-US" altLang="zh-TW" sz="2000" b="1" dirty="0" err="1"/>
              <a:t>c++</a:t>
            </a:r>
            <a:r>
              <a:rPr lang="en-US" altLang="zh-TW" sz="2000" b="1" dirty="0"/>
              <a:t>11 -o </a:t>
            </a:r>
            <a:r>
              <a:rPr lang="en-US" altLang="zh-TW" sz="2000" b="1" dirty="0" err="1"/>
              <a:t>myprog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lvl="2"/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881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9627975-5199-4818-A0DC-CE1707C978CD}" vid="{3B2892ED-E817-4980-910B-B7A8EDE89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1833</TotalTime>
  <Words>1284</Words>
  <Application>Microsoft Office PowerPoint</Application>
  <PresentationFormat>寬螢幕</PresentationFormat>
  <Paragraphs>246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Arial</vt:lpstr>
      <vt:lpstr>Arial</vt:lpstr>
      <vt:lpstr>Calibri</vt:lpstr>
      <vt:lpstr>Open Sans</vt:lpstr>
      <vt:lpstr>Open Sans</vt:lpstr>
      <vt:lpstr>tahoma</vt:lpstr>
      <vt:lpstr>Times</vt:lpstr>
      <vt:lpstr>Times New Roman</vt:lpstr>
      <vt:lpstr>佈景主題1</vt:lpstr>
      <vt:lpstr>PowerPoint 簡報</vt:lpstr>
      <vt:lpstr>Run-Length Encoding</vt:lpstr>
      <vt:lpstr>Abstract Base Class - Codec</vt:lpstr>
      <vt:lpstr>TODOs</vt:lpstr>
      <vt:lpstr>Concrete Derived Class - DummyCodec</vt:lpstr>
      <vt:lpstr>Concrete Derived Class - RleCodec</vt:lpstr>
      <vt:lpstr>std::stringstream </vt:lpstr>
      <vt:lpstr>RleCodec::encode()</vt:lpstr>
      <vt:lpstr>RleCodec::decode()</vt:lpstr>
      <vt:lpstr>getCodec(): returns the address of a Codec object according to the parameter type</vt:lpstr>
      <vt:lpstr>A Driver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sryang</cp:lastModifiedBy>
  <cp:revision>231</cp:revision>
  <dcterms:created xsi:type="dcterms:W3CDTF">2015-12-02T10:09:37Z</dcterms:created>
  <dcterms:modified xsi:type="dcterms:W3CDTF">2024-04-30T03:10:03Z</dcterms:modified>
</cp:coreProperties>
</file>