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3" r:id="rId6"/>
    <p:sldId id="274" r:id="rId7"/>
    <p:sldId id="259" r:id="rId8"/>
    <p:sldId id="260" r:id="rId9"/>
    <p:sldId id="261" r:id="rId10"/>
    <p:sldId id="263" r:id="rId11"/>
    <p:sldId id="265" r:id="rId12"/>
    <p:sldId id="279" r:id="rId13"/>
    <p:sldId id="264" r:id="rId14"/>
    <p:sldId id="267" r:id="rId15"/>
    <p:sldId id="26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737"/>
  </p:normalViewPr>
  <p:slideViewPr>
    <p:cSldViewPr snapToGrid="0">
      <p:cViewPr varScale="1">
        <p:scale>
          <a:sx n="115" d="100"/>
          <a:sy n="115" d="100"/>
        </p:scale>
        <p:origin x="4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F8AE-002F-314A-0DEF-1E97F3EE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6F19-607A-C6CB-5C13-8FC873E1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9A2E-D20F-B730-D2A1-5932F9A2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9209-8ADA-EC7C-C071-3AAF4FEB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92DE-BD5A-3E20-DAD3-B7C553BA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29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B3C-4ED5-7CD0-6162-174960AC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67CB-F150-7989-7F79-2614B00B3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6ED1-257B-40BB-D836-2184FB2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2DA2-B1DC-F81F-A62B-91F3B6C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F17C-DA1D-303C-DFAF-A9AEACA5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443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F60EB-7853-1818-D862-FC95805F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605A-B24A-B702-9B03-85BDB531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61F9-A8AE-2208-2012-1FA044F2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0D3F-8006-EA0E-CBE0-2C1E3A0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4DCF-3DDA-DF56-41C5-03749754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10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467D-E9D7-C5FB-6A0A-512E4F93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4AE6-39F6-5D18-6E42-3B032E2A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3DD0-E560-8AF6-7F98-5820F7D6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606F-EE6B-A506-CE7B-592C61A2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2D5F-1C9B-7AD1-E908-292FB3F3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76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E1A-C465-FEED-3D91-73AC0064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FACC9-89C3-DA72-5EC4-EFA3417A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FF39-865F-1477-7706-1CDE0032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FF98-DC3A-B3BA-1C1C-F3EB1ED2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3930-666D-EAED-7054-79E7A372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205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B439-B3BF-C99B-B88B-6FE56C5E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6A75-C41E-92D2-78FC-4EDE2468F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0279-AE5B-5D23-3E4C-8052066E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9E87A-0BA7-D2A4-1AA5-9380F7F0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53ED-0B78-B184-27AB-629A72E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76CD-3223-785F-90C8-E6A99A14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384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FC5-9D17-529B-FD9F-18689BC9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5354-72F8-45BE-C4A5-DB59D3CE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830D-E755-9E6E-1202-C4903B04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9762B-61B0-224D-3675-8B54D4F8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E874C-4857-1BD9-892C-CF3D5858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015B1-80D4-7403-B4BE-E1A08D7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A825-CD04-C0A6-DDEA-35A4622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65BC-D2E1-3B11-6F8F-4E797CC0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6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1383-D000-2AF1-8699-FC19741B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E36C-19B2-A118-7CA8-6839B20C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45D3-68FD-62EC-CECD-AA17E603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84BE5-74AD-EA97-DFD2-A17F6911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8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365BB-2F34-2067-9CC3-C57F163F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03058-4807-0F6D-B343-FCE93126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58ED-C5E5-6248-4EF9-818E3A67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4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C52C-B29B-3BF2-C0EB-77AD4B2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36FA-DE0A-1429-6F56-41659F96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E32F8-7632-9D9A-734A-46D0F5C12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A784-01D3-0A21-FC92-F0E3F7E5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18FA-BA4D-5194-B9A1-3C80BE08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11765-7888-FAB3-BEF4-70725722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37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1807-9C7F-0C4F-ACAF-9AC23DE3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D9C1E-3983-49D5-6FA1-6E693429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DEE1-6909-0777-3F3E-BD256D52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A2CD-44B5-E0A5-AAEE-B7A65BEA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889D-C398-7E44-E1BF-0C8B8FB5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47BF-449E-858D-B255-85A36C6D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69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DBD51-E1F5-9A5D-E365-333A69CC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AEB2-3D9E-0116-88B9-255BBEF3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0F9C-9274-ED28-81E0-43749A78F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990-4926-8A4E-96A8-DE2DAB2F3F36}" type="datetimeFigureOut">
              <a:rPr lang="en-TW" smtClean="0"/>
              <a:t>05/02/2024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FCD9-DE63-08F8-190A-2B7D26563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80AE-50A1-9FFD-F83F-B9356CCA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C6B9-B997-8342-ACD7-CE028B2033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40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505DBA-485B-FFF4-BC5A-4E9CAA28ECAA}"/>
              </a:ext>
            </a:extLst>
          </p:cNvPr>
          <p:cNvSpPr/>
          <p:nvPr/>
        </p:nvSpPr>
        <p:spPr>
          <a:xfrm>
            <a:off x="0" y="831089"/>
            <a:ext cx="10886173" cy="16353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E9346-06B2-AF96-4344-38F935F9DD57}"/>
              </a:ext>
            </a:extLst>
          </p:cNvPr>
          <p:cNvSpPr txBox="1"/>
          <p:nvPr/>
        </p:nvSpPr>
        <p:spPr>
          <a:xfrm>
            <a:off x="590842" y="1179275"/>
            <a:ext cx="8328074" cy="163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4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14282 – After the Gomoku Battle</a:t>
            </a:r>
          </a:p>
          <a:p>
            <a:pPr>
              <a:lnSpc>
                <a:spcPts val="4000"/>
              </a:lnSpc>
            </a:pPr>
            <a:r>
              <a:rPr lang="en-TW" sz="240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I2P</a:t>
            </a:r>
            <a:r>
              <a:rPr lang="en-TW" sz="24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(II) / Mid2 Practice</a:t>
            </a:r>
          </a:p>
          <a:p>
            <a:pPr>
              <a:lnSpc>
                <a:spcPts val="4000"/>
              </a:lnSpc>
            </a:pPr>
            <a:endParaRPr lang="en-TW" sz="4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E364F-E9C6-2386-4F8F-932F7CDAB997}"/>
              </a:ext>
            </a:extLst>
          </p:cNvPr>
          <p:cNvSpPr/>
          <p:nvPr/>
        </p:nvSpPr>
        <p:spPr>
          <a:xfrm>
            <a:off x="0" y="831089"/>
            <a:ext cx="240632" cy="1635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0" name="Picture 9" descr="A game with circles and lines&#10;&#10;Description automatically generated with medium confidence">
            <a:extLst>
              <a:ext uri="{FF2B5EF4-FFF2-40B4-BE49-F238E27FC236}">
                <a16:creationId xmlns:a16="http://schemas.microsoft.com/office/drawing/2014/main" id="{BA545598-BAFF-6B0A-3A3E-623B8396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218" y="4477564"/>
            <a:ext cx="3516657" cy="30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342DD-0F41-16BF-9208-F2866825A0DD}"/>
              </a:ext>
            </a:extLst>
          </p:cNvPr>
          <p:cNvSpPr txBox="1"/>
          <p:nvPr/>
        </p:nvSpPr>
        <p:spPr>
          <a:xfrm>
            <a:off x="492368" y="1539533"/>
            <a:ext cx="4911736" cy="257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Use the constructor of the Board class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to instantiate the </a:t>
            </a:r>
            <a:r>
              <a:rPr lang="en-US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derived classes:</a:t>
            </a: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and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with the desired size.</a:t>
            </a:r>
          </a:p>
        </p:txBody>
      </p:sp>
      <p:pic>
        <p:nvPicPr>
          <p:cNvPr id="9" name="Picture 8" descr="A math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5DE4652E-8C5A-7D9F-59ED-6924CA44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641859"/>
            <a:ext cx="6120000" cy="1313018"/>
          </a:xfrm>
          <a:prstGeom prst="rect">
            <a:avLst/>
          </a:prstGeom>
        </p:spPr>
      </p:pic>
      <p:pic>
        <p:nvPicPr>
          <p:cNvPr id="11" name="Picture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347B246-3353-BF8E-4341-B77E04C4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046731"/>
            <a:ext cx="6120000" cy="901309"/>
          </a:xfrm>
          <a:prstGeom prst="rect">
            <a:avLst/>
          </a:prstGeom>
        </p:spPr>
      </p:pic>
      <p:pic>
        <p:nvPicPr>
          <p:cNvPr id="13" name="Picture 1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56AEDA3-B012-B19C-CD1F-B90944F2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89" y="4039894"/>
            <a:ext cx="6120000" cy="9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342DD-0F41-16BF-9208-F2866825A0DD}"/>
              </a:ext>
            </a:extLst>
          </p:cNvPr>
          <p:cNvSpPr txBox="1"/>
          <p:nvPr/>
        </p:nvSpPr>
        <p:spPr>
          <a:xfrm>
            <a:off x="492368" y="1539533"/>
            <a:ext cx="8342142" cy="132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Overload the += operator to perform a move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00300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342DD-0F41-16BF-9208-F2866825A0DD}"/>
              </a:ext>
            </a:extLst>
          </p:cNvPr>
          <p:cNvSpPr txBox="1"/>
          <p:nvPr/>
        </p:nvSpPr>
        <p:spPr>
          <a:xfrm>
            <a:off x="492368" y="1539533"/>
            <a:ext cx="4911736" cy="529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Notice. 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Accessing Board::board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C00000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The board array is private within the Board class, so the derived class cannot directly access this variable.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However, the overloaded [] operator is protected within the Board class,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allowing the derived class to access the board array using it.</a:t>
            </a:r>
          </a:p>
          <a:p>
            <a:pPr>
              <a:lnSpc>
                <a:spcPct val="150000"/>
              </a:lnSpc>
            </a:pP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18" name="Picture 1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A1B7D4-AFB3-38EE-91E0-AFCB3DCC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72151"/>
            <a:ext cx="6120000" cy="435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833288-4B51-E9B3-BB1D-57F9C96939D3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function.h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21" name="Picture 2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1767619-8614-F858-9DA6-05F1A587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7" y="2526031"/>
            <a:ext cx="4583752" cy="3796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64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342DD-0F41-16BF-9208-F2866825A0DD}"/>
              </a:ext>
            </a:extLst>
          </p:cNvPr>
          <p:cNvSpPr txBox="1"/>
          <p:nvPr/>
        </p:nvSpPr>
        <p:spPr>
          <a:xfrm>
            <a:off x="492368" y="1539533"/>
            <a:ext cx="4911736" cy="529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Notice. 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Accessing Board::board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C00000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The board array is private within the Board class, so the derived classes cannot directly access this variable.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However, the overloaded [] operator is protected within the Board class,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allowing the derived classes to access the board array using it.</a:t>
            </a:r>
          </a:p>
          <a:p>
            <a:pPr>
              <a:lnSpc>
                <a:spcPct val="150000"/>
              </a:lnSpc>
            </a:pP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18" name="Picture 1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A1B7D4-AFB3-38EE-91E0-AFCB3DCC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72151"/>
            <a:ext cx="6120000" cy="435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833288-4B51-E9B3-BB1D-57F9C96939D3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function.h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9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5EDF75B-8D63-4812-EB0D-0C2B11BB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78516"/>
            <a:ext cx="6120000" cy="230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60CCD-9ED5-4057-9292-D33F51503F36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function.h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Notice. 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Accessing Move::move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C00000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Since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/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are declared as friend classes of Move, these two classes can </a:t>
            </a:r>
            <a:r>
              <a:rPr lang="en-US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access the members</a:t>
            </a:r>
            <a:r>
              <a:rPr lang="en-US" altLang="zh-TW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</a:t>
            </a:r>
            <a:r>
              <a:rPr lang="en-US" altLang="zh-TW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of Move directly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1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60CCD-9ED5-4057-9292-D33F51503F36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function.h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Notice. 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Accessing Move::move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C00000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If the code is slightly modified to define the Board class as a friend of the Move class, then the derived classes of Board cannot access Move’s protected members.</a:t>
            </a:r>
          </a:p>
        </p:txBody>
      </p:sp>
      <p:pic>
        <p:nvPicPr>
          <p:cNvPr id="28" name="Picture 2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343F95F-0439-7781-6B6D-C4ADD5E7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78516"/>
            <a:ext cx="6120000" cy="2110000"/>
          </a:xfrm>
          <a:prstGeom prst="rect">
            <a:avLst/>
          </a:prstGeom>
        </p:spPr>
      </p:pic>
      <p:pic>
        <p:nvPicPr>
          <p:cNvPr id="30" name="Picture 29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19A7B16B-E066-2ECC-F7C2-BBEEC500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832" y="1404476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388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Step 1: Parse the move.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The string indicating the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move performed is formatted as follows: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Tic-tac-toe   </a:t>
            </a:r>
            <a:r>
              <a:rPr lang="en-US" dirty="0">
                <a:highlight>
                  <a:srgbClr val="C0C0C0"/>
                </a:highlight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&lt;row&gt;/&lt;column&gt;</a:t>
            </a:r>
            <a:b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</a:b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Connect4   </a:t>
            </a:r>
            <a:r>
              <a:rPr lang="en-US" dirty="0">
                <a:highlight>
                  <a:srgbClr val="C0C0C0"/>
                </a:highlight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c&lt;column&gt;</a:t>
            </a:r>
          </a:p>
          <a:p>
            <a:pPr>
              <a:lnSpc>
                <a:spcPct val="150000"/>
              </a:lnSpc>
            </a:pP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7" name="Picture 6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3D6FEEE-B2E9-9759-6D38-2289B680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622403"/>
            <a:ext cx="6120000" cy="1370000"/>
          </a:xfrm>
          <a:prstGeom prst="rect">
            <a:avLst/>
          </a:prstGeom>
        </p:spPr>
      </p:pic>
      <p:pic>
        <p:nvPicPr>
          <p:cNvPr id="9" name="Picture 8" descr="A close-up of a screen&#10;&#10;Description automatically generated">
            <a:extLst>
              <a:ext uri="{FF2B5EF4-FFF2-40B4-BE49-F238E27FC236}">
                <a16:creationId xmlns:a16="http://schemas.microsoft.com/office/drawing/2014/main" id="{B252EB60-EA34-AB96-1549-26FFADF6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129139"/>
            <a:ext cx="6120000" cy="1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429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Step 2: Perform the move.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(*this) refers to the instance of 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/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both inheriting 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from the Board class.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Use the [] operator to access the board array, which is declared as private in the Board class.</a:t>
            </a:r>
          </a:p>
        </p:txBody>
      </p:sp>
      <p:pic>
        <p:nvPicPr>
          <p:cNvPr id="16" name="Picture 1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5179DCF-B48D-97BB-0D06-3B19710E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539533"/>
            <a:ext cx="6120000" cy="1560000"/>
          </a:xfrm>
          <a:prstGeom prst="rect">
            <a:avLst/>
          </a:prstGeom>
        </p:spPr>
      </p:pic>
      <p:pic>
        <p:nvPicPr>
          <p:cNvPr id="18" name="Picture 1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8391DAF-759D-383D-6922-2C0CCEF6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192472"/>
            <a:ext cx="6120000" cy="2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5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cod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BA161BE-3002-315B-6C48-3BB36BCB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539533"/>
            <a:ext cx="6120000" cy="174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operator+=(const Move&amp; m)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Step 3: Alternate the player and return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After performing the move,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call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nextPlayer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 to change the player value defined in the Board class.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91F5B62-927B-3DE0-5580-00119D09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356344"/>
            <a:ext cx="6120000" cy="24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de&#10;&#10;Description automatically generated17&#10;">
            <a:extLst>
              <a:ext uri="{FF2B5EF4-FFF2-40B4-BE49-F238E27FC236}">
                <a16:creationId xmlns:a16="http://schemas.microsoft.com/office/drawing/2014/main" id="{0F41B9B4-456D-D074-AEDA-E37A24F3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34" y="1539534"/>
            <a:ext cx="5400000" cy="2197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C85D4-13DD-FB5A-A79E-30419DB35DC6}"/>
              </a:ext>
            </a:extLst>
          </p:cNvPr>
          <p:cNvSpPr txBox="1"/>
          <p:nvPr/>
        </p:nvSpPr>
        <p:spPr>
          <a:xfrm>
            <a:off x="492368" y="1539533"/>
            <a:ext cx="4911736" cy="217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bool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::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isGameWon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bool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::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isGameWon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Use the [] operator to access the board,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like the approach used in the += operator, and check if someone is winning the game.</a:t>
            </a:r>
          </a:p>
        </p:txBody>
      </p:sp>
      <p:pic>
        <p:nvPicPr>
          <p:cNvPr id="8" name="Picture 7" descr="A screen shot of a computer program&#10;&#10;Description automatically generated17&#10;">
            <a:extLst>
              <a:ext uri="{FF2B5EF4-FFF2-40B4-BE49-F238E27FC236}">
                <a16:creationId xmlns:a16="http://schemas.microsoft.com/office/drawing/2014/main" id="{5361974C-FE6F-4770-AFF7-20092CE5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34" y="3875527"/>
            <a:ext cx="5400000" cy="26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Introduction</a:t>
            </a:r>
            <a:endParaRPr lang="en-TW" sz="360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0476-1A26-52C0-B9B0-C57056874671}"/>
              </a:ext>
            </a:extLst>
          </p:cNvPr>
          <p:cNvSpPr txBox="1"/>
          <p:nvPr/>
        </p:nvSpPr>
        <p:spPr>
          <a:xfrm>
            <a:off x="492368" y="1447741"/>
            <a:ext cx="10213146" cy="10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Design a program that analyzes the game records of two players in Tic-tac-toe and Connect4 and determines the winner of each game.</a:t>
            </a:r>
            <a:endParaRPr lang="en-TW" sz="2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1EF874-B5B4-87A2-77D3-38DE6ADD8176}"/>
              </a:ext>
            </a:extLst>
          </p:cNvPr>
          <p:cNvGrpSpPr/>
          <p:nvPr/>
        </p:nvGrpSpPr>
        <p:grpSpPr>
          <a:xfrm>
            <a:off x="2244969" y="2658970"/>
            <a:ext cx="7702061" cy="556499"/>
            <a:chOff x="2912678" y="1606673"/>
            <a:chExt cx="7702061" cy="5564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EB1C2-EEC2-81EA-D0EE-D5CD7E1551E0}"/>
                </a:ext>
              </a:extLst>
            </p:cNvPr>
            <p:cNvSpPr txBox="1"/>
            <p:nvPr/>
          </p:nvSpPr>
          <p:spPr>
            <a:xfrm>
              <a:off x="2912678" y="1606673"/>
              <a:ext cx="2386818" cy="556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400" dirty="0">
                  <a:latin typeface="Noto Serif" panose="02020502060505020204" pitchFamily="18" charset="0"/>
                  <a:ea typeface="Noto Serif" panose="02020502060505020204" pitchFamily="18" charset="0"/>
                  <a:cs typeface="Noto Serif" panose="02020502060505020204" pitchFamily="18" charset="0"/>
                </a:rPr>
                <a:t>Tic-tac-toe</a:t>
              </a:r>
              <a:endParaRPr lang="en-TW" sz="2400" dirty="0">
                <a:solidFill>
                  <a:schemeClr val="bg1">
                    <a:lumMod val="85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08DDE-10B9-1FE6-6633-FE2FF1CBF97F}"/>
                </a:ext>
              </a:extLst>
            </p:cNvPr>
            <p:cNvSpPr txBox="1"/>
            <p:nvPr/>
          </p:nvSpPr>
          <p:spPr>
            <a:xfrm>
              <a:off x="8227921" y="1606673"/>
              <a:ext cx="2386818" cy="556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400" dirty="0">
                  <a:latin typeface="Noto Serif" panose="02020502060505020204" pitchFamily="18" charset="0"/>
                  <a:ea typeface="Noto Serif" panose="02020502060505020204" pitchFamily="18" charset="0"/>
                  <a:cs typeface="Noto Serif" panose="02020502060505020204" pitchFamily="18" charset="0"/>
                </a:rPr>
                <a:t>Connect4</a:t>
              </a:r>
              <a:endParaRPr lang="en-TW" sz="2400" dirty="0">
                <a:solidFill>
                  <a:schemeClr val="bg1">
                    <a:lumMod val="85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668233-AAF5-AA3A-59C7-A8B1E792A7E5}"/>
              </a:ext>
            </a:extLst>
          </p:cNvPr>
          <p:cNvSpPr txBox="1"/>
          <p:nvPr/>
        </p:nvSpPr>
        <p:spPr>
          <a:xfrm>
            <a:off x="2376266" y="2937219"/>
            <a:ext cx="2124223" cy="55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3 in a row</a:t>
            </a:r>
            <a:endParaRPr lang="en-TW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CEF87-2B0E-159C-0A92-0918E84C39E9}"/>
              </a:ext>
            </a:extLst>
          </p:cNvPr>
          <p:cNvSpPr txBox="1"/>
          <p:nvPr/>
        </p:nvSpPr>
        <p:spPr>
          <a:xfrm>
            <a:off x="7691509" y="2937219"/>
            <a:ext cx="2124223" cy="55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4 in a row</a:t>
            </a:r>
            <a:endParaRPr lang="en-TW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13" name="Picture 12" descr="A grid of white and yellow squares&#10;&#10;Description automatically generated">
            <a:extLst>
              <a:ext uri="{FF2B5EF4-FFF2-40B4-BE49-F238E27FC236}">
                <a16:creationId xmlns:a16="http://schemas.microsoft.com/office/drawing/2014/main" id="{64E7550B-0D41-21FB-EE4E-B486E450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30" y="3748408"/>
            <a:ext cx="2253444" cy="2253444"/>
          </a:xfrm>
          <a:prstGeom prst="rect">
            <a:avLst/>
          </a:prstGeom>
        </p:spPr>
      </p:pic>
      <p:pic>
        <p:nvPicPr>
          <p:cNvPr id="14" name="Picture 13" descr="A grid with a red dot&#10;&#10;Description automatically generated">
            <a:extLst>
              <a:ext uri="{FF2B5EF4-FFF2-40B4-BE49-F238E27FC236}">
                <a16:creationId xmlns:a16="http://schemas.microsoft.com/office/drawing/2014/main" id="{024695CB-85EF-D559-06D4-897BDEA9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84" y="3599594"/>
            <a:ext cx="2253444" cy="2253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4D0F9-F9E9-ADFF-2A78-87B6C27AD68A}"/>
              </a:ext>
            </a:extLst>
          </p:cNvPr>
          <p:cNvSpPr txBox="1"/>
          <p:nvPr/>
        </p:nvSpPr>
        <p:spPr>
          <a:xfrm>
            <a:off x="1459522" y="6384135"/>
            <a:ext cx="9272956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1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Cited from https://commons.wikimedia.org/wiki/File:TicTacToe-152374698XOp.gif and https://</a:t>
            </a:r>
            <a:r>
              <a:rPr lang="en-US" sz="1000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mathworld.wolfram.com</a:t>
            </a:r>
            <a:r>
              <a:rPr lang="en-US" sz="1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/Connect-</a:t>
            </a:r>
            <a:r>
              <a:rPr lang="en-US" sz="1000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Four.html</a:t>
            </a:r>
            <a:endParaRPr lang="en-TW" sz="1000" dirty="0">
              <a:solidFill>
                <a:schemeClr val="bg1">
                  <a:lumMod val="85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Introduction</a:t>
            </a:r>
            <a:endParaRPr lang="en-TW" sz="360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0476-1A26-52C0-B9B0-C57056874671}"/>
              </a:ext>
            </a:extLst>
          </p:cNvPr>
          <p:cNvSpPr txBox="1"/>
          <p:nvPr/>
        </p:nvSpPr>
        <p:spPr>
          <a:xfrm>
            <a:off x="492368" y="1447741"/>
            <a:ext cx="10213146" cy="515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Inheritance and polymorphism in C++ promote code reuse and flexibility, enhancing maintainability and scalability.</a:t>
            </a:r>
            <a:b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</a:br>
            <a:b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</a:b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 this task,</a:t>
            </a:r>
          </a:p>
          <a:p>
            <a:pPr>
              <a:lnSpc>
                <a:spcPts val="4000"/>
              </a:lnSpc>
            </a:pP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the structure of </a:t>
            </a:r>
            <a:r>
              <a:rPr lang="en-US" sz="2000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TicTacToeBoard</a:t>
            </a: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and </a:t>
            </a:r>
            <a:r>
              <a:rPr lang="en-US" sz="2000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ConnectFourBoard</a:t>
            </a:r>
            <a:r>
              <a:rPr lang="en-US" sz="200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classes </a:t>
            </a: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might be similar. </a:t>
            </a:r>
          </a:p>
          <a:p>
            <a:pPr>
              <a:lnSpc>
                <a:spcPts val="4000"/>
              </a:lnSpc>
            </a:pP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Define the Board class to encapsulate the common elements, </a:t>
            </a:r>
          </a:p>
          <a:p>
            <a:pPr>
              <a:lnSpc>
                <a:spcPts val="4000"/>
              </a:lnSpc>
            </a:pPr>
            <a:r>
              <a:rPr lang="en-US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and then inherit from it to specify details tailored to each game.</a:t>
            </a:r>
          </a:p>
          <a:p>
            <a:pPr>
              <a:lnSpc>
                <a:spcPts val="4000"/>
              </a:lnSpc>
            </a:pPr>
            <a:endParaRPr lang="en-US" sz="2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ts val="4000"/>
              </a:lnSpc>
            </a:pPr>
            <a:endParaRPr lang="en-US" sz="2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ts val="4000"/>
              </a:lnSpc>
            </a:pPr>
            <a:endParaRPr lang="en-US" sz="2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465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Introduction</a:t>
            </a:r>
            <a:endParaRPr lang="en-TW" sz="360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519143C-1C95-3B01-2E9C-E4453330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06673"/>
            <a:ext cx="6096000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Introduction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23" name="Picture 22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2687470-9329-3828-7847-8B95AEA5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37876"/>
            <a:ext cx="6120000" cy="472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E49D5-30A7-4A9E-38E5-48AEF359E3C6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main.cpp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3F0B8-7FB9-2AD9-E269-A6147B2AE6FF}"/>
              </a:ext>
            </a:extLst>
          </p:cNvPr>
          <p:cNvSpPr txBox="1"/>
          <p:nvPr/>
        </p:nvSpPr>
        <p:spPr>
          <a:xfrm>
            <a:off x="492368" y="1539533"/>
            <a:ext cx="10213146" cy="360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main()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Use vector boards and winners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to store the statuses of the boards of ended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games and the corresponding winners.</a:t>
            </a:r>
          </a:p>
          <a:p>
            <a:pPr>
              <a:lnSpc>
                <a:spcPct val="150000"/>
              </a:lnSpc>
            </a:pP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For each round, use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getline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 and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stringstream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to read the record,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extracting each string one by one.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C650A1-571F-4338-83CF-669900C9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" y="5207924"/>
            <a:ext cx="5604662" cy="14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C6506B9-65B6-EE66-A7BA-BF21A780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937876"/>
            <a:ext cx="6120000" cy="4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Introduction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E49D5-30A7-4A9E-38E5-48AEF359E3C6}"/>
              </a:ext>
            </a:extLst>
          </p:cNvPr>
          <p:cNvSpPr txBox="1"/>
          <p:nvPr/>
        </p:nvSpPr>
        <p:spPr>
          <a:xfrm>
            <a:off x="5665589" y="1515581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main.cpp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3F0B8-7FB9-2AD9-E269-A6147B2AE6FF}"/>
              </a:ext>
            </a:extLst>
          </p:cNvPr>
          <p:cNvSpPr txBox="1"/>
          <p:nvPr/>
        </p:nvSpPr>
        <p:spPr>
          <a:xfrm>
            <a:off x="492369" y="1539533"/>
            <a:ext cx="5022908" cy="484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main()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For each round: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Use += to perform a move on the board.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Invoke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isGameWon</a:t>
            </a: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() to check whether the game has ended.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Record the copied gameboard and the name of the winner.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After all rounds, output the boards of the ended games and their corresponding winners.</a:t>
            </a:r>
          </a:p>
        </p:txBody>
      </p:sp>
    </p:spTree>
    <p:extLst>
      <p:ext uri="{BB962C8B-B14F-4D97-AF65-F5344CB8AC3E}">
        <p14:creationId xmlns:p14="http://schemas.microsoft.com/office/powerpoint/2010/main" val="104888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AB34B-B95B-66F9-F09B-24EDE65AAB1B}"/>
              </a:ext>
            </a:extLst>
          </p:cNvPr>
          <p:cNvSpPr txBox="1"/>
          <p:nvPr/>
        </p:nvSpPr>
        <p:spPr>
          <a:xfrm>
            <a:off x="492368" y="1539533"/>
            <a:ext cx="10213146" cy="183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Board::Board(int r, int c)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Constructor: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Instantiate the Board class and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initialize each element in the board array.</a:t>
            </a:r>
          </a:p>
        </p:txBody>
      </p:sp>
      <p:pic>
        <p:nvPicPr>
          <p:cNvPr id="10" name="Picture 9" descr="A computer code with many letters&#10;&#10;Description automatically generated with medium confidence">
            <a:extLst>
              <a:ext uri="{FF2B5EF4-FFF2-40B4-BE49-F238E27FC236}">
                <a16:creationId xmlns:a16="http://schemas.microsoft.com/office/drawing/2014/main" id="{F20DAE2F-1763-DDBD-F8B8-A27D0D69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606673"/>
            <a:ext cx="6120000" cy="2347855"/>
          </a:xfrm>
          <a:prstGeom prst="rect">
            <a:avLst/>
          </a:prstGeom>
        </p:spPr>
      </p:pic>
      <p:pic>
        <p:nvPicPr>
          <p:cNvPr id="17" name="Picture 16" descr="A computer code with text&#10;&#10;Description automatically generated">
            <a:extLst>
              <a:ext uri="{FF2B5EF4-FFF2-40B4-BE49-F238E27FC236}">
                <a16:creationId xmlns:a16="http://schemas.microsoft.com/office/drawing/2014/main" id="{43CA0601-B073-C671-42B2-E7182841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4040918"/>
            <a:ext cx="6120000" cy="2559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D00127-9F06-AEEC-4D14-ABF61789E54C}"/>
              </a:ext>
            </a:extLst>
          </p:cNvPr>
          <p:cNvSpPr txBox="1"/>
          <p:nvPr/>
        </p:nvSpPr>
        <p:spPr>
          <a:xfrm>
            <a:off x="506436" y="3972236"/>
            <a:ext cx="10213146" cy="183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Board::Board(const Board&amp; b)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Copy constructor: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Instantiate the Board class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copy the values from another instance.</a:t>
            </a:r>
          </a:p>
        </p:txBody>
      </p:sp>
    </p:spTree>
    <p:extLst>
      <p:ext uri="{BB962C8B-B14F-4D97-AF65-F5344CB8AC3E}">
        <p14:creationId xmlns:p14="http://schemas.microsoft.com/office/powerpoint/2010/main" val="87280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AB34B-B95B-66F9-F09B-24EDE65AAB1B}"/>
              </a:ext>
            </a:extLst>
          </p:cNvPr>
          <p:cNvSpPr txBox="1"/>
          <p:nvPr/>
        </p:nvSpPr>
        <p:spPr>
          <a:xfrm>
            <a:off x="492368" y="1539533"/>
            <a:ext cx="10213146" cy="141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Board::~Board(int r, int c)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Destructor: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Release the allocated memory.</a:t>
            </a:r>
          </a:p>
        </p:txBody>
      </p: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8E91D24-8E6C-53EC-B021-94857348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626642"/>
            <a:ext cx="6120000" cy="1735855"/>
          </a:xfrm>
          <a:prstGeom prst="rect">
            <a:avLst/>
          </a:prstGeom>
        </p:spPr>
      </p:pic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847EE3F5-B1F3-F4F7-C05E-DB2747E6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441784"/>
            <a:ext cx="6120000" cy="234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6C6B2B-9944-2CB6-FD49-DA8FD5A01A0E}"/>
              </a:ext>
            </a:extLst>
          </p:cNvPr>
          <p:cNvSpPr txBox="1"/>
          <p:nvPr/>
        </p:nvSpPr>
        <p:spPr>
          <a:xfrm>
            <a:off x="506436" y="3391372"/>
            <a:ext cx="10213146" cy="141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operator&lt;&lt;(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&amp; output, const Board&amp; b)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Overload the &lt;&lt; operator to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output the status of the board.</a:t>
            </a:r>
            <a:endParaRPr lang="en-US" sz="1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7A944-A5ED-CE85-4B8B-D7F4757B517E}"/>
              </a:ext>
            </a:extLst>
          </p:cNvPr>
          <p:cNvSpPr/>
          <p:nvPr/>
        </p:nvSpPr>
        <p:spPr>
          <a:xfrm>
            <a:off x="0" y="-1"/>
            <a:ext cx="12192000" cy="1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4DBB-05A9-D9D5-013B-A9473D3D646D}"/>
              </a:ext>
            </a:extLst>
          </p:cNvPr>
          <p:cNvSpPr txBox="1"/>
          <p:nvPr/>
        </p:nvSpPr>
        <p:spPr>
          <a:xfrm>
            <a:off x="506436" y="369952"/>
            <a:ext cx="8328074" cy="5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TW" sz="32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Implementation</a:t>
            </a:r>
            <a:endParaRPr lang="en-TW" sz="36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EDC3A-CB60-AC4E-2B13-33DFAD2BAFAA}"/>
              </a:ext>
            </a:extLst>
          </p:cNvPr>
          <p:cNvSpPr/>
          <p:nvPr/>
        </p:nvSpPr>
        <p:spPr>
          <a:xfrm>
            <a:off x="0" y="-2"/>
            <a:ext cx="227426" cy="1236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AB34B-B95B-66F9-F09B-24EDE65AAB1B}"/>
              </a:ext>
            </a:extLst>
          </p:cNvPr>
          <p:cNvSpPr txBox="1"/>
          <p:nvPr/>
        </p:nvSpPr>
        <p:spPr>
          <a:xfrm>
            <a:off x="492368" y="1539533"/>
            <a:ext cx="10213146" cy="257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char* Board::operator[](int idx)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Overload the [] operator to allow access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to values at specific locations.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Return a pointer pointing to the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first element of the </a:t>
            </a:r>
            <a:r>
              <a:rPr lang="en-US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idx</a:t>
            </a:r>
            <a:r>
              <a:rPr lang="en-US" baseline="30000" dirty="0" err="1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th</a:t>
            </a:r>
            <a:r>
              <a:rPr lang="en-US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 row.</a:t>
            </a:r>
            <a:endParaRPr lang="en-US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pic>
        <p:nvPicPr>
          <p:cNvPr id="8" name="Picture 7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2021EC-1417-B56F-D847-5F4829CA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89" y="1626642"/>
            <a:ext cx="6120000" cy="1112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36AFA-A382-8DAC-5B31-7E3D44F1799F}"/>
              </a:ext>
            </a:extLst>
          </p:cNvPr>
          <p:cNvSpPr txBox="1"/>
          <p:nvPr/>
        </p:nvSpPr>
        <p:spPr>
          <a:xfrm>
            <a:off x="5665589" y="2990419"/>
            <a:ext cx="18863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Example</a:t>
            </a:r>
          </a:p>
        </p:txBody>
      </p:sp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4E8022-1A11-C0DC-158F-04557243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89" y="3461500"/>
            <a:ext cx="6120000" cy="13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881</Words>
  <Application>Microsoft Office PowerPoint</Application>
  <PresentationFormat>寬螢幕</PresentationFormat>
  <Paragraphs>151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Noto Serif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林立上</dc:creator>
  <cp:lastModifiedBy>shunrenyang shunrenyang</cp:lastModifiedBy>
  <cp:revision>14</cp:revision>
  <dcterms:created xsi:type="dcterms:W3CDTF">2024-04-28T08:20:21Z</dcterms:created>
  <dcterms:modified xsi:type="dcterms:W3CDTF">2024-05-02T14:58:08Z</dcterms:modified>
</cp:coreProperties>
</file>