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86" r:id="rId6"/>
    <p:sldId id="284" r:id="rId7"/>
    <p:sldId id="287" r:id="rId8"/>
    <p:sldId id="265" r:id="rId9"/>
    <p:sldId id="272" r:id="rId10"/>
    <p:sldId id="285" r:id="rId11"/>
    <p:sldId id="278" r:id="rId12"/>
    <p:sldId id="279" r:id="rId13"/>
    <p:sldId id="280" r:id="rId14"/>
    <p:sldId id="281" r:id="rId15"/>
    <p:sldId id="282" r:id="rId16"/>
    <p:sldId id="289" r:id="rId17"/>
    <p:sldId id="29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7EA"/>
    <a:srgbClr val="FF6699"/>
    <a:srgbClr val="3E56CE"/>
    <a:srgbClr val="DBB807"/>
    <a:srgbClr val="E9C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45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75852-7746-4C38-AE55-B650BB306519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4FB8-974B-42DE-A539-C7F1F5D43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7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02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00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12458 - Writing APP</a:t>
            </a:r>
          </a:p>
        </p:txBody>
      </p:sp>
    </p:spTree>
    <p:extLst>
      <p:ext uri="{BB962C8B-B14F-4D97-AF65-F5344CB8AC3E}">
        <p14:creationId xmlns:p14="http://schemas.microsoft.com/office/powerpoint/2010/main" val="42441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5C086CB6-4FE3-4C03-A90F-22308B3C4D79}"/>
              </a:ext>
            </a:extLst>
          </p:cNvPr>
          <p:cNvSpPr txBox="1">
            <a:spLocks/>
          </p:cNvSpPr>
          <p:nvPr/>
        </p:nvSpPr>
        <p:spPr>
          <a:xfrm>
            <a:off x="457200" y="476673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the checking process for string “</a:t>
            </a:r>
            <a:r>
              <a:rPr lang="en-US" altLang="zh-TW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abcd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as an example: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9D98C-7ECB-4ED4-833D-8AAA7CCEA501}"/>
              </a:ext>
            </a:extLst>
          </p:cNvPr>
          <p:cNvSpPr/>
          <p:nvPr/>
        </p:nvSpPr>
        <p:spPr>
          <a:xfrm>
            <a:off x="3815725" y="1412777"/>
            <a:ext cx="9877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abcd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6F224-121C-45EC-9723-C4E9E7A72E1A}"/>
              </a:ext>
            </a:extLst>
          </p:cNvPr>
          <p:cNvSpPr/>
          <p:nvPr/>
        </p:nvSpPr>
        <p:spPr>
          <a:xfrm>
            <a:off x="3059832" y="2056493"/>
            <a:ext cx="790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bcd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B83C9-130E-4AE7-98CD-4E88FDDB8774}"/>
              </a:ext>
            </a:extLst>
          </p:cNvPr>
          <p:cNvSpPr/>
          <p:nvPr/>
        </p:nvSpPr>
        <p:spPr>
          <a:xfrm>
            <a:off x="4898497" y="2064927"/>
            <a:ext cx="7713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6D11B5-46CA-4D47-ACC4-8501BF3802A2}"/>
              </a:ext>
            </a:extLst>
          </p:cNvPr>
          <p:cNvSpPr/>
          <p:nvPr/>
        </p:nvSpPr>
        <p:spPr>
          <a:xfrm>
            <a:off x="2555776" y="2668649"/>
            <a:ext cx="57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6E8BFE-946D-47F5-B255-B1786AB69C73}"/>
              </a:ext>
            </a:extLst>
          </p:cNvPr>
          <p:cNvSpPr/>
          <p:nvPr/>
        </p:nvSpPr>
        <p:spPr>
          <a:xfrm>
            <a:off x="3692949" y="2670298"/>
            <a:ext cx="57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9E1C61-4A14-47DA-8E44-008762C7E7A0}"/>
              </a:ext>
            </a:extLst>
          </p:cNvPr>
          <p:cNvSpPr/>
          <p:nvPr/>
        </p:nvSpPr>
        <p:spPr>
          <a:xfrm>
            <a:off x="4526079" y="2699675"/>
            <a:ext cx="57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22F95C-56D5-494B-A672-1439E323ADAD}"/>
              </a:ext>
            </a:extLst>
          </p:cNvPr>
          <p:cNvSpPr/>
          <p:nvPr/>
        </p:nvSpPr>
        <p:spPr>
          <a:xfrm>
            <a:off x="5595480" y="2699675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6CD153-7ECF-4322-978D-E7C1DF1AD9FD}"/>
              </a:ext>
            </a:extLst>
          </p:cNvPr>
          <p:cNvSpPr/>
          <p:nvPr/>
        </p:nvSpPr>
        <p:spPr>
          <a:xfrm>
            <a:off x="873829" y="4129967"/>
            <a:ext cx="73943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check “</a:t>
            </a:r>
            <a:r>
              <a:rPr lang="en-US" altLang="zh-TW" sz="2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twice.</a:t>
            </a: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 redundant checking will even worsen f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long strings.</a:t>
            </a:r>
            <a:b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avoid such situation?</a:t>
            </a:r>
          </a:p>
        </p:txBody>
      </p:sp>
      <p:sp>
        <p:nvSpPr>
          <p:cNvPr id="19" name="箭號: 向下 28">
            <a:extLst>
              <a:ext uri="{FF2B5EF4-FFF2-40B4-BE49-F238E27FC236}">
                <a16:creationId xmlns:a16="http://schemas.microsoft.com/office/drawing/2014/main" id="{7D81014A-A2B5-474C-A84F-FD5DDC49C880}"/>
              </a:ext>
            </a:extLst>
          </p:cNvPr>
          <p:cNvSpPr/>
          <p:nvPr/>
        </p:nvSpPr>
        <p:spPr>
          <a:xfrm rot="2044782">
            <a:off x="3591415" y="1905882"/>
            <a:ext cx="168965" cy="310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29">
            <a:extLst>
              <a:ext uri="{FF2B5EF4-FFF2-40B4-BE49-F238E27FC236}">
                <a16:creationId xmlns:a16="http://schemas.microsoft.com/office/drawing/2014/main" id="{CE0C3FB1-A168-44E1-8D3A-012085CD3A8A}"/>
              </a:ext>
            </a:extLst>
          </p:cNvPr>
          <p:cNvSpPr/>
          <p:nvPr/>
        </p:nvSpPr>
        <p:spPr>
          <a:xfrm rot="19475483">
            <a:off x="4901478" y="1906519"/>
            <a:ext cx="161826" cy="312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8">
            <a:extLst>
              <a:ext uri="{FF2B5EF4-FFF2-40B4-BE49-F238E27FC236}">
                <a16:creationId xmlns:a16="http://schemas.microsoft.com/office/drawing/2014/main" id="{59EB9AEB-557D-4FFD-9295-EA75ACC98512}"/>
              </a:ext>
            </a:extLst>
          </p:cNvPr>
          <p:cNvSpPr/>
          <p:nvPr/>
        </p:nvSpPr>
        <p:spPr>
          <a:xfrm rot="2044782">
            <a:off x="2968153" y="2519632"/>
            <a:ext cx="168965" cy="310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9">
            <a:extLst>
              <a:ext uri="{FF2B5EF4-FFF2-40B4-BE49-F238E27FC236}">
                <a16:creationId xmlns:a16="http://schemas.microsoft.com/office/drawing/2014/main" id="{4F588EAD-1E10-4ED0-AD0E-CECF1410ED2F}"/>
              </a:ext>
            </a:extLst>
          </p:cNvPr>
          <p:cNvSpPr/>
          <p:nvPr/>
        </p:nvSpPr>
        <p:spPr>
          <a:xfrm rot="19475483">
            <a:off x="3797373" y="2543198"/>
            <a:ext cx="161826" cy="312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8">
            <a:extLst>
              <a:ext uri="{FF2B5EF4-FFF2-40B4-BE49-F238E27FC236}">
                <a16:creationId xmlns:a16="http://schemas.microsoft.com/office/drawing/2014/main" id="{359CF022-6808-4E86-A1B1-0420AE38B59A}"/>
              </a:ext>
            </a:extLst>
          </p:cNvPr>
          <p:cNvSpPr/>
          <p:nvPr/>
        </p:nvSpPr>
        <p:spPr>
          <a:xfrm rot="2044782">
            <a:off x="4843075" y="2568832"/>
            <a:ext cx="168965" cy="310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9">
            <a:extLst>
              <a:ext uri="{FF2B5EF4-FFF2-40B4-BE49-F238E27FC236}">
                <a16:creationId xmlns:a16="http://schemas.microsoft.com/office/drawing/2014/main" id="{629B86FC-A4C6-40CB-B353-74B6AAABC850}"/>
              </a:ext>
            </a:extLst>
          </p:cNvPr>
          <p:cNvSpPr/>
          <p:nvPr/>
        </p:nvSpPr>
        <p:spPr>
          <a:xfrm rot="19475483">
            <a:off x="5672295" y="2592398"/>
            <a:ext cx="161826" cy="312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07496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95056" y="5794485"/>
            <a:ext cx="31411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First, initialize it to INT_MAX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F63E1CA-F844-48B6-928F-F0EA027E0C7B}"/>
              </a:ext>
            </a:extLst>
          </p:cNvPr>
          <p:cNvSpPr/>
          <p:nvPr/>
        </p:nvSpPr>
        <p:spPr>
          <a:xfrm>
            <a:off x="4837350" y="2554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672138-6504-44C0-A112-6D320A5FF351}"/>
              </a:ext>
            </a:extLst>
          </p:cNvPr>
          <p:cNvSpPr/>
          <p:nvPr/>
        </p:nvSpPr>
        <p:spPr>
          <a:xfrm>
            <a:off x="5054263" y="2501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8622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872" y="5209710"/>
            <a:ext cx="230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227EA"/>
                </a:solidFill>
              </a:rPr>
              <a:t>How to build?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12171" y="6256150"/>
            <a:ext cx="8492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Second, whenever a new string is processed, save its result to the </a:t>
            </a:r>
            <a:r>
              <a:rPr lang="en-US" altLang="zh-TW" sz="2000" dirty="0" err="1">
                <a:solidFill>
                  <a:srgbClr val="FF0000"/>
                </a:solidFill>
              </a:rPr>
              <a:t>delete_map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96" grpId="0"/>
      <p:bldP spid="103" grpId="0"/>
      <p:bldP spid="104" grpId="0" animBg="1"/>
      <p:bldP spid="105" grpId="0" animBg="1"/>
      <p:bldP spid="106" grpId="0"/>
      <p:bldP spid="107" grpId="0"/>
      <p:bldP spid="108" grpId="0"/>
      <p:bldP spid="110" grpId="0" animBg="1"/>
      <p:bldP spid="111" grpId="0" animBg="1"/>
      <p:bldP spid="112" grpId="0"/>
      <p:bldP spid="113" grpId="0"/>
      <p:bldP spid="118" grpId="0" animBg="1"/>
      <p:bldP spid="120" grpId="0" animBg="1"/>
      <p:bldP spid="124" grpId="0"/>
      <p:bldP spid="125" grpId="0" animBg="1"/>
      <p:bldP spid="127" grpId="0"/>
      <p:bldP spid="176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4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07193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F63E1CA-F844-48B6-928F-F0EA027E0C7B}"/>
              </a:ext>
            </a:extLst>
          </p:cNvPr>
          <p:cNvSpPr/>
          <p:nvPr/>
        </p:nvSpPr>
        <p:spPr>
          <a:xfrm>
            <a:off x="4837350" y="2554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672138-6504-44C0-A112-6D320A5FF351}"/>
              </a:ext>
            </a:extLst>
          </p:cNvPr>
          <p:cNvSpPr/>
          <p:nvPr/>
        </p:nvSpPr>
        <p:spPr>
          <a:xfrm>
            <a:off x="5054263" y="2501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891DAAB-3C08-495C-8B21-ADB4DCCC7EE9}"/>
              </a:ext>
            </a:extLst>
          </p:cNvPr>
          <p:cNvSpPr/>
          <p:nvPr/>
        </p:nvSpPr>
        <p:spPr>
          <a:xfrm>
            <a:off x="3592278" y="3791013"/>
            <a:ext cx="10888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0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箭號: 向下 72">
            <a:extLst>
              <a:ext uri="{FF2B5EF4-FFF2-40B4-BE49-F238E27FC236}">
                <a16:creationId xmlns:a16="http://schemas.microsoft.com/office/drawing/2014/main" id="{2D098151-10F9-412E-9BA8-A17CAEA88077}"/>
              </a:ext>
            </a:extLst>
          </p:cNvPr>
          <p:cNvSpPr/>
          <p:nvPr/>
        </p:nvSpPr>
        <p:spPr>
          <a:xfrm rot="11847502">
            <a:off x="4557048" y="3831013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8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 animBg="1"/>
      <p:bldP spid="89" grpId="0" animBg="1"/>
      <p:bldP spid="90" grpId="0"/>
      <p:bldP spid="91" grpId="0" animBg="1"/>
      <p:bldP spid="94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50867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F63E1CA-F844-48B6-928F-F0EA027E0C7B}"/>
              </a:ext>
            </a:extLst>
          </p:cNvPr>
          <p:cNvSpPr/>
          <p:nvPr/>
        </p:nvSpPr>
        <p:spPr>
          <a:xfrm>
            <a:off x="4837350" y="2554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672138-6504-44C0-A112-6D320A5FF351}"/>
              </a:ext>
            </a:extLst>
          </p:cNvPr>
          <p:cNvSpPr/>
          <p:nvPr/>
        </p:nvSpPr>
        <p:spPr>
          <a:xfrm>
            <a:off x="5054263" y="2501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C26D8F0-E2CD-4AFD-A378-ECC31737FB84}"/>
              </a:ext>
            </a:extLst>
          </p:cNvPr>
          <p:cNvSpPr/>
          <p:nvPr/>
        </p:nvSpPr>
        <p:spPr>
          <a:xfrm>
            <a:off x="5794640" y="3748157"/>
            <a:ext cx="10888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0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箭號: 向下 76">
            <a:extLst>
              <a:ext uri="{FF2B5EF4-FFF2-40B4-BE49-F238E27FC236}">
                <a16:creationId xmlns:a16="http://schemas.microsoft.com/office/drawing/2014/main" id="{973684F6-9E8D-4385-B4D0-6936F49FD7E8}"/>
              </a:ext>
            </a:extLst>
          </p:cNvPr>
          <p:cNvSpPr/>
          <p:nvPr/>
        </p:nvSpPr>
        <p:spPr>
          <a:xfrm rot="9423548">
            <a:off x="5704640" y="3826550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8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93" grpId="0"/>
      <p:bldP spid="94" grpId="0" animBg="1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2190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箭號: 向下 80">
            <a:extLst>
              <a:ext uri="{FF2B5EF4-FFF2-40B4-BE49-F238E27FC236}">
                <a16:creationId xmlns:a16="http://schemas.microsoft.com/office/drawing/2014/main" id="{130DCCD7-AA09-404C-92BD-C62DC4532826}"/>
              </a:ext>
            </a:extLst>
          </p:cNvPr>
          <p:cNvSpPr/>
          <p:nvPr/>
        </p:nvSpPr>
        <p:spPr>
          <a:xfrm rot="12767544">
            <a:off x="5973726" y="2960292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7C3BDD4-F4AA-4BC4-8654-8E38E6508000}"/>
              </a:ext>
            </a:extLst>
          </p:cNvPr>
          <p:cNvSpPr/>
          <p:nvPr/>
        </p:nvSpPr>
        <p:spPr>
          <a:xfrm>
            <a:off x="5694451" y="3252787"/>
            <a:ext cx="12891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5129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7DE95CC-5C35-4D15-BD9A-D9D95F762DB4}"/>
              </a:ext>
            </a:extLst>
          </p:cNvPr>
          <p:cNvSpPr/>
          <p:nvPr/>
        </p:nvSpPr>
        <p:spPr>
          <a:xfrm>
            <a:off x="7036034" y="337882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箭號: 向下 24">
            <a:extLst>
              <a:ext uri="{FF2B5EF4-FFF2-40B4-BE49-F238E27FC236}">
                <a16:creationId xmlns:a16="http://schemas.microsoft.com/office/drawing/2014/main" id="{2B864FA8-FEED-4F9F-8C6C-6F67D64A7B32}"/>
              </a:ext>
            </a:extLst>
          </p:cNvPr>
          <p:cNvSpPr/>
          <p:nvPr/>
        </p:nvSpPr>
        <p:spPr>
          <a:xfrm>
            <a:off x="7469532" y="3075539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箭號: 向下 25">
            <a:extLst>
              <a:ext uri="{FF2B5EF4-FFF2-40B4-BE49-F238E27FC236}">
                <a16:creationId xmlns:a16="http://schemas.microsoft.com/office/drawing/2014/main" id="{7A37C7A8-A861-4BA3-92A3-E1D6FCBE9DF4}"/>
              </a:ext>
            </a:extLst>
          </p:cNvPr>
          <p:cNvSpPr/>
          <p:nvPr/>
        </p:nvSpPr>
        <p:spPr>
          <a:xfrm>
            <a:off x="7619939" y="3075041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369AC5D-C294-4318-ADF2-3C79F676DC9E}"/>
              </a:ext>
            </a:extLst>
          </p:cNvPr>
          <p:cNvSpPr/>
          <p:nvPr/>
        </p:nvSpPr>
        <p:spPr>
          <a:xfrm>
            <a:off x="7131162" y="2544442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42B92DD-F8B9-4C08-8EBB-2FFA7E290C82}"/>
              </a:ext>
            </a:extLst>
          </p:cNvPr>
          <p:cNvSpPr/>
          <p:nvPr/>
        </p:nvSpPr>
        <p:spPr>
          <a:xfrm>
            <a:off x="7313957" y="2490751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箭號: 向下 29">
            <a:extLst>
              <a:ext uri="{FF2B5EF4-FFF2-40B4-BE49-F238E27FC236}">
                <a16:creationId xmlns:a16="http://schemas.microsoft.com/office/drawing/2014/main" id="{23176FBA-5F10-4180-A2C4-52FD3D6F752E}"/>
              </a:ext>
            </a:extLst>
          </p:cNvPr>
          <p:cNvSpPr/>
          <p:nvPr/>
        </p:nvSpPr>
        <p:spPr>
          <a:xfrm rot="19475483">
            <a:off x="7058115" y="296792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EEAEB50-43E0-43A2-8F06-D0DD5CCF8131}"/>
              </a:ext>
            </a:extLst>
          </p:cNvPr>
          <p:cNvSpPr/>
          <p:nvPr/>
        </p:nvSpPr>
        <p:spPr>
          <a:xfrm>
            <a:off x="6603795" y="4639518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7332550" y="3826189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7170113" y="4569501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259533" y="25928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6236871" y="4184903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93FFF6E-122A-46EB-AD42-4CB8D7A2AD3A}"/>
              </a:ext>
            </a:extLst>
          </p:cNvPr>
          <p:cNvSpPr/>
          <p:nvPr/>
        </p:nvSpPr>
        <p:spPr>
          <a:xfrm>
            <a:off x="3901367" y="3982132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B8DC357-F854-44D8-AFE8-45AE72BAFCED}"/>
              </a:ext>
            </a:extLst>
          </p:cNvPr>
          <p:cNvSpPr/>
          <p:nvPr/>
        </p:nvSpPr>
        <p:spPr>
          <a:xfrm>
            <a:off x="6151424" y="4010748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0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114" grpId="0" animBg="1"/>
      <p:bldP spid="115" grpId="0"/>
      <p:bldP spid="97" grpId="0"/>
      <p:bldP spid="99" grpId="0"/>
      <p:bldP spid="100" grpId="0" animBg="1"/>
      <p:bldP spid="101" grpId="0" animBg="1"/>
      <p:bldP spid="102" grpId="0"/>
      <p:bldP spid="109" grpId="0"/>
      <p:bldP spid="116" grpId="0" animBg="1"/>
      <p:bldP spid="117" grpId="0"/>
      <p:bldP spid="119" grpId="0" animBg="1"/>
      <p:bldP spid="121" grpId="0" animBg="1"/>
      <p:bldP spid="128" grpId="0"/>
      <p:bldP spid="129" grpId="0"/>
      <p:bldP spid="112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5269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2540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7DE95CC-5C35-4D15-BD9A-D9D95F762DB4}"/>
              </a:ext>
            </a:extLst>
          </p:cNvPr>
          <p:cNvSpPr/>
          <p:nvPr/>
        </p:nvSpPr>
        <p:spPr>
          <a:xfrm>
            <a:off x="7036034" y="337882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箭號: 向下 24">
            <a:extLst>
              <a:ext uri="{FF2B5EF4-FFF2-40B4-BE49-F238E27FC236}">
                <a16:creationId xmlns:a16="http://schemas.microsoft.com/office/drawing/2014/main" id="{2B864FA8-FEED-4F9F-8C6C-6F67D64A7B32}"/>
              </a:ext>
            </a:extLst>
          </p:cNvPr>
          <p:cNvSpPr/>
          <p:nvPr/>
        </p:nvSpPr>
        <p:spPr>
          <a:xfrm>
            <a:off x="7469532" y="3075539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箭號: 向下 25">
            <a:extLst>
              <a:ext uri="{FF2B5EF4-FFF2-40B4-BE49-F238E27FC236}">
                <a16:creationId xmlns:a16="http://schemas.microsoft.com/office/drawing/2014/main" id="{7A37C7A8-A861-4BA3-92A3-E1D6FCBE9DF4}"/>
              </a:ext>
            </a:extLst>
          </p:cNvPr>
          <p:cNvSpPr/>
          <p:nvPr/>
        </p:nvSpPr>
        <p:spPr>
          <a:xfrm>
            <a:off x="7619939" y="3075041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369AC5D-C294-4318-ADF2-3C79F676DC9E}"/>
              </a:ext>
            </a:extLst>
          </p:cNvPr>
          <p:cNvSpPr/>
          <p:nvPr/>
        </p:nvSpPr>
        <p:spPr>
          <a:xfrm>
            <a:off x="7131162" y="2544442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42B92DD-F8B9-4C08-8EBB-2FFA7E290C82}"/>
              </a:ext>
            </a:extLst>
          </p:cNvPr>
          <p:cNvSpPr/>
          <p:nvPr/>
        </p:nvSpPr>
        <p:spPr>
          <a:xfrm>
            <a:off x="7313957" y="2490751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箭號: 向下 29">
            <a:extLst>
              <a:ext uri="{FF2B5EF4-FFF2-40B4-BE49-F238E27FC236}">
                <a16:creationId xmlns:a16="http://schemas.microsoft.com/office/drawing/2014/main" id="{23176FBA-5F10-4180-A2C4-52FD3D6F752E}"/>
              </a:ext>
            </a:extLst>
          </p:cNvPr>
          <p:cNvSpPr/>
          <p:nvPr/>
        </p:nvSpPr>
        <p:spPr>
          <a:xfrm rot="19475483">
            <a:off x="7058115" y="296792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EEAEB50-43E0-43A2-8F06-D0DD5CCF8131}"/>
              </a:ext>
            </a:extLst>
          </p:cNvPr>
          <p:cNvSpPr/>
          <p:nvPr/>
        </p:nvSpPr>
        <p:spPr>
          <a:xfrm>
            <a:off x="6603795" y="4639518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7332550" y="3826189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7170113" y="4569501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箭號: 向下 72">
            <a:extLst>
              <a:ext uri="{FF2B5EF4-FFF2-40B4-BE49-F238E27FC236}">
                <a16:creationId xmlns:a16="http://schemas.microsoft.com/office/drawing/2014/main" id="{2D098151-10F9-412E-9BA8-A17CAEA88077}"/>
              </a:ext>
            </a:extLst>
          </p:cNvPr>
          <p:cNvSpPr/>
          <p:nvPr/>
        </p:nvSpPr>
        <p:spPr>
          <a:xfrm rot="11847502">
            <a:off x="7048930" y="3817698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EEAEB50-43E0-43A2-8F06-D0DD5CCF8131}"/>
              </a:ext>
            </a:extLst>
          </p:cNvPr>
          <p:cNvSpPr/>
          <p:nvPr/>
        </p:nvSpPr>
        <p:spPr>
          <a:xfrm>
            <a:off x="5711547" y="3754789"/>
            <a:ext cx="14534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Done it before!</a:t>
            </a:r>
            <a:b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it</a:t>
            </a:r>
            <a:endParaRPr lang="zh-TW" alt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1333436-9C45-4278-86AA-97DC24A0F236}"/>
              </a:ext>
            </a:extLst>
          </p:cNvPr>
          <p:cNvSpPr/>
          <p:nvPr/>
        </p:nvSpPr>
        <p:spPr>
          <a:xfrm>
            <a:off x="7917510" y="4636014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8037166" y="386016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8332038" y="4590414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A2037B0-6299-4AD2-8C75-35E00FDA69B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5C23895-0E6C-4C1D-851A-E9486B932715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B7502D1-A000-4505-913C-0A36EA3B7EAC}"/>
              </a:ext>
            </a:extLst>
          </p:cNvPr>
          <p:cNvSpPr/>
          <p:nvPr/>
        </p:nvSpPr>
        <p:spPr>
          <a:xfrm>
            <a:off x="4259533" y="25928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FD5C71A-07D1-4571-B61A-562F336757F2}"/>
              </a:ext>
            </a:extLst>
          </p:cNvPr>
          <p:cNvSpPr/>
          <p:nvPr/>
        </p:nvSpPr>
        <p:spPr>
          <a:xfrm>
            <a:off x="6236871" y="4184903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2F8C98B-054B-420B-A200-030DB04EE9C7}"/>
              </a:ext>
            </a:extLst>
          </p:cNvPr>
          <p:cNvSpPr/>
          <p:nvPr/>
        </p:nvSpPr>
        <p:spPr>
          <a:xfrm>
            <a:off x="7941999" y="4201428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=2,r=2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6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6" grpId="0"/>
      <p:bldP spid="128" grpId="0"/>
      <p:bldP spid="129" grpId="0" animBg="1"/>
      <p:bldP spid="130" grpId="0" animBg="1"/>
      <p:bldP spid="1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5129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562164" y="307178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6003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64362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082" y="5657670"/>
            <a:ext cx="57404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check whether </a:t>
            </a:r>
            <a:r>
              <a:rPr lang="en-US" altLang="zh-TW" sz="2400" dirty="0" err="1">
                <a:solidFill>
                  <a:srgbClr val="FF0000"/>
                </a:solidFill>
              </a:rPr>
              <a:t>delete_map</a:t>
            </a:r>
            <a:r>
              <a:rPr lang="en-US" altLang="zh-TW" sz="2400" dirty="0">
                <a:solidFill>
                  <a:srgbClr val="FF0000"/>
                </a:solidFill>
              </a:rPr>
              <a:t>[l][r] is INT_MAX.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so, calculate it.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not, use the value inside.</a:t>
            </a:r>
          </a:p>
        </p:txBody>
      </p:sp>
      <p:sp>
        <p:nvSpPr>
          <p:cNvPr id="141" name="矩形 140"/>
          <p:cNvSpPr/>
          <p:nvPr/>
        </p:nvSpPr>
        <p:spPr>
          <a:xfrm>
            <a:off x="203878" y="5170142"/>
            <a:ext cx="230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227EA"/>
                </a:solidFill>
              </a:rPr>
              <a:t>How to use?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BB6D3AA-C334-4EA9-8C71-5398786F5153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箭號: 向下 4">
            <a:extLst>
              <a:ext uri="{FF2B5EF4-FFF2-40B4-BE49-F238E27FC236}">
                <a16:creationId xmlns:a16="http://schemas.microsoft.com/office/drawing/2014/main" id="{073D9B7F-493A-4277-8E4E-55DFAF22A6DA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箭號: 向下 5">
            <a:extLst>
              <a:ext uri="{FF2B5EF4-FFF2-40B4-BE49-F238E27FC236}">
                <a16:creationId xmlns:a16="http://schemas.microsoft.com/office/drawing/2014/main" id="{6C84D215-A3B0-42F8-BA29-977A4FF690C7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EBA3B78-D80E-49F0-AD54-87C1FC1EA40D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C715715-5722-4DBC-B616-2772B340FADD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90359EE-E521-4F60-8D21-BF514250C50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箭號: 向下 20">
            <a:extLst>
              <a:ext uri="{FF2B5EF4-FFF2-40B4-BE49-F238E27FC236}">
                <a16:creationId xmlns:a16="http://schemas.microsoft.com/office/drawing/2014/main" id="{92C229BD-ED68-46EA-97AD-A231CEE0D038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箭號: 向下 21">
            <a:extLst>
              <a:ext uri="{FF2B5EF4-FFF2-40B4-BE49-F238E27FC236}">
                <a16:creationId xmlns:a16="http://schemas.microsoft.com/office/drawing/2014/main" id="{F8D14F2C-2983-41B1-B414-55A0C77DE39A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箭號: 向下 28">
            <a:extLst>
              <a:ext uri="{FF2B5EF4-FFF2-40B4-BE49-F238E27FC236}">
                <a16:creationId xmlns:a16="http://schemas.microsoft.com/office/drawing/2014/main" id="{F19D43C4-DE36-4254-88C9-5FEF33342C63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箭號: 向下 32">
            <a:extLst>
              <a:ext uri="{FF2B5EF4-FFF2-40B4-BE49-F238E27FC236}">
                <a16:creationId xmlns:a16="http://schemas.microsoft.com/office/drawing/2014/main" id="{C2A8CBAF-6981-4EB5-8970-72426E8B1DB0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D4A4004-1213-40AE-BFD8-8977C8B8886C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箭號: 向下 37">
            <a:extLst>
              <a:ext uri="{FF2B5EF4-FFF2-40B4-BE49-F238E27FC236}">
                <a16:creationId xmlns:a16="http://schemas.microsoft.com/office/drawing/2014/main" id="{21FF0A01-A328-42CB-8F1D-49BB6C2CCE20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箭號: 向下 33">
            <a:extLst>
              <a:ext uri="{FF2B5EF4-FFF2-40B4-BE49-F238E27FC236}">
                <a16:creationId xmlns:a16="http://schemas.microsoft.com/office/drawing/2014/main" id="{3563E5BF-3EE4-4C34-9A6D-7CC90107D7FB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8EB8BDF8-C737-4B21-B175-44271F1AF378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箭號: 向下 37">
            <a:extLst>
              <a:ext uri="{FF2B5EF4-FFF2-40B4-BE49-F238E27FC236}">
                <a16:creationId xmlns:a16="http://schemas.microsoft.com/office/drawing/2014/main" id="{8F55CBE2-497B-4CFB-9E99-EC0C5D96A25F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5D1EFB4-5478-479B-BAEC-B6E6547EF6EC}"/>
              </a:ext>
            </a:extLst>
          </p:cNvPr>
          <p:cNvSpPr/>
          <p:nvPr/>
        </p:nvSpPr>
        <p:spPr>
          <a:xfrm>
            <a:off x="7036034" y="337882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箭號: 向下 29">
            <a:extLst>
              <a:ext uri="{FF2B5EF4-FFF2-40B4-BE49-F238E27FC236}">
                <a16:creationId xmlns:a16="http://schemas.microsoft.com/office/drawing/2014/main" id="{90237021-FB46-4064-B967-EC7E48AA5E31}"/>
              </a:ext>
            </a:extLst>
          </p:cNvPr>
          <p:cNvSpPr/>
          <p:nvPr/>
        </p:nvSpPr>
        <p:spPr>
          <a:xfrm rot="19475483">
            <a:off x="7058115" y="296792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92D344A-86F1-4FDE-AAD6-64F2D4648F83}"/>
              </a:ext>
            </a:extLst>
          </p:cNvPr>
          <p:cNvSpPr/>
          <p:nvPr/>
        </p:nvSpPr>
        <p:spPr>
          <a:xfrm>
            <a:off x="6603795" y="4639518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8" name="箭號: 向下 32">
            <a:extLst>
              <a:ext uri="{FF2B5EF4-FFF2-40B4-BE49-F238E27FC236}">
                <a16:creationId xmlns:a16="http://schemas.microsoft.com/office/drawing/2014/main" id="{1CE67F3B-E29E-4051-A199-FCE0F1535652}"/>
              </a:ext>
            </a:extLst>
          </p:cNvPr>
          <p:cNvSpPr/>
          <p:nvPr/>
        </p:nvSpPr>
        <p:spPr>
          <a:xfrm rot="871527">
            <a:off x="7332550" y="3826189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箭號: 向下 37">
            <a:extLst>
              <a:ext uri="{FF2B5EF4-FFF2-40B4-BE49-F238E27FC236}">
                <a16:creationId xmlns:a16="http://schemas.microsoft.com/office/drawing/2014/main" id="{47C7D2B4-DEAC-4798-A73B-28DB154066E0}"/>
              </a:ext>
            </a:extLst>
          </p:cNvPr>
          <p:cNvSpPr/>
          <p:nvPr/>
        </p:nvSpPr>
        <p:spPr>
          <a:xfrm>
            <a:off x="7170113" y="4569501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BE50858-B270-4060-91E1-10F636D2773E}"/>
              </a:ext>
            </a:extLst>
          </p:cNvPr>
          <p:cNvSpPr/>
          <p:nvPr/>
        </p:nvSpPr>
        <p:spPr>
          <a:xfrm>
            <a:off x="7917510" y="4636014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箭號: 向下 33">
            <a:extLst>
              <a:ext uri="{FF2B5EF4-FFF2-40B4-BE49-F238E27FC236}">
                <a16:creationId xmlns:a16="http://schemas.microsoft.com/office/drawing/2014/main" id="{9618B033-5B90-435E-9C86-B5AAC8F41432}"/>
              </a:ext>
            </a:extLst>
          </p:cNvPr>
          <p:cNvSpPr/>
          <p:nvPr/>
        </p:nvSpPr>
        <p:spPr>
          <a:xfrm rot="21023482">
            <a:off x="8037166" y="386016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箭號: 向下 37">
            <a:extLst>
              <a:ext uri="{FF2B5EF4-FFF2-40B4-BE49-F238E27FC236}">
                <a16:creationId xmlns:a16="http://schemas.microsoft.com/office/drawing/2014/main" id="{8E47EF69-DF18-4ADD-BF09-4E1A6DC04286}"/>
              </a:ext>
            </a:extLst>
          </p:cNvPr>
          <p:cNvSpPr/>
          <p:nvPr/>
        </p:nvSpPr>
        <p:spPr>
          <a:xfrm>
            <a:off x="8332038" y="4590414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8C35689-379A-4E31-A9AE-FD5893B84ADD}"/>
              </a:ext>
            </a:extLst>
          </p:cNvPr>
          <p:cNvSpPr/>
          <p:nvPr/>
        </p:nvSpPr>
        <p:spPr>
          <a:xfrm>
            <a:off x="8241135" y="3527411"/>
            <a:ext cx="9887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0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箭號: 向下 76">
            <a:extLst>
              <a:ext uri="{FF2B5EF4-FFF2-40B4-BE49-F238E27FC236}">
                <a16:creationId xmlns:a16="http://schemas.microsoft.com/office/drawing/2014/main" id="{C85A3114-A00B-4330-BF96-5C604F32995A}"/>
              </a:ext>
            </a:extLst>
          </p:cNvPr>
          <p:cNvSpPr/>
          <p:nvPr/>
        </p:nvSpPr>
        <p:spPr>
          <a:xfrm rot="9423548">
            <a:off x="8266078" y="3805637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E1026D66-B6A3-49CF-AB14-F33D436A9AAC}"/>
              </a:ext>
            </a:extLst>
          </p:cNvPr>
          <p:cNvSpPr/>
          <p:nvPr/>
        </p:nvSpPr>
        <p:spPr>
          <a:xfrm>
            <a:off x="6233715" y="3239922"/>
            <a:ext cx="12891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" name="箭號: 向下 82">
            <a:extLst>
              <a:ext uri="{FF2B5EF4-FFF2-40B4-BE49-F238E27FC236}">
                <a16:creationId xmlns:a16="http://schemas.microsoft.com/office/drawing/2014/main" id="{80703324-F04C-4ABE-BA3C-26827DBE44D0}"/>
              </a:ext>
            </a:extLst>
          </p:cNvPr>
          <p:cNvSpPr/>
          <p:nvPr/>
        </p:nvSpPr>
        <p:spPr>
          <a:xfrm rot="8883162">
            <a:off x="6638164" y="2980150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596A1A06-2715-473C-B31E-38D425639F0D}"/>
              </a:ext>
            </a:extLst>
          </p:cNvPr>
          <p:cNvSpPr/>
          <p:nvPr/>
        </p:nvSpPr>
        <p:spPr>
          <a:xfrm>
            <a:off x="7151781" y="1860151"/>
            <a:ext cx="1289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7" name="箭號: 向下 69">
            <a:extLst>
              <a:ext uri="{FF2B5EF4-FFF2-40B4-BE49-F238E27FC236}">
                <a16:creationId xmlns:a16="http://schemas.microsoft.com/office/drawing/2014/main" id="{4A42F052-9E5F-4F4B-99DC-213343A77535}"/>
              </a:ext>
            </a:extLst>
          </p:cNvPr>
          <p:cNvSpPr/>
          <p:nvPr/>
        </p:nvSpPr>
        <p:spPr>
          <a:xfrm rot="13622840">
            <a:off x="6802984" y="1878191"/>
            <a:ext cx="251209" cy="3196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1A6F241-B71A-4311-B3D4-C5E81813749F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694F580-AB81-4681-865A-7F09783575DA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29AFCAC-FBF3-4447-A3A8-A94F69E3A03C}"/>
              </a:ext>
            </a:extLst>
          </p:cNvPr>
          <p:cNvSpPr/>
          <p:nvPr/>
        </p:nvSpPr>
        <p:spPr>
          <a:xfrm>
            <a:off x="4259533" y="25928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BCBBCA5-E72A-4FB8-A5D8-71C834D0522C}"/>
              </a:ext>
            </a:extLst>
          </p:cNvPr>
          <p:cNvSpPr/>
          <p:nvPr/>
        </p:nvSpPr>
        <p:spPr>
          <a:xfrm>
            <a:off x="6236871" y="4184903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159D99-EDE4-4E46-97A0-826967F77227}"/>
              </a:ext>
            </a:extLst>
          </p:cNvPr>
          <p:cNvSpPr/>
          <p:nvPr/>
        </p:nvSpPr>
        <p:spPr>
          <a:xfrm>
            <a:off x="7941999" y="4201428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=2,r=2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54F4DA-0CE1-48E5-ACAC-F34B9118E0C3}"/>
              </a:ext>
            </a:extLst>
          </p:cNvPr>
          <p:cNvSpPr/>
          <p:nvPr/>
        </p:nvSpPr>
        <p:spPr>
          <a:xfrm>
            <a:off x="7100935" y="2638930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=2,r=3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F6B1233-6826-4887-9354-7683D5367A21}"/>
              </a:ext>
            </a:extLst>
          </p:cNvPr>
          <p:cNvSpPr/>
          <p:nvPr/>
        </p:nvSpPr>
        <p:spPr>
          <a:xfrm>
            <a:off x="5786362" y="1799562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=2,r=4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箭號: 向下 24">
            <a:extLst>
              <a:ext uri="{FF2B5EF4-FFF2-40B4-BE49-F238E27FC236}">
                <a16:creationId xmlns:a16="http://schemas.microsoft.com/office/drawing/2014/main" id="{CC35C477-8024-49AD-9ABE-F37C3B9C6D4F}"/>
              </a:ext>
            </a:extLst>
          </p:cNvPr>
          <p:cNvSpPr/>
          <p:nvPr/>
        </p:nvSpPr>
        <p:spPr>
          <a:xfrm>
            <a:off x="7469532" y="3075539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箭號: 向下 25">
            <a:extLst>
              <a:ext uri="{FF2B5EF4-FFF2-40B4-BE49-F238E27FC236}">
                <a16:creationId xmlns:a16="http://schemas.microsoft.com/office/drawing/2014/main" id="{E795CCB7-02AE-4E03-A1E2-350F5C8400D9}"/>
              </a:ext>
            </a:extLst>
          </p:cNvPr>
          <p:cNvSpPr/>
          <p:nvPr/>
        </p:nvSpPr>
        <p:spPr>
          <a:xfrm>
            <a:off x="7619939" y="3075041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36125E4-6348-403C-BDB7-4EFC3D855EB2}"/>
              </a:ext>
            </a:extLst>
          </p:cNvPr>
          <p:cNvSpPr/>
          <p:nvPr/>
        </p:nvSpPr>
        <p:spPr>
          <a:xfrm>
            <a:off x="7131162" y="2544442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D87FA9B-6B56-4105-8AFE-46686A9D66FC}"/>
              </a:ext>
            </a:extLst>
          </p:cNvPr>
          <p:cNvSpPr/>
          <p:nvPr/>
        </p:nvSpPr>
        <p:spPr>
          <a:xfrm>
            <a:off x="7313957" y="2490751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268FC-F329-4559-B52B-CE3ECE3E4550}"/>
              </a:ext>
            </a:extLst>
          </p:cNvPr>
          <p:cNvSpPr/>
          <p:nvPr/>
        </p:nvSpPr>
        <p:spPr>
          <a:xfrm>
            <a:off x="6739356" y="3952596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1F97649-66AF-47B5-8BA0-58B1B234AC13}"/>
              </a:ext>
            </a:extLst>
          </p:cNvPr>
          <p:cNvSpPr/>
          <p:nvPr/>
        </p:nvSpPr>
        <p:spPr>
          <a:xfrm>
            <a:off x="8786752" y="3962371"/>
            <a:ext cx="22744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D517D99-61D8-4932-B6AC-F00497AF799E}"/>
              </a:ext>
            </a:extLst>
          </p:cNvPr>
          <p:cNvSpPr/>
          <p:nvPr/>
        </p:nvSpPr>
        <p:spPr>
          <a:xfrm>
            <a:off x="8078209" y="3167004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865B7B3-4110-436C-9B99-7F40B121B0B3}"/>
              </a:ext>
            </a:extLst>
          </p:cNvPr>
          <p:cNvSpPr/>
          <p:nvPr/>
        </p:nvSpPr>
        <p:spPr>
          <a:xfrm>
            <a:off x="4516752" y="3135236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75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200" grpId="0"/>
      <p:bldP spid="221" grpId="0"/>
      <p:bldP spid="140" grpId="0"/>
      <p:bldP spid="141" grpId="0"/>
      <p:bldP spid="145" grpId="0"/>
      <p:bldP spid="146" grpId="0"/>
      <p:bldP spid="175" grpId="0"/>
      <p:bldP spid="177" grpId="0" animBg="1"/>
      <p:bldP spid="201" grpId="0"/>
      <p:bldP spid="205" grpId="0" animBg="1"/>
      <p:bldP spid="206" grpId="0"/>
      <p:bldP spid="207" grpId="0" animBg="1"/>
      <p:bldP spid="5" grpId="0"/>
      <p:bldP spid="120" grpId="0"/>
      <p:bldP spid="123" grpId="0"/>
      <p:bldP spid="124" grpId="0"/>
      <p:bldP spid="9" grpId="0"/>
      <p:bldP spid="126" grpId="0"/>
      <p:bldP spid="128" grpId="0"/>
      <p:bldP spid="1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5129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562164" y="307178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6003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64362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082" y="5657670"/>
            <a:ext cx="57404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check whether </a:t>
            </a:r>
            <a:r>
              <a:rPr lang="en-US" altLang="zh-TW" sz="2400" dirty="0" err="1">
                <a:solidFill>
                  <a:srgbClr val="FF0000"/>
                </a:solidFill>
              </a:rPr>
              <a:t>delete_map</a:t>
            </a:r>
            <a:r>
              <a:rPr lang="en-US" altLang="zh-TW" sz="2400" dirty="0">
                <a:solidFill>
                  <a:srgbClr val="FF0000"/>
                </a:solidFill>
              </a:rPr>
              <a:t>[l][r] is INT_MAX.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so, calculate it.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not, use the value inside.</a:t>
            </a:r>
          </a:p>
        </p:txBody>
      </p:sp>
      <p:sp>
        <p:nvSpPr>
          <p:cNvPr id="141" name="矩形 140"/>
          <p:cNvSpPr/>
          <p:nvPr/>
        </p:nvSpPr>
        <p:spPr>
          <a:xfrm>
            <a:off x="203878" y="5170142"/>
            <a:ext cx="230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227EA"/>
                </a:solidFill>
              </a:rPr>
              <a:t>How to use?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7503F59-F096-4F5B-B86E-A760B967AAD6}"/>
              </a:ext>
            </a:extLst>
          </p:cNvPr>
          <p:cNvSpPr/>
          <p:nvPr/>
        </p:nvSpPr>
        <p:spPr>
          <a:xfrm>
            <a:off x="3754927" y="879764"/>
            <a:ext cx="534067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AA8F6CF-475E-4F70-9EAF-1D6C596B7488}"/>
              </a:ext>
            </a:extLst>
          </p:cNvPr>
          <p:cNvSpPr/>
          <p:nvPr/>
        </p:nvSpPr>
        <p:spPr>
          <a:xfrm>
            <a:off x="3797194" y="879764"/>
            <a:ext cx="5724644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 ,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r) {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if(l&gt;=r) {		//  </a:t>
            </a:r>
            <a:r>
              <a:rPr lang="en-US" altLang="zh-TW" sz="1400" dirty="0">
                <a:solidFill>
                  <a:srgbClr val="FFC000"/>
                </a:solidFill>
                <a:cs typeface="Courier New" panose="02070309020205020404" pitchFamily="49" charset="0"/>
              </a:rPr>
              <a:t>Basis   step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delete_map[l][r] = 0;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 0;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[l]==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[r]) {	//</a:t>
            </a:r>
            <a:r>
              <a:rPr lang="en-US" altLang="zh-TW" sz="1400" b="1" dirty="0"/>
              <a:t>  </a:t>
            </a:r>
            <a:r>
              <a:rPr lang="en-US" altLang="zh-TW" sz="14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400" dirty="0">
                <a:solidFill>
                  <a:srgbClr val="92D050"/>
                </a:solidFill>
                <a:cs typeface="Courier New" panose="02070309020205020404" pitchFamily="49" charset="0"/>
              </a:rPr>
              <a:t>case 1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delete_map[l][r] = </a:t>
            </a:r>
            <a:r>
              <a:rPr lang="pt-BR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 l+1, r-1);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r-1);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else {	                       //</a:t>
            </a:r>
            <a:r>
              <a:rPr lang="en-US" altLang="zh-TW" sz="1400" b="1" dirty="0"/>
              <a:t>  </a:t>
            </a:r>
            <a:r>
              <a:rPr lang="en-US" altLang="zh-TW" sz="14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400" dirty="0">
                <a:solidFill>
                  <a:srgbClr val="92D050"/>
                </a:solidFill>
                <a:cs typeface="Courier New" panose="02070309020205020404" pitchFamily="49" charset="0"/>
              </a:rPr>
              <a:t>case 2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[l][r]==INT_MAX) {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=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  r);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  l, r-1);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en-US" altLang="zh-TW" sz="11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</a:t>
            </a:r>
            <a:r>
              <a:rPr lang="en-US" altLang="zh-TW" sz="11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[l][r] = </a:t>
            </a:r>
            <a:r>
              <a:rPr lang="en-US" altLang="zh-TW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11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TW" sz="11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)? delete_right+1: delete_left+1;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(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)? delete_right+1: delete_left+1;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45F60E-5036-46BE-B38E-245A479600F9}"/>
              </a:ext>
            </a:extLst>
          </p:cNvPr>
          <p:cNvSpPr/>
          <p:nvPr/>
        </p:nvSpPr>
        <p:spPr>
          <a:xfrm>
            <a:off x="4109172" y="1738964"/>
            <a:ext cx="1973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6B25351-2352-4C5D-9201-184C96B21A12}"/>
              </a:ext>
            </a:extLst>
          </p:cNvPr>
          <p:cNvSpPr/>
          <p:nvPr/>
        </p:nvSpPr>
        <p:spPr>
          <a:xfrm>
            <a:off x="4089669" y="2587887"/>
            <a:ext cx="1973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B3E6F42-AE19-40BA-A227-A11F8CEA048C}"/>
              </a:ext>
            </a:extLst>
          </p:cNvPr>
          <p:cNvSpPr/>
          <p:nvPr/>
        </p:nvSpPr>
        <p:spPr>
          <a:xfrm>
            <a:off x="4533852" y="3437196"/>
            <a:ext cx="31877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  = check_palindrome( l+1,   r);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A57FE18-04DE-467A-9DD1-B366EBF39AB0}"/>
              </a:ext>
            </a:extLst>
          </p:cNvPr>
          <p:cNvSpPr/>
          <p:nvPr/>
        </p:nvSpPr>
        <p:spPr>
          <a:xfrm>
            <a:off x="4539307" y="3658414"/>
            <a:ext cx="32101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 = check_palindrome(   l, r-1);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B59A968-3508-4016-8E20-7935D7520B06}"/>
              </a:ext>
            </a:extLst>
          </p:cNvPr>
          <p:cNvSpPr/>
          <p:nvPr/>
        </p:nvSpPr>
        <p:spPr>
          <a:xfrm>
            <a:off x="4533852" y="4078612"/>
            <a:ext cx="1973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7F099DD-40BE-4C53-8E7A-6A7790AF23B7}"/>
              </a:ext>
            </a:extLst>
          </p:cNvPr>
          <p:cNvSpPr/>
          <p:nvPr/>
        </p:nvSpPr>
        <p:spPr>
          <a:xfrm>
            <a:off x="4301923" y="4280403"/>
            <a:ext cx="22655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return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39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6" grpId="0"/>
      <p:bldP spid="77" grpId="0"/>
      <p:bldP spid="78" grpId="0"/>
      <p:bldP spid="79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2271" y="2091489"/>
            <a:ext cx="7344816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Given a string </a:t>
            </a:r>
            <a:r>
              <a:rPr lang="en-US" altLang="zh-TW" b="1" dirty="0"/>
              <a:t>str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Is it possible to transform </a:t>
            </a:r>
            <a:r>
              <a:rPr lang="en-US" altLang="zh-TW" b="1" dirty="0"/>
              <a:t>str</a:t>
            </a:r>
            <a:r>
              <a:rPr lang="en-US" altLang="zh-TW" dirty="0"/>
              <a:t> 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to a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palindrome</a:t>
            </a:r>
            <a:r>
              <a:rPr lang="en-US" altLang="zh-TW" dirty="0"/>
              <a:t>(</a:t>
            </a:r>
            <a:r>
              <a:rPr lang="zh-TW" altLang="en-US" dirty="0"/>
              <a:t>回文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by </a:t>
            </a:r>
            <a:r>
              <a:rPr lang="en-US" altLang="zh-TW" dirty="0">
                <a:solidFill>
                  <a:srgbClr val="FF0000"/>
                </a:solidFill>
              </a:rPr>
              <a:t>removing</a:t>
            </a:r>
            <a:r>
              <a:rPr lang="en-US" altLang="zh-TW" dirty="0"/>
              <a:t> at most </a:t>
            </a:r>
            <a:r>
              <a:rPr lang="en-US" altLang="zh-TW" b="1" dirty="0"/>
              <a:t>k</a:t>
            </a:r>
            <a:r>
              <a:rPr lang="en-US" altLang="zh-TW" dirty="0"/>
              <a:t> characters?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5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TW" dirty="0"/>
              <a:t> First line is</a:t>
            </a:r>
            <a:r>
              <a:rPr lang="zh-TW" altLang="en-US" dirty="0"/>
              <a:t> </a:t>
            </a:r>
            <a:r>
              <a:rPr lang="en-US" altLang="zh-TW" dirty="0"/>
              <a:t>two integers </a:t>
            </a:r>
            <a:r>
              <a:rPr lang="en-US" altLang="zh-TW" b="1" dirty="0"/>
              <a:t>n</a:t>
            </a:r>
            <a:r>
              <a:rPr lang="en-US" altLang="zh-TW" dirty="0"/>
              <a:t>, </a:t>
            </a:r>
            <a:r>
              <a:rPr lang="en-US" altLang="zh-TW" b="1" dirty="0"/>
              <a:t>k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Second line is a string </a:t>
            </a:r>
            <a:r>
              <a:rPr lang="en-US" altLang="zh-TW" b="1" dirty="0"/>
              <a:t>str</a:t>
            </a:r>
            <a:r>
              <a:rPr lang="en-US" altLang="zh-TW" dirty="0"/>
              <a:t>.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sz="2800" b="1" dirty="0"/>
              <a:t> </a:t>
            </a:r>
            <a:endParaRPr lang="en-US" altLang="zh-TW" sz="2800" b="1" dirty="0"/>
          </a:p>
          <a:p>
            <a:r>
              <a:rPr lang="en-US" altLang="zh-TW" b="1" dirty="0"/>
              <a:t>1 &lt;= n &lt;= 1000</a:t>
            </a:r>
            <a:endParaRPr lang="en-US" altLang="zh-TW" dirty="0"/>
          </a:p>
          <a:p>
            <a:r>
              <a:rPr lang="en-US" altLang="zh-TW" b="1" dirty="0"/>
              <a:t>1 &lt;= k &lt;= 20</a:t>
            </a:r>
            <a:r>
              <a:rPr lang="zh-TW" altLang="en-US" b="1" dirty="0"/>
              <a:t>     </a:t>
            </a:r>
            <a:r>
              <a:rPr lang="en-US" altLang="zh-TW" dirty="0"/>
              <a:t>, for the </a:t>
            </a:r>
            <a:r>
              <a:rPr lang="en-US" altLang="zh-TW" dirty="0" smtClean="0"/>
              <a:t>1st-5th </a:t>
            </a:r>
            <a:r>
              <a:rPr lang="en-US" altLang="zh-TW" dirty="0"/>
              <a:t>test </a:t>
            </a:r>
            <a:r>
              <a:rPr lang="en-US" altLang="zh-TW" dirty="0" smtClean="0"/>
              <a:t>cases</a:t>
            </a:r>
            <a:endParaRPr lang="en-US" altLang="zh-TW" dirty="0"/>
          </a:p>
          <a:p>
            <a:r>
              <a:rPr lang="en-US" altLang="zh-TW" b="1" dirty="0"/>
              <a:t>1 &lt;= k &lt;= 1000</a:t>
            </a:r>
            <a:r>
              <a:rPr lang="en-US" altLang="zh-TW" dirty="0"/>
              <a:t>, for </a:t>
            </a:r>
            <a:r>
              <a:rPr lang="en-US" altLang="zh-TW"/>
              <a:t>the </a:t>
            </a:r>
            <a:r>
              <a:rPr lang="en-US" altLang="zh-TW" smtClean="0"/>
              <a:t>6th </a:t>
            </a:r>
            <a:r>
              <a:rPr lang="en-US" altLang="zh-TW" dirty="0"/>
              <a:t>test case</a:t>
            </a:r>
          </a:p>
          <a:p>
            <a:r>
              <a:rPr lang="en-US" altLang="zh-TW" b="1" dirty="0"/>
              <a:t>str</a:t>
            </a:r>
            <a:r>
              <a:rPr lang="en-US" altLang="zh-TW" dirty="0"/>
              <a:t> is of length </a:t>
            </a:r>
            <a:r>
              <a:rPr lang="en-US" altLang="zh-TW" b="1" dirty="0"/>
              <a:t>n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en-US" altLang="zh-TW" dirty="0"/>
              <a:t>lower case</a:t>
            </a:r>
            <a:r>
              <a:rPr lang="en-US" altLang="zh-TW" b="1" dirty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057399"/>
            <a:ext cx="8229600" cy="4525963"/>
          </a:xfrm>
        </p:spPr>
        <p:txBody>
          <a:bodyPr/>
          <a:lstStyle/>
          <a:p>
            <a:r>
              <a:rPr lang="en-US" altLang="zh-TW" dirty="0"/>
              <a:t>if </a:t>
            </a:r>
            <a:r>
              <a:rPr lang="en-US" altLang="zh-TW" b="1" dirty="0"/>
              <a:t>str</a:t>
            </a:r>
            <a:r>
              <a:rPr lang="en-US" altLang="zh-TW" dirty="0"/>
              <a:t> can be transformed to a palindrome</a:t>
            </a:r>
          </a:p>
          <a:p>
            <a:r>
              <a:rPr lang="en-US" altLang="zh-TW" dirty="0"/>
              <a:t>-&gt; </a:t>
            </a:r>
            <a:r>
              <a:rPr lang="en-US" altLang="zh-TW" dirty="0">
                <a:solidFill>
                  <a:srgbClr val="FF0000"/>
                </a:solidFill>
              </a:rPr>
              <a:t>Yes</a:t>
            </a:r>
          </a:p>
          <a:p>
            <a:r>
              <a:rPr lang="en-US" altLang="zh-TW" dirty="0"/>
              <a:t>If not</a:t>
            </a:r>
          </a:p>
          <a:p>
            <a:r>
              <a:rPr lang="en-US" altLang="zh-TW" dirty="0"/>
              <a:t>-&gt;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45238"/>
            <a:ext cx="8712968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two integers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that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 the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substring.</a:t>
            </a:r>
          </a:p>
          <a:p>
            <a:pPr marL="742950" lvl="2" indent="-342900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Manipulate the substring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creating a new one</a:t>
            </a:r>
          </a:p>
          <a:p>
            <a:pPr marL="1200150" lvl="3" indent="-342900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don’t really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characters,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edit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00050" lvl="2" indent="0">
              <a:buNone/>
            </a:pP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567AB9-EDD3-4C77-ADA7-36BFA4D70F06}"/>
              </a:ext>
            </a:extLst>
          </p:cNvPr>
          <p:cNvSpPr/>
          <p:nvPr/>
        </p:nvSpPr>
        <p:spPr>
          <a:xfrm>
            <a:off x="574702" y="3266488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F5EAB95-A6F3-4BF5-A47C-71C722DE24CB}"/>
              </a:ext>
            </a:extLst>
          </p:cNvPr>
          <p:cNvSpPr/>
          <p:nvPr/>
        </p:nvSpPr>
        <p:spPr>
          <a:xfrm>
            <a:off x="3025120" y="35285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07A066-92D1-4D75-B90E-1E3E0176A62B}"/>
              </a:ext>
            </a:extLst>
          </p:cNvPr>
          <p:cNvSpPr/>
          <p:nvPr/>
        </p:nvSpPr>
        <p:spPr>
          <a:xfrm>
            <a:off x="2899206" y="3140968"/>
            <a:ext cx="12040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611D939C-F1DD-4A76-9B09-84D87C3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intro</a:t>
            </a:r>
            <a:endParaRPr lang="zh-TW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644246" y="2998127"/>
            <a:ext cx="279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2280576" y="2943747"/>
            <a:ext cx="327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7D506B-A93D-44FD-B796-994CCF7FB27C}"/>
              </a:ext>
            </a:extLst>
          </p:cNvPr>
          <p:cNvSpPr/>
          <p:nvPr/>
        </p:nvSpPr>
        <p:spPr>
          <a:xfrm>
            <a:off x="4268099" y="3416895"/>
            <a:ext cx="4376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chemeClr val="accent5">
                    <a:lumMod val="75000"/>
                  </a:schemeClr>
                </a:solidFill>
              </a:rPr>
              <a:t>Become palindrome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319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29" grpId="0"/>
      <p:bldP spid="11" grpId="0"/>
      <p:bldP spid="1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6558" y="1062989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recursive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function: </a:t>
            </a:r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r) </a:t>
            </a:r>
          </a:p>
          <a:p>
            <a:pPr marL="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function returns the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minimum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characters</a:t>
            </a:r>
          </a:p>
          <a:p>
            <a:pPr marL="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we need to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get palindrome.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567AB9-EDD3-4C77-ADA7-36BFA4D70F06}"/>
              </a:ext>
            </a:extLst>
          </p:cNvPr>
          <p:cNvSpPr/>
          <p:nvPr/>
        </p:nvSpPr>
        <p:spPr>
          <a:xfrm>
            <a:off x="951545" y="4186915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4891331" y="2761238"/>
            <a:ext cx="1412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F5EAB95-A6F3-4BF5-A47C-71C722DE24CB}"/>
              </a:ext>
            </a:extLst>
          </p:cNvPr>
          <p:cNvSpPr/>
          <p:nvPr/>
        </p:nvSpPr>
        <p:spPr>
          <a:xfrm>
            <a:off x="3442950" y="29850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07A066-92D1-4D75-B90E-1E3E0176A62B}"/>
              </a:ext>
            </a:extLst>
          </p:cNvPr>
          <p:cNvSpPr/>
          <p:nvPr/>
        </p:nvSpPr>
        <p:spPr>
          <a:xfrm>
            <a:off x="3206699" y="2561183"/>
            <a:ext cx="14509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d, c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611D939C-F1DD-4A76-9B09-84D87C3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–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our purpose</a:t>
            </a:r>
            <a:endParaRPr lang="zh-TW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1043608" y="3894527"/>
            <a:ext cx="279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2688302" y="3894526"/>
            <a:ext cx="327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206AE32-1F5F-4793-98B5-478671F2FB3D}"/>
              </a:ext>
            </a:extLst>
          </p:cNvPr>
          <p:cNvSpPr/>
          <p:nvPr/>
        </p:nvSpPr>
        <p:spPr>
          <a:xfrm>
            <a:off x="3456771" y="37786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3ED328A-1641-4C52-9ECF-E6A03C3BBC69}"/>
              </a:ext>
            </a:extLst>
          </p:cNvPr>
          <p:cNvSpPr/>
          <p:nvPr/>
        </p:nvSpPr>
        <p:spPr>
          <a:xfrm>
            <a:off x="3456771" y="44793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BEEB40D3-FB8B-417A-9828-A7D0035BEE2C}"/>
              </a:ext>
            </a:extLst>
          </p:cNvPr>
          <p:cNvSpPr/>
          <p:nvPr/>
        </p:nvSpPr>
        <p:spPr>
          <a:xfrm>
            <a:off x="3480567" y="52587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E62454-C18C-42DD-8CF7-3ADC29162A80}"/>
              </a:ext>
            </a:extLst>
          </p:cNvPr>
          <p:cNvSpPr/>
          <p:nvPr/>
        </p:nvSpPr>
        <p:spPr>
          <a:xfrm>
            <a:off x="3227448" y="3410481"/>
            <a:ext cx="14012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d, </a:t>
            </a:r>
            <a:r>
              <a:rPr lang="en-US" altLang="zh-TW" sz="2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DDB49E-7274-4722-917E-ABF4E53FD104}"/>
              </a:ext>
            </a:extLst>
          </p:cNvPr>
          <p:cNvSpPr/>
          <p:nvPr/>
        </p:nvSpPr>
        <p:spPr>
          <a:xfrm>
            <a:off x="3253133" y="4157994"/>
            <a:ext cx="14332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</a:t>
            </a:r>
            <a:r>
              <a:rPr lang="en-US" altLang="zh-TW" sz="2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35DDD5-E909-4614-A18A-88F2C5FC2526}"/>
              </a:ext>
            </a:extLst>
          </p:cNvPr>
          <p:cNvSpPr/>
          <p:nvPr/>
        </p:nvSpPr>
        <p:spPr>
          <a:xfrm>
            <a:off x="3268104" y="4905507"/>
            <a:ext cx="16320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d, </a:t>
            </a:r>
            <a:r>
              <a:rPr lang="en-US" altLang="zh-TW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A55A72-2CAA-461A-90C2-7D56F77CC7DD}"/>
              </a:ext>
            </a:extLst>
          </p:cNvPr>
          <p:cNvSpPr/>
          <p:nvPr/>
        </p:nvSpPr>
        <p:spPr>
          <a:xfrm>
            <a:off x="4826891" y="3531236"/>
            <a:ext cx="1541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F419E1-7886-40C2-A4B8-DDB59A325856}"/>
              </a:ext>
            </a:extLst>
          </p:cNvPr>
          <p:cNvSpPr/>
          <p:nvPr/>
        </p:nvSpPr>
        <p:spPr>
          <a:xfrm>
            <a:off x="4826891" y="4263247"/>
            <a:ext cx="1617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C4730B-34DD-4CCF-A00D-203CE52BB10D}"/>
              </a:ext>
            </a:extLst>
          </p:cNvPr>
          <p:cNvSpPr/>
          <p:nvPr/>
        </p:nvSpPr>
        <p:spPr>
          <a:xfrm>
            <a:off x="4837256" y="5031628"/>
            <a:ext cx="1253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A3EF22-84AD-4845-91F8-E5778797FB84}"/>
              </a:ext>
            </a:extLst>
          </p:cNvPr>
          <p:cNvSpPr/>
          <p:nvPr/>
        </p:nvSpPr>
        <p:spPr>
          <a:xfrm>
            <a:off x="6563638" y="4079191"/>
            <a:ext cx="21409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minimum 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AEE625-26D5-4BAD-8D1D-26D44CE52A01}"/>
              </a:ext>
            </a:extLst>
          </p:cNvPr>
          <p:cNvSpPr/>
          <p:nvPr/>
        </p:nvSpPr>
        <p:spPr>
          <a:xfrm>
            <a:off x="3808472" y="5676960"/>
            <a:ext cx="2391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sz="1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7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4" grpId="0" animBg="1"/>
      <p:bldP spid="29" grpId="0"/>
      <p:bldP spid="11" grpId="0"/>
      <p:bldP spid="13" grpId="0"/>
      <p:bldP spid="12" grpId="0" animBg="1"/>
      <p:bldP spid="14" grpId="0" animBg="1"/>
      <p:bldP spid="15" grpId="0" animBg="1"/>
      <p:bldP spid="16" grpId="0"/>
      <p:bldP spid="17" grpId="0"/>
      <p:bldP spid="19" grpId="0"/>
      <p:bldP spid="21" grpId="0"/>
      <p:bldP spid="22" grpId="0"/>
      <p:bldP spid="23" grpId="0"/>
      <p:bldP spid="2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Recursive </a:t>
            </a:r>
            <a:r>
              <a:rPr lang="en-US" altLang="zh-TW" sz="36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step: </a:t>
            </a:r>
            <a:r>
              <a:rPr lang="en-US" altLang="zh-TW" sz="3600" dirty="0">
                <a:solidFill>
                  <a:srgbClr val="92D050"/>
                </a:solidFill>
                <a:cs typeface="Courier New" panose="02070309020205020404" pitchFamily="49" charset="0"/>
              </a:rPr>
              <a:t>case 1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3600" b="1" dirty="0">
              <a:solidFill>
                <a:srgbClr val="92D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01" y="2824968"/>
            <a:ext cx="8229600" cy="58326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two possible sub-cases :	</a:t>
            </a:r>
          </a:p>
          <a:p>
            <a:pPr marL="0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case, we note that </a:t>
            </a:r>
          </a:p>
          <a:p>
            <a:pPr marL="0" indent="0">
              <a:buNone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== check_palindrome(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pt-BR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r-1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pt-BR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</a:t>
            </a:r>
          </a:p>
          <a:p>
            <a:pPr marL="457200" lvl="1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21A630C-D6B3-4F4D-9625-4C753DF60AB3}"/>
              </a:ext>
            </a:extLst>
          </p:cNvPr>
          <p:cNvSpPr/>
          <p:nvPr/>
        </p:nvSpPr>
        <p:spPr>
          <a:xfrm>
            <a:off x="911098" y="3951566"/>
            <a:ext cx="965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abca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438F58A-C48E-4764-8872-327FFD87ADE8}"/>
              </a:ext>
            </a:extLst>
          </p:cNvPr>
          <p:cNvSpPr/>
          <p:nvPr/>
        </p:nvSpPr>
        <p:spPr>
          <a:xfrm>
            <a:off x="911098" y="5027074"/>
            <a:ext cx="9459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aaca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79F3332-D8B5-4699-A165-1142223BEC52}"/>
              </a:ext>
            </a:extLst>
          </p:cNvPr>
          <p:cNvSpPr/>
          <p:nvPr/>
        </p:nvSpPr>
        <p:spPr>
          <a:xfrm>
            <a:off x="1710921" y="3781579"/>
            <a:ext cx="15762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str[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865C1A2-0783-4079-8499-28CD8227AAA1}"/>
              </a:ext>
            </a:extLst>
          </p:cNvPr>
          <p:cNvSpPr/>
          <p:nvPr/>
        </p:nvSpPr>
        <p:spPr>
          <a:xfrm>
            <a:off x="3185774" y="3934488"/>
            <a:ext cx="7679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bca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771DA-59E5-41C0-9784-025AAB3C19B2}"/>
              </a:ext>
            </a:extLst>
          </p:cNvPr>
          <p:cNvSpPr/>
          <p:nvPr/>
        </p:nvSpPr>
        <p:spPr>
          <a:xfrm>
            <a:off x="3181670" y="4980866"/>
            <a:ext cx="748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箭號: 向右 23">
            <a:extLst>
              <a:ext uri="{FF2B5EF4-FFF2-40B4-BE49-F238E27FC236}">
                <a16:creationId xmlns:a16="http://schemas.microsoft.com/office/drawing/2014/main" id="{6FB975B9-A37D-4A08-8893-677167A87C45}"/>
              </a:ext>
            </a:extLst>
          </p:cNvPr>
          <p:cNvSpPr/>
          <p:nvPr/>
        </p:nvSpPr>
        <p:spPr>
          <a:xfrm>
            <a:off x="2140312" y="4129469"/>
            <a:ext cx="709742" cy="262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85C1280-7374-434B-B37D-09756EAB4C7E}"/>
              </a:ext>
            </a:extLst>
          </p:cNvPr>
          <p:cNvSpPr/>
          <p:nvPr/>
        </p:nvSpPr>
        <p:spPr>
          <a:xfrm>
            <a:off x="1710921" y="4902274"/>
            <a:ext cx="15762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str[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箭號: 向右 28">
            <a:extLst>
              <a:ext uri="{FF2B5EF4-FFF2-40B4-BE49-F238E27FC236}">
                <a16:creationId xmlns:a16="http://schemas.microsoft.com/office/drawing/2014/main" id="{250DC9BB-BDC0-49E4-ACDB-5DD3AC187233}"/>
              </a:ext>
            </a:extLst>
          </p:cNvPr>
          <p:cNvSpPr/>
          <p:nvPr/>
        </p:nvSpPr>
        <p:spPr>
          <a:xfrm>
            <a:off x="2144183" y="5220373"/>
            <a:ext cx="709742" cy="262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D8DFFB-8F01-4C8B-B412-156D2EEFD0D5}"/>
              </a:ext>
            </a:extLst>
          </p:cNvPr>
          <p:cNvSpPr/>
          <p:nvPr/>
        </p:nvSpPr>
        <p:spPr>
          <a:xfrm>
            <a:off x="4131580" y="3735596"/>
            <a:ext cx="350354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need to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Remove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more 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characters</a:t>
            </a:r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become palindrome.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just ignore it from the beginning we only 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1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C6A9D57-FD0F-43E8-B1EF-743BD42E5010}"/>
              </a:ext>
            </a:extLst>
          </p:cNvPr>
          <p:cNvSpPr/>
          <p:nvPr/>
        </p:nvSpPr>
        <p:spPr>
          <a:xfrm>
            <a:off x="4048733" y="5128042"/>
            <a:ext cx="46226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TW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 it’s a </a:t>
            </a:r>
            <a:r>
              <a:rPr lang="pt-BR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palindrome,</a:t>
            </a:r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character.</a:t>
            </a:r>
          </a:p>
          <a:p>
            <a:r>
              <a:rPr lang="en-US" altLang="zh-TW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</a:t>
            </a:r>
            <a:r>
              <a:rPr lang="en-US" altLang="zh-TW" sz="1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as we ignore it from beginning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D2D1813-1583-448C-8283-F11B2688039B}"/>
              </a:ext>
            </a:extLst>
          </p:cNvPr>
          <p:cNvSpPr/>
          <p:nvPr/>
        </p:nvSpPr>
        <p:spPr>
          <a:xfrm>
            <a:off x="605967" y="3468177"/>
            <a:ext cx="462261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 If str[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!=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l+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EF81B9-6B7F-437E-B4EE-8295E75E9789}"/>
              </a:ext>
            </a:extLst>
          </p:cNvPr>
          <p:cNvSpPr/>
          <p:nvPr/>
        </p:nvSpPr>
        <p:spPr>
          <a:xfrm>
            <a:off x="605966" y="4564700"/>
            <a:ext cx="462261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 If str[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str[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l+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439FCE1-3E50-454A-82BB-792E1D1BE029}"/>
              </a:ext>
            </a:extLst>
          </p:cNvPr>
          <p:cNvSpPr/>
          <p:nvPr/>
        </p:nvSpPr>
        <p:spPr>
          <a:xfrm>
            <a:off x="3143676" y="1479638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0A0992-D6E8-4193-8D58-EB909EE7D259}"/>
              </a:ext>
            </a:extLst>
          </p:cNvPr>
          <p:cNvSpPr/>
          <p:nvPr/>
        </p:nvSpPr>
        <p:spPr>
          <a:xfrm>
            <a:off x="4691123" y="1102069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D0D2E93-C735-4FB1-8AEC-B171DD041E3E}"/>
              </a:ext>
            </a:extLst>
          </p:cNvPr>
          <p:cNvSpPr/>
          <p:nvPr/>
        </p:nvSpPr>
        <p:spPr>
          <a:xfrm>
            <a:off x="3029279" y="1129680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AB5B46D-11AC-4418-9D37-71E6A65ED660}"/>
              </a:ext>
            </a:extLst>
          </p:cNvPr>
          <p:cNvSpPr/>
          <p:nvPr/>
        </p:nvSpPr>
        <p:spPr>
          <a:xfrm>
            <a:off x="2957389" y="1616486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B1FC8A-CD42-466F-B12F-1D945F26C106}"/>
              </a:ext>
            </a:extLst>
          </p:cNvPr>
          <p:cNvSpPr/>
          <p:nvPr/>
        </p:nvSpPr>
        <p:spPr>
          <a:xfrm>
            <a:off x="4636984" y="1615949"/>
            <a:ext cx="7113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E003E4-3486-4FA7-A2BD-C321CF20DF4B}"/>
              </a:ext>
            </a:extLst>
          </p:cNvPr>
          <p:cNvSpPr/>
          <p:nvPr/>
        </p:nvSpPr>
        <p:spPr>
          <a:xfrm>
            <a:off x="2957389" y="1627100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DB1198-55BF-4B13-A9E7-CAC31E746F9E}"/>
              </a:ext>
            </a:extLst>
          </p:cNvPr>
          <p:cNvSpPr/>
          <p:nvPr/>
        </p:nvSpPr>
        <p:spPr>
          <a:xfrm>
            <a:off x="4636984" y="1626563"/>
            <a:ext cx="7113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3410697" y="2168903"/>
            <a:ext cx="1694998" cy="186754"/>
            <a:chOff x="5744029" y="2959350"/>
            <a:chExt cx="1694998" cy="186754"/>
          </a:xfrm>
        </p:grpSpPr>
        <p:grpSp>
          <p:nvGrpSpPr>
            <p:cNvPr id="24" name="群組 23"/>
            <p:cNvGrpSpPr/>
            <p:nvPr/>
          </p:nvGrpSpPr>
          <p:grpSpPr>
            <a:xfrm>
              <a:off x="5744029" y="2959350"/>
              <a:ext cx="1694998" cy="178423"/>
              <a:chOff x="3369997" y="2083857"/>
              <a:chExt cx="1694998" cy="178423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3389817" y="2083857"/>
                <a:ext cx="0" cy="1784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H="1">
                <a:off x="3369997" y="2262280"/>
                <a:ext cx="169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線接點 50"/>
            <p:cNvCxnSpPr/>
            <p:nvPr/>
          </p:nvCxnSpPr>
          <p:spPr>
            <a:xfrm>
              <a:off x="7439027" y="2967681"/>
              <a:ext cx="0" cy="178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3206765" y="2160572"/>
            <a:ext cx="1694998" cy="186754"/>
            <a:chOff x="5744029" y="2959350"/>
            <a:chExt cx="1694998" cy="186754"/>
          </a:xfrm>
        </p:grpSpPr>
        <p:grpSp>
          <p:nvGrpSpPr>
            <p:cNvPr id="54" name="群組 53"/>
            <p:cNvGrpSpPr/>
            <p:nvPr/>
          </p:nvGrpSpPr>
          <p:grpSpPr>
            <a:xfrm>
              <a:off x="5744029" y="2959350"/>
              <a:ext cx="1694998" cy="178423"/>
              <a:chOff x="3369997" y="2083857"/>
              <a:chExt cx="1694998" cy="178423"/>
            </a:xfrm>
          </p:grpSpPr>
          <p:cxnSp>
            <p:nvCxnSpPr>
              <p:cNvPr id="56" name="直線接點 55"/>
              <p:cNvCxnSpPr/>
              <p:nvPr/>
            </p:nvCxnSpPr>
            <p:spPr>
              <a:xfrm>
                <a:off x="3389817" y="2083857"/>
                <a:ext cx="0" cy="1784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3369997" y="2262280"/>
                <a:ext cx="169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線接點 54"/>
            <p:cNvCxnSpPr/>
            <p:nvPr/>
          </p:nvCxnSpPr>
          <p:spPr>
            <a:xfrm>
              <a:off x="7439027" y="2967681"/>
              <a:ext cx="0" cy="178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/>
          <p:cNvGrpSpPr/>
          <p:nvPr/>
        </p:nvGrpSpPr>
        <p:grpSpPr>
          <a:xfrm>
            <a:off x="3446123" y="2168903"/>
            <a:ext cx="1464024" cy="186754"/>
            <a:chOff x="5744029" y="2959350"/>
            <a:chExt cx="1464024" cy="186754"/>
          </a:xfrm>
        </p:grpSpPr>
        <p:grpSp>
          <p:nvGrpSpPr>
            <p:cNvPr id="59" name="群組 58"/>
            <p:cNvGrpSpPr/>
            <p:nvPr/>
          </p:nvGrpSpPr>
          <p:grpSpPr>
            <a:xfrm>
              <a:off x="5744029" y="2959350"/>
              <a:ext cx="1464024" cy="186754"/>
              <a:chOff x="3369997" y="2083857"/>
              <a:chExt cx="1464024" cy="186754"/>
            </a:xfrm>
          </p:grpSpPr>
          <p:cxnSp>
            <p:nvCxnSpPr>
              <p:cNvPr id="61" name="直線接點 60"/>
              <p:cNvCxnSpPr/>
              <p:nvPr/>
            </p:nvCxnSpPr>
            <p:spPr>
              <a:xfrm>
                <a:off x="3389817" y="2083857"/>
                <a:ext cx="0" cy="1784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 flipV="1">
                <a:off x="3369997" y="2262280"/>
                <a:ext cx="1464024" cy="83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接點 59"/>
            <p:cNvCxnSpPr/>
            <p:nvPr/>
          </p:nvCxnSpPr>
          <p:spPr>
            <a:xfrm>
              <a:off x="7200754" y="2967681"/>
              <a:ext cx="0" cy="178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FDB24F3B-4926-4015-AD79-B5BEEA4E091A}"/>
              </a:ext>
            </a:extLst>
          </p:cNvPr>
          <p:cNvSpPr/>
          <p:nvPr/>
        </p:nvSpPr>
        <p:spPr>
          <a:xfrm>
            <a:off x="4375270" y="1108903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6791FE-75B6-4D0D-A1B4-22C776662E0E}"/>
              </a:ext>
            </a:extLst>
          </p:cNvPr>
          <p:cNvSpPr/>
          <p:nvPr/>
        </p:nvSpPr>
        <p:spPr>
          <a:xfrm>
            <a:off x="3257426" y="1136620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362ECA-A835-499C-A6F9-40A3F93E2BEF}"/>
              </a:ext>
            </a:extLst>
          </p:cNvPr>
          <p:cNvSpPr/>
          <p:nvPr/>
        </p:nvSpPr>
        <p:spPr>
          <a:xfrm>
            <a:off x="3027671" y="1134726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926026E-6FE2-458B-8AA4-4C398A94405C}"/>
              </a:ext>
            </a:extLst>
          </p:cNvPr>
          <p:cNvSpPr/>
          <p:nvPr/>
        </p:nvSpPr>
        <p:spPr>
          <a:xfrm>
            <a:off x="4375270" y="1108903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D7084D-0399-49F3-8DA7-2BAD5A7845C5}"/>
              </a:ext>
            </a:extLst>
          </p:cNvPr>
          <p:cNvSpPr/>
          <p:nvPr/>
        </p:nvSpPr>
        <p:spPr>
          <a:xfrm>
            <a:off x="3259253" y="114513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 animBg="1"/>
      <p:bldP spid="82" grpId="0"/>
      <p:bldP spid="83" grpId="0" animBg="1"/>
      <p:bldP spid="84" grpId="0"/>
      <p:bldP spid="85" grpId="0"/>
      <p:bldP spid="86" grpId="0"/>
      <p:bldP spid="87" grpId="0"/>
      <p:bldP spid="92" grpId="0"/>
      <p:bldP spid="95" grpId="0"/>
      <p:bldP spid="25" grpId="0"/>
      <p:bldP spid="26" grpId="0"/>
      <p:bldP spid="21" grpId="0"/>
      <p:bldP spid="22" grpId="0"/>
      <p:bldP spid="39" grpId="0"/>
      <p:bldP spid="40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CDF6885-3047-4CA5-AFF6-6F8876808CE1}"/>
              </a:ext>
            </a:extLst>
          </p:cNvPr>
          <p:cNvSpPr/>
          <p:nvPr/>
        </p:nvSpPr>
        <p:spPr>
          <a:xfrm>
            <a:off x="336919" y="1052736"/>
            <a:ext cx="792262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altLang="zh-TW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str[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!= str[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we try to remove the </a:t>
            </a:r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leftmost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character and the </a:t>
            </a:r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rightmost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character</a:t>
            </a:r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respectively by calling  </a:t>
            </a:r>
            <a:r>
              <a:rPr lang="en-US" altLang="zh-TW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again, and choose the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smallest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afterwards 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B19F272-C7F0-4271-B817-5F916D5CF236}"/>
              </a:ext>
            </a:extLst>
          </p:cNvPr>
          <p:cNvSpPr/>
          <p:nvPr/>
        </p:nvSpPr>
        <p:spPr>
          <a:xfrm>
            <a:off x="0" y="3212976"/>
            <a:ext cx="914400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zh-TW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TW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,r) ==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min( 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+1,r)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r-1)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zh-TW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F62373-F298-4C84-A2B3-56BB242AF007}"/>
              </a:ext>
            </a:extLst>
          </p:cNvPr>
          <p:cNvSpPr/>
          <p:nvPr/>
        </p:nvSpPr>
        <p:spPr>
          <a:xfrm>
            <a:off x="4300102" y="4023501"/>
            <a:ext cx="42950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plus one after </a:t>
            </a:r>
            <a:r>
              <a:rPr lang="en-US" altLang="zh-TW" sz="20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character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A261FAE-717B-433E-8EC2-1C2537FF6A4B}"/>
              </a:ext>
            </a:extLst>
          </p:cNvPr>
          <p:cNvCxnSpPr>
            <a:cxnSpLocks/>
          </p:cNvCxnSpPr>
          <p:nvPr/>
        </p:nvCxnSpPr>
        <p:spPr>
          <a:xfrm flipH="1" flipV="1">
            <a:off x="5652120" y="3566693"/>
            <a:ext cx="144016" cy="46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168B41C-0474-4E33-82F6-1453ECC778AA}"/>
              </a:ext>
            </a:extLst>
          </p:cNvPr>
          <p:cNvCxnSpPr>
            <a:cxnSpLocks/>
          </p:cNvCxnSpPr>
          <p:nvPr/>
        </p:nvCxnSpPr>
        <p:spPr>
          <a:xfrm flipV="1">
            <a:off x="8043524" y="3662405"/>
            <a:ext cx="216024" cy="46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標題 1">
            <a:extLst>
              <a:ext uri="{FF2B5EF4-FFF2-40B4-BE49-F238E27FC236}">
                <a16:creationId xmlns:a16="http://schemas.microsoft.com/office/drawing/2014/main" id="{2884F399-FD72-4A72-95C2-0360ED34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Recursive </a:t>
            </a:r>
            <a:r>
              <a:rPr lang="en-US" altLang="zh-TW" sz="36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step: </a:t>
            </a:r>
            <a:r>
              <a:rPr lang="en-US" altLang="zh-TW" sz="3600" dirty="0">
                <a:solidFill>
                  <a:srgbClr val="92D050"/>
                </a:solidFill>
                <a:cs typeface="Courier New" panose="02070309020205020404" pitchFamily="49" charset="0"/>
              </a:rPr>
              <a:t>case 2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!=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D11B766-AA1E-4125-ADDA-BE938CDD66B6}"/>
              </a:ext>
            </a:extLst>
          </p:cNvPr>
          <p:cNvSpPr/>
          <p:nvPr/>
        </p:nvSpPr>
        <p:spPr>
          <a:xfrm>
            <a:off x="611560" y="1874406"/>
            <a:ext cx="5923160" cy="4983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0861" y="892989"/>
            <a:ext cx="8229600" cy="1311875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&gt;=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no more character can be removed.</a:t>
            </a:r>
          </a:p>
          <a:p>
            <a:pPr marL="400050" lvl="2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-&gt; return 0</a:t>
            </a: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C19CF937-D107-4DD9-90AD-33B848CCBEC9}"/>
              </a:ext>
            </a:extLst>
          </p:cNvPr>
          <p:cNvSpPr txBox="1">
            <a:spLocks/>
          </p:cNvSpPr>
          <p:nvPr/>
        </p:nvSpPr>
        <p:spPr>
          <a:xfrm>
            <a:off x="179512" y="142467"/>
            <a:ext cx="732026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Basis (the simplest) step</a:t>
            </a:r>
            <a:endParaRPr lang="zh-TW" altLang="en-US" sz="3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8BDE92-A87A-4405-8918-224376224F91}"/>
              </a:ext>
            </a:extLst>
          </p:cNvPr>
          <p:cNvSpPr/>
          <p:nvPr/>
        </p:nvSpPr>
        <p:spPr>
          <a:xfrm>
            <a:off x="683568" y="1874406"/>
            <a:ext cx="5923160" cy="50475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 l , int r) {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int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if(l&gt;=r) {		// </a:t>
            </a:r>
            <a:r>
              <a:rPr lang="en-US" altLang="zh-TW" sz="1600" dirty="0">
                <a:solidFill>
                  <a:srgbClr val="FFC000"/>
                </a:solidFill>
                <a:cs typeface="Courier New" panose="02070309020205020404" pitchFamily="49" charset="0"/>
              </a:rPr>
              <a:t>Basis   step</a:t>
            </a:r>
            <a:endParaRPr lang="en-US" altLang="zh-TW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 0;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if(str[l]==str[r]) {      //</a:t>
            </a:r>
            <a:r>
              <a:rPr lang="en-US" altLang="zh-TW" sz="1600" b="1" dirty="0"/>
              <a:t>  </a:t>
            </a:r>
            <a:r>
              <a:rPr lang="en-US" altLang="zh-TW" sz="16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600" dirty="0">
                <a:solidFill>
                  <a:srgbClr val="92D050"/>
                </a:solidFill>
                <a:cs typeface="Courier New" panose="02070309020205020404" pitchFamily="49" charset="0"/>
              </a:rPr>
              <a:t>case 1</a:t>
            </a:r>
            <a:endParaRPr lang="en-US" altLang="zh-TW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r-1);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	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else {	                  //</a:t>
            </a:r>
            <a:r>
              <a:rPr lang="en-US" altLang="zh-TW" sz="1600" b="1" dirty="0"/>
              <a:t>  </a:t>
            </a:r>
            <a:r>
              <a:rPr lang="en-US" altLang="zh-TW" sz="16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600" dirty="0">
                <a:solidFill>
                  <a:srgbClr val="92D050"/>
                </a:solidFill>
                <a:cs typeface="Courier New" panose="02070309020205020404" pitchFamily="49" charset="0"/>
              </a:rPr>
              <a:t>case 2 </a:t>
            </a:r>
            <a:endParaRPr lang="en-US" altLang="zh-TW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	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=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  r);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  l, r-1);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(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)? delete_right+1: delete_left+1;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9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1137</Words>
  <Application>Microsoft Office PowerPoint</Application>
  <PresentationFormat>如螢幕大小 (4:3)</PresentationFormat>
  <Paragraphs>712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 Unicode MS</vt:lpstr>
      <vt:lpstr>新細明體</vt:lpstr>
      <vt:lpstr>Arial</vt:lpstr>
      <vt:lpstr>Brush Script MT</vt:lpstr>
      <vt:lpstr>Calibri</vt:lpstr>
      <vt:lpstr>Courier New</vt:lpstr>
      <vt:lpstr>Office 佈景主題</vt:lpstr>
      <vt:lpstr>12458 - Writing APP</vt:lpstr>
      <vt:lpstr>Description</vt:lpstr>
      <vt:lpstr>Input</vt:lpstr>
      <vt:lpstr>Output</vt:lpstr>
      <vt:lpstr>Idea - intro</vt:lpstr>
      <vt:lpstr>Idea – our purpose</vt:lpstr>
      <vt:lpstr>Idea - Recursive step: case 1 str[l] == str[r]</vt:lpstr>
      <vt:lpstr>Idea - Recursive step: case 2 str[l] != str[r]</vt:lpstr>
      <vt:lpstr>PowerPoint 簡報</vt:lpstr>
      <vt:lpstr>PowerPoint 簡報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12414 - Midorimushi</dc:title>
  <dc:creator>Leo</dc:creator>
  <cp:lastModifiedBy>shunrenyang</cp:lastModifiedBy>
  <cp:revision>231</cp:revision>
  <dcterms:created xsi:type="dcterms:W3CDTF">2019-10-12T16:04:20Z</dcterms:created>
  <dcterms:modified xsi:type="dcterms:W3CDTF">2023-11-15T04:03:21Z</dcterms:modified>
</cp:coreProperties>
</file>