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20" r:id="rId3"/>
    <p:sldId id="257" r:id="rId4"/>
    <p:sldId id="25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1800"/>
    <a:srgbClr val="017101"/>
    <a:srgbClr val="FF9400"/>
    <a:srgbClr val="F6F6F6"/>
    <a:srgbClr val="004D80"/>
    <a:srgbClr val="05A89E"/>
    <a:srgbClr val="0076BB"/>
    <a:srgbClr val="DB3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2"/>
    <p:restoredTop sz="96534"/>
  </p:normalViewPr>
  <p:slideViewPr>
    <p:cSldViewPr snapToGrid="0">
      <p:cViewPr varScale="1">
        <p:scale>
          <a:sx n="87" d="100"/>
          <a:sy n="87" d="100"/>
        </p:scale>
        <p:origin x="317" y="77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12FBB-925C-8A45-BF86-5BB2251EA5AE}" type="datetimeFigureOut">
              <a:rPr lang="en-TW" smtClean="0"/>
              <a:t>12/12/2023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B479F-29C0-8144-A751-D5B5445E078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45513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C372-3B74-7CEC-69C6-78299D092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513CD-97A1-7A0A-5098-C898FB01B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DFAF7-1CAA-9BD4-3C6A-8D3EF790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5A1D-2686-E34F-9733-9A9CB87B07DD}" type="datetimeFigureOut">
              <a:rPr lang="en-TW" smtClean="0"/>
              <a:t>12/12/2023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54FEB-5BAF-74C0-FAD8-88CD5EBB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40318-9A9E-4255-0E5F-40A75643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0D31-B915-834F-8FD3-C0F112F218E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8871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2566-CAE0-08E5-55D6-2544EAB6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6A5E0-BAC0-3FD7-0832-A881ACF5A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3FF0E-B165-B5F7-7B50-3D8E2102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5A1D-2686-E34F-9733-9A9CB87B07DD}" type="datetimeFigureOut">
              <a:rPr lang="en-TW" smtClean="0"/>
              <a:t>12/12/2023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04438-0429-F419-5BE1-02654368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7DADB-EDE0-E3A7-B5B1-298498E0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0D31-B915-834F-8FD3-C0F112F218E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2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362D81-C33D-9738-1FB9-AA311630A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AB380-9BE1-A67F-8B7E-FD7EDB484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F431B-964F-3AAD-6AA9-89823F77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5A1D-2686-E34F-9733-9A9CB87B07DD}" type="datetimeFigureOut">
              <a:rPr lang="en-TW" smtClean="0"/>
              <a:t>12/12/2023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C931D-7448-29D8-1207-88AF8BA4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002C-E35D-20F9-1FE5-104D8597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0D31-B915-834F-8FD3-C0F112F218E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8796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D170-0836-8E7B-1139-63EE3ACF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E012F-D924-C0FE-9A10-C88A7D7B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93C79-633C-BB5B-622A-27179777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5A1D-2686-E34F-9733-9A9CB87B07DD}" type="datetimeFigureOut">
              <a:rPr lang="en-TW" smtClean="0"/>
              <a:t>12/12/2023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0E894-72C4-03C9-059C-96AD69B4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84DF1-2D70-4B43-D371-FD30B2D1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0D31-B915-834F-8FD3-C0F112F218E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6382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4427-D6BF-2955-056F-E5DFF731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ED7F-7B6F-AD8C-19E5-25BC1DD92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0395B-84BF-FD04-CDA0-D1599281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5A1D-2686-E34F-9733-9A9CB87B07DD}" type="datetimeFigureOut">
              <a:rPr lang="en-TW" smtClean="0"/>
              <a:t>12/12/2023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33080-4A28-A174-9E3A-49FF6F10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52A3E-AC34-3E8B-17DD-04254AA1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0D31-B915-834F-8FD3-C0F112F218E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2410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0614-A687-FA60-B70D-B9BDEB42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87925-5E48-CD03-ADDB-6AC605A54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B3962-BFF9-A3DB-8B40-72D72BFC6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A2383-513A-15B9-DF1A-5D80B1CE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5A1D-2686-E34F-9733-9A9CB87B07DD}" type="datetimeFigureOut">
              <a:rPr lang="en-TW" smtClean="0"/>
              <a:t>12/12/2023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E2972-9BF4-1B30-CF49-0E520B9A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28EF2-AC01-419B-3A81-99D96D60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0D31-B915-834F-8FD3-C0F112F218E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6766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707E-1040-2428-8219-1232CAA0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C4401-5950-36BA-A1FE-B43D6B13E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34070-01C3-975A-B072-77B258482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AE2AB-B928-A311-0874-FDDE48E4E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1C79B-3FF8-CF5D-6030-23DDEC618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54FF3-CB4F-424F-E534-A46418F2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5A1D-2686-E34F-9733-9A9CB87B07DD}" type="datetimeFigureOut">
              <a:rPr lang="en-TW" smtClean="0"/>
              <a:t>12/12/2023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6CC97-1D6F-68FA-DD24-3F48DFCC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57E43-021A-3D3B-5EF9-DE916BE0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0D31-B915-834F-8FD3-C0F112F218E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5486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4C0D-66E1-8F43-5B47-9841FFF8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D522D-6576-6C59-AA62-9AE45C15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5A1D-2686-E34F-9733-9A9CB87B07DD}" type="datetimeFigureOut">
              <a:rPr lang="en-TW" smtClean="0"/>
              <a:t>12/12/2023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BF9C4-418A-B490-EB23-BEB11385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A13B1-AF24-D6D0-8ECE-0A13B7B9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0D31-B915-834F-8FD3-C0F112F218E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836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C5FEF8-E208-98AC-42AB-28D34161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5A1D-2686-E34F-9733-9A9CB87B07DD}" type="datetimeFigureOut">
              <a:rPr lang="en-TW" smtClean="0"/>
              <a:t>12/12/2023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79EC1-390E-3BFA-7C75-9874A460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3D2B0-FEB9-74A3-ECCB-679DA3DA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0D31-B915-834F-8FD3-C0F112F218E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8332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62E1-602C-77AD-215C-162FDCAB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B8700-0C31-8902-0949-9B52D1A4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00E65-EDAE-C8F9-EA20-59312C74A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E32FD-0236-ED90-DE53-753EF5CA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5A1D-2686-E34F-9733-9A9CB87B07DD}" type="datetimeFigureOut">
              <a:rPr lang="en-TW" smtClean="0"/>
              <a:t>12/12/2023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3BB1F-A977-5E96-6874-9321AFE0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ADB71-33B5-86D2-7398-31B5DC93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0D31-B915-834F-8FD3-C0F112F218E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3068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6B52-DDCC-D68C-124E-87EF9DE1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1164F-CE70-75D4-55AA-B3394C872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B8708-A09C-85CF-C1C7-A8DB297FC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B972C-BE9E-E9FC-334C-B9BD7EBB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5A1D-2686-E34F-9733-9A9CB87B07DD}" type="datetimeFigureOut">
              <a:rPr lang="en-TW" smtClean="0"/>
              <a:t>12/12/2023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4F070-6D40-2EFF-3962-89FDC0C7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23BF3-975B-86D9-8998-01C5D5C8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0D31-B915-834F-8FD3-C0F112F218E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6865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B6119B-EB64-9369-1760-57792800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179D0-3603-894B-6F53-09B4ECEA6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36D03-FBDB-4BFA-343E-79A89807D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85A1D-2686-E34F-9733-9A9CB87B07DD}" type="datetimeFigureOut">
              <a:rPr lang="en-TW" smtClean="0"/>
              <a:t>12/12/2023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A5DCC-76B1-D2E2-0C64-937375AE9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DE927-746B-9366-EF15-634C0D55B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0D31-B915-834F-8FD3-C0F112F218E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498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ideone.com/SGvN4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ideone.com/jgeml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deone.com/bE015u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9EA44D-9126-500A-4B87-776E5D991112}"/>
              </a:ext>
            </a:extLst>
          </p:cNvPr>
          <p:cNvSpPr txBox="1"/>
          <p:nvPr/>
        </p:nvSpPr>
        <p:spPr>
          <a:xfrm>
            <a:off x="1005237" y="1535339"/>
            <a:ext cx="10083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5000" dirty="0">
                <a:latin typeface="Avenir Next Medium" panose="020B0503020202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rPr>
              <a:t>14166 - </a:t>
            </a:r>
            <a:r>
              <a:rPr lang="en-US" sz="54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Doraemon's dorayaki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03DC3-0B50-7D3A-DE41-DF7E423E5AED}"/>
              </a:ext>
            </a:extLst>
          </p:cNvPr>
          <p:cNvSpPr txBox="1"/>
          <p:nvPr/>
        </p:nvSpPr>
        <p:spPr>
          <a:xfrm>
            <a:off x="1103585" y="1029908"/>
            <a:ext cx="8922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altLang="zh-TW" sz="3000" dirty="0">
                <a:latin typeface="Avenir Next" panose="020B0503020202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rPr>
              <a:t>I2P(I) Final</a:t>
            </a:r>
            <a:r>
              <a:rPr lang="en-TW" sz="3000" dirty="0">
                <a:latin typeface="Avenir Next" panose="020B0503020202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rPr>
              <a:t> Practice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2FBE49-F88A-F8E1-771B-CBFDAF275C6C}"/>
              </a:ext>
            </a:extLst>
          </p:cNvPr>
          <p:cNvSpPr/>
          <p:nvPr/>
        </p:nvSpPr>
        <p:spPr>
          <a:xfrm>
            <a:off x="740769" y="959826"/>
            <a:ext cx="138832" cy="1368375"/>
          </a:xfrm>
          <a:prstGeom prst="roundRect">
            <a:avLst>
              <a:gd name="adj" fmla="val 270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84628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9EA44D-9126-500A-4B87-776E5D991112}"/>
              </a:ext>
            </a:extLst>
          </p:cNvPr>
          <p:cNvSpPr txBox="1"/>
          <p:nvPr/>
        </p:nvSpPr>
        <p:spPr>
          <a:xfrm>
            <a:off x="851933" y="555616"/>
            <a:ext cx="89223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venir Next" panose="020B0503020202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rPr>
              <a:t>Idea 2: Memorization</a:t>
            </a:r>
            <a:endParaRPr lang="en-TW" sz="3500" dirty="0">
              <a:latin typeface="Avenir Next" panose="020B0503020202020204" pitchFamily="34" charset="0"/>
              <a:ea typeface="Noto Sans Display" panose="020B0502040504020204" pitchFamily="34" charset="0"/>
              <a:cs typeface="Noto Sans Display" panose="020B05020405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2FBE49-F88A-F8E1-771B-CBFDAF275C6C}"/>
              </a:ext>
            </a:extLst>
          </p:cNvPr>
          <p:cNvSpPr/>
          <p:nvPr/>
        </p:nvSpPr>
        <p:spPr>
          <a:xfrm>
            <a:off x="593249" y="532564"/>
            <a:ext cx="108847" cy="573937"/>
          </a:xfrm>
          <a:prstGeom prst="roundRect">
            <a:avLst>
              <a:gd name="adj" fmla="val 270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8CA6BD-BCD1-D275-667A-69AF619E8E8C}"/>
              </a:ext>
            </a:extLst>
          </p:cNvPr>
          <p:cNvSpPr txBox="1"/>
          <p:nvPr/>
        </p:nvSpPr>
        <p:spPr>
          <a:xfrm>
            <a:off x="881002" y="1294307"/>
            <a:ext cx="10304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now_hold</a:t>
            </a:r>
            <a:r>
              <a:rPr lang="en-US" sz="2400" dirty="0"/>
              <a:t>:</a:t>
            </a:r>
            <a:r>
              <a:rPr lang="en-US" sz="2400" b="1" dirty="0"/>
              <a:t> </a:t>
            </a:r>
            <a:r>
              <a:rPr lang="en-US" sz="2400" dirty="0"/>
              <a:t>max profit achievable when currently holding an item.</a:t>
            </a:r>
          </a:p>
          <a:p>
            <a:r>
              <a:rPr lang="en-US" sz="2400" b="1" dirty="0" err="1"/>
              <a:t>now_notHold</a:t>
            </a:r>
            <a:r>
              <a:rPr lang="en-US" sz="2400" dirty="0"/>
              <a:t>:</a:t>
            </a:r>
            <a:r>
              <a:rPr lang="en-US" sz="2400" b="1" dirty="0"/>
              <a:t> </a:t>
            </a:r>
            <a:r>
              <a:rPr lang="en-US" sz="2400" dirty="0"/>
              <a:t>max profit achievable when currently not holding an item.</a:t>
            </a:r>
          </a:p>
          <a:p>
            <a:endParaRPr lang="en-US" sz="2400" dirty="0"/>
          </a:p>
          <a:p>
            <a:r>
              <a:rPr lang="en-US" sz="2400" dirty="0" err="1"/>
              <a:t>now_hold</a:t>
            </a:r>
            <a:r>
              <a:rPr lang="en-US" sz="2400" dirty="0"/>
              <a:t> = max(</a:t>
            </a:r>
            <a:r>
              <a:rPr lang="en-US" sz="2400" dirty="0" err="1"/>
              <a:t>prev_hold</a:t>
            </a:r>
            <a:r>
              <a:rPr lang="en-US" sz="2400" dirty="0"/>
              <a:t>, </a:t>
            </a:r>
            <a:r>
              <a:rPr lang="en-US" sz="2400" dirty="0" err="1"/>
              <a:t>prev_notHold</a:t>
            </a:r>
            <a:r>
              <a:rPr lang="en-US" sz="2400" dirty="0"/>
              <a:t> – price[x])</a:t>
            </a:r>
          </a:p>
          <a:p>
            <a:r>
              <a:rPr lang="en-US" sz="2400" dirty="0" err="1"/>
              <a:t>now_notHold</a:t>
            </a:r>
            <a:r>
              <a:rPr lang="en-US" sz="2400" dirty="0"/>
              <a:t> = max(</a:t>
            </a:r>
            <a:r>
              <a:rPr lang="en-US" sz="2400" dirty="0" err="1"/>
              <a:t>prev_notHold</a:t>
            </a:r>
            <a:r>
              <a:rPr lang="en-US" sz="2400" dirty="0"/>
              <a:t>, </a:t>
            </a:r>
            <a:r>
              <a:rPr lang="en-US" sz="2400" dirty="0" err="1"/>
              <a:t>prev_hold</a:t>
            </a:r>
            <a:r>
              <a:rPr lang="en-US" sz="2400" dirty="0"/>
              <a:t> + price[x])</a:t>
            </a:r>
          </a:p>
          <a:p>
            <a:endParaRPr lang="en-US" sz="2400" dirty="0"/>
          </a:p>
        </p:txBody>
      </p:sp>
      <p:pic>
        <p:nvPicPr>
          <p:cNvPr id="6" name="Picture 5" descr="A graph with blue lines and dots&#10;&#10;Description automatically generated">
            <a:extLst>
              <a:ext uri="{FF2B5EF4-FFF2-40B4-BE49-F238E27FC236}">
                <a16:creationId xmlns:a16="http://schemas.microsoft.com/office/drawing/2014/main" id="{38802C02-1E72-D211-BFC7-F3AF24C245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</a:blip>
          <a:stretch>
            <a:fillRect/>
          </a:stretch>
        </p:blipFill>
        <p:spPr>
          <a:xfrm>
            <a:off x="3046087" y="3194922"/>
            <a:ext cx="6099826" cy="3552909"/>
          </a:xfrm>
          <a:prstGeom prst="rect">
            <a:avLst/>
          </a:prstGeom>
        </p:spPr>
      </p:pic>
      <p:pic>
        <p:nvPicPr>
          <p:cNvPr id="11" name="Picture 10" descr="A graph with blue lines and dots&#10;&#10;Description automatically generated">
            <a:extLst>
              <a:ext uri="{FF2B5EF4-FFF2-40B4-BE49-F238E27FC236}">
                <a16:creationId xmlns:a16="http://schemas.microsoft.com/office/drawing/2014/main" id="{878D8F24-9946-8D09-FE44-6CD2D5072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087" y="3194922"/>
            <a:ext cx="6100326" cy="3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5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9EA44D-9126-500A-4B87-776E5D991112}"/>
              </a:ext>
            </a:extLst>
          </p:cNvPr>
          <p:cNvSpPr txBox="1"/>
          <p:nvPr/>
        </p:nvSpPr>
        <p:spPr>
          <a:xfrm>
            <a:off x="851933" y="555616"/>
            <a:ext cx="89223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venir Next" panose="020B0503020202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rPr>
              <a:t>Idea 2: Memorization</a:t>
            </a:r>
            <a:endParaRPr lang="en-TW" sz="3500" dirty="0">
              <a:latin typeface="Avenir Next" panose="020B0503020202020204" pitchFamily="34" charset="0"/>
              <a:ea typeface="Noto Sans Display" panose="020B0502040504020204" pitchFamily="34" charset="0"/>
              <a:cs typeface="Noto Sans Display" panose="020B05020405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2FBE49-F88A-F8E1-771B-CBFDAF275C6C}"/>
              </a:ext>
            </a:extLst>
          </p:cNvPr>
          <p:cNvSpPr/>
          <p:nvPr/>
        </p:nvSpPr>
        <p:spPr>
          <a:xfrm>
            <a:off x="593249" y="532564"/>
            <a:ext cx="108847" cy="573937"/>
          </a:xfrm>
          <a:prstGeom prst="roundRect">
            <a:avLst>
              <a:gd name="adj" fmla="val 270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6" name="Picture 5" descr="A graph with blue lines and dots&#10;&#10;Description automatically generated">
            <a:extLst>
              <a:ext uri="{FF2B5EF4-FFF2-40B4-BE49-F238E27FC236}">
                <a16:creationId xmlns:a16="http://schemas.microsoft.com/office/drawing/2014/main" id="{38802C02-1E72-D211-BFC7-F3AF24C245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0"/>
          </a:blip>
          <a:srcRect/>
          <a:stretch/>
        </p:blipFill>
        <p:spPr>
          <a:xfrm>
            <a:off x="3046087" y="3194922"/>
            <a:ext cx="6099826" cy="3552909"/>
          </a:xfrm>
          <a:prstGeom prst="rect">
            <a:avLst/>
          </a:prstGeom>
        </p:spPr>
      </p:pic>
      <p:pic>
        <p:nvPicPr>
          <p:cNvPr id="7" name="Picture 6" descr="A graph with a line and a line pointing to the top&#10;&#10;Description automatically generated with medium confidence">
            <a:extLst>
              <a:ext uri="{FF2B5EF4-FFF2-40B4-BE49-F238E27FC236}">
                <a16:creationId xmlns:a16="http://schemas.microsoft.com/office/drawing/2014/main" id="{145DB3A4-BEE3-EFAB-02F4-8948327C8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087" y="3194631"/>
            <a:ext cx="6100326" cy="355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8E20A6-631E-4BC6-AF6F-42884A973155}"/>
              </a:ext>
            </a:extLst>
          </p:cNvPr>
          <p:cNvSpPr txBox="1"/>
          <p:nvPr/>
        </p:nvSpPr>
        <p:spPr>
          <a:xfrm>
            <a:off x="881002" y="1294307"/>
            <a:ext cx="10304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now_hold</a:t>
            </a:r>
            <a:r>
              <a:rPr lang="en-US" sz="2400" dirty="0"/>
              <a:t>:</a:t>
            </a:r>
            <a:r>
              <a:rPr lang="en-US" sz="2400" b="1" dirty="0"/>
              <a:t> </a:t>
            </a:r>
            <a:r>
              <a:rPr lang="en-US" sz="2400" dirty="0"/>
              <a:t>max profit achievable when currently holding an item.</a:t>
            </a:r>
          </a:p>
          <a:p>
            <a:r>
              <a:rPr lang="en-US" sz="2400" b="1" dirty="0" err="1"/>
              <a:t>now_notHold</a:t>
            </a:r>
            <a:r>
              <a:rPr lang="en-US" sz="2400" dirty="0"/>
              <a:t>:</a:t>
            </a:r>
            <a:r>
              <a:rPr lang="en-US" sz="2400" b="1" dirty="0"/>
              <a:t> </a:t>
            </a:r>
            <a:r>
              <a:rPr lang="en-US" sz="2400" dirty="0"/>
              <a:t>max profit achievable when currently not holding an item.</a:t>
            </a:r>
          </a:p>
          <a:p>
            <a:endParaRPr lang="en-US" sz="2400" dirty="0"/>
          </a:p>
          <a:p>
            <a:r>
              <a:rPr lang="en-US" sz="2400" dirty="0" err="1"/>
              <a:t>now_hold</a:t>
            </a:r>
            <a:r>
              <a:rPr lang="en-US" sz="2400" dirty="0"/>
              <a:t> = max(</a:t>
            </a:r>
            <a:r>
              <a:rPr lang="en-US" sz="2400" dirty="0" err="1"/>
              <a:t>prev_hold</a:t>
            </a:r>
            <a:r>
              <a:rPr lang="en-US" sz="2400" dirty="0"/>
              <a:t>, </a:t>
            </a:r>
            <a:r>
              <a:rPr lang="en-US" sz="2400" dirty="0" err="1"/>
              <a:t>prev_notHold</a:t>
            </a:r>
            <a:r>
              <a:rPr lang="en-US" sz="2400" dirty="0"/>
              <a:t> – price[x])</a:t>
            </a:r>
          </a:p>
          <a:p>
            <a:r>
              <a:rPr lang="en-US" sz="2400" dirty="0" err="1"/>
              <a:t>now_notHold</a:t>
            </a:r>
            <a:r>
              <a:rPr lang="en-US" sz="2400" dirty="0"/>
              <a:t> = max(</a:t>
            </a:r>
            <a:r>
              <a:rPr lang="en-US" sz="2400" dirty="0" err="1"/>
              <a:t>prev_notHold</a:t>
            </a:r>
            <a:r>
              <a:rPr lang="en-US" sz="2400" dirty="0"/>
              <a:t>, </a:t>
            </a:r>
            <a:r>
              <a:rPr lang="en-US" sz="2400" dirty="0" err="1"/>
              <a:t>prev_hold</a:t>
            </a:r>
            <a:r>
              <a:rPr lang="en-US" sz="2400" dirty="0"/>
              <a:t> + price[x])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5255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9EA44D-9126-500A-4B87-776E5D991112}"/>
              </a:ext>
            </a:extLst>
          </p:cNvPr>
          <p:cNvSpPr txBox="1"/>
          <p:nvPr/>
        </p:nvSpPr>
        <p:spPr>
          <a:xfrm>
            <a:off x="851933" y="555616"/>
            <a:ext cx="89223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venir Next" panose="020B0503020202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rPr>
              <a:t>Idea 2: Memorization</a:t>
            </a:r>
            <a:endParaRPr lang="en-TW" sz="3500" dirty="0">
              <a:latin typeface="Avenir Next" panose="020B0503020202020204" pitchFamily="34" charset="0"/>
              <a:ea typeface="Noto Sans Display" panose="020B0502040504020204" pitchFamily="34" charset="0"/>
              <a:cs typeface="Noto Sans Display" panose="020B05020405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2FBE49-F88A-F8E1-771B-CBFDAF275C6C}"/>
              </a:ext>
            </a:extLst>
          </p:cNvPr>
          <p:cNvSpPr/>
          <p:nvPr/>
        </p:nvSpPr>
        <p:spPr>
          <a:xfrm>
            <a:off x="593249" y="532564"/>
            <a:ext cx="108847" cy="573937"/>
          </a:xfrm>
          <a:prstGeom prst="roundRect">
            <a:avLst>
              <a:gd name="adj" fmla="val 270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6" name="Picture 5" descr="A graph with blue lines and dots&#10;&#10;Description automatically generated">
            <a:extLst>
              <a:ext uri="{FF2B5EF4-FFF2-40B4-BE49-F238E27FC236}">
                <a16:creationId xmlns:a16="http://schemas.microsoft.com/office/drawing/2014/main" id="{38802C02-1E72-D211-BFC7-F3AF24C245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0"/>
          </a:blip>
          <a:srcRect/>
          <a:stretch/>
        </p:blipFill>
        <p:spPr>
          <a:xfrm>
            <a:off x="3046087" y="3194922"/>
            <a:ext cx="6099826" cy="3552909"/>
          </a:xfrm>
          <a:prstGeom prst="rect">
            <a:avLst/>
          </a:prstGeom>
        </p:spPr>
      </p:pic>
      <p:pic>
        <p:nvPicPr>
          <p:cNvPr id="7" name="Picture 6" descr="A graph with a line and numbers&#10;&#10;Description automatically generated with medium confidence">
            <a:extLst>
              <a:ext uri="{FF2B5EF4-FFF2-40B4-BE49-F238E27FC236}">
                <a16:creationId xmlns:a16="http://schemas.microsoft.com/office/drawing/2014/main" id="{7D337B53-D1F0-9032-FDA2-3DB8A2A01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587" y="3194922"/>
            <a:ext cx="6100326" cy="355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FF7F2B-BE3F-7318-E4D3-B8B4E58E4F41}"/>
              </a:ext>
            </a:extLst>
          </p:cNvPr>
          <p:cNvSpPr txBox="1"/>
          <p:nvPr/>
        </p:nvSpPr>
        <p:spPr>
          <a:xfrm>
            <a:off x="881002" y="1294307"/>
            <a:ext cx="10304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now_hold</a:t>
            </a:r>
            <a:r>
              <a:rPr lang="en-US" sz="2400" dirty="0"/>
              <a:t>:</a:t>
            </a:r>
            <a:r>
              <a:rPr lang="en-US" sz="2400" b="1" dirty="0"/>
              <a:t> </a:t>
            </a:r>
            <a:r>
              <a:rPr lang="en-US" sz="2400" dirty="0"/>
              <a:t>max profit achievable when currently holding an item.</a:t>
            </a:r>
          </a:p>
          <a:p>
            <a:r>
              <a:rPr lang="en-US" sz="2400" b="1" dirty="0" err="1"/>
              <a:t>now_notHold</a:t>
            </a:r>
            <a:r>
              <a:rPr lang="en-US" sz="2400" dirty="0"/>
              <a:t>:</a:t>
            </a:r>
            <a:r>
              <a:rPr lang="en-US" sz="2400" b="1" dirty="0"/>
              <a:t> </a:t>
            </a:r>
            <a:r>
              <a:rPr lang="en-US" sz="2400" dirty="0"/>
              <a:t>max profit achievable when currently not holding an item.</a:t>
            </a:r>
          </a:p>
          <a:p>
            <a:endParaRPr lang="en-US" sz="2400" dirty="0"/>
          </a:p>
          <a:p>
            <a:r>
              <a:rPr lang="en-US" sz="2400" dirty="0" err="1"/>
              <a:t>now_hold</a:t>
            </a:r>
            <a:r>
              <a:rPr lang="en-US" sz="2400" dirty="0"/>
              <a:t> = max(</a:t>
            </a:r>
            <a:r>
              <a:rPr lang="en-US" sz="2400" dirty="0" err="1"/>
              <a:t>prev_hold</a:t>
            </a:r>
            <a:r>
              <a:rPr lang="en-US" sz="2400" dirty="0"/>
              <a:t>, </a:t>
            </a:r>
            <a:r>
              <a:rPr lang="en-US" sz="2400" dirty="0" err="1"/>
              <a:t>prev_notHold</a:t>
            </a:r>
            <a:r>
              <a:rPr lang="en-US" sz="2400" dirty="0"/>
              <a:t> – price[x])</a:t>
            </a:r>
          </a:p>
          <a:p>
            <a:r>
              <a:rPr lang="en-US" sz="2400" dirty="0" err="1"/>
              <a:t>now_notHold</a:t>
            </a:r>
            <a:r>
              <a:rPr lang="en-US" sz="2400" dirty="0"/>
              <a:t> = max(</a:t>
            </a:r>
            <a:r>
              <a:rPr lang="en-US" sz="2400" dirty="0" err="1"/>
              <a:t>prev_notHold</a:t>
            </a:r>
            <a:r>
              <a:rPr lang="en-US" sz="2400" dirty="0"/>
              <a:t>, </a:t>
            </a:r>
            <a:r>
              <a:rPr lang="en-US" sz="2400" dirty="0" err="1"/>
              <a:t>prev_hold</a:t>
            </a:r>
            <a:r>
              <a:rPr lang="en-US" sz="2400" dirty="0"/>
              <a:t> + price[x])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5090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9EA44D-9126-500A-4B87-776E5D991112}"/>
              </a:ext>
            </a:extLst>
          </p:cNvPr>
          <p:cNvSpPr txBox="1"/>
          <p:nvPr/>
        </p:nvSpPr>
        <p:spPr>
          <a:xfrm>
            <a:off x="851933" y="555616"/>
            <a:ext cx="89223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venir Next" panose="020B0503020202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rPr>
              <a:t>Idea 2: Memorization</a:t>
            </a:r>
            <a:endParaRPr lang="en-TW" sz="3500" dirty="0">
              <a:latin typeface="Avenir Next" panose="020B0503020202020204" pitchFamily="34" charset="0"/>
              <a:ea typeface="Noto Sans Display" panose="020B0502040504020204" pitchFamily="34" charset="0"/>
              <a:cs typeface="Noto Sans Display" panose="020B05020405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2FBE49-F88A-F8E1-771B-CBFDAF275C6C}"/>
              </a:ext>
            </a:extLst>
          </p:cNvPr>
          <p:cNvSpPr/>
          <p:nvPr/>
        </p:nvSpPr>
        <p:spPr>
          <a:xfrm>
            <a:off x="593249" y="532564"/>
            <a:ext cx="108847" cy="573937"/>
          </a:xfrm>
          <a:prstGeom prst="roundRect">
            <a:avLst>
              <a:gd name="adj" fmla="val 270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6" name="Picture 5" descr="A graph with blue lines and dots&#10;&#10;Description automatically generated">
            <a:extLst>
              <a:ext uri="{FF2B5EF4-FFF2-40B4-BE49-F238E27FC236}">
                <a16:creationId xmlns:a16="http://schemas.microsoft.com/office/drawing/2014/main" id="{38802C02-1E72-D211-BFC7-F3AF24C245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0"/>
          </a:blip>
          <a:srcRect/>
          <a:stretch/>
        </p:blipFill>
        <p:spPr>
          <a:xfrm>
            <a:off x="3046087" y="3194922"/>
            <a:ext cx="6099826" cy="3552909"/>
          </a:xfrm>
          <a:prstGeom prst="rect">
            <a:avLst/>
          </a:prstGeom>
        </p:spPr>
      </p:pic>
      <p:pic>
        <p:nvPicPr>
          <p:cNvPr id="7" name="Picture 6" descr="A graph with lines and arrows&#10;&#10;Description automatically generated">
            <a:extLst>
              <a:ext uri="{FF2B5EF4-FFF2-40B4-BE49-F238E27FC236}">
                <a16:creationId xmlns:a16="http://schemas.microsoft.com/office/drawing/2014/main" id="{DE178026-33AB-E70F-FCF8-EBD5E1138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587" y="3194922"/>
            <a:ext cx="6100326" cy="355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FF5F96-27F2-9822-9DAC-06D9CA2528AD}"/>
              </a:ext>
            </a:extLst>
          </p:cNvPr>
          <p:cNvSpPr txBox="1"/>
          <p:nvPr/>
        </p:nvSpPr>
        <p:spPr>
          <a:xfrm>
            <a:off x="881002" y="1294307"/>
            <a:ext cx="10304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now_hold</a:t>
            </a:r>
            <a:r>
              <a:rPr lang="en-US" sz="2400" dirty="0"/>
              <a:t>:</a:t>
            </a:r>
            <a:r>
              <a:rPr lang="en-US" sz="2400" b="1" dirty="0"/>
              <a:t> </a:t>
            </a:r>
            <a:r>
              <a:rPr lang="en-US" sz="2400" dirty="0"/>
              <a:t>max profit achievable when currently holding an item.</a:t>
            </a:r>
          </a:p>
          <a:p>
            <a:r>
              <a:rPr lang="en-US" sz="2400" b="1" dirty="0" err="1"/>
              <a:t>now_notHold</a:t>
            </a:r>
            <a:r>
              <a:rPr lang="en-US" sz="2400" dirty="0"/>
              <a:t>:</a:t>
            </a:r>
            <a:r>
              <a:rPr lang="en-US" sz="2400" b="1" dirty="0"/>
              <a:t> </a:t>
            </a:r>
            <a:r>
              <a:rPr lang="en-US" sz="2400" dirty="0"/>
              <a:t>max profit achievable when currently not holding an item.</a:t>
            </a:r>
          </a:p>
          <a:p>
            <a:endParaRPr lang="en-US" sz="2400" dirty="0"/>
          </a:p>
          <a:p>
            <a:r>
              <a:rPr lang="en-US" sz="2400" dirty="0" err="1"/>
              <a:t>now_hold</a:t>
            </a:r>
            <a:r>
              <a:rPr lang="en-US" sz="2400" dirty="0"/>
              <a:t> = max(</a:t>
            </a:r>
            <a:r>
              <a:rPr lang="en-US" sz="2400" dirty="0" err="1"/>
              <a:t>prev_hold</a:t>
            </a:r>
            <a:r>
              <a:rPr lang="en-US" sz="2400" dirty="0"/>
              <a:t>, </a:t>
            </a:r>
            <a:r>
              <a:rPr lang="en-US" sz="2400" dirty="0" err="1"/>
              <a:t>prev_notHold</a:t>
            </a:r>
            <a:r>
              <a:rPr lang="en-US" sz="2400" dirty="0"/>
              <a:t> – price[x])</a:t>
            </a:r>
          </a:p>
          <a:p>
            <a:r>
              <a:rPr lang="en-US" sz="2400" dirty="0" err="1"/>
              <a:t>now_notHold</a:t>
            </a:r>
            <a:r>
              <a:rPr lang="en-US" sz="2400" dirty="0"/>
              <a:t> = max(</a:t>
            </a:r>
            <a:r>
              <a:rPr lang="en-US" sz="2400" dirty="0" err="1"/>
              <a:t>prev_notHold</a:t>
            </a:r>
            <a:r>
              <a:rPr lang="en-US" sz="2400" dirty="0"/>
              <a:t>, </a:t>
            </a:r>
            <a:r>
              <a:rPr lang="en-US" sz="2400" dirty="0" err="1"/>
              <a:t>prev_hold</a:t>
            </a:r>
            <a:r>
              <a:rPr lang="en-US" sz="2400" dirty="0"/>
              <a:t> + price[x])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4053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9EA44D-9126-500A-4B87-776E5D991112}"/>
              </a:ext>
            </a:extLst>
          </p:cNvPr>
          <p:cNvSpPr txBox="1"/>
          <p:nvPr/>
        </p:nvSpPr>
        <p:spPr>
          <a:xfrm>
            <a:off x="851933" y="555616"/>
            <a:ext cx="89223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venir Next" panose="020B0503020202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rPr>
              <a:t>Idea 2: Memorization</a:t>
            </a:r>
            <a:endParaRPr lang="en-TW" sz="3500" dirty="0">
              <a:latin typeface="Avenir Next" panose="020B0503020202020204" pitchFamily="34" charset="0"/>
              <a:ea typeface="Noto Sans Display" panose="020B0502040504020204" pitchFamily="34" charset="0"/>
              <a:cs typeface="Noto Sans Display" panose="020B05020405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2FBE49-F88A-F8E1-771B-CBFDAF275C6C}"/>
              </a:ext>
            </a:extLst>
          </p:cNvPr>
          <p:cNvSpPr/>
          <p:nvPr/>
        </p:nvSpPr>
        <p:spPr>
          <a:xfrm>
            <a:off x="593249" y="532564"/>
            <a:ext cx="108847" cy="573937"/>
          </a:xfrm>
          <a:prstGeom prst="roundRect">
            <a:avLst>
              <a:gd name="adj" fmla="val 270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6" name="Picture 5" descr="A graph with blue lines and dots&#10;&#10;Description automatically generated">
            <a:extLst>
              <a:ext uri="{FF2B5EF4-FFF2-40B4-BE49-F238E27FC236}">
                <a16:creationId xmlns:a16="http://schemas.microsoft.com/office/drawing/2014/main" id="{38802C02-1E72-D211-BFC7-F3AF24C245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0"/>
          </a:blip>
          <a:srcRect/>
          <a:stretch/>
        </p:blipFill>
        <p:spPr>
          <a:xfrm>
            <a:off x="3046087" y="3194922"/>
            <a:ext cx="6099826" cy="3552909"/>
          </a:xfrm>
          <a:prstGeom prst="rect">
            <a:avLst/>
          </a:prstGeom>
        </p:spPr>
      </p:pic>
      <p:pic>
        <p:nvPicPr>
          <p:cNvPr id="7" name="Picture 6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6415D1A8-DEB7-DAE3-3547-CFC17DA2E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087" y="3194631"/>
            <a:ext cx="6100326" cy="355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7D4657-B67C-B7ED-30D9-04881AD071A1}"/>
              </a:ext>
            </a:extLst>
          </p:cNvPr>
          <p:cNvSpPr txBox="1"/>
          <p:nvPr/>
        </p:nvSpPr>
        <p:spPr>
          <a:xfrm>
            <a:off x="881002" y="1294307"/>
            <a:ext cx="10304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now_hold</a:t>
            </a:r>
            <a:r>
              <a:rPr lang="en-US" sz="2400" dirty="0"/>
              <a:t>:</a:t>
            </a:r>
            <a:r>
              <a:rPr lang="en-US" sz="2400" b="1" dirty="0"/>
              <a:t> </a:t>
            </a:r>
            <a:r>
              <a:rPr lang="en-US" sz="2400" dirty="0"/>
              <a:t>max profit achievable when currently holding an item.</a:t>
            </a:r>
          </a:p>
          <a:p>
            <a:r>
              <a:rPr lang="en-US" sz="2400" b="1" dirty="0" err="1"/>
              <a:t>now_notHold</a:t>
            </a:r>
            <a:r>
              <a:rPr lang="en-US" sz="2400" dirty="0"/>
              <a:t>:</a:t>
            </a:r>
            <a:r>
              <a:rPr lang="en-US" sz="2400" b="1" dirty="0"/>
              <a:t> </a:t>
            </a:r>
            <a:r>
              <a:rPr lang="en-US" sz="2400" dirty="0"/>
              <a:t>max profit achievable when currently not holding an item.</a:t>
            </a:r>
          </a:p>
          <a:p>
            <a:endParaRPr lang="en-US" sz="2400" dirty="0"/>
          </a:p>
          <a:p>
            <a:r>
              <a:rPr lang="en-US" sz="2400" dirty="0" err="1"/>
              <a:t>now_hold</a:t>
            </a:r>
            <a:r>
              <a:rPr lang="en-US" sz="2400" dirty="0"/>
              <a:t> = max(</a:t>
            </a:r>
            <a:r>
              <a:rPr lang="en-US" sz="2400" dirty="0" err="1"/>
              <a:t>prev_hold</a:t>
            </a:r>
            <a:r>
              <a:rPr lang="en-US" sz="2400" dirty="0"/>
              <a:t>, </a:t>
            </a:r>
            <a:r>
              <a:rPr lang="en-US" sz="2400" dirty="0" err="1"/>
              <a:t>prev_notHold</a:t>
            </a:r>
            <a:r>
              <a:rPr lang="en-US" sz="2400" dirty="0"/>
              <a:t> – price[x])</a:t>
            </a:r>
          </a:p>
          <a:p>
            <a:r>
              <a:rPr lang="en-US" sz="2400" dirty="0" err="1"/>
              <a:t>now_notHold</a:t>
            </a:r>
            <a:r>
              <a:rPr lang="en-US" sz="2400" dirty="0"/>
              <a:t> = max(</a:t>
            </a:r>
            <a:r>
              <a:rPr lang="en-US" sz="2400" dirty="0" err="1"/>
              <a:t>prev_notHold</a:t>
            </a:r>
            <a:r>
              <a:rPr lang="en-US" sz="2400" dirty="0"/>
              <a:t>, </a:t>
            </a:r>
            <a:r>
              <a:rPr lang="en-US" sz="2400" dirty="0" err="1"/>
              <a:t>prev_hold</a:t>
            </a:r>
            <a:r>
              <a:rPr lang="en-US" sz="2400" dirty="0"/>
              <a:t> + price[x])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325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9EA44D-9126-500A-4B87-776E5D991112}"/>
              </a:ext>
            </a:extLst>
          </p:cNvPr>
          <p:cNvSpPr txBox="1"/>
          <p:nvPr/>
        </p:nvSpPr>
        <p:spPr>
          <a:xfrm>
            <a:off x="851933" y="555616"/>
            <a:ext cx="89223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venir Next" panose="020B0503020202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rPr>
              <a:t>Idea 2: Memorization</a:t>
            </a:r>
            <a:endParaRPr lang="en-TW" sz="3500" dirty="0">
              <a:latin typeface="Avenir Next" panose="020B0503020202020204" pitchFamily="34" charset="0"/>
              <a:ea typeface="Noto Sans Display" panose="020B0502040504020204" pitchFamily="34" charset="0"/>
              <a:cs typeface="Noto Sans Display" panose="020B05020405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2FBE49-F88A-F8E1-771B-CBFDAF275C6C}"/>
              </a:ext>
            </a:extLst>
          </p:cNvPr>
          <p:cNvSpPr/>
          <p:nvPr/>
        </p:nvSpPr>
        <p:spPr>
          <a:xfrm>
            <a:off x="593249" y="532564"/>
            <a:ext cx="108847" cy="573937"/>
          </a:xfrm>
          <a:prstGeom prst="roundRect">
            <a:avLst>
              <a:gd name="adj" fmla="val 270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6" name="Picture 5" descr="A graph with blue lines and dots&#10;&#10;Description automatically generated">
            <a:extLst>
              <a:ext uri="{FF2B5EF4-FFF2-40B4-BE49-F238E27FC236}">
                <a16:creationId xmlns:a16="http://schemas.microsoft.com/office/drawing/2014/main" id="{38802C02-1E72-D211-BFC7-F3AF24C245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0"/>
          </a:blip>
          <a:srcRect/>
          <a:stretch/>
        </p:blipFill>
        <p:spPr>
          <a:xfrm>
            <a:off x="3046087" y="3194922"/>
            <a:ext cx="6099826" cy="3552909"/>
          </a:xfrm>
          <a:prstGeom prst="rect">
            <a:avLst/>
          </a:prstGeom>
        </p:spPr>
      </p:pic>
      <p:pic>
        <p:nvPicPr>
          <p:cNvPr id="10" name="Picture 9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3F6F83F0-3EB7-9F0F-EF35-E66936E4A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087" y="3194922"/>
            <a:ext cx="6100326" cy="355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8D8E29-9632-D16C-35C1-1C71EDFCE9D6}"/>
              </a:ext>
            </a:extLst>
          </p:cNvPr>
          <p:cNvSpPr txBox="1"/>
          <p:nvPr/>
        </p:nvSpPr>
        <p:spPr>
          <a:xfrm>
            <a:off x="881002" y="1294307"/>
            <a:ext cx="10304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now_hold</a:t>
            </a:r>
            <a:r>
              <a:rPr lang="en-US" sz="2400" dirty="0"/>
              <a:t>:</a:t>
            </a:r>
            <a:r>
              <a:rPr lang="en-US" sz="2400" b="1" dirty="0"/>
              <a:t> </a:t>
            </a:r>
            <a:r>
              <a:rPr lang="en-US" sz="2400" dirty="0"/>
              <a:t>max profit achievable when currently holding an item.</a:t>
            </a:r>
          </a:p>
          <a:p>
            <a:r>
              <a:rPr lang="en-US" sz="2400" b="1" dirty="0" err="1"/>
              <a:t>now_notHold</a:t>
            </a:r>
            <a:r>
              <a:rPr lang="en-US" sz="2400" dirty="0"/>
              <a:t>:</a:t>
            </a:r>
            <a:r>
              <a:rPr lang="en-US" sz="2400" b="1" dirty="0"/>
              <a:t> </a:t>
            </a:r>
            <a:r>
              <a:rPr lang="en-US" sz="2400" dirty="0"/>
              <a:t>max profit achievable when currently not holding an item.</a:t>
            </a:r>
          </a:p>
          <a:p>
            <a:endParaRPr lang="en-US" sz="2400" dirty="0"/>
          </a:p>
          <a:p>
            <a:r>
              <a:rPr lang="en-US" sz="2400" dirty="0" err="1"/>
              <a:t>now_hold</a:t>
            </a:r>
            <a:r>
              <a:rPr lang="en-US" sz="2400" dirty="0"/>
              <a:t> = max(</a:t>
            </a:r>
            <a:r>
              <a:rPr lang="en-US" sz="2400" dirty="0" err="1"/>
              <a:t>prev_hold</a:t>
            </a:r>
            <a:r>
              <a:rPr lang="en-US" sz="2400" dirty="0"/>
              <a:t>, </a:t>
            </a:r>
            <a:r>
              <a:rPr lang="en-US" sz="2400" dirty="0" err="1"/>
              <a:t>prev_notHold</a:t>
            </a:r>
            <a:r>
              <a:rPr lang="en-US" sz="2400" dirty="0"/>
              <a:t> – price[x])</a:t>
            </a:r>
          </a:p>
          <a:p>
            <a:r>
              <a:rPr lang="en-US" sz="2400" dirty="0" err="1"/>
              <a:t>now_notHold</a:t>
            </a:r>
            <a:r>
              <a:rPr lang="en-US" sz="2400" dirty="0"/>
              <a:t> = max(</a:t>
            </a:r>
            <a:r>
              <a:rPr lang="en-US" sz="2400" dirty="0" err="1"/>
              <a:t>prev_notHold</a:t>
            </a:r>
            <a:r>
              <a:rPr lang="en-US" sz="2400" dirty="0"/>
              <a:t>, </a:t>
            </a:r>
            <a:r>
              <a:rPr lang="en-US" sz="2400" dirty="0" err="1"/>
              <a:t>prev_hold</a:t>
            </a:r>
            <a:r>
              <a:rPr lang="en-US" sz="2400" dirty="0"/>
              <a:t> + price[x])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340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9EA44D-9126-500A-4B87-776E5D991112}"/>
              </a:ext>
            </a:extLst>
          </p:cNvPr>
          <p:cNvSpPr txBox="1"/>
          <p:nvPr/>
        </p:nvSpPr>
        <p:spPr>
          <a:xfrm>
            <a:off x="851933" y="555616"/>
            <a:ext cx="89223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venir Next" panose="020B0503020202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rPr>
              <a:t>Idea 2: Memorization</a:t>
            </a:r>
            <a:endParaRPr lang="en-TW" sz="3500" dirty="0">
              <a:latin typeface="Avenir Next" panose="020B0503020202020204" pitchFamily="34" charset="0"/>
              <a:ea typeface="Noto Sans Display" panose="020B0502040504020204" pitchFamily="34" charset="0"/>
              <a:cs typeface="Noto Sans Display" panose="020B05020405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2FBE49-F88A-F8E1-771B-CBFDAF275C6C}"/>
              </a:ext>
            </a:extLst>
          </p:cNvPr>
          <p:cNvSpPr/>
          <p:nvPr/>
        </p:nvSpPr>
        <p:spPr>
          <a:xfrm>
            <a:off x="593249" y="532564"/>
            <a:ext cx="108847" cy="573937"/>
          </a:xfrm>
          <a:prstGeom prst="roundRect">
            <a:avLst>
              <a:gd name="adj" fmla="val 270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6" name="Picture 5" descr="A graph with blue lines and dots&#10;&#10;Description automatically generated">
            <a:extLst>
              <a:ext uri="{FF2B5EF4-FFF2-40B4-BE49-F238E27FC236}">
                <a16:creationId xmlns:a16="http://schemas.microsoft.com/office/drawing/2014/main" id="{38802C02-1E72-D211-BFC7-F3AF24C245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0"/>
          </a:blip>
          <a:srcRect/>
          <a:stretch/>
        </p:blipFill>
        <p:spPr>
          <a:xfrm>
            <a:off x="3046087" y="3194922"/>
            <a:ext cx="6099826" cy="3552909"/>
          </a:xfrm>
          <a:prstGeom prst="rect">
            <a:avLst/>
          </a:prstGeom>
        </p:spPr>
      </p:pic>
      <p:pic>
        <p:nvPicPr>
          <p:cNvPr id="7" name="Picture 6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5AEC9B0A-C30D-339D-AA30-F04FA8E98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587" y="3194631"/>
            <a:ext cx="6100326" cy="355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C777EE-3432-9FCC-7E4E-380CDBFDB279}"/>
              </a:ext>
            </a:extLst>
          </p:cNvPr>
          <p:cNvSpPr txBox="1"/>
          <p:nvPr/>
        </p:nvSpPr>
        <p:spPr>
          <a:xfrm>
            <a:off x="881002" y="1294307"/>
            <a:ext cx="10304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now_hold</a:t>
            </a:r>
            <a:r>
              <a:rPr lang="en-US" sz="2400" dirty="0"/>
              <a:t>:</a:t>
            </a:r>
            <a:r>
              <a:rPr lang="en-US" sz="2400" b="1" dirty="0"/>
              <a:t> </a:t>
            </a:r>
            <a:r>
              <a:rPr lang="en-US" sz="2400" dirty="0"/>
              <a:t>max profit achievable when currently holding an item.</a:t>
            </a:r>
          </a:p>
          <a:p>
            <a:r>
              <a:rPr lang="en-US" sz="2400" b="1" dirty="0" err="1"/>
              <a:t>now_notHold</a:t>
            </a:r>
            <a:r>
              <a:rPr lang="en-US" sz="2400" dirty="0"/>
              <a:t>:</a:t>
            </a:r>
            <a:r>
              <a:rPr lang="en-US" sz="2400" b="1" dirty="0"/>
              <a:t> </a:t>
            </a:r>
            <a:r>
              <a:rPr lang="en-US" sz="2400" dirty="0"/>
              <a:t>max profit achievable when currently not holding an item.</a:t>
            </a:r>
          </a:p>
          <a:p>
            <a:endParaRPr lang="en-US" sz="2400" dirty="0"/>
          </a:p>
          <a:p>
            <a:r>
              <a:rPr lang="en-US" sz="2400" dirty="0" err="1"/>
              <a:t>now_hold</a:t>
            </a:r>
            <a:r>
              <a:rPr lang="en-US" sz="2400" dirty="0"/>
              <a:t> = max(</a:t>
            </a:r>
            <a:r>
              <a:rPr lang="en-US" sz="2400" dirty="0" err="1"/>
              <a:t>prev_hold</a:t>
            </a:r>
            <a:r>
              <a:rPr lang="en-US" sz="2400" dirty="0"/>
              <a:t>, </a:t>
            </a:r>
            <a:r>
              <a:rPr lang="en-US" sz="2400" dirty="0" err="1"/>
              <a:t>prev_notHold</a:t>
            </a:r>
            <a:r>
              <a:rPr lang="en-US" sz="2400" dirty="0"/>
              <a:t> – price[x])</a:t>
            </a:r>
          </a:p>
          <a:p>
            <a:r>
              <a:rPr lang="en-US" sz="2400" dirty="0" err="1"/>
              <a:t>now_notHold</a:t>
            </a:r>
            <a:r>
              <a:rPr lang="en-US" sz="2400" dirty="0"/>
              <a:t> = max(</a:t>
            </a:r>
            <a:r>
              <a:rPr lang="en-US" sz="2400" dirty="0" err="1"/>
              <a:t>prev_notHold</a:t>
            </a:r>
            <a:r>
              <a:rPr lang="en-US" sz="2400" dirty="0"/>
              <a:t>, </a:t>
            </a:r>
            <a:r>
              <a:rPr lang="en-US" sz="2400" dirty="0" err="1"/>
              <a:t>prev_hold</a:t>
            </a:r>
            <a:r>
              <a:rPr lang="en-US" sz="2400" dirty="0"/>
              <a:t> + price[x])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2064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9EA44D-9126-500A-4B87-776E5D991112}"/>
              </a:ext>
            </a:extLst>
          </p:cNvPr>
          <p:cNvSpPr txBox="1"/>
          <p:nvPr/>
        </p:nvSpPr>
        <p:spPr>
          <a:xfrm>
            <a:off x="851933" y="555616"/>
            <a:ext cx="89223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venir Next" panose="020B0503020202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rPr>
              <a:t>Idea 2: Memorization</a:t>
            </a:r>
            <a:endParaRPr lang="en-TW" sz="3500" dirty="0">
              <a:latin typeface="Avenir Next" panose="020B0503020202020204" pitchFamily="34" charset="0"/>
              <a:ea typeface="Noto Sans Display" panose="020B0502040504020204" pitchFamily="34" charset="0"/>
              <a:cs typeface="Noto Sans Display" panose="020B05020405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2FBE49-F88A-F8E1-771B-CBFDAF275C6C}"/>
              </a:ext>
            </a:extLst>
          </p:cNvPr>
          <p:cNvSpPr/>
          <p:nvPr/>
        </p:nvSpPr>
        <p:spPr>
          <a:xfrm>
            <a:off x="593249" y="532564"/>
            <a:ext cx="108847" cy="573937"/>
          </a:xfrm>
          <a:prstGeom prst="roundRect">
            <a:avLst>
              <a:gd name="adj" fmla="val 270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6" name="Picture 5" descr="A graph with blue lines and dots&#10;&#10;Description automatically generated">
            <a:extLst>
              <a:ext uri="{FF2B5EF4-FFF2-40B4-BE49-F238E27FC236}">
                <a16:creationId xmlns:a16="http://schemas.microsoft.com/office/drawing/2014/main" id="{38802C02-1E72-D211-BFC7-F3AF24C245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0"/>
          </a:blip>
          <a:srcRect/>
          <a:stretch/>
        </p:blipFill>
        <p:spPr>
          <a:xfrm>
            <a:off x="3046087" y="3194922"/>
            <a:ext cx="6099826" cy="3552909"/>
          </a:xfrm>
          <a:prstGeom prst="rect">
            <a:avLst/>
          </a:prstGeom>
        </p:spPr>
      </p:pic>
      <p:pic>
        <p:nvPicPr>
          <p:cNvPr id="7" name="Picture 6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451D9FAC-F737-F636-1E7F-8E9CB786A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087" y="3194922"/>
            <a:ext cx="6100326" cy="355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4AC4F-BB05-5078-C0F2-E0A9E50241B8}"/>
              </a:ext>
            </a:extLst>
          </p:cNvPr>
          <p:cNvSpPr txBox="1"/>
          <p:nvPr/>
        </p:nvSpPr>
        <p:spPr>
          <a:xfrm>
            <a:off x="881002" y="1294307"/>
            <a:ext cx="10304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now_hold</a:t>
            </a:r>
            <a:r>
              <a:rPr lang="en-US" sz="2400" dirty="0"/>
              <a:t>:</a:t>
            </a:r>
            <a:r>
              <a:rPr lang="en-US" sz="2400" b="1" dirty="0"/>
              <a:t> </a:t>
            </a:r>
            <a:r>
              <a:rPr lang="en-US" sz="2400" dirty="0"/>
              <a:t>max profit achievable when currently holding an item.</a:t>
            </a:r>
          </a:p>
          <a:p>
            <a:r>
              <a:rPr lang="en-US" sz="2400" b="1" dirty="0" err="1"/>
              <a:t>now_notHold</a:t>
            </a:r>
            <a:r>
              <a:rPr lang="en-US" sz="2400" dirty="0"/>
              <a:t>:</a:t>
            </a:r>
            <a:r>
              <a:rPr lang="en-US" sz="2400" b="1" dirty="0"/>
              <a:t> </a:t>
            </a:r>
            <a:r>
              <a:rPr lang="en-US" sz="2400" dirty="0"/>
              <a:t>max profit achievable when currently not holding an item.</a:t>
            </a:r>
          </a:p>
          <a:p>
            <a:endParaRPr lang="en-US" sz="2400" dirty="0"/>
          </a:p>
          <a:p>
            <a:r>
              <a:rPr lang="en-US" sz="2400" dirty="0" err="1"/>
              <a:t>now_hold</a:t>
            </a:r>
            <a:r>
              <a:rPr lang="en-US" sz="2400" dirty="0"/>
              <a:t> = max(</a:t>
            </a:r>
            <a:r>
              <a:rPr lang="en-US" sz="2400" dirty="0" err="1"/>
              <a:t>prev_hold</a:t>
            </a:r>
            <a:r>
              <a:rPr lang="en-US" sz="2400" dirty="0"/>
              <a:t>, </a:t>
            </a:r>
            <a:r>
              <a:rPr lang="en-US" sz="2400" dirty="0" err="1"/>
              <a:t>prev_notHold</a:t>
            </a:r>
            <a:r>
              <a:rPr lang="en-US" sz="2400" dirty="0"/>
              <a:t> – price[x])</a:t>
            </a:r>
          </a:p>
          <a:p>
            <a:r>
              <a:rPr lang="en-US" sz="2400" dirty="0" err="1"/>
              <a:t>now_notHold</a:t>
            </a:r>
            <a:r>
              <a:rPr lang="en-US" sz="2400" dirty="0"/>
              <a:t> = max(</a:t>
            </a:r>
            <a:r>
              <a:rPr lang="en-US" sz="2400" dirty="0" err="1"/>
              <a:t>prev_notHold</a:t>
            </a:r>
            <a:r>
              <a:rPr lang="en-US" sz="2400" dirty="0"/>
              <a:t>, </a:t>
            </a:r>
            <a:r>
              <a:rPr lang="en-US" sz="2400" dirty="0" err="1"/>
              <a:t>prev_hold</a:t>
            </a:r>
            <a:r>
              <a:rPr lang="en-US" sz="2400" dirty="0"/>
              <a:t> + price[x])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86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9EA44D-9126-500A-4B87-776E5D991112}"/>
              </a:ext>
            </a:extLst>
          </p:cNvPr>
          <p:cNvSpPr txBox="1"/>
          <p:nvPr/>
        </p:nvSpPr>
        <p:spPr>
          <a:xfrm>
            <a:off x="851933" y="555616"/>
            <a:ext cx="89223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venir Next" panose="020B0503020202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rPr>
              <a:t>Idea 2: Memorization</a:t>
            </a:r>
            <a:endParaRPr lang="en-TW" sz="3500" dirty="0">
              <a:latin typeface="Avenir Next" panose="020B0503020202020204" pitchFamily="34" charset="0"/>
              <a:ea typeface="Noto Sans Display" panose="020B0502040504020204" pitchFamily="34" charset="0"/>
              <a:cs typeface="Noto Sans Display" panose="020B05020405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2FBE49-F88A-F8E1-771B-CBFDAF275C6C}"/>
              </a:ext>
            </a:extLst>
          </p:cNvPr>
          <p:cNvSpPr/>
          <p:nvPr/>
        </p:nvSpPr>
        <p:spPr>
          <a:xfrm>
            <a:off x="593249" y="532564"/>
            <a:ext cx="108847" cy="573937"/>
          </a:xfrm>
          <a:prstGeom prst="roundRect">
            <a:avLst>
              <a:gd name="adj" fmla="val 270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4AC4F-BB05-5078-C0F2-E0A9E50241B8}"/>
              </a:ext>
            </a:extLst>
          </p:cNvPr>
          <p:cNvSpPr txBox="1"/>
          <p:nvPr/>
        </p:nvSpPr>
        <p:spPr>
          <a:xfrm>
            <a:off x="881002" y="1294307"/>
            <a:ext cx="10304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hold</a:t>
            </a:r>
            <a:r>
              <a:rPr lang="en-US" sz="2400" dirty="0"/>
              <a:t> is initialized </a:t>
            </a:r>
            <a:r>
              <a:rPr lang="en-US" sz="2400" dirty="0" smtClean="0"/>
              <a:t>as </a:t>
            </a:r>
            <a:r>
              <a:rPr lang="en-US" sz="2400" dirty="0"/>
              <a:t>an extremely small number, </a:t>
            </a:r>
          </a:p>
          <a:p>
            <a:r>
              <a:rPr lang="en-US" sz="2400" dirty="0" smtClean="0"/>
              <a:t>since it’s </a:t>
            </a:r>
            <a:r>
              <a:rPr lang="en-US" sz="2400" dirty="0"/>
              <a:t>possible to hold an item </a:t>
            </a:r>
            <a:r>
              <a:rPr lang="en-US" sz="2400" dirty="0" smtClean="0"/>
              <a:t>for </a:t>
            </a:r>
            <a:r>
              <a:rPr lang="en-US" sz="2400" dirty="0"/>
              <a:t>the first price point.</a:t>
            </a:r>
          </a:p>
          <a:p>
            <a:r>
              <a:rPr lang="en-US" sz="2400" dirty="0"/>
              <a:t>Finally, </a:t>
            </a:r>
            <a:r>
              <a:rPr lang="en-US" sz="2400" b="1" dirty="0" err="1"/>
              <a:t>notHold</a:t>
            </a:r>
            <a:r>
              <a:rPr lang="en-US" sz="2400" b="1" dirty="0"/>
              <a:t> </a:t>
            </a:r>
            <a:r>
              <a:rPr lang="en-US" sz="2400" dirty="0"/>
              <a:t>would represent the maximum profit that can be gained.</a:t>
            </a:r>
          </a:p>
        </p:txBody>
      </p:sp>
      <p:pic>
        <p:nvPicPr>
          <p:cNvPr id="3" name="Picture 2" descr="A computer code with text&#10;&#10;Description automatically generated">
            <a:extLst>
              <a:ext uri="{FF2B5EF4-FFF2-40B4-BE49-F238E27FC236}">
                <a16:creationId xmlns:a16="http://schemas.microsoft.com/office/drawing/2014/main" id="{4FF9C877-F848-2B04-7564-8946B4D23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394" y="2873657"/>
            <a:ext cx="8443212" cy="347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1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9EA44D-9126-500A-4B87-776E5D991112}"/>
              </a:ext>
            </a:extLst>
          </p:cNvPr>
          <p:cNvSpPr txBox="1"/>
          <p:nvPr/>
        </p:nvSpPr>
        <p:spPr>
          <a:xfrm>
            <a:off x="851933" y="555616"/>
            <a:ext cx="89223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venir Next" panose="020B0503020202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rPr>
              <a:t>Idea 2: Memorization</a:t>
            </a:r>
            <a:endParaRPr lang="en-TW" sz="3500" dirty="0">
              <a:latin typeface="Avenir Next" panose="020B0503020202020204" pitchFamily="34" charset="0"/>
              <a:ea typeface="Noto Sans Display" panose="020B0502040504020204" pitchFamily="34" charset="0"/>
              <a:cs typeface="Noto Sans Display" panose="020B05020405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2FBE49-F88A-F8E1-771B-CBFDAF275C6C}"/>
              </a:ext>
            </a:extLst>
          </p:cNvPr>
          <p:cNvSpPr/>
          <p:nvPr/>
        </p:nvSpPr>
        <p:spPr>
          <a:xfrm>
            <a:off x="593249" y="532564"/>
            <a:ext cx="108847" cy="573937"/>
          </a:xfrm>
          <a:prstGeom prst="roundRect">
            <a:avLst>
              <a:gd name="adj" fmla="val 270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38D70D-DA39-94EC-C6EE-4E25179127B4}"/>
              </a:ext>
            </a:extLst>
          </p:cNvPr>
          <p:cNvSpPr txBox="1"/>
          <p:nvPr/>
        </p:nvSpPr>
        <p:spPr>
          <a:xfrm>
            <a:off x="881002" y="1294307"/>
            <a:ext cx="10304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Sample Code Link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Is there any way that is more efficient?</a:t>
            </a:r>
          </a:p>
        </p:txBody>
      </p:sp>
    </p:spTree>
    <p:extLst>
      <p:ext uri="{BB962C8B-B14F-4D97-AF65-F5344CB8AC3E}">
        <p14:creationId xmlns:p14="http://schemas.microsoft.com/office/powerpoint/2010/main" val="9297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9EA44D-9126-500A-4B87-776E5D991112}"/>
              </a:ext>
            </a:extLst>
          </p:cNvPr>
          <p:cNvSpPr txBox="1"/>
          <p:nvPr/>
        </p:nvSpPr>
        <p:spPr>
          <a:xfrm>
            <a:off x="851933" y="555616"/>
            <a:ext cx="89223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venir Next" panose="020B0503020202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rPr>
              <a:t>Description</a:t>
            </a:r>
            <a:endParaRPr lang="en-TW" sz="3500" dirty="0">
              <a:latin typeface="Avenir Next" panose="020B0503020202020204" pitchFamily="34" charset="0"/>
              <a:ea typeface="Noto Sans Display" panose="020B0502040504020204" pitchFamily="34" charset="0"/>
              <a:cs typeface="Noto Sans Display" panose="020B05020405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2FBE49-F88A-F8E1-771B-CBFDAF275C6C}"/>
              </a:ext>
            </a:extLst>
          </p:cNvPr>
          <p:cNvSpPr/>
          <p:nvPr/>
        </p:nvSpPr>
        <p:spPr>
          <a:xfrm>
            <a:off x="593249" y="532564"/>
            <a:ext cx="108847" cy="573937"/>
          </a:xfrm>
          <a:prstGeom prst="roundRect">
            <a:avLst>
              <a:gd name="adj" fmla="val 270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FBB1F-36BA-1978-D209-AE688750D14F}"/>
              </a:ext>
            </a:extLst>
          </p:cNvPr>
          <p:cNvSpPr txBox="1"/>
          <p:nvPr/>
        </p:nvSpPr>
        <p:spPr>
          <a:xfrm>
            <a:off x="881002" y="1294307"/>
            <a:ext cx="103040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Doraemon</a:t>
            </a:r>
            <a:r>
              <a:rPr lang="en-US" sz="2400" dirty="0"/>
              <a:t> aims to make a fortune from the significant </a:t>
            </a:r>
            <a:r>
              <a:rPr lang="en-US" sz="2400" dirty="0">
                <a:solidFill>
                  <a:srgbClr val="FF0000"/>
                </a:solidFill>
              </a:rPr>
              <a:t>daily price changes of </a:t>
            </a:r>
            <a:r>
              <a:rPr lang="en-US" sz="2400" dirty="0" err="1">
                <a:solidFill>
                  <a:srgbClr val="FF0000"/>
                </a:solidFill>
              </a:rPr>
              <a:t>dorayaki</a:t>
            </a:r>
            <a:r>
              <a:rPr lang="en-US" sz="2400" dirty="0"/>
              <a:t>. He plans to </a:t>
            </a:r>
            <a:r>
              <a:rPr lang="en-US" sz="2400" dirty="0">
                <a:solidFill>
                  <a:srgbClr val="00B050"/>
                </a:solidFill>
              </a:rPr>
              <a:t>buy</a:t>
            </a:r>
            <a:r>
              <a:rPr lang="en-US" sz="2400" dirty="0"/>
              <a:t> </a:t>
            </a:r>
            <a:r>
              <a:rPr lang="en-US" sz="2400" dirty="0" err="1"/>
              <a:t>dorayaki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on one day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B050"/>
                </a:solidFill>
              </a:rPr>
              <a:t>sell</a:t>
            </a:r>
            <a:r>
              <a:rPr lang="en-US" sz="2400" dirty="0"/>
              <a:t> it </a:t>
            </a:r>
            <a:r>
              <a:rPr lang="en-US" sz="2400" dirty="0">
                <a:solidFill>
                  <a:srgbClr val="00B050"/>
                </a:solidFill>
              </a:rPr>
              <a:t>on another </a:t>
            </a:r>
            <a:r>
              <a:rPr lang="en-US" sz="2400" dirty="0"/>
              <a:t>to profit from the price spread. To keep his plans secret, </a:t>
            </a:r>
            <a:r>
              <a:rPr lang="en-US" sz="2400" dirty="0" err="1"/>
              <a:t>Doraemon</a:t>
            </a:r>
            <a:r>
              <a:rPr lang="en-US" sz="2400" dirty="0"/>
              <a:t> will </a:t>
            </a:r>
            <a:r>
              <a:rPr lang="en-US" sz="2400" dirty="0">
                <a:solidFill>
                  <a:srgbClr val="FF0000"/>
                </a:solidFill>
              </a:rPr>
              <a:t>only hold one </a:t>
            </a:r>
            <a:r>
              <a:rPr lang="en-US" sz="2400" dirty="0" err="1">
                <a:solidFill>
                  <a:srgbClr val="FF0000"/>
                </a:solidFill>
              </a:rPr>
              <a:t>dorayaki</a:t>
            </a:r>
            <a:r>
              <a:rPr lang="en-US" sz="2400" dirty="0">
                <a:solidFill>
                  <a:srgbClr val="FF0000"/>
                </a:solidFill>
              </a:rPr>
              <a:t> at a time</a:t>
            </a:r>
            <a:r>
              <a:rPr lang="en-US" sz="2400" dirty="0"/>
              <a:t>, meaning he must sell each one before buying another.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Given the </a:t>
            </a:r>
            <a:r>
              <a:rPr lang="en-US" sz="2400" dirty="0" err="1"/>
              <a:t>dorayaki</a:t>
            </a:r>
            <a:r>
              <a:rPr lang="en-US" sz="2400" dirty="0"/>
              <a:t> prices over a continuous span of N days, please calculate the </a:t>
            </a:r>
            <a:r>
              <a:rPr lang="en-US" sz="2400" dirty="0">
                <a:solidFill>
                  <a:srgbClr val="FF0000"/>
                </a:solidFill>
              </a:rPr>
              <a:t>maximum profit </a:t>
            </a:r>
            <a:r>
              <a:rPr lang="en-US" sz="2400" dirty="0" err="1"/>
              <a:t>Doraemon</a:t>
            </a:r>
            <a:r>
              <a:rPr lang="en-US" sz="2400" dirty="0"/>
              <a:t> can gain.</a:t>
            </a:r>
            <a:endParaRPr lang="en-TW" sz="2400" dirty="0"/>
          </a:p>
        </p:txBody>
      </p:sp>
      <p:pic>
        <p:nvPicPr>
          <p:cNvPr id="1026" name="Picture 2" descr="https://acm.cs.nthu.edu.tw/media/uploads/2023/12/07/pngegg_4b6gV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913" y="2584938"/>
            <a:ext cx="5289184" cy="528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689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9EA44D-9126-500A-4B87-776E5D991112}"/>
              </a:ext>
            </a:extLst>
          </p:cNvPr>
          <p:cNvSpPr txBox="1"/>
          <p:nvPr/>
        </p:nvSpPr>
        <p:spPr>
          <a:xfrm>
            <a:off x="851933" y="555616"/>
            <a:ext cx="89223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venir Next" panose="020B0503020202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rPr>
              <a:t>Idea 3: Greedy</a:t>
            </a:r>
            <a:endParaRPr lang="en-TW" sz="3500" dirty="0">
              <a:latin typeface="Avenir Next" panose="020B0503020202020204" pitchFamily="34" charset="0"/>
              <a:ea typeface="Noto Sans Display" panose="020B0502040504020204" pitchFamily="34" charset="0"/>
              <a:cs typeface="Noto Sans Display" panose="020B05020405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2FBE49-F88A-F8E1-771B-CBFDAF275C6C}"/>
              </a:ext>
            </a:extLst>
          </p:cNvPr>
          <p:cNvSpPr/>
          <p:nvPr/>
        </p:nvSpPr>
        <p:spPr>
          <a:xfrm>
            <a:off x="593249" y="532564"/>
            <a:ext cx="108847" cy="573937"/>
          </a:xfrm>
          <a:prstGeom prst="roundRect">
            <a:avLst>
              <a:gd name="adj" fmla="val 270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2658D-27A4-D62A-99F0-BF589119EAA6}"/>
              </a:ext>
            </a:extLst>
          </p:cNvPr>
          <p:cNvSpPr txBox="1"/>
          <p:nvPr/>
        </p:nvSpPr>
        <p:spPr>
          <a:xfrm>
            <a:off x="881002" y="1294307"/>
            <a:ext cx="10304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Intuitively, we aim to find the </a:t>
            </a:r>
            <a:r>
              <a:rPr lang="en-US" sz="2400" b="1" dirty="0"/>
              <a:t>lowest point </a:t>
            </a:r>
            <a:r>
              <a:rPr lang="en-US" sz="2400" dirty="0"/>
              <a:t>(valley) at which to </a:t>
            </a:r>
            <a:r>
              <a:rPr lang="en-US" sz="2400" b="1" dirty="0"/>
              <a:t>buy</a:t>
            </a:r>
            <a:r>
              <a:rPr lang="en-US" sz="2400" dirty="0"/>
              <a:t> </a:t>
            </a:r>
          </a:p>
          <a:p>
            <a:r>
              <a:rPr lang="en-US" sz="2400" dirty="0"/>
              <a:t>and the </a:t>
            </a:r>
            <a:r>
              <a:rPr lang="en-US" sz="2400" b="1" dirty="0"/>
              <a:t>highest point </a:t>
            </a:r>
            <a:r>
              <a:rPr lang="en-US" sz="2400" dirty="0"/>
              <a:t>(peak) at which to </a:t>
            </a:r>
            <a:r>
              <a:rPr lang="en-US" sz="2400" b="1" dirty="0"/>
              <a:t>sell</a:t>
            </a:r>
            <a:r>
              <a:rPr lang="en-US" sz="2400" dirty="0"/>
              <a:t> the </a:t>
            </a:r>
            <a:r>
              <a:rPr lang="en-US" sz="2400" dirty="0" err="1"/>
              <a:t>dorayaki</a:t>
            </a:r>
            <a:r>
              <a:rPr lang="en-US" sz="2400" dirty="0"/>
              <a:t>.</a:t>
            </a:r>
            <a:endParaRPr lang="en-US" sz="2400" dirty="0"/>
          </a:p>
        </p:txBody>
      </p:sp>
      <p:pic>
        <p:nvPicPr>
          <p:cNvPr id="9" name="Picture 8" descr="A graph with red green and white dots&#10;&#10;Description automatically generated">
            <a:extLst>
              <a:ext uri="{FF2B5EF4-FFF2-40B4-BE49-F238E27FC236}">
                <a16:creationId xmlns:a16="http://schemas.microsoft.com/office/drawing/2014/main" id="{4BD5F0E4-4BA0-6333-775E-282B8D256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84" y="3046526"/>
            <a:ext cx="556260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9EA44D-9126-500A-4B87-776E5D991112}"/>
              </a:ext>
            </a:extLst>
          </p:cNvPr>
          <p:cNvSpPr txBox="1"/>
          <p:nvPr/>
        </p:nvSpPr>
        <p:spPr>
          <a:xfrm>
            <a:off x="851933" y="555616"/>
            <a:ext cx="89223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venir Next" panose="020B0503020202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rPr>
              <a:t>Idea 3: Greedy</a:t>
            </a:r>
            <a:endParaRPr lang="en-TW" sz="3500" dirty="0">
              <a:latin typeface="Avenir Next" panose="020B0503020202020204" pitchFamily="34" charset="0"/>
              <a:ea typeface="Noto Sans Display" panose="020B0502040504020204" pitchFamily="34" charset="0"/>
              <a:cs typeface="Noto Sans Display" panose="020B05020405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2FBE49-F88A-F8E1-771B-CBFDAF275C6C}"/>
              </a:ext>
            </a:extLst>
          </p:cNvPr>
          <p:cNvSpPr/>
          <p:nvPr/>
        </p:nvSpPr>
        <p:spPr>
          <a:xfrm>
            <a:off x="593249" y="532564"/>
            <a:ext cx="108847" cy="573937"/>
          </a:xfrm>
          <a:prstGeom prst="roundRect">
            <a:avLst>
              <a:gd name="adj" fmla="val 270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2658D-27A4-D62A-99F0-BF589119EAA6}"/>
              </a:ext>
            </a:extLst>
          </p:cNvPr>
          <p:cNvSpPr txBox="1"/>
          <p:nvPr/>
        </p:nvSpPr>
        <p:spPr>
          <a:xfrm>
            <a:off x="881002" y="1294307"/>
            <a:ext cx="10304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Intuitively, we aim to find the </a:t>
            </a:r>
            <a:r>
              <a:rPr lang="en-US" sz="2400" b="1" dirty="0"/>
              <a:t>lowest point </a:t>
            </a:r>
            <a:r>
              <a:rPr lang="en-US" sz="2400" dirty="0"/>
              <a:t>(valley) at which to </a:t>
            </a:r>
            <a:r>
              <a:rPr lang="en-US" sz="2400" b="1" dirty="0"/>
              <a:t>buy</a:t>
            </a:r>
            <a:r>
              <a:rPr lang="en-US" sz="2400" dirty="0"/>
              <a:t> </a:t>
            </a:r>
          </a:p>
          <a:p>
            <a:r>
              <a:rPr lang="en-US" sz="2400" dirty="0"/>
              <a:t>and the </a:t>
            </a:r>
            <a:r>
              <a:rPr lang="en-US" sz="2400" b="1" dirty="0"/>
              <a:t>highest point </a:t>
            </a:r>
            <a:r>
              <a:rPr lang="en-US" sz="2400" dirty="0"/>
              <a:t>(peak) at which to </a:t>
            </a:r>
            <a:r>
              <a:rPr lang="en-US" sz="2400" b="1" dirty="0"/>
              <a:t>sell</a:t>
            </a:r>
            <a:r>
              <a:rPr lang="en-US" sz="2400" dirty="0"/>
              <a:t> the </a:t>
            </a:r>
            <a:r>
              <a:rPr lang="en-US" sz="2400" dirty="0" err="1"/>
              <a:t>dorayaki</a:t>
            </a:r>
            <a:r>
              <a:rPr lang="en-US" sz="2400" dirty="0"/>
              <a:t>.</a:t>
            </a:r>
            <a:endParaRPr lang="en-US" sz="2400" dirty="0"/>
          </a:p>
          <a:p>
            <a:r>
              <a:rPr lang="en-US" sz="2400" dirty="0"/>
              <a:t>After those points are found, we can calculate the profit that can be gained.</a:t>
            </a:r>
          </a:p>
        </p:txBody>
      </p:sp>
      <p:pic>
        <p:nvPicPr>
          <p:cNvPr id="10" name="Picture 9" descr="A graph with red green and white dots&#10;&#10;Description automatically generated">
            <a:extLst>
              <a:ext uri="{FF2B5EF4-FFF2-40B4-BE49-F238E27FC236}">
                <a16:creationId xmlns:a16="http://schemas.microsoft.com/office/drawing/2014/main" id="{A99E1D91-5AAA-8CC0-AA35-BFBD4CA36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84" y="3046526"/>
            <a:ext cx="5562608" cy="3240000"/>
          </a:xfrm>
          <a:prstGeom prst="rect">
            <a:avLst/>
          </a:prstGeom>
        </p:spPr>
      </p:pic>
      <p:pic>
        <p:nvPicPr>
          <p:cNvPr id="12" name="Picture 11" descr="A graph with green lines and dots&#10;&#10;Description automatically generated">
            <a:extLst>
              <a:ext uri="{FF2B5EF4-FFF2-40B4-BE49-F238E27FC236}">
                <a16:creationId xmlns:a16="http://schemas.microsoft.com/office/drawing/2014/main" id="{7C14B835-0D42-34B2-2B01-EE81DFB43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492" y="3046526"/>
            <a:ext cx="5527837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1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9EA44D-9126-500A-4B87-776E5D991112}"/>
              </a:ext>
            </a:extLst>
          </p:cNvPr>
          <p:cNvSpPr txBox="1"/>
          <p:nvPr/>
        </p:nvSpPr>
        <p:spPr>
          <a:xfrm>
            <a:off x="851933" y="555616"/>
            <a:ext cx="89223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venir Next" panose="020B0503020202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rPr>
              <a:t>Idea 3: Greedy</a:t>
            </a:r>
            <a:endParaRPr lang="en-TW" sz="3500" dirty="0">
              <a:latin typeface="Avenir Next" panose="020B0503020202020204" pitchFamily="34" charset="0"/>
              <a:ea typeface="Noto Sans Display" panose="020B0502040504020204" pitchFamily="34" charset="0"/>
              <a:cs typeface="Noto Sans Display" panose="020B05020405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2FBE49-F88A-F8E1-771B-CBFDAF275C6C}"/>
              </a:ext>
            </a:extLst>
          </p:cNvPr>
          <p:cNvSpPr/>
          <p:nvPr/>
        </p:nvSpPr>
        <p:spPr>
          <a:xfrm>
            <a:off x="593249" y="532564"/>
            <a:ext cx="108847" cy="573937"/>
          </a:xfrm>
          <a:prstGeom prst="roundRect">
            <a:avLst>
              <a:gd name="adj" fmla="val 270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2658D-27A4-D62A-99F0-BF589119EAA6}"/>
              </a:ext>
            </a:extLst>
          </p:cNvPr>
          <p:cNvSpPr txBox="1"/>
          <p:nvPr/>
        </p:nvSpPr>
        <p:spPr>
          <a:xfrm>
            <a:off x="881002" y="1294307"/>
            <a:ext cx="10304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However, in the case of continuously climbing prices, we can simply add the difference between prices when the price is rising, like </a:t>
            </a:r>
            <a:r>
              <a:rPr lang="en-US" sz="2400" b="1" dirty="0"/>
              <a:t>splitting</a:t>
            </a:r>
            <a:r>
              <a:rPr lang="en-US" sz="2400" dirty="0"/>
              <a:t> a single transaction into multiple ones.</a:t>
            </a:r>
          </a:p>
        </p:txBody>
      </p:sp>
      <p:pic>
        <p:nvPicPr>
          <p:cNvPr id="4" name="Picture 3" descr="A graph with green lines and dots&#10;&#10;Description automatically generated">
            <a:extLst>
              <a:ext uri="{FF2B5EF4-FFF2-40B4-BE49-F238E27FC236}">
                <a16:creationId xmlns:a16="http://schemas.microsoft.com/office/drawing/2014/main" id="{CF5159D4-424B-2583-554D-C9158C3BB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50" y="2738032"/>
            <a:ext cx="6642100" cy="389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8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9EA44D-9126-500A-4B87-776E5D991112}"/>
              </a:ext>
            </a:extLst>
          </p:cNvPr>
          <p:cNvSpPr txBox="1"/>
          <p:nvPr/>
        </p:nvSpPr>
        <p:spPr>
          <a:xfrm>
            <a:off x="851933" y="555616"/>
            <a:ext cx="89223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venir Next" panose="020B0503020202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rPr>
              <a:t>Idea 3: Greedy</a:t>
            </a:r>
            <a:endParaRPr lang="en-TW" sz="3500" dirty="0">
              <a:latin typeface="Avenir Next" panose="020B0503020202020204" pitchFamily="34" charset="0"/>
              <a:ea typeface="Noto Sans Display" panose="020B0502040504020204" pitchFamily="34" charset="0"/>
              <a:cs typeface="Noto Sans Display" panose="020B05020405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2FBE49-F88A-F8E1-771B-CBFDAF275C6C}"/>
              </a:ext>
            </a:extLst>
          </p:cNvPr>
          <p:cNvSpPr/>
          <p:nvPr/>
        </p:nvSpPr>
        <p:spPr>
          <a:xfrm>
            <a:off x="593249" y="532564"/>
            <a:ext cx="108847" cy="573937"/>
          </a:xfrm>
          <a:prstGeom prst="roundRect">
            <a:avLst>
              <a:gd name="adj" fmla="val 270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2658D-27A4-D62A-99F0-BF589119EAA6}"/>
              </a:ext>
            </a:extLst>
          </p:cNvPr>
          <p:cNvSpPr txBox="1"/>
          <p:nvPr/>
        </p:nvSpPr>
        <p:spPr>
          <a:xfrm>
            <a:off x="881002" y="1294307"/>
            <a:ext cx="10304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this approach, we always choose the optimal option at each price point, which involves selling when the price rises, ultimately leading to the maximum profit. </a:t>
            </a:r>
          </a:p>
          <a:p>
            <a:r>
              <a:rPr lang="en-US" sz="2400" dirty="0"/>
              <a:t>We called it a </a:t>
            </a:r>
            <a:r>
              <a:rPr lang="en-US" sz="2400" b="1" dirty="0"/>
              <a:t>greedy algorithm.</a:t>
            </a:r>
          </a:p>
        </p:txBody>
      </p:sp>
      <p:pic>
        <p:nvPicPr>
          <p:cNvPr id="5" name="Picture 4" descr="A computer screen shot of a white background&#10;&#10;Description automatically generated">
            <a:extLst>
              <a:ext uri="{FF2B5EF4-FFF2-40B4-BE49-F238E27FC236}">
                <a16:creationId xmlns:a16="http://schemas.microsoft.com/office/drawing/2014/main" id="{8F196F14-548B-CA7A-DD24-B4D7F1032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25" y="2895686"/>
            <a:ext cx="9845949" cy="340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2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9EA44D-9126-500A-4B87-776E5D991112}"/>
              </a:ext>
            </a:extLst>
          </p:cNvPr>
          <p:cNvSpPr txBox="1"/>
          <p:nvPr/>
        </p:nvSpPr>
        <p:spPr>
          <a:xfrm>
            <a:off x="851933" y="555616"/>
            <a:ext cx="89223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venir Next" panose="020B0503020202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rPr>
              <a:t>Idea 3: Greedy</a:t>
            </a:r>
            <a:endParaRPr lang="en-TW" sz="3500" dirty="0">
              <a:latin typeface="Avenir Next" panose="020B0503020202020204" pitchFamily="34" charset="0"/>
              <a:ea typeface="Noto Sans Display" panose="020B0502040504020204" pitchFamily="34" charset="0"/>
              <a:cs typeface="Noto Sans Display" panose="020B05020405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2FBE49-F88A-F8E1-771B-CBFDAF275C6C}"/>
              </a:ext>
            </a:extLst>
          </p:cNvPr>
          <p:cNvSpPr/>
          <p:nvPr/>
        </p:nvSpPr>
        <p:spPr>
          <a:xfrm>
            <a:off x="593249" y="532564"/>
            <a:ext cx="108847" cy="573937"/>
          </a:xfrm>
          <a:prstGeom prst="roundRect">
            <a:avLst>
              <a:gd name="adj" fmla="val 270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2658D-27A4-D62A-99F0-BF589119EAA6}"/>
              </a:ext>
            </a:extLst>
          </p:cNvPr>
          <p:cNvSpPr txBox="1"/>
          <p:nvPr/>
        </p:nvSpPr>
        <p:spPr>
          <a:xfrm>
            <a:off x="881002" y="1294307"/>
            <a:ext cx="10304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Sample Code Link</a:t>
            </a:r>
            <a:endParaRPr lang="en-US" sz="2400" b="1" dirty="0"/>
          </a:p>
        </p:txBody>
      </p:sp>
      <p:pic>
        <p:nvPicPr>
          <p:cNvPr id="5" name="Picture 4" descr="A computer screen shot of a white background&#10;&#10;Description automatically generated">
            <a:extLst>
              <a:ext uri="{FF2B5EF4-FFF2-40B4-BE49-F238E27FC236}">
                <a16:creationId xmlns:a16="http://schemas.microsoft.com/office/drawing/2014/main" id="{8F196F14-548B-CA7A-DD24-B4D7F1032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025" y="2895686"/>
            <a:ext cx="9845949" cy="340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9EA44D-9126-500A-4B87-776E5D991112}"/>
              </a:ext>
            </a:extLst>
          </p:cNvPr>
          <p:cNvSpPr txBox="1"/>
          <p:nvPr/>
        </p:nvSpPr>
        <p:spPr>
          <a:xfrm>
            <a:off x="851933" y="555616"/>
            <a:ext cx="89223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venir Next" panose="020B0503020202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rPr>
              <a:t>Description</a:t>
            </a:r>
            <a:endParaRPr lang="en-TW" sz="3500" dirty="0">
              <a:latin typeface="Avenir Next" panose="020B0503020202020204" pitchFamily="34" charset="0"/>
              <a:ea typeface="Noto Sans Display" panose="020B0502040504020204" pitchFamily="34" charset="0"/>
              <a:cs typeface="Noto Sans Display" panose="020B05020405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2FBE49-F88A-F8E1-771B-CBFDAF275C6C}"/>
              </a:ext>
            </a:extLst>
          </p:cNvPr>
          <p:cNvSpPr/>
          <p:nvPr/>
        </p:nvSpPr>
        <p:spPr>
          <a:xfrm>
            <a:off x="593249" y="532564"/>
            <a:ext cx="108847" cy="573937"/>
          </a:xfrm>
          <a:prstGeom prst="roundRect">
            <a:avLst>
              <a:gd name="adj" fmla="val 270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5" name="Picture 4" descr="A line graph with blue dots&#10;&#10;Description automatically generated">
            <a:extLst>
              <a:ext uri="{FF2B5EF4-FFF2-40B4-BE49-F238E27FC236}">
                <a16:creationId xmlns:a16="http://schemas.microsoft.com/office/drawing/2014/main" id="{52ABB5F2-40AA-7F0D-2E38-3887DF62D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78926"/>
            <a:ext cx="7772400" cy="5687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CFBB1F-36BA-1978-D209-AE688750D14F}"/>
              </a:ext>
            </a:extLst>
          </p:cNvPr>
          <p:cNvSpPr txBox="1"/>
          <p:nvPr/>
        </p:nvSpPr>
        <p:spPr>
          <a:xfrm>
            <a:off x="881002" y="1294307"/>
            <a:ext cx="10304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Choose the right times to buy and sell dorayaki to profit from the price spread. The </a:t>
            </a:r>
            <a:r>
              <a:rPr lang="en-US" sz="2400" dirty="0">
                <a:solidFill>
                  <a:srgbClr val="FF0000"/>
                </a:solidFill>
              </a:rPr>
              <a:t>number of transactions (buying and selling) is unlimited</a:t>
            </a:r>
            <a:r>
              <a:rPr lang="en-US" sz="2400" dirty="0"/>
              <a:t>, what is the </a:t>
            </a:r>
            <a:r>
              <a:rPr lang="en-US" sz="2400" b="1" dirty="0">
                <a:solidFill>
                  <a:srgbClr val="FF0000"/>
                </a:solidFill>
              </a:rPr>
              <a:t>maximum profit </a:t>
            </a:r>
            <a:r>
              <a:rPr lang="en-US" sz="2400" dirty="0"/>
              <a:t>that can be gained given price points?</a:t>
            </a:r>
            <a:endParaRPr lang="en-TW" sz="2400" dirty="0"/>
          </a:p>
        </p:txBody>
      </p:sp>
    </p:spTree>
    <p:extLst>
      <p:ext uri="{BB962C8B-B14F-4D97-AF65-F5344CB8AC3E}">
        <p14:creationId xmlns:p14="http://schemas.microsoft.com/office/powerpoint/2010/main" val="131156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ine graph with blue dots&#10;&#10;Description automatically generated">
            <a:extLst>
              <a:ext uri="{FF2B5EF4-FFF2-40B4-BE49-F238E27FC236}">
                <a16:creationId xmlns:a16="http://schemas.microsoft.com/office/drawing/2014/main" id="{553AF72B-635F-D03E-0F73-06D3626C0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78925"/>
            <a:ext cx="7772400" cy="56878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9EA44D-9126-500A-4B87-776E5D991112}"/>
              </a:ext>
            </a:extLst>
          </p:cNvPr>
          <p:cNvSpPr txBox="1"/>
          <p:nvPr/>
        </p:nvSpPr>
        <p:spPr>
          <a:xfrm>
            <a:off x="851933" y="555616"/>
            <a:ext cx="89223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venir Next" panose="020B0503020202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rPr>
              <a:t>Idea 1: Recursion</a:t>
            </a:r>
            <a:endParaRPr lang="en-TW" sz="3500" dirty="0">
              <a:latin typeface="Avenir Next" panose="020B0503020202020204" pitchFamily="34" charset="0"/>
              <a:ea typeface="Noto Sans Display" panose="020B0502040504020204" pitchFamily="34" charset="0"/>
              <a:cs typeface="Noto Sans Display" panose="020B05020405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2FBE49-F88A-F8E1-771B-CBFDAF275C6C}"/>
              </a:ext>
            </a:extLst>
          </p:cNvPr>
          <p:cNvSpPr/>
          <p:nvPr/>
        </p:nvSpPr>
        <p:spPr>
          <a:xfrm>
            <a:off x="593249" y="532564"/>
            <a:ext cx="108847" cy="573937"/>
          </a:xfrm>
          <a:prstGeom prst="roundRect">
            <a:avLst>
              <a:gd name="adj" fmla="val 270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5" name="Picture 4" descr="A line graph with blue dots&#10;&#10;Description automatically generated">
            <a:extLst>
              <a:ext uri="{FF2B5EF4-FFF2-40B4-BE49-F238E27FC236}">
                <a16:creationId xmlns:a16="http://schemas.microsoft.com/office/drawing/2014/main" id="{52ABB5F2-40AA-7F0D-2E38-3887DF62DD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</a:blip>
          <a:stretch>
            <a:fillRect/>
          </a:stretch>
        </p:blipFill>
        <p:spPr>
          <a:xfrm>
            <a:off x="2209800" y="1978926"/>
            <a:ext cx="7772400" cy="56878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A907DE-C43F-5558-227C-109606C83FC2}"/>
              </a:ext>
            </a:extLst>
          </p:cNvPr>
          <p:cNvSpPr txBox="1"/>
          <p:nvPr/>
        </p:nvSpPr>
        <p:spPr>
          <a:xfrm>
            <a:off x="881002" y="1294307"/>
            <a:ext cx="10304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recursion to enumerate all kinds of ways to conduct transactions.</a:t>
            </a:r>
          </a:p>
          <a:p>
            <a:r>
              <a:rPr lang="en-US" sz="2400" dirty="0"/>
              <a:t>Return the maximum profit that can be gained.</a:t>
            </a:r>
            <a:endParaRPr lang="en-TW" sz="2400" dirty="0"/>
          </a:p>
        </p:txBody>
      </p:sp>
    </p:spTree>
    <p:extLst>
      <p:ext uri="{BB962C8B-B14F-4D97-AF65-F5344CB8AC3E}">
        <p14:creationId xmlns:p14="http://schemas.microsoft.com/office/powerpoint/2010/main" val="7253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/>
          <p:cNvSpPr txBox="1"/>
          <p:nvPr/>
        </p:nvSpPr>
        <p:spPr>
          <a:xfrm>
            <a:off x="7378664" y="944605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sell</a:t>
            </a:r>
            <a:endParaRPr lang="zh-TW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EA44D-9126-500A-4B87-776E5D991112}"/>
              </a:ext>
            </a:extLst>
          </p:cNvPr>
          <p:cNvSpPr txBox="1"/>
          <p:nvPr/>
        </p:nvSpPr>
        <p:spPr>
          <a:xfrm>
            <a:off x="851933" y="555616"/>
            <a:ext cx="89223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venir Next" panose="020B0503020202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rPr>
              <a:t>Idea 1: Recursion</a:t>
            </a:r>
            <a:endParaRPr lang="en-TW" sz="3500" dirty="0">
              <a:latin typeface="Avenir Next" panose="020B0503020202020204" pitchFamily="34" charset="0"/>
              <a:ea typeface="Noto Sans Display" panose="020B0502040504020204" pitchFamily="34" charset="0"/>
              <a:cs typeface="Noto Sans Display" panose="020B05020405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2FBE49-F88A-F8E1-771B-CBFDAF275C6C}"/>
              </a:ext>
            </a:extLst>
          </p:cNvPr>
          <p:cNvSpPr/>
          <p:nvPr/>
        </p:nvSpPr>
        <p:spPr>
          <a:xfrm>
            <a:off x="593249" y="532564"/>
            <a:ext cx="108847" cy="573937"/>
          </a:xfrm>
          <a:prstGeom prst="roundRect">
            <a:avLst>
              <a:gd name="adj" fmla="val 270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8FEF8-15F1-8B45-1C03-0644490B046F}"/>
              </a:ext>
            </a:extLst>
          </p:cNvPr>
          <p:cNvSpPr txBox="1"/>
          <p:nvPr/>
        </p:nvSpPr>
        <p:spPr>
          <a:xfrm>
            <a:off x="881002" y="1294307"/>
            <a:ext cx="103040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Function</a:t>
            </a:r>
            <a:r>
              <a:rPr lang="en-US" sz="2400" b="1" dirty="0"/>
              <a:t> solve(x, hold)</a:t>
            </a:r>
          </a:p>
          <a:p>
            <a:endParaRPr lang="en-US" sz="1200" b="1" dirty="0"/>
          </a:p>
          <a:p>
            <a:r>
              <a:rPr lang="en-US" sz="2400" b="1" dirty="0" smtClean="0"/>
              <a:t>x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represents the index of </a:t>
            </a:r>
            <a:r>
              <a:rPr lang="en-US" sz="2400" dirty="0" smtClean="0"/>
              <a:t>the </a:t>
            </a:r>
          </a:p>
          <a:p>
            <a:r>
              <a:rPr lang="en-US" sz="2400" dirty="0" smtClean="0"/>
              <a:t>currently considered price.</a:t>
            </a:r>
            <a:endParaRPr lang="en-US" sz="2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hold</a:t>
            </a:r>
            <a:r>
              <a:rPr lang="en-US" sz="2400" dirty="0"/>
              <a:t> </a:t>
            </a:r>
          </a:p>
          <a:p>
            <a:r>
              <a:rPr lang="en-US" sz="2400" dirty="0"/>
              <a:t>represents </a:t>
            </a:r>
            <a:r>
              <a:rPr lang="en-US" sz="2400" dirty="0" smtClean="0"/>
              <a:t>if </a:t>
            </a:r>
            <a:r>
              <a:rPr lang="en-US" sz="2400" dirty="0"/>
              <a:t>it is </a:t>
            </a:r>
            <a:r>
              <a:rPr lang="en-US" sz="2400" dirty="0" smtClean="0"/>
              <a:t>currently </a:t>
            </a:r>
          </a:p>
          <a:p>
            <a:r>
              <a:rPr lang="en-US" sz="2400" dirty="0" smtClean="0"/>
              <a:t>holding </a:t>
            </a:r>
            <a:r>
              <a:rPr lang="en-US" sz="2400" dirty="0"/>
              <a:t>an </a:t>
            </a:r>
            <a:r>
              <a:rPr lang="en-US" sz="2400" dirty="0" smtClean="0"/>
              <a:t>item (involved 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a transaction</a:t>
            </a:r>
            <a:r>
              <a:rPr lang="en-US" sz="2400" dirty="0" smtClean="0"/>
              <a:t>) or not.</a:t>
            </a:r>
          </a:p>
          <a:p>
            <a:endParaRPr lang="en-US" sz="1200" dirty="0"/>
          </a:p>
          <a:p>
            <a:r>
              <a:rPr lang="en-US" altLang="zh-TW" sz="2400" b="1" dirty="0"/>
              <a:t>solve(0, 0) </a:t>
            </a:r>
            <a:r>
              <a:rPr lang="en-US" altLang="zh-TW" sz="2400" dirty="0"/>
              <a:t>-&gt; Returning the 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max profit </a:t>
            </a:r>
            <a:r>
              <a:rPr lang="en-US" altLang="zh-TW" sz="2400" dirty="0"/>
              <a:t>that can be gained, </a:t>
            </a:r>
          </a:p>
          <a:p>
            <a:r>
              <a:rPr lang="en-US" altLang="zh-TW" sz="2400" dirty="0"/>
              <a:t>starting from the 0-th price point </a:t>
            </a:r>
          </a:p>
          <a:p>
            <a:r>
              <a:rPr lang="en-US" altLang="zh-TW" sz="2400" dirty="0"/>
              <a:t>and not holding an item</a:t>
            </a:r>
            <a:r>
              <a:rPr lang="en-US" altLang="zh-TW" sz="2400" dirty="0" smtClean="0"/>
              <a:t>.</a:t>
            </a:r>
            <a:endParaRPr lang="en-US" altLang="zh-TW" sz="2400" dirty="0"/>
          </a:p>
        </p:txBody>
      </p:sp>
      <p:pic>
        <p:nvPicPr>
          <p:cNvPr id="11" name="Picture 10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42D96EDD-F049-8C2C-78B8-EDA433725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927" y="2538196"/>
            <a:ext cx="8523926" cy="4364249"/>
          </a:xfrm>
          <a:prstGeom prst="rect">
            <a:avLst/>
          </a:prstGeom>
        </p:spPr>
      </p:pic>
      <p:sp>
        <p:nvSpPr>
          <p:cNvPr id="2" name="橢圓 1"/>
          <p:cNvSpPr/>
          <p:nvPr/>
        </p:nvSpPr>
        <p:spPr>
          <a:xfrm>
            <a:off x="8677836" y="161365"/>
            <a:ext cx="555812" cy="371199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0,0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8122024" y="633932"/>
            <a:ext cx="555812" cy="371199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1,1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9243985" y="640313"/>
            <a:ext cx="555812" cy="371199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1,0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" name="直線單箭頭接點 3"/>
          <p:cNvCxnSpPr>
            <a:stCxn id="2" idx="3"/>
            <a:endCxn id="7" idx="7"/>
          </p:cNvCxnSpPr>
          <p:nvPr/>
        </p:nvCxnSpPr>
        <p:spPr>
          <a:xfrm flipH="1">
            <a:off x="8596439" y="478203"/>
            <a:ext cx="162794" cy="2100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2" idx="5"/>
            <a:endCxn id="9" idx="1"/>
          </p:cNvCxnSpPr>
          <p:nvPr/>
        </p:nvCxnSpPr>
        <p:spPr>
          <a:xfrm>
            <a:off x="9152251" y="478203"/>
            <a:ext cx="173131" cy="2164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203421" y="317076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buy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162642" y="317074"/>
            <a:ext cx="62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!buy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7297267" y="1261461"/>
            <a:ext cx="555812" cy="371199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2,0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8419228" y="1267842"/>
            <a:ext cx="555812" cy="371199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2,1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>
            <a:stCxn id="7" idx="3"/>
            <a:endCxn id="16" idx="7"/>
          </p:cNvCxnSpPr>
          <p:nvPr/>
        </p:nvCxnSpPr>
        <p:spPr>
          <a:xfrm flipH="1">
            <a:off x="7771682" y="950770"/>
            <a:ext cx="431739" cy="3650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5"/>
            <a:endCxn id="17" idx="0"/>
          </p:cNvCxnSpPr>
          <p:nvPr/>
        </p:nvCxnSpPr>
        <p:spPr>
          <a:xfrm>
            <a:off x="8596439" y="950770"/>
            <a:ext cx="100695" cy="317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149624" y="944603"/>
            <a:ext cx="62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!sell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9341222" y="1270430"/>
            <a:ext cx="555812" cy="371199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2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,1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10463183" y="1276811"/>
            <a:ext cx="555812" cy="371199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2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,0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>
            <a:endCxn id="22" idx="0"/>
          </p:cNvCxnSpPr>
          <p:nvPr/>
        </p:nvCxnSpPr>
        <p:spPr>
          <a:xfrm>
            <a:off x="9582619" y="1011512"/>
            <a:ext cx="36509" cy="2589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9" idx="5"/>
            <a:endCxn id="23" idx="1"/>
          </p:cNvCxnSpPr>
          <p:nvPr/>
        </p:nvCxnSpPr>
        <p:spPr>
          <a:xfrm>
            <a:off x="9718400" y="957151"/>
            <a:ext cx="826180" cy="374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9055064" y="953574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buy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0219735" y="953568"/>
            <a:ext cx="62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!buy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181598" y="609600"/>
            <a:ext cx="138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price point 1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181599" y="143433"/>
            <a:ext cx="138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price point 0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181601" y="1237126"/>
            <a:ext cx="1389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574261" y="1877501"/>
            <a:ext cx="268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.    .    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242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 animBg="1"/>
      <p:bldP spid="7" grpId="0" animBg="1"/>
      <p:bldP spid="9" grpId="0" animBg="1"/>
      <p:bldP spid="12" grpId="0"/>
      <p:bldP spid="15" grpId="0"/>
      <p:bldP spid="16" grpId="0" animBg="1"/>
      <p:bldP spid="17" grpId="0" animBg="1"/>
      <p:bldP spid="21" grpId="0"/>
      <p:bldP spid="22" grpId="0" animBg="1"/>
      <p:bldP spid="23" grpId="0" animBg="1"/>
      <p:bldP spid="26" grpId="0"/>
      <p:bldP spid="27" grpId="0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8C5D1B31-42A9-1FB2-9FB4-2BB6401F6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762" y="1938135"/>
            <a:ext cx="8523926" cy="43642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9EA44D-9126-500A-4B87-776E5D991112}"/>
              </a:ext>
            </a:extLst>
          </p:cNvPr>
          <p:cNvSpPr txBox="1"/>
          <p:nvPr/>
        </p:nvSpPr>
        <p:spPr>
          <a:xfrm>
            <a:off x="851933" y="555616"/>
            <a:ext cx="89223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venir Next" panose="020B0503020202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rPr>
              <a:t>Idea 1: Recursion</a:t>
            </a:r>
            <a:endParaRPr lang="en-TW" sz="3500" dirty="0">
              <a:latin typeface="Avenir Next" panose="020B0503020202020204" pitchFamily="34" charset="0"/>
              <a:ea typeface="Noto Sans Display" panose="020B0502040504020204" pitchFamily="34" charset="0"/>
              <a:cs typeface="Noto Sans Display" panose="020B05020405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2FBE49-F88A-F8E1-771B-CBFDAF275C6C}"/>
              </a:ext>
            </a:extLst>
          </p:cNvPr>
          <p:cNvSpPr/>
          <p:nvPr/>
        </p:nvSpPr>
        <p:spPr>
          <a:xfrm>
            <a:off x="593249" y="532564"/>
            <a:ext cx="108847" cy="573937"/>
          </a:xfrm>
          <a:prstGeom prst="roundRect">
            <a:avLst>
              <a:gd name="adj" fmla="val 270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8FEF8-15F1-8B45-1C03-0644490B046F}"/>
              </a:ext>
            </a:extLst>
          </p:cNvPr>
          <p:cNvSpPr txBox="1"/>
          <p:nvPr/>
        </p:nvSpPr>
        <p:spPr>
          <a:xfrm>
            <a:off x="881002" y="1294307"/>
            <a:ext cx="103040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to_buy</a:t>
            </a:r>
            <a:endParaRPr lang="en-US" sz="2400" b="1" dirty="0"/>
          </a:p>
          <a:p>
            <a:r>
              <a:rPr lang="en-US" sz="2400" dirty="0"/>
              <a:t>Not currently holding an item</a:t>
            </a:r>
          </a:p>
          <a:p>
            <a:r>
              <a:rPr lang="en-US" sz="2400" dirty="0"/>
              <a:t>and to buy </a:t>
            </a:r>
            <a:r>
              <a:rPr lang="en-US" sz="2400" dirty="0" smtClean="0"/>
              <a:t>using the x-</a:t>
            </a:r>
            <a:r>
              <a:rPr lang="en-US" sz="2400" dirty="0" err="1" smtClean="0"/>
              <a:t>th</a:t>
            </a:r>
            <a:r>
              <a:rPr lang="en-US" sz="2400" dirty="0" smtClean="0"/>
              <a:t> price point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 err="1"/>
              <a:t>not_buy</a:t>
            </a:r>
            <a:endParaRPr lang="en-US" sz="2400" b="1" dirty="0"/>
          </a:p>
          <a:p>
            <a:r>
              <a:rPr lang="en-US" sz="2400" dirty="0"/>
              <a:t>Not currently holding an item</a:t>
            </a:r>
          </a:p>
          <a:p>
            <a:r>
              <a:rPr lang="en-US" sz="2400" dirty="0"/>
              <a:t>and not to buy </a:t>
            </a:r>
            <a:r>
              <a:rPr lang="en-US" altLang="zh-TW" sz="2400" dirty="0"/>
              <a:t>using the x-</a:t>
            </a:r>
            <a:r>
              <a:rPr lang="en-US" altLang="zh-TW" sz="2400" dirty="0" err="1"/>
              <a:t>th</a:t>
            </a:r>
            <a:r>
              <a:rPr lang="en-US" altLang="zh-TW" sz="2400" dirty="0"/>
              <a:t> price </a:t>
            </a:r>
            <a:r>
              <a:rPr lang="en-US" altLang="zh-TW" sz="2400" dirty="0" smtClean="0"/>
              <a:t>point</a:t>
            </a:r>
            <a:endParaRPr lang="en-US" altLang="zh-TW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99F771-2707-ECD4-3826-758A69BDE6E5}"/>
              </a:ext>
            </a:extLst>
          </p:cNvPr>
          <p:cNvSpPr/>
          <p:nvPr/>
        </p:nvSpPr>
        <p:spPr>
          <a:xfrm>
            <a:off x="7154767" y="2962561"/>
            <a:ext cx="4754467" cy="11576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731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9EA44D-9126-500A-4B87-776E5D991112}"/>
              </a:ext>
            </a:extLst>
          </p:cNvPr>
          <p:cNvSpPr txBox="1"/>
          <p:nvPr/>
        </p:nvSpPr>
        <p:spPr>
          <a:xfrm>
            <a:off x="851933" y="555616"/>
            <a:ext cx="89223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venir Next" panose="020B0503020202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rPr>
              <a:t>Idea 1: Recursion</a:t>
            </a:r>
            <a:endParaRPr lang="en-TW" sz="3500" dirty="0">
              <a:latin typeface="Avenir Next" panose="020B0503020202020204" pitchFamily="34" charset="0"/>
              <a:ea typeface="Noto Sans Display" panose="020B0502040504020204" pitchFamily="34" charset="0"/>
              <a:cs typeface="Noto Sans Display" panose="020B05020405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2FBE49-F88A-F8E1-771B-CBFDAF275C6C}"/>
              </a:ext>
            </a:extLst>
          </p:cNvPr>
          <p:cNvSpPr/>
          <p:nvPr/>
        </p:nvSpPr>
        <p:spPr>
          <a:xfrm>
            <a:off x="593249" y="532564"/>
            <a:ext cx="108847" cy="573937"/>
          </a:xfrm>
          <a:prstGeom prst="roundRect">
            <a:avLst>
              <a:gd name="adj" fmla="val 270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8FEF8-15F1-8B45-1C03-0644490B046F}"/>
              </a:ext>
            </a:extLst>
          </p:cNvPr>
          <p:cNvSpPr txBox="1"/>
          <p:nvPr/>
        </p:nvSpPr>
        <p:spPr>
          <a:xfrm>
            <a:off x="881002" y="1294307"/>
            <a:ext cx="103040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to_sell</a:t>
            </a:r>
            <a:endParaRPr lang="en-US" sz="2400" b="1" dirty="0"/>
          </a:p>
          <a:p>
            <a:r>
              <a:rPr lang="en-US" sz="2400" dirty="0"/>
              <a:t>Currently involved in a transaction</a:t>
            </a:r>
          </a:p>
          <a:p>
            <a:r>
              <a:rPr lang="en-US" sz="2400" dirty="0"/>
              <a:t>and to sell </a:t>
            </a:r>
            <a:r>
              <a:rPr lang="en-US" altLang="zh-TW" sz="2400" dirty="0"/>
              <a:t>using the x-</a:t>
            </a:r>
            <a:r>
              <a:rPr lang="en-US" altLang="zh-TW" sz="2400" dirty="0" err="1"/>
              <a:t>th</a:t>
            </a:r>
            <a:r>
              <a:rPr lang="en-US" altLang="zh-TW" sz="2400" dirty="0"/>
              <a:t> price point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 err="1"/>
              <a:t>not_sell</a:t>
            </a:r>
            <a:endParaRPr lang="en-US" sz="2400" b="1" dirty="0"/>
          </a:p>
          <a:p>
            <a:r>
              <a:rPr lang="en-US" sz="2400" dirty="0"/>
              <a:t>Currently involved in a transaction</a:t>
            </a:r>
          </a:p>
          <a:p>
            <a:r>
              <a:rPr lang="en-US" sz="2400" dirty="0"/>
              <a:t>and not to sell </a:t>
            </a:r>
            <a:r>
              <a:rPr lang="en-US" altLang="zh-TW" sz="2400" dirty="0"/>
              <a:t>using the x-</a:t>
            </a:r>
            <a:r>
              <a:rPr lang="en-US" altLang="zh-TW" sz="2400" dirty="0" err="1"/>
              <a:t>th</a:t>
            </a:r>
            <a:r>
              <a:rPr lang="en-US" altLang="zh-TW" sz="2400" dirty="0"/>
              <a:t> price point</a:t>
            </a:r>
            <a:endParaRPr lang="en-US" sz="2400" dirty="0"/>
          </a:p>
        </p:txBody>
      </p:sp>
      <p:pic>
        <p:nvPicPr>
          <p:cNvPr id="4" name="Picture 3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217FD911-4FEE-C75F-E0C5-908DC71D1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762" y="1938135"/>
            <a:ext cx="8523926" cy="43642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76184A-6124-7C73-3E0F-193D8591ECAB}"/>
              </a:ext>
            </a:extLst>
          </p:cNvPr>
          <p:cNvSpPr/>
          <p:nvPr/>
        </p:nvSpPr>
        <p:spPr>
          <a:xfrm>
            <a:off x="7154767" y="4086279"/>
            <a:ext cx="4754467" cy="14774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7828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9EA44D-9126-500A-4B87-776E5D991112}"/>
              </a:ext>
            </a:extLst>
          </p:cNvPr>
          <p:cNvSpPr txBox="1"/>
          <p:nvPr/>
        </p:nvSpPr>
        <p:spPr>
          <a:xfrm>
            <a:off x="851933" y="555616"/>
            <a:ext cx="89223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venir Next" panose="020B0503020202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rPr>
              <a:t>Idea 1: Recursion</a:t>
            </a:r>
            <a:endParaRPr lang="en-TW" sz="3500" dirty="0">
              <a:latin typeface="Avenir Next" panose="020B0503020202020204" pitchFamily="34" charset="0"/>
              <a:ea typeface="Noto Sans Display" panose="020B0502040504020204" pitchFamily="34" charset="0"/>
              <a:cs typeface="Noto Sans Display" panose="020B05020405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2FBE49-F88A-F8E1-771B-CBFDAF275C6C}"/>
              </a:ext>
            </a:extLst>
          </p:cNvPr>
          <p:cNvSpPr/>
          <p:nvPr/>
        </p:nvSpPr>
        <p:spPr>
          <a:xfrm>
            <a:off x="593249" y="532564"/>
            <a:ext cx="108847" cy="573937"/>
          </a:xfrm>
          <a:prstGeom prst="roundRect">
            <a:avLst>
              <a:gd name="adj" fmla="val 270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68A80-4CAC-3F54-7BAE-869033CEDCC8}"/>
              </a:ext>
            </a:extLst>
          </p:cNvPr>
          <p:cNvSpPr txBox="1"/>
          <p:nvPr/>
        </p:nvSpPr>
        <p:spPr>
          <a:xfrm>
            <a:off x="881002" y="1294307"/>
            <a:ext cx="10304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Sample Code Link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However, this is too slow for N &lt;= 10^5. </a:t>
            </a:r>
          </a:p>
        </p:txBody>
      </p:sp>
    </p:spTree>
    <p:extLst>
      <p:ext uri="{BB962C8B-B14F-4D97-AF65-F5344CB8AC3E}">
        <p14:creationId xmlns:p14="http://schemas.microsoft.com/office/powerpoint/2010/main" val="3275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9EA44D-9126-500A-4B87-776E5D991112}"/>
              </a:ext>
            </a:extLst>
          </p:cNvPr>
          <p:cNvSpPr txBox="1"/>
          <p:nvPr/>
        </p:nvSpPr>
        <p:spPr>
          <a:xfrm>
            <a:off x="851933" y="555616"/>
            <a:ext cx="89223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venir Next" panose="020B0503020202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rPr>
              <a:t>Idea 2: Memorization</a:t>
            </a:r>
            <a:endParaRPr lang="en-TW" sz="3500" dirty="0">
              <a:latin typeface="Avenir Next" panose="020B0503020202020204" pitchFamily="34" charset="0"/>
              <a:ea typeface="Noto Sans Display" panose="020B0502040504020204" pitchFamily="34" charset="0"/>
              <a:cs typeface="Noto Sans Display" panose="020B05020405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2FBE49-F88A-F8E1-771B-CBFDAF275C6C}"/>
              </a:ext>
            </a:extLst>
          </p:cNvPr>
          <p:cNvSpPr/>
          <p:nvPr/>
        </p:nvSpPr>
        <p:spPr>
          <a:xfrm>
            <a:off x="593249" y="532564"/>
            <a:ext cx="108847" cy="573937"/>
          </a:xfrm>
          <a:prstGeom prst="roundRect">
            <a:avLst>
              <a:gd name="adj" fmla="val 270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8CA6BD-BCD1-D275-667A-69AF619E8E8C}"/>
              </a:ext>
            </a:extLst>
          </p:cNvPr>
          <p:cNvSpPr txBox="1"/>
          <p:nvPr/>
        </p:nvSpPr>
        <p:spPr>
          <a:xfrm>
            <a:off x="881002" y="1294307"/>
            <a:ext cx="10304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Try to calculate the maximum profit for </a:t>
            </a:r>
            <a:r>
              <a:rPr lang="en-US" sz="2400" b="1" dirty="0"/>
              <a:t>all the price points</a:t>
            </a:r>
            <a:r>
              <a:rPr lang="en-US" sz="2400" dirty="0"/>
              <a:t>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Record the profit at each price point for both states: </a:t>
            </a:r>
          </a:p>
          <a:p>
            <a:r>
              <a:rPr lang="en-US" sz="2400" dirty="0"/>
              <a:t>“</a:t>
            </a:r>
            <a:r>
              <a:rPr lang="en-US" sz="2400" b="1" dirty="0"/>
              <a:t>holding an item</a:t>
            </a:r>
            <a:r>
              <a:rPr lang="en-US" sz="2400" dirty="0"/>
              <a:t>” and “</a:t>
            </a:r>
            <a:r>
              <a:rPr lang="en-US" sz="2400" b="1" dirty="0"/>
              <a:t>not holding an item</a:t>
            </a:r>
            <a:r>
              <a:rPr lang="en-US" sz="2400" dirty="0"/>
              <a:t>”    (involved in a transaction or not)</a:t>
            </a:r>
            <a:endParaRPr lang="en-TW" sz="2400" dirty="0"/>
          </a:p>
        </p:txBody>
      </p:sp>
    </p:spTree>
    <p:extLst>
      <p:ext uri="{BB962C8B-B14F-4D97-AF65-F5344CB8AC3E}">
        <p14:creationId xmlns:p14="http://schemas.microsoft.com/office/powerpoint/2010/main" val="294674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4864</TotalTime>
  <Words>873</Words>
  <Application>Microsoft Office PowerPoint</Application>
  <PresentationFormat>寬螢幕</PresentationFormat>
  <Paragraphs>139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Avenir Next</vt:lpstr>
      <vt:lpstr>Avenir Next Medium</vt:lpstr>
      <vt:lpstr>Noto Sans Display</vt:lpstr>
      <vt:lpstr>Open Sans</vt:lpstr>
      <vt:lpstr>新細明體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林立上</dc:creator>
  <cp:lastModifiedBy>shunrenyang</cp:lastModifiedBy>
  <cp:revision>81</cp:revision>
  <dcterms:created xsi:type="dcterms:W3CDTF">2023-11-13T07:44:53Z</dcterms:created>
  <dcterms:modified xsi:type="dcterms:W3CDTF">2023-12-12T06:55:26Z</dcterms:modified>
</cp:coreProperties>
</file>