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7"/>
  </p:notesMasterIdLst>
  <p:sldIdLst>
    <p:sldId id="256" r:id="rId3"/>
    <p:sldId id="276" r:id="rId4"/>
    <p:sldId id="277" r:id="rId5"/>
    <p:sldId id="278" r:id="rId6"/>
    <p:sldId id="27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6C46A9-BDBA-488A-8F06-0B46C37EDBCC}">
  <a:tblStyle styleId="{4B6C46A9-BDBA-488A-8F06-0B46C37EDB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b02b3c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a1b02b3c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a1b02b3c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f22a113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2f22a113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0bc82ea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a0bc82ea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a2223fe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a2223fe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2223fe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aa2223fe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a0bc82e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a0bc82e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f22a1137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b2f22a1137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2f22a113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b2f22a113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f22a1137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b2f22a1137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2f22a1137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b2f22a113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f22a113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b2f22a113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223f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a2223f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395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2f22a11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b2f22a11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a0bc82ea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aa0bc82ea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2f22a11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2f22a11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a2223fef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aa2223fef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1b02b3c8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a1b02b3c8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223f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a2223f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6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223f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a2223f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47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223f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a2223f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34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2223fef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aa2223fef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223f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a2223f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f22a113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2f22a113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2223fef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aa2223fef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>
            <a:spLocks noGrp="1"/>
          </p:cNvSpPr>
          <p:nvPr>
            <p:ph type="pic" idx="3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76" name="Google Shape;76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0" name="Google Shape;8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9"/>
          <p:cNvGrpSpPr/>
          <p:nvPr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85" name="Google Shape;85;p19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9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>
            <a:spLocks noGrp="1"/>
          </p:cNvSpPr>
          <p:nvPr>
            <p:ph type="pic" idx="3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>
            <a:spLocks noGrp="1"/>
          </p:cNvSpPr>
          <p:nvPr>
            <p:ph type="pic" idx="4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5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6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4" name="Google Shape;104;p21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05" name="Google Shape;105;p2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3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3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>
            <a:spLocks noGrp="1"/>
          </p:cNvSpPr>
          <p:nvPr>
            <p:ph type="pic" idx="2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>
            <a:spLocks noGrp="1"/>
          </p:cNvSpPr>
          <p:nvPr>
            <p:ph type="pic" idx="3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4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5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>
            <a:spLocks noGrp="1"/>
          </p:cNvSpPr>
          <p:nvPr>
            <p:ph type="pic" idx="2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3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4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>
            <a:spLocks noGrp="1"/>
          </p:cNvSpPr>
          <p:nvPr>
            <p:ph type="pic" idx="2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3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923928" y="2643759"/>
            <a:ext cx="52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2"/>
          </p:nvPr>
        </p:nvSpPr>
        <p:spPr>
          <a:xfrm>
            <a:off x="3923928" y="3723878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F3F3F"/>
                </a:solidFill>
              </a:defRPr>
            </a:lvl1pPr>
            <a:lvl2pPr lvl="1" rtl="0">
              <a:buNone/>
              <a:defRPr>
                <a:solidFill>
                  <a:srgbClr val="3F3F3F"/>
                </a:solidFill>
              </a:defRPr>
            </a:lvl2pPr>
            <a:lvl3pPr lvl="2" rtl="0">
              <a:buNone/>
              <a:defRPr>
                <a:solidFill>
                  <a:srgbClr val="3F3F3F"/>
                </a:solidFill>
              </a:defRPr>
            </a:lvl3pPr>
            <a:lvl4pPr lvl="3" rtl="0">
              <a:buNone/>
              <a:defRPr>
                <a:solidFill>
                  <a:srgbClr val="3F3F3F"/>
                </a:solidFill>
              </a:defRPr>
            </a:lvl4pPr>
            <a:lvl5pPr lvl="4" rtl="0">
              <a:buNone/>
              <a:defRPr>
                <a:solidFill>
                  <a:srgbClr val="3F3F3F"/>
                </a:solidFill>
              </a:defRPr>
            </a:lvl5pPr>
            <a:lvl6pPr lvl="5" rtl="0">
              <a:buNone/>
              <a:defRPr>
                <a:solidFill>
                  <a:srgbClr val="3F3F3F"/>
                </a:solidFill>
              </a:defRPr>
            </a:lvl6pPr>
            <a:lvl7pPr lvl="6" rtl="0">
              <a:buNone/>
              <a:defRPr>
                <a:solidFill>
                  <a:srgbClr val="3F3F3F"/>
                </a:solidFill>
              </a:defRPr>
            </a:lvl7pPr>
            <a:lvl8pPr lvl="7" rtl="0">
              <a:buNone/>
              <a:defRPr>
                <a:solidFill>
                  <a:srgbClr val="3F3F3F"/>
                </a:solidFill>
              </a:defRPr>
            </a:lvl8pPr>
            <a:lvl9pPr lvl="8" rtl="0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61925" y="2947175"/>
            <a:ext cx="5897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zh-TW" sz="3000">
                <a:latin typeface="Malgun Gothic"/>
                <a:ea typeface="Malgun Gothic"/>
                <a:cs typeface="Malgun Gothic"/>
                <a:sym typeface="Malgun Gothic"/>
              </a:rPr>
              <a:t>13086 - Golden Ratio Overheat</a:t>
            </a:r>
            <a:endParaRPr sz="3000"/>
          </a:p>
        </p:txBody>
      </p:sp>
      <p:grpSp>
        <p:nvGrpSpPr>
          <p:cNvPr id="151" name="Google Shape;151;p28"/>
          <p:cNvGrpSpPr/>
          <p:nvPr/>
        </p:nvGrpSpPr>
        <p:grpSpPr>
          <a:xfrm>
            <a:off x="2888422" y="3073165"/>
            <a:ext cx="129377" cy="1105525"/>
            <a:chOff x="3424672" y="2643758"/>
            <a:chExt cx="283224" cy="1584300"/>
          </a:xfrm>
        </p:grpSpPr>
        <p:sp>
          <p:nvSpPr>
            <p:cNvPr id="152" name="Google Shape;152;p28"/>
            <p:cNvSpPr/>
            <p:nvPr/>
          </p:nvSpPr>
          <p:spPr>
            <a:xfrm>
              <a:off x="3635896" y="2643758"/>
              <a:ext cx="72000" cy="158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565490" y="2643758"/>
              <a:ext cx="72000" cy="158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95081" y="2643758"/>
              <a:ext cx="72000" cy="15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3424672" y="2643758"/>
              <a:ext cx="72000" cy="158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字版面配置區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Given two strings </a:t>
            </a:r>
            <a:r>
              <a:rPr lang="zh-TW" sz="1800" b="1"/>
              <a:t>F</a:t>
            </a:r>
            <a:r>
              <a:rPr lang="zh-TW" sz="1800" b="1" baseline="-25000"/>
              <a:t>0</a:t>
            </a:r>
            <a:r>
              <a:rPr lang="zh-TW" sz="1800"/>
              <a:t> and </a:t>
            </a:r>
            <a:r>
              <a:rPr lang="zh-TW" sz="1800" b="1"/>
              <a:t>F</a:t>
            </a:r>
            <a:r>
              <a:rPr lang="zh-TW" sz="1800" b="1" baseline="-25000"/>
              <a:t>1</a:t>
            </a:r>
            <a:r>
              <a:rPr lang="zh-TW" sz="1800"/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,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 can generate longer patterns with the rule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 b="1">
                <a:solidFill>
                  <a:schemeClr val="dk1"/>
                </a:solidFill>
              </a:rPr>
              <a:t> + 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 b="1">
                <a:solidFill>
                  <a:schemeClr val="dk1"/>
                </a:solidFill>
              </a:rPr>
              <a:t> = 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2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3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def</a:t>
            </a:r>
            <a:r>
              <a:rPr lang="zh-TW" sz="1800">
                <a:solidFill>
                  <a:srgbClr val="38761D"/>
                </a:solidFill>
              </a:rPr>
              <a:t>abcdef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4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abcdef</a:t>
            </a:r>
            <a:r>
              <a:rPr lang="zh-TW" sz="1800">
                <a:solidFill>
                  <a:srgbClr val="38761D"/>
                </a:solidFill>
              </a:rPr>
              <a:t>defabcdef</a:t>
            </a:r>
            <a:r>
              <a:rPr lang="zh-TW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We want to find the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-th character in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, for example: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= 0,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 = 0, output "</a:t>
            </a:r>
            <a:r>
              <a:rPr lang="zh-TW" sz="1800">
                <a:solidFill>
                  <a:srgbClr val="0000FF"/>
                </a:solidFill>
              </a:rPr>
              <a:t>a</a:t>
            </a:r>
            <a:r>
              <a:rPr lang="zh-TW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= 2,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 = 5, output "</a:t>
            </a:r>
            <a:r>
              <a:rPr lang="zh-TW" sz="1800">
                <a:solidFill>
                  <a:srgbClr val="38761D"/>
                </a:solidFill>
              </a:rPr>
              <a:t>f</a:t>
            </a:r>
            <a:r>
              <a:rPr lang="zh-TW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675" y="3031000"/>
            <a:ext cx="2713551" cy="20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7488700" y="3358525"/>
            <a:ext cx="1360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F</a:t>
            </a:r>
            <a:r>
              <a:rPr lang="zh-TW" b="1" baseline="-25000">
                <a:solidFill>
                  <a:srgbClr val="FF0000"/>
                </a:solidFill>
              </a:rPr>
              <a:t>n-2</a:t>
            </a:r>
            <a:r>
              <a:rPr lang="zh-TW" b="1">
                <a:solidFill>
                  <a:srgbClr val="FF0000"/>
                </a:solidFill>
              </a:rPr>
              <a:t> + F</a:t>
            </a:r>
            <a:r>
              <a:rPr lang="zh-TW" b="1" baseline="-25000">
                <a:solidFill>
                  <a:srgbClr val="FF0000"/>
                </a:solidFill>
              </a:rPr>
              <a:t>n-1</a:t>
            </a:r>
            <a:r>
              <a:rPr lang="zh-TW" b="1">
                <a:solidFill>
                  <a:srgbClr val="FF0000"/>
                </a:solidFill>
              </a:rPr>
              <a:t> = F</a:t>
            </a:r>
            <a:r>
              <a:rPr lang="zh-TW" b="1" baseline="-25000">
                <a:solidFill>
                  <a:srgbClr val="FF0000"/>
                </a:solidFill>
              </a:rPr>
              <a:t>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I/O Format</a:t>
            </a:r>
            <a:endParaRPr b="1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Input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contains an integer </a:t>
            </a:r>
            <a:r>
              <a:rPr lang="zh-TW" sz="1800" b="1">
                <a:solidFill>
                  <a:schemeClr val="dk1"/>
                </a:solidFill>
              </a:rPr>
              <a:t>T</a:t>
            </a:r>
            <a:r>
              <a:rPr lang="zh-TW" sz="1800">
                <a:solidFill>
                  <a:schemeClr val="dk1"/>
                </a:solidFill>
              </a:rPr>
              <a:t>, which denotes the number of test data.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of each test data contains two strings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Second line of each test data contains two integers </a:t>
            </a: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I/O Format</a:t>
            </a:r>
            <a:endParaRPr b="1"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Input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contains an integer </a:t>
            </a:r>
            <a:r>
              <a:rPr lang="zh-TW" sz="1800" b="1">
                <a:solidFill>
                  <a:schemeClr val="dk1"/>
                </a:solidFill>
              </a:rPr>
              <a:t>T</a:t>
            </a:r>
            <a:r>
              <a:rPr lang="zh-TW" sz="1800">
                <a:solidFill>
                  <a:schemeClr val="dk1"/>
                </a:solidFill>
              </a:rPr>
              <a:t>, which denotes the number of test data.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of each test data contains two strings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Second line of each test data contains two integers </a:t>
            </a: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1 ≦ </a:t>
            </a:r>
            <a:r>
              <a:rPr lang="zh-TW" sz="1800" b="1">
                <a:solidFill>
                  <a:schemeClr val="dk1"/>
                </a:solidFill>
              </a:rPr>
              <a:t>T</a:t>
            </a:r>
            <a:r>
              <a:rPr lang="zh-TW" sz="1800">
                <a:solidFill>
                  <a:schemeClr val="dk1"/>
                </a:solidFill>
              </a:rPr>
              <a:t> ≦ 100,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1 ≦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>
                <a:solidFill>
                  <a:schemeClr val="dk1"/>
                </a:solidFill>
              </a:rPr>
              <a:t>|,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>
                <a:solidFill>
                  <a:schemeClr val="dk1"/>
                </a:solidFill>
              </a:rPr>
              <a:t>| ≦ 2000 (contains </a:t>
            </a:r>
            <a:r>
              <a:rPr lang="zh-TW" sz="1800">
                <a:solidFill>
                  <a:srgbClr val="FF0000"/>
                </a:solidFill>
              </a:rPr>
              <a:t>a-z</a:t>
            </a:r>
            <a:r>
              <a:rPr lang="zh-TW" sz="1800">
                <a:solidFill>
                  <a:schemeClr val="dk1"/>
                </a:solidFill>
              </a:rPr>
              <a:t> only),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0 ≦ </a:t>
            </a: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&lt; 60 and 0 ≦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 &lt;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|.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I/O Format</a:t>
            </a:r>
            <a:endParaRPr b="1"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Input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contains an integer </a:t>
            </a:r>
            <a:r>
              <a:rPr lang="zh-TW" sz="1800" b="1">
                <a:solidFill>
                  <a:schemeClr val="dk1"/>
                </a:solidFill>
              </a:rPr>
              <a:t>T</a:t>
            </a:r>
            <a:r>
              <a:rPr lang="zh-TW" sz="1800">
                <a:solidFill>
                  <a:schemeClr val="dk1"/>
                </a:solidFill>
              </a:rPr>
              <a:t>, which denotes the number of test data.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First line of each test data contains two strings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Second line of each test data contains two integers </a:t>
            </a: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1 ≦ </a:t>
            </a:r>
            <a:r>
              <a:rPr lang="zh-TW" sz="1800" b="1">
                <a:solidFill>
                  <a:schemeClr val="dk1"/>
                </a:solidFill>
              </a:rPr>
              <a:t>T</a:t>
            </a:r>
            <a:r>
              <a:rPr lang="zh-TW" sz="1800">
                <a:solidFill>
                  <a:schemeClr val="dk1"/>
                </a:solidFill>
              </a:rPr>
              <a:t> ≦ 100,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1 ≦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>
                <a:solidFill>
                  <a:schemeClr val="dk1"/>
                </a:solidFill>
              </a:rPr>
              <a:t>|,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>
                <a:solidFill>
                  <a:schemeClr val="dk1"/>
                </a:solidFill>
              </a:rPr>
              <a:t>| ≦ 2000 (contains </a:t>
            </a:r>
            <a:r>
              <a:rPr lang="zh-TW" sz="1800">
                <a:solidFill>
                  <a:srgbClr val="FF0000"/>
                </a:solidFill>
              </a:rPr>
              <a:t>a-z</a:t>
            </a:r>
            <a:r>
              <a:rPr lang="zh-TW" sz="1800">
                <a:solidFill>
                  <a:schemeClr val="dk1"/>
                </a:solidFill>
              </a:rPr>
              <a:t> only),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0 ≦ </a:t>
            </a:r>
            <a:r>
              <a:rPr lang="zh-TW" sz="1800" b="1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&lt; 60 and 0 ≦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 &lt;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|.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Output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For each test data, output the </a:t>
            </a:r>
            <a:r>
              <a:rPr lang="zh-TW" sz="1800" b="1">
                <a:solidFill>
                  <a:schemeClr val="dk1"/>
                </a:solidFill>
              </a:rPr>
              <a:t>k</a:t>
            </a:r>
            <a:r>
              <a:rPr lang="zh-TW" sz="1800">
                <a:solidFill>
                  <a:schemeClr val="dk1"/>
                </a:solidFill>
              </a:rPr>
              <a:t>-th character in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Idea</a:t>
            </a:r>
            <a:endParaRPr b="1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It’s too expensive to generate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in terms of time and space.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Idea</a:t>
            </a:r>
            <a:endParaRPr b="1"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It’s too expensive to generate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in terms of time and space.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can be decomposed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, and we can determine whether the character belongs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or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 if we have the lengths of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Idea</a:t>
            </a:r>
            <a:endParaRPr b="1"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It’s too expensive to generate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in terms of time and space.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can be decomposed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, and we can determine whether the character belongs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or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 if we have the lengths of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44" name="Google Shape;244;p39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Google Shape;245;p39"/>
          <p:cNvSpPr txBox="1"/>
          <p:nvPr/>
        </p:nvSpPr>
        <p:spPr>
          <a:xfrm>
            <a:off x="879650" y="2691200"/>
            <a:ext cx="31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 baseline="-25000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/>
          <p:nvPr/>
        </p:nvSpPr>
        <p:spPr>
          <a:xfrm rot="5400000">
            <a:off x="2429550" y="1538850"/>
            <a:ext cx="80100" cy="316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488213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Idea</a:t>
            </a:r>
            <a:endParaRPr b="1"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It’s too expensive to generate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in terms of time and space.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can be decomposed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, and we can determine whether the character belongs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or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 if we have the lengths of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55" name="Google Shape;255;p40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" name="Google Shape;256;p40"/>
          <p:cNvSpPr txBox="1"/>
          <p:nvPr/>
        </p:nvSpPr>
        <p:spPr>
          <a:xfrm>
            <a:off x="879650" y="2691200"/>
            <a:ext cx="31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 baseline="-25000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0"/>
          <p:cNvSpPr/>
          <p:nvPr/>
        </p:nvSpPr>
        <p:spPr>
          <a:xfrm rot="5400000">
            <a:off x="2429550" y="1538850"/>
            <a:ext cx="80100" cy="316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488213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9" name="Google Shape;259;p40"/>
          <p:cNvGraphicFramePr/>
          <p:nvPr/>
        </p:nvGraphicFramePr>
        <p:xfrm>
          <a:off x="5475600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0" name="Google Shape;260;p40"/>
          <p:cNvGrpSpPr/>
          <p:nvPr/>
        </p:nvGrpSpPr>
        <p:grpSpPr>
          <a:xfrm>
            <a:off x="5471025" y="2691200"/>
            <a:ext cx="3174838" cy="472200"/>
            <a:chOff x="879638" y="2538800"/>
            <a:chExt cx="3174838" cy="472200"/>
          </a:xfrm>
        </p:grpSpPr>
        <p:sp>
          <p:nvSpPr>
            <p:cNvPr id="261" name="Google Shape;261;p40"/>
            <p:cNvSpPr/>
            <p:nvPr/>
          </p:nvSpPr>
          <p:spPr>
            <a:xfrm rot="5400000">
              <a:off x="3238163" y="21969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 txBox="1"/>
            <p:nvPr/>
          </p:nvSpPr>
          <p:spPr>
            <a:xfrm>
              <a:off x="879650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n-2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 rot="5400000">
              <a:off x="1613588" y="21964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 txBox="1"/>
            <p:nvPr/>
          </p:nvSpPr>
          <p:spPr>
            <a:xfrm>
              <a:off x="2465975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65" name="Google Shape;265;p40"/>
          <p:cNvSpPr txBox="1"/>
          <p:nvPr/>
        </p:nvSpPr>
        <p:spPr>
          <a:xfrm>
            <a:off x="6663612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[|F</a:t>
            </a:r>
            <a:r>
              <a:rPr lang="zh-TW" sz="1000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079600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4499463" y="3245400"/>
            <a:ext cx="5289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Idea</a:t>
            </a:r>
            <a:endParaRPr b="1"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It’s too expensive to generate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in terms of time and space.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 can be decomposed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, and we can determine whether the character belongs to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or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 if we have the lengths of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>
                <a:solidFill>
                  <a:schemeClr val="dk1"/>
                </a:solidFill>
              </a:rPr>
              <a:t> and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Use recursion to simplify the problem.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 // int is not enough for k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75" name="Google Shape;275;p41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41"/>
          <p:cNvSpPr txBox="1"/>
          <p:nvPr/>
        </p:nvSpPr>
        <p:spPr>
          <a:xfrm>
            <a:off x="879650" y="2691200"/>
            <a:ext cx="31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 baseline="-25000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1"/>
          <p:cNvSpPr/>
          <p:nvPr/>
        </p:nvSpPr>
        <p:spPr>
          <a:xfrm rot="5400000">
            <a:off x="2429550" y="1538850"/>
            <a:ext cx="80100" cy="316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488213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79" name="Google Shape;279;p41"/>
          <p:cNvGraphicFramePr/>
          <p:nvPr/>
        </p:nvGraphicFramePr>
        <p:xfrm>
          <a:off x="5475600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0" name="Google Shape;280;p41"/>
          <p:cNvGrpSpPr/>
          <p:nvPr/>
        </p:nvGrpSpPr>
        <p:grpSpPr>
          <a:xfrm>
            <a:off x="5471025" y="2691200"/>
            <a:ext cx="3174838" cy="472200"/>
            <a:chOff x="879638" y="2538800"/>
            <a:chExt cx="3174838" cy="472200"/>
          </a:xfrm>
        </p:grpSpPr>
        <p:sp>
          <p:nvSpPr>
            <p:cNvPr id="281" name="Google Shape;281;p41"/>
            <p:cNvSpPr/>
            <p:nvPr/>
          </p:nvSpPr>
          <p:spPr>
            <a:xfrm rot="5400000">
              <a:off x="3238163" y="21969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 txBox="1"/>
            <p:nvPr/>
          </p:nvSpPr>
          <p:spPr>
            <a:xfrm>
              <a:off x="879650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n-2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3" name="Google Shape;283;p41"/>
            <p:cNvSpPr/>
            <p:nvPr/>
          </p:nvSpPr>
          <p:spPr>
            <a:xfrm rot="5400000">
              <a:off x="1613588" y="21964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 txBox="1"/>
            <p:nvPr/>
          </p:nvSpPr>
          <p:spPr>
            <a:xfrm>
              <a:off x="2465975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85" name="Google Shape;285;p41"/>
          <p:cNvSpPr txBox="1"/>
          <p:nvPr/>
        </p:nvSpPr>
        <p:spPr>
          <a:xfrm>
            <a:off x="6663612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[|F</a:t>
            </a:r>
            <a:r>
              <a:rPr lang="zh-TW" sz="1000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5079600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4499463" y="3245400"/>
            <a:ext cx="5289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>
                <a:solidFill>
                  <a:schemeClr val="hlink"/>
                </a:solidFill>
              </a:rPr>
              <a:t>Idea - </a:t>
            </a:r>
            <a:r>
              <a:rPr lang="zh-TW" b="1"/>
              <a:t>Recursive Step (1/2)</a:t>
            </a:r>
            <a:endParaRPr b="1"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365325" y="1201875"/>
            <a:ext cx="4201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n &gt; 1, k ≧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|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6" name="Google Shape;296;p42"/>
          <p:cNvGrpSpPr/>
          <p:nvPr/>
        </p:nvGrpSpPr>
        <p:grpSpPr>
          <a:xfrm>
            <a:off x="2880000" y="3436300"/>
            <a:ext cx="1148400" cy="603900"/>
            <a:chOff x="2880000" y="3436300"/>
            <a:chExt cx="1148400" cy="603900"/>
          </a:xfrm>
        </p:grpSpPr>
        <p:sp>
          <p:nvSpPr>
            <p:cNvPr id="297" name="Google Shape;297;p42"/>
            <p:cNvSpPr txBox="1"/>
            <p:nvPr/>
          </p:nvSpPr>
          <p:spPr>
            <a:xfrm>
              <a:off x="2880000" y="3872500"/>
              <a:ext cx="11484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8" name="Google Shape;298;p42"/>
            <p:cNvCxnSpPr/>
            <p:nvPr/>
          </p:nvCxnSpPr>
          <p:spPr>
            <a:xfrm rot="5400000" flipH="1">
              <a:off x="3274200" y="3614500"/>
              <a:ext cx="36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9" name="Google Shape;299;p42"/>
          <p:cNvGrpSpPr/>
          <p:nvPr/>
        </p:nvGrpSpPr>
        <p:grpSpPr>
          <a:xfrm>
            <a:off x="879638" y="2691200"/>
            <a:ext cx="3174838" cy="472200"/>
            <a:chOff x="879638" y="2538800"/>
            <a:chExt cx="3174838" cy="472200"/>
          </a:xfrm>
        </p:grpSpPr>
        <p:sp>
          <p:nvSpPr>
            <p:cNvPr id="300" name="Google Shape;300;p42"/>
            <p:cNvSpPr/>
            <p:nvPr/>
          </p:nvSpPr>
          <p:spPr>
            <a:xfrm rot="5400000">
              <a:off x="3238163" y="21969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 txBox="1"/>
            <p:nvPr/>
          </p:nvSpPr>
          <p:spPr>
            <a:xfrm>
              <a:off x="879650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n-2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 rot="5400000">
              <a:off x="1613588" y="21964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2"/>
            <p:cNvSpPr txBox="1"/>
            <p:nvPr/>
          </p:nvSpPr>
          <p:spPr>
            <a:xfrm>
              <a:off x="2465975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04" name="Google Shape;304;p42"/>
          <p:cNvSpPr txBox="1"/>
          <p:nvPr/>
        </p:nvSpPr>
        <p:spPr>
          <a:xfrm>
            <a:off x="2072224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[|F</a:t>
            </a:r>
            <a:r>
              <a:rPr lang="zh-TW" sz="1000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488213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884225" y="1671188"/>
            <a:ext cx="3638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|F</a:t>
            </a:r>
            <a:r>
              <a:rPr lang="zh-TW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|F</a:t>
            </a:r>
            <a:r>
              <a:rPr lang="zh-TW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7" name="Google Shape;307;p42"/>
          <p:cNvGraphicFramePr/>
          <p:nvPr/>
        </p:nvGraphicFramePr>
        <p:xfrm>
          <a:off x="5475600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8" name="Google Shape;308;p42"/>
          <p:cNvGrpSpPr/>
          <p:nvPr/>
        </p:nvGrpSpPr>
        <p:grpSpPr>
          <a:xfrm>
            <a:off x="4499463" y="2691200"/>
            <a:ext cx="2560138" cy="1340750"/>
            <a:chOff x="4499463" y="2691200"/>
            <a:chExt cx="2560138" cy="1340750"/>
          </a:xfrm>
        </p:grpSpPr>
        <p:sp>
          <p:nvSpPr>
            <p:cNvPr id="309" name="Google Shape;309;p42"/>
            <p:cNvSpPr/>
            <p:nvPr/>
          </p:nvSpPr>
          <p:spPr>
            <a:xfrm>
              <a:off x="4499463" y="3245400"/>
              <a:ext cx="528900" cy="28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2"/>
            <p:cNvSpPr txBox="1"/>
            <p:nvPr/>
          </p:nvSpPr>
          <p:spPr>
            <a:xfrm>
              <a:off x="5471038" y="26912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" name="Google Shape;311;p42"/>
            <p:cNvSpPr/>
            <p:nvPr/>
          </p:nvSpPr>
          <p:spPr>
            <a:xfrm rot="5400000">
              <a:off x="6227550" y="2330850"/>
              <a:ext cx="80100" cy="1584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2"/>
            <p:cNvSpPr txBox="1"/>
            <p:nvPr/>
          </p:nvSpPr>
          <p:spPr>
            <a:xfrm>
              <a:off x="5079600" y="3646150"/>
              <a:ext cx="11880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[0]</a:t>
              </a:r>
              <a:endParaRPr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13" name="Google Shape;313;p42"/>
            <p:cNvGrpSpPr/>
            <p:nvPr/>
          </p:nvGrpSpPr>
          <p:grpSpPr>
            <a:xfrm>
              <a:off x="5904000" y="3428050"/>
              <a:ext cx="1148400" cy="603900"/>
              <a:chOff x="1296000" y="3421900"/>
              <a:chExt cx="1148400" cy="603900"/>
            </a:xfrm>
          </p:grpSpPr>
          <p:sp>
            <p:nvSpPr>
              <p:cNvPr id="314" name="Google Shape;314;p42"/>
              <p:cNvSpPr txBox="1"/>
              <p:nvPr/>
            </p:nvSpPr>
            <p:spPr>
              <a:xfrm>
                <a:off x="1296000" y="3858100"/>
                <a:ext cx="1148400" cy="16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b="1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k-|F</a:t>
                </a:r>
                <a:r>
                  <a:rPr lang="zh-TW" b="1" baseline="-250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n-2</a:t>
                </a:r>
                <a:r>
                  <a:rPr lang="zh-TW" b="1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|</a:t>
                </a:r>
                <a:endParaRPr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15" name="Google Shape;315;p42"/>
              <p:cNvCxnSpPr/>
              <p:nvPr/>
            </p:nvCxnSpPr>
            <p:spPr>
              <a:xfrm rot="5400000" flipH="1">
                <a:off x="1690200" y="3600100"/>
                <a:ext cx="36000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altLang="zh-TW" sz="1800" dirty="0"/>
              <a:t>Last Pokemon Contest (</a:t>
            </a:r>
            <a:r>
              <a:rPr lang="zh-TW" altLang="en-US" sz="1800" dirty="0"/>
              <a:t>神奇寶貝華麗大賽</a:t>
            </a:r>
            <a:r>
              <a:rPr lang="en-US" altLang="zh-TW" sz="1800" dirty="0"/>
              <a:t>) between Satoshi (</a:t>
            </a:r>
            <a:r>
              <a:rPr lang="zh-TW" altLang="en-US" sz="1800" dirty="0"/>
              <a:t>小智</a:t>
            </a:r>
            <a:r>
              <a:rPr lang="en-US" altLang="zh-TW" sz="1800" dirty="0"/>
              <a:t>) and </a:t>
            </a:r>
            <a:r>
              <a:rPr lang="en-US" altLang="zh-TW" sz="1800" dirty="0" err="1"/>
              <a:t>Haruka</a:t>
            </a:r>
            <a:r>
              <a:rPr lang="en-US" altLang="zh-TW" sz="1800" dirty="0"/>
              <a:t> (</a:t>
            </a:r>
            <a:r>
              <a:rPr lang="zh-TW" altLang="en-US" sz="1800" dirty="0"/>
              <a:t>小遙</a:t>
            </a:r>
            <a:r>
              <a:rPr lang="en-US" altLang="zh-TW" sz="1800" dirty="0"/>
              <a:t>) ! </a:t>
            </a:r>
            <a:endParaRPr lang="en-US" altLang="zh-TW" sz="1800" dirty="0" smtClean="0"/>
          </a:p>
          <a:p>
            <a:pPr marL="457200" lvl="3" indent="-342900">
              <a:lnSpc>
                <a:spcPct val="150000"/>
              </a:lnSpc>
              <a:buSzPts val="1800"/>
              <a:buChar char="●"/>
            </a:pPr>
            <a:r>
              <a:rPr lang="en-US" altLang="zh-TW" sz="1800" dirty="0" smtClean="0"/>
              <a:t>After </a:t>
            </a:r>
            <a:r>
              <a:rPr lang="en-US" altLang="zh-TW" sz="1800" dirty="0"/>
              <a:t>Satoshi won the victory in Battle Pyramid, Satoshi and </a:t>
            </a:r>
            <a:r>
              <a:rPr lang="en-US" altLang="zh-TW" sz="1800" dirty="0" err="1"/>
              <a:t>Haruka</a:t>
            </a:r>
            <a:r>
              <a:rPr lang="en-US" altLang="zh-TW" sz="1800" dirty="0"/>
              <a:t> signed up for </a:t>
            </a:r>
            <a:r>
              <a:rPr lang="en-US" altLang="zh-TW" sz="1800" dirty="0">
                <a:solidFill>
                  <a:srgbClr val="FF0000"/>
                </a:solidFill>
              </a:rPr>
              <a:t>an unofficial Pokemon Contest </a:t>
            </a:r>
            <a:r>
              <a:rPr lang="en-US" altLang="zh-TW" sz="1800" dirty="0"/>
              <a:t>in Terracotta Town</a:t>
            </a:r>
            <a:r>
              <a:rPr lang="en-US" altLang="zh-TW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0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>
                <a:solidFill>
                  <a:schemeClr val="hlink"/>
                </a:solidFill>
              </a:rPr>
              <a:t>Idea - Recursive Step (2/2)</a:t>
            </a:r>
            <a:endParaRPr b="1"/>
          </a:p>
        </p:txBody>
      </p:sp>
      <p:sp>
        <p:nvSpPr>
          <p:cNvPr id="321" name="Google Shape;321;p43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365325" y="1201875"/>
            <a:ext cx="4201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n &gt; 1, k &lt; |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>
                <a:solidFill>
                  <a:schemeClr val="dk1"/>
                </a:solidFill>
              </a:rPr>
              <a:t>|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23" name="Google Shape;323;p43"/>
          <p:cNvGraphicFramePr/>
          <p:nvPr/>
        </p:nvGraphicFramePr>
        <p:xfrm>
          <a:off x="884100" y="31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4" name="Google Shape;324;p43"/>
          <p:cNvGrpSpPr/>
          <p:nvPr/>
        </p:nvGrpSpPr>
        <p:grpSpPr>
          <a:xfrm>
            <a:off x="1296000" y="3421900"/>
            <a:ext cx="1148400" cy="603900"/>
            <a:chOff x="1296000" y="3421900"/>
            <a:chExt cx="1148400" cy="603900"/>
          </a:xfrm>
        </p:grpSpPr>
        <p:sp>
          <p:nvSpPr>
            <p:cNvPr id="325" name="Google Shape;325;p43"/>
            <p:cNvSpPr txBox="1"/>
            <p:nvPr/>
          </p:nvSpPr>
          <p:spPr>
            <a:xfrm>
              <a:off x="1296000" y="3858100"/>
              <a:ext cx="11484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6" name="Google Shape;326;p43"/>
            <p:cNvCxnSpPr/>
            <p:nvPr/>
          </p:nvCxnSpPr>
          <p:spPr>
            <a:xfrm rot="5400000" flipH="1">
              <a:off x="1690200" y="3600100"/>
              <a:ext cx="36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7" name="Google Shape;327;p43"/>
          <p:cNvGrpSpPr/>
          <p:nvPr/>
        </p:nvGrpSpPr>
        <p:grpSpPr>
          <a:xfrm>
            <a:off x="878400" y="2691200"/>
            <a:ext cx="3174838" cy="472200"/>
            <a:chOff x="879638" y="2538800"/>
            <a:chExt cx="3174838" cy="472200"/>
          </a:xfrm>
        </p:grpSpPr>
        <p:sp>
          <p:nvSpPr>
            <p:cNvPr id="328" name="Google Shape;328;p43"/>
            <p:cNvSpPr/>
            <p:nvPr/>
          </p:nvSpPr>
          <p:spPr>
            <a:xfrm rot="5400000">
              <a:off x="3238163" y="21969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3"/>
            <p:cNvSpPr txBox="1"/>
            <p:nvPr/>
          </p:nvSpPr>
          <p:spPr>
            <a:xfrm>
              <a:off x="879650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n-2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 rot="5400000">
              <a:off x="1613588" y="2196450"/>
              <a:ext cx="80100" cy="154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3"/>
            <p:cNvSpPr txBox="1"/>
            <p:nvPr/>
          </p:nvSpPr>
          <p:spPr>
            <a:xfrm>
              <a:off x="2465975" y="25388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32" name="Google Shape;332;p43"/>
          <p:cNvSpPr txBox="1"/>
          <p:nvPr/>
        </p:nvSpPr>
        <p:spPr>
          <a:xfrm>
            <a:off x="884225" y="1671188"/>
            <a:ext cx="3638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|F</a:t>
            </a:r>
            <a:r>
              <a:rPr lang="zh-TW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88213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2072224" y="3646150"/>
            <a:ext cx="1188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[|F</a:t>
            </a:r>
            <a:r>
              <a:rPr lang="zh-TW" sz="1000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lang="zh-TW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|]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5" name="Google Shape;335;p43"/>
          <p:cNvGraphicFramePr/>
          <p:nvPr/>
        </p:nvGraphicFramePr>
        <p:xfrm>
          <a:off x="5475600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6" name="Google Shape;336;p43"/>
          <p:cNvGrpSpPr/>
          <p:nvPr/>
        </p:nvGrpSpPr>
        <p:grpSpPr>
          <a:xfrm>
            <a:off x="4499463" y="2691200"/>
            <a:ext cx="2560138" cy="1340750"/>
            <a:chOff x="4499463" y="2691200"/>
            <a:chExt cx="2560138" cy="1340750"/>
          </a:xfrm>
        </p:grpSpPr>
        <p:sp>
          <p:nvSpPr>
            <p:cNvPr id="337" name="Google Shape;337;p43"/>
            <p:cNvSpPr txBox="1"/>
            <p:nvPr/>
          </p:nvSpPr>
          <p:spPr>
            <a:xfrm>
              <a:off x="5471038" y="2691200"/>
              <a:ext cx="1588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n-2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 rot="5400000">
              <a:off x="6227550" y="2330850"/>
              <a:ext cx="80100" cy="1584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 txBox="1"/>
            <p:nvPr/>
          </p:nvSpPr>
          <p:spPr>
            <a:xfrm>
              <a:off x="5079600" y="3646150"/>
              <a:ext cx="11880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[0]</a:t>
              </a:r>
              <a:endParaRPr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4499463" y="3245400"/>
              <a:ext cx="528900" cy="28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3"/>
            <p:cNvGrpSpPr/>
            <p:nvPr/>
          </p:nvGrpSpPr>
          <p:grpSpPr>
            <a:xfrm>
              <a:off x="5904000" y="3428050"/>
              <a:ext cx="1148400" cy="603900"/>
              <a:chOff x="1296000" y="3421900"/>
              <a:chExt cx="1148400" cy="603900"/>
            </a:xfrm>
          </p:grpSpPr>
          <p:sp>
            <p:nvSpPr>
              <p:cNvPr id="342" name="Google Shape;342;p43"/>
              <p:cNvSpPr txBox="1"/>
              <p:nvPr/>
            </p:nvSpPr>
            <p:spPr>
              <a:xfrm>
                <a:off x="1296000" y="3858100"/>
                <a:ext cx="1148400" cy="16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b="1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</a:t>
                </a:r>
                <a:endParaRPr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43" name="Google Shape;343;p43"/>
              <p:cNvCxnSpPr/>
              <p:nvPr/>
            </p:nvCxnSpPr>
            <p:spPr>
              <a:xfrm rot="5400000" flipH="1">
                <a:off x="1690200" y="3600100"/>
                <a:ext cx="36000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>
                <a:solidFill>
                  <a:schemeClr val="hlink"/>
                </a:solidFill>
              </a:rPr>
              <a:t>Idea - </a:t>
            </a:r>
            <a:r>
              <a:rPr lang="zh-TW" b="1"/>
              <a:t>Basis Step (1/2)</a:t>
            </a:r>
            <a:endParaRPr b="1"/>
          </a:p>
        </p:txBody>
      </p:sp>
      <p:sp>
        <p:nvSpPr>
          <p:cNvPr id="349" name="Google Shape;349;p44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350" name="Google Shape;350;p44"/>
          <p:cNvSpPr txBox="1"/>
          <p:nvPr/>
        </p:nvSpPr>
        <p:spPr>
          <a:xfrm>
            <a:off x="365325" y="1201875"/>
            <a:ext cx="4201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n = 0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51" name="Google Shape;351;p44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2" name="Google Shape;352;p44"/>
          <p:cNvGrpSpPr/>
          <p:nvPr/>
        </p:nvGrpSpPr>
        <p:grpSpPr>
          <a:xfrm>
            <a:off x="879650" y="2691200"/>
            <a:ext cx="3172563" cy="472200"/>
            <a:chOff x="879650" y="2538800"/>
            <a:chExt cx="3172563" cy="472200"/>
          </a:xfrm>
        </p:grpSpPr>
        <p:sp>
          <p:nvSpPr>
            <p:cNvPr id="353" name="Google Shape;353;p44"/>
            <p:cNvSpPr/>
            <p:nvPr/>
          </p:nvSpPr>
          <p:spPr>
            <a:xfrm rot="5400000">
              <a:off x="2428163" y="1386950"/>
              <a:ext cx="80100" cy="316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4"/>
            <p:cNvSpPr txBox="1"/>
            <p:nvPr/>
          </p:nvSpPr>
          <p:spPr>
            <a:xfrm>
              <a:off x="879650" y="2538800"/>
              <a:ext cx="3168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55" name="Google Shape;355;p44"/>
          <p:cNvGrpSpPr/>
          <p:nvPr/>
        </p:nvGrpSpPr>
        <p:grpSpPr>
          <a:xfrm>
            <a:off x="2076500" y="3436300"/>
            <a:ext cx="1148400" cy="603900"/>
            <a:chOff x="2076500" y="3436300"/>
            <a:chExt cx="1148400" cy="603900"/>
          </a:xfrm>
        </p:grpSpPr>
        <p:sp>
          <p:nvSpPr>
            <p:cNvPr id="356" name="Google Shape;356;p44"/>
            <p:cNvSpPr txBox="1"/>
            <p:nvPr/>
          </p:nvSpPr>
          <p:spPr>
            <a:xfrm>
              <a:off x="2076500" y="3872500"/>
              <a:ext cx="11484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57" name="Google Shape;357;p44"/>
            <p:cNvCxnSpPr/>
            <p:nvPr/>
          </p:nvCxnSpPr>
          <p:spPr>
            <a:xfrm rot="5400000" flipH="1">
              <a:off x="2470700" y="3614500"/>
              <a:ext cx="36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8" name="Google Shape;358;p44"/>
          <p:cNvSpPr txBox="1"/>
          <p:nvPr/>
        </p:nvSpPr>
        <p:spPr>
          <a:xfrm>
            <a:off x="884225" y="1671188"/>
            <a:ext cx="3638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[k]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>
                <a:solidFill>
                  <a:schemeClr val="hlink"/>
                </a:solidFill>
              </a:rPr>
              <a:t>Idea - </a:t>
            </a:r>
            <a:r>
              <a:rPr lang="zh-TW" b="1"/>
              <a:t>Basis Step (2/2)</a:t>
            </a:r>
            <a:endParaRPr b="1"/>
          </a:p>
        </p:txBody>
      </p:sp>
      <p:sp>
        <p:nvSpPr>
          <p:cNvPr id="364" name="Google Shape;364;p45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365325" y="1201875"/>
            <a:ext cx="4201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n = 1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884213" y="319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{4B6C46A9-BDBA-488A-8F06-0B46C37EDBCC}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7" name="Google Shape;367;p45"/>
          <p:cNvGrpSpPr/>
          <p:nvPr/>
        </p:nvGrpSpPr>
        <p:grpSpPr>
          <a:xfrm>
            <a:off x="879650" y="2691200"/>
            <a:ext cx="3172563" cy="472200"/>
            <a:chOff x="879650" y="2538800"/>
            <a:chExt cx="3172563" cy="472200"/>
          </a:xfrm>
        </p:grpSpPr>
        <p:sp>
          <p:nvSpPr>
            <p:cNvPr id="368" name="Google Shape;368;p45"/>
            <p:cNvSpPr/>
            <p:nvPr/>
          </p:nvSpPr>
          <p:spPr>
            <a:xfrm rot="5400000">
              <a:off x="2428163" y="1386950"/>
              <a:ext cx="80100" cy="3168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5"/>
            <p:cNvSpPr txBox="1"/>
            <p:nvPr/>
          </p:nvSpPr>
          <p:spPr>
            <a:xfrm>
              <a:off x="879650" y="2538800"/>
              <a:ext cx="3168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zh-TW" sz="1800" b="1" baseline="-25000">
                  <a:solidFill>
                    <a:srgbClr val="7A3E9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800" b="1" baseline="-250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70" name="Google Shape;370;p45"/>
          <p:cNvGrpSpPr/>
          <p:nvPr/>
        </p:nvGrpSpPr>
        <p:grpSpPr>
          <a:xfrm>
            <a:off x="2076500" y="3436300"/>
            <a:ext cx="1148400" cy="603900"/>
            <a:chOff x="2076500" y="3436300"/>
            <a:chExt cx="1148400" cy="603900"/>
          </a:xfrm>
        </p:grpSpPr>
        <p:sp>
          <p:nvSpPr>
            <p:cNvPr id="371" name="Google Shape;371;p45"/>
            <p:cNvSpPr txBox="1"/>
            <p:nvPr/>
          </p:nvSpPr>
          <p:spPr>
            <a:xfrm>
              <a:off x="2076500" y="3872500"/>
              <a:ext cx="1148400" cy="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72" name="Google Shape;372;p45"/>
            <p:cNvCxnSpPr/>
            <p:nvPr/>
          </p:nvCxnSpPr>
          <p:spPr>
            <a:xfrm rot="5400000" flipH="1">
              <a:off x="2470700" y="3614500"/>
              <a:ext cx="36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73" name="Google Shape;373;p45"/>
          <p:cNvSpPr txBox="1"/>
          <p:nvPr/>
        </p:nvSpPr>
        <p:spPr>
          <a:xfrm>
            <a:off x="884225" y="1671188"/>
            <a:ext cx="3638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b="1" baseline="-25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[k]</a:t>
            </a:r>
            <a:r>
              <a:rPr lang="zh-TW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Code</a:t>
            </a:r>
            <a:endParaRPr b="1"/>
          </a:p>
        </p:txBody>
      </p:sp>
      <p:sp>
        <p:nvSpPr>
          <p:cNvPr id="379" name="Google Shape;379;p46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83363" y="1009725"/>
            <a:ext cx="4463400" cy="4045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83363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%lld</a:t>
            </a:r>
            <a:r>
              <a:rPr lang="zh-TW" sz="1100" b="1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%lld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83363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lengths of F0, F1.</a:t>
            </a:r>
            <a:endParaRPr sz="1100" b="1" i="1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the lengths of F2, ..., Fn.</a:t>
            </a:r>
            <a:endParaRPr sz="1100" b="1" i="1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83363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83363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basis step</a:t>
            </a:r>
            <a:endParaRPr sz="1100" b="1" i="1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f0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 step</a:t>
            </a:r>
            <a:endParaRPr sz="1100" b="1" i="1">
              <a:solidFill>
                <a:srgbClr val="AAAA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4597238" y="1009725"/>
            <a:ext cx="4463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100" b="1">
                <a:solidFill>
                  <a:srgbClr val="AA373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zh-TW" sz="1100" b="1">
                <a:solidFill>
                  <a:srgbClr val="9C5D27"/>
                </a:solidFill>
                <a:latin typeface="Courier New"/>
                <a:ea typeface="Courier New"/>
                <a:cs typeface="Courier New"/>
                <a:sym typeface="Courier New"/>
              </a:rPr>
              <a:t>%c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\n",</a:t>
            </a:r>
            <a:r>
              <a:rPr lang="zh-TW" sz="11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100" b="1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zh-TW" sz="1100" b="1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A3E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body" idx="1"/>
          </p:nvPr>
        </p:nvSpPr>
        <p:spPr>
          <a:xfrm>
            <a:off x="3203848" y="2101602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zh-TW"/>
              <a:t>The End</a:t>
            </a:r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body" idx="2"/>
          </p:nvPr>
        </p:nvSpPr>
        <p:spPr>
          <a:xfrm>
            <a:off x="3203700" y="2677666"/>
            <a:ext cx="27363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zh-TW" sz="1200"/>
              <a:t>Feel free to contact us, if needed :)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Pokemon </a:t>
            </a:r>
            <a:r>
              <a:rPr lang="en-US" sz="1800" dirty="0">
                <a:solidFill>
                  <a:schemeClr val="dk1"/>
                </a:solidFill>
              </a:rPr>
              <a:t>Contest is a contest in which trainers and </a:t>
            </a:r>
            <a:r>
              <a:rPr lang="en-US" sz="1800" dirty="0" err="1">
                <a:solidFill>
                  <a:schemeClr val="dk1"/>
                </a:solidFill>
              </a:rPr>
              <a:t>Pokemons</a:t>
            </a:r>
            <a:r>
              <a:rPr lang="en-US" sz="1800" dirty="0">
                <a:solidFill>
                  <a:schemeClr val="dk1"/>
                </a:solidFill>
              </a:rPr>
              <a:t> coordinate strength and beauty. It is divided into two stages.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lvl="8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In </a:t>
            </a:r>
            <a:r>
              <a:rPr lang="en-US" sz="1800" dirty="0">
                <a:solidFill>
                  <a:schemeClr val="dk1"/>
                </a:solidFill>
              </a:rPr>
              <a:t>the first stage, the Performance Stage</a:t>
            </a:r>
            <a:r>
              <a:rPr lang="en-US" sz="1800" dirty="0" smtClean="0">
                <a:solidFill>
                  <a:schemeClr val="dk1"/>
                </a:solidFill>
              </a:rPr>
              <a:t>, ... </a:t>
            </a:r>
          </a:p>
          <a:p>
            <a:pPr marL="457200" lvl="4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In </a:t>
            </a:r>
            <a:r>
              <a:rPr lang="en-US" sz="1800" dirty="0">
                <a:solidFill>
                  <a:schemeClr val="dk1"/>
                </a:solidFill>
              </a:rPr>
              <a:t>the second stage, the Battle Stage</a:t>
            </a:r>
            <a:r>
              <a:rPr lang="en-US" sz="1800" dirty="0" smtClean="0">
                <a:solidFill>
                  <a:schemeClr val="dk1"/>
                </a:solidFill>
              </a:rPr>
              <a:t>, ...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Satoshi and </a:t>
            </a:r>
            <a:r>
              <a:rPr lang="en-US" sz="1800" dirty="0" err="1">
                <a:solidFill>
                  <a:schemeClr val="dk1"/>
                </a:solidFill>
              </a:rPr>
              <a:t>Haruka</a:t>
            </a:r>
            <a:r>
              <a:rPr lang="en-US" sz="1800" dirty="0">
                <a:solidFill>
                  <a:schemeClr val="dk1"/>
                </a:solidFill>
              </a:rPr>
              <a:t> met in the Battle stage, where Satoshi's </a:t>
            </a:r>
            <a:r>
              <a:rPr lang="en-US" sz="1800" dirty="0" err="1">
                <a:solidFill>
                  <a:schemeClr val="dk1"/>
                </a:solidFill>
              </a:rPr>
              <a:t>Sceptile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zh-TW" altLang="en-US" sz="1800" dirty="0">
                <a:solidFill>
                  <a:schemeClr val="dk1"/>
                </a:solidFill>
              </a:rPr>
              <a:t>蜥蜴王</a:t>
            </a:r>
            <a:r>
              <a:rPr lang="en-US" altLang="zh-TW" sz="1800" dirty="0">
                <a:solidFill>
                  <a:schemeClr val="dk1"/>
                </a:solidFill>
              </a:rPr>
              <a:t>) </a:t>
            </a:r>
            <a:r>
              <a:rPr lang="en-US" sz="1800" dirty="0">
                <a:solidFill>
                  <a:schemeClr val="dk1"/>
                </a:solidFill>
              </a:rPr>
              <a:t>fought against </a:t>
            </a:r>
            <a:r>
              <a:rPr lang="en-US" sz="1800" dirty="0" err="1">
                <a:solidFill>
                  <a:schemeClr val="dk1"/>
                </a:solidFill>
              </a:rPr>
              <a:t>Haruka's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Blaziken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zh-TW" altLang="en-US" sz="1800" dirty="0">
                <a:solidFill>
                  <a:schemeClr val="dk1"/>
                </a:solidFill>
              </a:rPr>
              <a:t>火焰雞</a:t>
            </a:r>
            <a:r>
              <a:rPr lang="en-US" altLang="zh-TW" sz="1800" dirty="0">
                <a:solidFill>
                  <a:schemeClr val="dk1"/>
                </a:solidFill>
              </a:rPr>
              <a:t>). </a:t>
            </a:r>
            <a:endParaRPr lang="en-US" altLang="zh-TW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In </a:t>
            </a:r>
            <a:r>
              <a:rPr lang="en-US" sz="1800" dirty="0">
                <a:solidFill>
                  <a:schemeClr val="dk1"/>
                </a:solidFill>
              </a:rPr>
              <a:t>the final ten seconds of the battle, </a:t>
            </a:r>
            <a:r>
              <a:rPr lang="en-US" sz="1800" dirty="0" err="1">
                <a:solidFill>
                  <a:schemeClr val="dk1"/>
                </a:solidFill>
              </a:rPr>
              <a:t>Haruka's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Blaziken</a:t>
            </a:r>
            <a:r>
              <a:rPr lang="en-US" sz="1800" dirty="0">
                <a:solidFill>
                  <a:schemeClr val="dk1"/>
                </a:solidFill>
              </a:rPr>
              <a:t> activates Blaze (</a:t>
            </a:r>
            <a:r>
              <a:rPr lang="zh-TW" altLang="en-US" sz="1800" dirty="0">
                <a:solidFill>
                  <a:schemeClr val="dk1"/>
                </a:solidFill>
              </a:rPr>
              <a:t>猛火</a:t>
            </a:r>
            <a:r>
              <a:rPr lang="en-US" altLang="zh-TW" sz="1800" dirty="0">
                <a:solidFill>
                  <a:schemeClr val="dk1"/>
                </a:solidFill>
              </a:rPr>
              <a:t>) </a:t>
            </a:r>
            <a:r>
              <a:rPr lang="en-US" sz="1800" dirty="0">
                <a:solidFill>
                  <a:schemeClr val="dk1"/>
                </a:solidFill>
              </a:rPr>
              <a:t>and fires Overheat (</a:t>
            </a:r>
            <a:r>
              <a:rPr lang="zh-TW" altLang="en-US" sz="1800" dirty="0">
                <a:solidFill>
                  <a:schemeClr val="dk1"/>
                </a:solidFill>
              </a:rPr>
              <a:t>過熱</a:t>
            </a:r>
            <a:r>
              <a:rPr lang="en-US" altLang="zh-TW" sz="1800" dirty="0">
                <a:solidFill>
                  <a:schemeClr val="dk1"/>
                </a:solidFill>
              </a:rPr>
              <a:t>). </a:t>
            </a:r>
            <a:endParaRPr lang="en-US" altLang="zh-TW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To </a:t>
            </a:r>
            <a:r>
              <a:rPr lang="en-US" sz="1800" dirty="0">
                <a:solidFill>
                  <a:schemeClr val="dk1"/>
                </a:solidFill>
              </a:rPr>
              <a:t>battle in a dazzling style, </a:t>
            </a:r>
            <a:r>
              <a:rPr lang="en-US" sz="1800" dirty="0">
                <a:solidFill>
                  <a:srgbClr val="FF0000"/>
                </a:solidFill>
              </a:rPr>
              <a:t>the pattern of Overheat </a:t>
            </a:r>
            <a:r>
              <a:rPr lang="en-US" sz="1800" dirty="0">
                <a:solidFill>
                  <a:schemeClr val="dk1"/>
                </a:solidFill>
              </a:rPr>
              <a:t>is cleverly designed with </a:t>
            </a:r>
            <a:r>
              <a:rPr lang="en-US" sz="1800" dirty="0">
                <a:solidFill>
                  <a:srgbClr val="00B050"/>
                </a:solidFill>
              </a:rPr>
              <a:t>golden </a:t>
            </a:r>
            <a:r>
              <a:rPr lang="en-US" sz="1800" dirty="0" smtClean="0">
                <a:solidFill>
                  <a:srgbClr val="00B050"/>
                </a:solidFill>
              </a:rPr>
              <a:t>ratio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The pattern of Overheat can be </a:t>
            </a:r>
            <a:r>
              <a:rPr lang="en-US" sz="1800" dirty="0">
                <a:solidFill>
                  <a:srgbClr val="FF0000"/>
                </a:solidFill>
              </a:rPr>
              <a:t>expressed with a string</a:t>
            </a:r>
            <a:r>
              <a:rPr lang="en-US" sz="1800" dirty="0">
                <a:solidFill>
                  <a:schemeClr val="dk1"/>
                </a:solidFill>
              </a:rPr>
              <a:t>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First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Haruka</a:t>
            </a:r>
            <a:r>
              <a:rPr lang="en-US" sz="1800" dirty="0">
                <a:solidFill>
                  <a:schemeClr val="dk1"/>
                </a:solidFill>
              </a:rPr>
              <a:t> and </a:t>
            </a:r>
            <a:r>
              <a:rPr lang="en-US" sz="1800" dirty="0" err="1">
                <a:solidFill>
                  <a:schemeClr val="dk1"/>
                </a:solidFill>
              </a:rPr>
              <a:t>Blaziken</a:t>
            </a:r>
            <a:r>
              <a:rPr lang="en-US" sz="1800" dirty="0">
                <a:solidFill>
                  <a:schemeClr val="dk1"/>
                </a:solidFill>
              </a:rPr>
              <a:t> design </a:t>
            </a:r>
            <a:r>
              <a:rPr lang="en-US" sz="1800" dirty="0">
                <a:solidFill>
                  <a:srgbClr val="FF0000"/>
                </a:solidFill>
              </a:rPr>
              <a:t>two short patterns F0 and F1</a:t>
            </a:r>
            <a:r>
              <a:rPr lang="en-US" sz="1800" dirty="0">
                <a:solidFill>
                  <a:schemeClr val="dk1"/>
                </a:solidFill>
              </a:rPr>
              <a:t>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Then </a:t>
            </a:r>
            <a:r>
              <a:rPr lang="en-US" sz="1800" dirty="0">
                <a:solidFill>
                  <a:schemeClr val="dk1"/>
                </a:solidFill>
              </a:rPr>
              <a:t>they generate longer patterns using the following recurrence formula: </a:t>
            </a:r>
            <a:r>
              <a:rPr lang="en-US" sz="1800" dirty="0">
                <a:solidFill>
                  <a:srgbClr val="00B050"/>
                </a:solidFill>
              </a:rPr>
              <a:t>Fn-2 + Fn-1 = </a:t>
            </a:r>
            <a:r>
              <a:rPr lang="en-US" sz="1800" dirty="0" err="1">
                <a:solidFill>
                  <a:srgbClr val="00B050"/>
                </a:solidFill>
              </a:rPr>
              <a:t>Fn</a:t>
            </a:r>
            <a:r>
              <a:rPr lang="en-US" sz="1800" dirty="0">
                <a:solidFill>
                  <a:srgbClr val="00B050"/>
                </a:solidFill>
              </a:rPr>
              <a:t> (+ means string concatenation)</a:t>
            </a:r>
            <a:r>
              <a:rPr lang="en-US" sz="1800" dirty="0">
                <a:solidFill>
                  <a:schemeClr val="dk1"/>
                </a:solidFill>
              </a:rPr>
              <a:t>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Finally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Haruka</a:t>
            </a:r>
            <a:r>
              <a:rPr lang="en-US" sz="1800" dirty="0">
                <a:solidFill>
                  <a:schemeClr val="dk1"/>
                </a:solidFill>
              </a:rPr>
              <a:t> tells </a:t>
            </a:r>
            <a:r>
              <a:rPr lang="en-US" sz="1800" dirty="0" err="1">
                <a:solidFill>
                  <a:schemeClr val="dk1"/>
                </a:solidFill>
              </a:rPr>
              <a:t>Blaziken</a:t>
            </a:r>
            <a:r>
              <a:rPr lang="en-US" sz="1800" dirty="0">
                <a:solidFill>
                  <a:schemeClr val="dk1"/>
                </a:solidFill>
              </a:rPr>
              <a:t> a number n, and </a:t>
            </a:r>
            <a:r>
              <a:rPr lang="en-US" sz="1800" dirty="0" err="1">
                <a:solidFill>
                  <a:schemeClr val="dk1"/>
                </a:solidFill>
              </a:rPr>
              <a:t>Blaziken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fires the Overheat with pattern Fn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93" y="1444708"/>
            <a:ext cx="4373268" cy="327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38" y="1442275"/>
            <a:ext cx="4373269" cy="32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538" y="1105513"/>
            <a:ext cx="5277776" cy="395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9"/>
          <p:cNvGrpSpPr/>
          <p:nvPr/>
        </p:nvGrpSpPr>
        <p:grpSpPr>
          <a:xfrm>
            <a:off x="1928550" y="1105525"/>
            <a:ext cx="5277776" cy="3960544"/>
            <a:chOff x="1928550" y="1105525"/>
            <a:chExt cx="5277776" cy="3960544"/>
          </a:xfrm>
        </p:grpSpPr>
        <p:pic>
          <p:nvPicPr>
            <p:cNvPr id="167" name="Google Shape;167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28550" y="1105525"/>
              <a:ext cx="5277776" cy="3960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9"/>
            <p:cNvSpPr txBox="1"/>
            <p:nvPr/>
          </p:nvSpPr>
          <p:spPr>
            <a:xfrm>
              <a:off x="4511300" y="1866050"/>
              <a:ext cx="20871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0000"/>
                  </a:solidFill>
                </a:rPr>
                <a:t>Overheat</a:t>
              </a:r>
              <a:endParaRPr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Given two strings </a:t>
            </a:r>
            <a:r>
              <a:rPr lang="zh-TW" sz="1800" b="1" dirty="0"/>
              <a:t>F</a:t>
            </a:r>
            <a:r>
              <a:rPr lang="zh-TW" sz="1800" b="1" baseline="-25000" dirty="0"/>
              <a:t>0</a:t>
            </a:r>
            <a:r>
              <a:rPr lang="zh-TW" sz="1800" dirty="0"/>
              <a:t> and </a:t>
            </a:r>
            <a:r>
              <a:rPr lang="zh-TW" sz="1800" b="1" dirty="0"/>
              <a:t>F</a:t>
            </a:r>
            <a:r>
              <a:rPr lang="zh-TW" sz="1800" b="1" baseline="-25000" dirty="0"/>
              <a:t>1</a:t>
            </a:r>
            <a:r>
              <a:rPr lang="zh-TW" sz="1800" dirty="0"/>
              <a:t>, for example:</a:t>
            </a:r>
            <a:endParaRPr sz="1800" dirty="0"/>
          </a:p>
          <a:p>
            <a:pPr marL="914400" lvl="1" indent="-342900">
              <a:lnSpc>
                <a:spcPct val="150000"/>
              </a:lnSpc>
              <a:buSzPts val="1800"/>
              <a:buChar char="○"/>
            </a:pPr>
            <a:r>
              <a:rPr lang="zh-TW" sz="1800" b="1" dirty="0">
                <a:solidFill>
                  <a:schemeClr val="dk1"/>
                </a:solidFill>
              </a:rPr>
              <a:t>F</a:t>
            </a:r>
            <a:r>
              <a:rPr lang="zh-TW" sz="1800" b="1" baseline="-25000" dirty="0">
                <a:solidFill>
                  <a:schemeClr val="dk1"/>
                </a:solidFill>
              </a:rPr>
              <a:t>0</a:t>
            </a:r>
            <a:r>
              <a:rPr lang="zh-TW" sz="1800" dirty="0"/>
              <a:t> = </a:t>
            </a:r>
            <a:r>
              <a:rPr lang="zh-TW" sz="1800" dirty="0">
                <a:solidFill>
                  <a:schemeClr val="dk1"/>
                </a:solidFill>
              </a:rPr>
              <a:t>"</a:t>
            </a:r>
            <a:r>
              <a:rPr lang="zh-TW" sz="1800" dirty="0">
                <a:solidFill>
                  <a:srgbClr val="0000FF"/>
                </a:solidFill>
              </a:rPr>
              <a:t>abc</a:t>
            </a:r>
            <a:r>
              <a:rPr lang="zh-TW" sz="1800" dirty="0">
                <a:solidFill>
                  <a:schemeClr val="dk1"/>
                </a:solidFill>
              </a:rPr>
              <a:t>"</a:t>
            </a:r>
            <a:r>
              <a:rPr lang="zh-TW" sz="1800" dirty="0"/>
              <a:t>, </a:t>
            </a:r>
            <a:r>
              <a:rPr lang="zh-TW" sz="1800" b="1" dirty="0">
                <a:solidFill>
                  <a:schemeClr val="dk1"/>
                </a:solidFill>
              </a:rPr>
              <a:t>F</a:t>
            </a:r>
            <a:r>
              <a:rPr lang="zh-TW" sz="1800" b="1" baseline="-25000" dirty="0">
                <a:solidFill>
                  <a:schemeClr val="dk1"/>
                </a:solidFill>
              </a:rPr>
              <a:t>1</a:t>
            </a:r>
            <a:r>
              <a:rPr lang="zh-TW" sz="1800" dirty="0"/>
              <a:t> = </a:t>
            </a:r>
            <a:r>
              <a:rPr lang="zh-TW" sz="1800" dirty="0">
                <a:solidFill>
                  <a:schemeClr val="dk1"/>
                </a:solidFill>
              </a:rPr>
              <a:t>"</a:t>
            </a:r>
            <a:r>
              <a:rPr lang="zh-TW" sz="1800" dirty="0">
                <a:solidFill>
                  <a:srgbClr val="38761D"/>
                </a:solidFill>
              </a:rPr>
              <a:t>def</a:t>
            </a:r>
            <a:r>
              <a:rPr lang="zh-TW" sz="1800" dirty="0">
                <a:solidFill>
                  <a:schemeClr val="dk1"/>
                </a:solidFill>
              </a:rPr>
              <a:t>"</a:t>
            </a:r>
            <a:r>
              <a:rPr lang="zh-TW" sz="1800" dirty="0"/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Given two strings </a:t>
            </a:r>
            <a:r>
              <a:rPr lang="zh-TW" sz="1800" b="1"/>
              <a:t>F</a:t>
            </a:r>
            <a:r>
              <a:rPr lang="zh-TW" sz="1800" b="1" baseline="-25000"/>
              <a:t>0</a:t>
            </a:r>
            <a:r>
              <a:rPr lang="zh-TW" sz="1800"/>
              <a:t> and </a:t>
            </a:r>
            <a:r>
              <a:rPr lang="zh-TW" sz="1800" b="1"/>
              <a:t>F</a:t>
            </a:r>
            <a:r>
              <a:rPr lang="zh-TW" sz="1800" b="1" baseline="-25000"/>
              <a:t>1</a:t>
            </a:r>
            <a:r>
              <a:rPr lang="zh-TW" sz="1800"/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,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 can generate longer patterns with the rule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 b="1">
                <a:solidFill>
                  <a:schemeClr val="dk1"/>
                </a:solidFill>
              </a:rPr>
              <a:t> + 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 b="1">
                <a:solidFill>
                  <a:schemeClr val="dk1"/>
                </a:solidFill>
              </a:rPr>
              <a:t> = 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2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3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def</a:t>
            </a:r>
            <a:r>
              <a:rPr lang="zh-TW" sz="1800">
                <a:solidFill>
                  <a:srgbClr val="38761D"/>
                </a:solidFill>
              </a:rPr>
              <a:t>abcdef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4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abcdef</a:t>
            </a:r>
            <a:r>
              <a:rPr lang="zh-TW" sz="1800">
                <a:solidFill>
                  <a:srgbClr val="38761D"/>
                </a:solidFill>
              </a:rPr>
              <a:t>defabcdef</a:t>
            </a:r>
            <a:r>
              <a:rPr lang="zh-TW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-4564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b="1"/>
              <a:t>Description</a:t>
            </a:r>
            <a:endParaRPr b="1"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2"/>
          </p:nvPr>
        </p:nvSpPr>
        <p:spPr>
          <a:xfrm>
            <a:off x="-4564" y="64553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13086 - Golden Ratio Overheat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65325" y="1201875"/>
            <a:ext cx="84042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Given two strings </a:t>
            </a:r>
            <a:r>
              <a:rPr lang="zh-TW" sz="1800" b="1"/>
              <a:t>F</a:t>
            </a:r>
            <a:r>
              <a:rPr lang="zh-TW" sz="1800" b="1" baseline="-25000"/>
              <a:t>0</a:t>
            </a:r>
            <a:r>
              <a:rPr lang="zh-TW" sz="1800"/>
              <a:t> and </a:t>
            </a:r>
            <a:r>
              <a:rPr lang="zh-TW" sz="1800" b="1"/>
              <a:t>F</a:t>
            </a:r>
            <a:r>
              <a:rPr lang="zh-TW" sz="1800" b="1" baseline="-25000"/>
              <a:t>1</a:t>
            </a:r>
            <a:r>
              <a:rPr lang="zh-TW" sz="1800"/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0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,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1</a:t>
            </a:r>
            <a:r>
              <a:rPr lang="zh-TW" sz="1800"/>
              <a:t> = 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</a:t>
            </a:r>
            <a:r>
              <a:rPr lang="zh-TW" sz="1800"/>
              <a:t>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 can generate longer patterns with the rule </a:t>
            </a: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n-2</a:t>
            </a:r>
            <a:r>
              <a:rPr lang="zh-TW" sz="1800" b="1">
                <a:solidFill>
                  <a:schemeClr val="dk1"/>
                </a:solidFill>
              </a:rPr>
              <a:t> + F</a:t>
            </a:r>
            <a:r>
              <a:rPr lang="zh-TW" sz="1800" b="1" baseline="-25000">
                <a:solidFill>
                  <a:schemeClr val="dk1"/>
                </a:solidFill>
              </a:rPr>
              <a:t>n-1</a:t>
            </a:r>
            <a:r>
              <a:rPr lang="zh-TW" sz="1800" b="1">
                <a:solidFill>
                  <a:schemeClr val="dk1"/>
                </a:solidFill>
              </a:rPr>
              <a:t> = F</a:t>
            </a:r>
            <a:r>
              <a:rPr lang="zh-TW" sz="1800" b="1" baseline="-25000">
                <a:solidFill>
                  <a:schemeClr val="dk1"/>
                </a:solidFill>
              </a:rPr>
              <a:t>n</a:t>
            </a:r>
            <a:r>
              <a:rPr lang="zh-TW" sz="1800">
                <a:solidFill>
                  <a:schemeClr val="dk1"/>
                </a:solidFill>
              </a:rPr>
              <a:t>, for example: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2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</a:t>
            </a:r>
            <a:r>
              <a:rPr lang="zh-TW" sz="1800">
                <a:solidFill>
                  <a:srgbClr val="38761D"/>
                </a:solidFill>
              </a:rPr>
              <a:t>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3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def</a:t>
            </a:r>
            <a:r>
              <a:rPr lang="zh-TW" sz="1800">
                <a:solidFill>
                  <a:srgbClr val="38761D"/>
                </a:solidFill>
              </a:rPr>
              <a:t>abcdef</a:t>
            </a:r>
            <a:r>
              <a:rPr lang="zh-TW" sz="1800">
                <a:solidFill>
                  <a:schemeClr val="dk1"/>
                </a:solidFill>
              </a:rPr>
              <a:t>",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b="1">
                <a:solidFill>
                  <a:schemeClr val="dk1"/>
                </a:solidFill>
              </a:rPr>
              <a:t>F</a:t>
            </a:r>
            <a:r>
              <a:rPr lang="zh-TW" sz="1800" b="1" baseline="-25000">
                <a:solidFill>
                  <a:schemeClr val="dk1"/>
                </a:solidFill>
              </a:rPr>
              <a:t>4</a:t>
            </a:r>
            <a:r>
              <a:rPr lang="zh-TW" sz="1800">
                <a:solidFill>
                  <a:schemeClr val="dk1"/>
                </a:solidFill>
              </a:rPr>
              <a:t> = "</a:t>
            </a:r>
            <a:r>
              <a:rPr lang="zh-TW" sz="1800">
                <a:solidFill>
                  <a:srgbClr val="0000FF"/>
                </a:solidFill>
              </a:rPr>
              <a:t>abcdef</a:t>
            </a:r>
            <a:r>
              <a:rPr lang="zh-TW" sz="1800">
                <a:solidFill>
                  <a:srgbClr val="38761D"/>
                </a:solidFill>
              </a:rPr>
              <a:t>defabcdef</a:t>
            </a:r>
            <a:r>
              <a:rPr lang="zh-TW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675" y="3031000"/>
            <a:ext cx="2713551" cy="20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7488700" y="3358525"/>
            <a:ext cx="1360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Overheat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7488700" y="3358525"/>
            <a:ext cx="1360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F</a:t>
            </a:r>
            <a:r>
              <a:rPr lang="zh-TW" b="1" baseline="-25000">
                <a:solidFill>
                  <a:srgbClr val="FF0000"/>
                </a:solidFill>
              </a:rPr>
              <a:t>n-2</a:t>
            </a:r>
            <a:r>
              <a:rPr lang="zh-TW" b="1">
                <a:solidFill>
                  <a:srgbClr val="FF0000"/>
                </a:solidFill>
              </a:rPr>
              <a:t> + F</a:t>
            </a:r>
            <a:r>
              <a:rPr lang="zh-TW" b="1" baseline="-25000">
                <a:solidFill>
                  <a:srgbClr val="FF0000"/>
                </a:solidFill>
              </a:rPr>
              <a:t>n-1</a:t>
            </a:r>
            <a:r>
              <a:rPr lang="zh-TW" b="1">
                <a:solidFill>
                  <a:srgbClr val="FF0000"/>
                </a:solidFill>
              </a:rPr>
              <a:t> = F</a:t>
            </a:r>
            <a:r>
              <a:rPr lang="zh-TW" b="1" baseline="-25000">
                <a:solidFill>
                  <a:srgbClr val="FF0000"/>
                </a:solidFill>
              </a:rPr>
              <a:t>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1612</Words>
  <Application>Microsoft Office PowerPoint</Application>
  <PresentationFormat>如螢幕大小 (16:9)</PresentationFormat>
  <Paragraphs>287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Malgun Gothic</vt:lpstr>
      <vt:lpstr>Arial</vt:lpstr>
      <vt:lpstr>Courier New</vt:lpstr>
      <vt:lpstr>Simple Light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淯崴 楊</cp:lastModifiedBy>
  <cp:revision>14</cp:revision>
  <dcterms:modified xsi:type="dcterms:W3CDTF">2021-01-03T04:47:30Z</dcterms:modified>
</cp:coreProperties>
</file>