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5" r:id="rId16"/>
    <p:sldId id="273" r:id="rId17"/>
    <p:sldId id="303" r:id="rId18"/>
    <p:sldId id="308" r:id="rId19"/>
    <p:sldId id="290" r:id="rId20"/>
    <p:sldId id="287" r:id="rId21"/>
    <p:sldId id="309" r:id="rId22"/>
    <p:sldId id="305" r:id="rId23"/>
    <p:sldId id="306" r:id="rId24"/>
    <p:sldId id="289" r:id="rId25"/>
    <p:sldId id="307" r:id="rId26"/>
    <p:sldId id="304" r:id="rId27"/>
    <p:sldId id="279" r:id="rId28"/>
    <p:sldId id="281" r:id="rId29"/>
    <p:sldId id="285" r:id="rId30"/>
    <p:sldId id="283" r:id="rId31"/>
    <p:sldId id="302" r:id="rId32"/>
    <p:sldId id="282" r:id="rId33"/>
    <p:sldId id="284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915" autoAdjust="0"/>
  </p:normalViewPr>
  <p:slideViewPr>
    <p:cSldViewPr snapToGrid="0">
      <p:cViewPr varScale="1">
        <p:scale>
          <a:sx n="71" d="100"/>
          <a:sy n="71" d="100"/>
        </p:scale>
        <p:origin x="1152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60B42-DF5E-4DAD-B70D-ADA25C01F33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B467-4601-4646-8BF5-8221C741A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0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95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15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33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93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192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33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43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400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95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2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535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00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3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3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81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9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10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96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32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BB467-4601-4646-8BF5-8221C741A8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5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02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0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82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5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9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59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98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48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79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7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9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68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91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3983-FFC8-46D4-88A8-995F547E7F2F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2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13402</a:t>
            </a:r>
            <a:r>
              <a:rPr lang="zh-TW" altLang="en-US" dirty="0"/>
              <a:t> </a:t>
            </a:r>
            <a:r>
              <a:rPr lang="en-US" altLang="zh-TW" dirty="0"/>
              <a:t>Flip Game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At least 6 steps are required.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5508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4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optimal</a:t>
            </a:r>
            <a:r>
              <a:rPr lang="zh-TW" altLang="en-US" dirty="0"/>
              <a:t> </a:t>
            </a:r>
            <a:r>
              <a:rPr lang="en-US" altLang="zh-TW" dirty="0"/>
              <a:t>solution:</a:t>
            </a:r>
            <a:br>
              <a:rPr lang="en-US" altLang="zh-TW" dirty="0"/>
            </a:br>
            <a:r>
              <a:rPr lang="en-US" altLang="zh-TW" dirty="0"/>
              <a:t>Each piece can only be flipped once at most.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97902"/>
              </p:ext>
            </p:extLst>
          </p:nvPr>
        </p:nvGraphicFramePr>
        <p:xfrm>
          <a:off x="1339270" y="3435157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2450063" y="497378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545670" y="3990109"/>
            <a:ext cx="861646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Flip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11617"/>
              </p:ext>
            </p:extLst>
          </p:nvPr>
        </p:nvGraphicFramePr>
        <p:xfrm>
          <a:off x="4475260" y="3407447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8" name="流程圖: 匯合連接點 7"/>
          <p:cNvSpPr/>
          <p:nvPr/>
        </p:nvSpPr>
        <p:spPr>
          <a:xfrm>
            <a:off x="5586053" y="494607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681660" y="3990108"/>
            <a:ext cx="861646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Flip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944"/>
              </p:ext>
            </p:extLst>
          </p:nvPr>
        </p:nvGraphicFramePr>
        <p:xfrm>
          <a:off x="7611250" y="3406678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11" name="流程圖: 匯合連接點 10"/>
          <p:cNvSpPr/>
          <p:nvPr/>
        </p:nvSpPr>
        <p:spPr>
          <a:xfrm>
            <a:off x="8722043" y="494530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766416" y="2505670"/>
            <a:ext cx="372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Note that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flipping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piece twice </a:t>
            </a:r>
            <a:b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will go back to the original status.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zh-TW" dirty="0" smtClean="0"/>
              <a:t>Given a set of pieces to flip, the flipping </a:t>
            </a:r>
            <a:r>
              <a:rPr lang="en-US" altLang="zh-TW" dirty="0"/>
              <a:t>order does not affect the </a:t>
            </a:r>
            <a:r>
              <a:rPr lang="en-US" altLang="zh-TW" dirty="0" smtClean="0"/>
              <a:t>answer, and leads to the same result.</a:t>
            </a:r>
            <a:endParaRPr lang="zh-TW" altLang="en-US" dirty="0"/>
          </a:p>
          <a:p>
            <a:pPr>
              <a:buFont typeface="+mj-lt"/>
              <a:buAutoNum type="arabicPeriod" startAt="2"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04680"/>
              </p:ext>
            </p:extLst>
          </p:nvPr>
        </p:nvGraphicFramePr>
        <p:xfrm>
          <a:off x="4872179" y="3185804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4971590" y="473828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匯合連接點 5"/>
          <p:cNvSpPr/>
          <p:nvPr/>
        </p:nvSpPr>
        <p:spPr>
          <a:xfrm>
            <a:off x="4872179" y="318580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匯合連接點 6"/>
          <p:cNvSpPr/>
          <p:nvPr/>
        </p:nvSpPr>
        <p:spPr>
          <a:xfrm>
            <a:off x="5410315" y="3725776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匯合連接點 7"/>
          <p:cNvSpPr/>
          <p:nvPr/>
        </p:nvSpPr>
        <p:spPr>
          <a:xfrm>
            <a:off x="5941407" y="416986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匯合連接點 8"/>
          <p:cNvSpPr/>
          <p:nvPr/>
        </p:nvSpPr>
        <p:spPr>
          <a:xfrm>
            <a:off x="6537387" y="471533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匯合連接點 9"/>
          <p:cNvSpPr/>
          <p:nvPr/>
        </p:nvSpPr>
        <p:spPr>
          <a:xfrm>
            <a:off x="6537387" y="324600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269306" cy="3880773"/>
          </a:xfrm>
        </p:spPr>
        <p:txBody>
          <a:bodyPr/>
          <a:lstStyle/>
          <a:p>
            <a:r>
              <a:rPr lang="en-US" altLang="zh-TW" dirty="0"/>
              <a:t>Based on the above two properties, we can select some pieces </a:t>
            </a:r>
            <a:r>
              <a:rPr lang="en-US" altLang="zh-TW" dirty="0" smtClean="0"/>
              <a:t>from the </a:t>
            </a:r>
            <a:r>
              <a:rPr lang="en-US" altLang="zh-TW" dirty="0">
                <a:solidFill>
                  <a:srgbClr val="FF0000"/>
                </a:solidFill>
              </a:rPr>
              <a:t>N*M</a:t>
            </a:r>
            <a:r>
              <a:rPr lang="en-US" altLang="zh-TW" dirty="0"/>
              <a:t> rectangle, flip them, and then check if </a:t>
            </a:r>
            <a:r>
              <a:rPr lang="en-US" altLang="zh-TW" dirty="0" smtClean="0"/>
              <a:t>all the </a:t>
            </a:r>
            <a:r>
              <a:rPr lang="en-US" altLang="zh-TW" dirty="0">
                <a:solidFill>
                  <a:srgbClr val="FF0000"/>
                </a:solidFill>
              </a:rPr>
              <a:t>N*M </a:t>
            </a:r>
            <a:r>
              <a:rPr lang="en-US" altLang="zh-TW" dirty="0" smtClean="0"/>
              <a:t>pieces are black </a:t>
            </a:r>
            <a:r>
              <a:rPr lang="en-US" altLang="zh-TW" dirty="0"/>
              <a:t>or </a:t>
            </a:r>
            <a:r>
              <a:rPr lang="en-US" altLang="zh-TW" dirty="0" smtClean="0"/>
              <a:t>white sides up.</a:t>
            </a:r>
            <a:endParaRPr lang="zh-TW" altLang="en-US" dirty="0"/>
          </a:p>
          <a:p>
            <a:r>
              <a:rPr lang="en-US" altLang="zh-TW" smtClean="0"/>
              <a:t>That is, all </a:t>
            </a:r>
            <a:r>
              <a:rPr lang="en-US" altLang="zh-TW" dirty="0"/>
              <a:t>we need to do </a:t>
            </a:r>
            <a:r>
              <a:rPr lang="en-US" altLang="zh-TW"/>
              <a:t>is </a:t>
            </a:r>
            <a:r>
              <a:rPr lang="en-US" altLang="zh-TW" smtClean="0"/>
              <a:t>to enumerate </a:t>
            </a:r>
            <a:r>
              <a:rPr lang="en-US" altLang="zh-TW"/>
              <a:t>all </a:t>
            </a:r>
            <a:r>
              <a:rPr lang="en-US" altLang="zh-TW" smtClean="0"/>
              <a:t>possible </a:t>
            </a:r>
            <a:r>
              <a:rPr lang="en-US" altLang="zh-TW" dirty="0"/>
              <a:t>choices and find </a:t>
            </a:r>
            <a:r>
              <a:rPr lang="en-US" altLang="zh-TW"/>
              <a:t>the </a:t>
            </a:r>
            <a:r>
              <a:rPr lang="en-US" altLang="zh-TW" smtClean="0"/>
              <a:t>best </a:t>
            </a:r>
            <a:r>
              <a:rPr lang="en-US" altLang="zh-TW" dirty="0"/>
              <a:t>one.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9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</a:t>
            </a:r>
            <a:r>
              <a:rPr lang="en-US" altLang="zh-TW" dirty="0" smtClean="0"/>
              <a:t>Two-Dimensional Array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671783"/>
            <a:ext cx="8851677" cy="1822188"/>
          </a:xfrm>
        </p:spPr>
        <p:txBody>
          <a:bodyPr>
            <a:normAutofit/>
          </a:bodyPr>
          <a:lstStyle/>
          <a:p>
            <a:r>
              <a:rPr lang="en-US" altLang="zh-TW" dirty="0"/>
              <a:t>Let s be </a:t>
            </a:r>
            <a:r>
              <a:rPr lang="en-US" altLang="zh-TW" dirty="0" smtClean="0"/>
              <a:t>an </a:t>
            </a:r>
            <a:r>
              <a:rPr lang="zh-TW" altLang="en-US" dirty="0"/>
              <a:t>𝑁</a:t>
            </a:r>
            <a:r>
              <a:rPr lang="en-US" altLang="zh-TW" dirty="0"/>
              <a:t>×</a:t>
            </a:r>
            <a:r>
              <a:rPr lang="zh-TW" altLang="en-US" dirty="0"/>
              <a:t>𝑀</a:t>
            </a:r>
            <a:r>
              <a:rPr lang="en-US" altLang="zh-TW" dirty="0"/>
              <a:t> two-dimensional array to record the </a:t>
            </a:r>
            <a:r>
              <a:rPr lang="en-US" altLang="zh-TW" dirty="0" smtClean="0"/>
              <a:t>colors </a:t>
            </a:r>
            <a:r>
              <a:rPr lang="en-US" altLang="zh-TW" dirty="0"/>
              <a:t>of the </a:t>
            </a:r>
            <a:r>
              <a:rPr lang="en-US" altLang="zh-TW" dirty="0" smtClean="0"/>
              <a:t>pieces.</a:t>
            </a:r>
          </a:p>
          <a:p>
            <a:r>
              <a:rPr lang="en-US" altLang="zh-TW" dirty="0" smtClean="0"/>
              <a:t>We let s[x</a:t>
            </a:r>
            <a:r>
              <a:rPr lang="en-US" altLang="zh-TW" dirty="0"/>
              <a:t>][</a:t>
            </a:r>
            <a:r>
              <a:rPr lang="en-US" altLang="zh-TW" dirty="0" smtClean="0"/>
              <a:t>y] be 0 if the piece is of color </a:t>
            </a:r>
            <a:r>
              <a:rPr lang="en-US" altLang="zh-TW" dirty="0"/>
              <a:t>'b', s[x][y] </a:t>
            </a:r>
            <a:r>
              <a:rPr lang="en-US" altLang="zh-TW" dirty="0" smtClean="0"/>
              <a:t>be </a:t>
            </a:r>
            <a:r>
              <a:rPr lang="en-US" altLang="zh-TW" dirty="0"/>
              <a:t>1 if </a:t>
            </a:r>
            <a:r>
              <a:rPr lang="en-US" altLang="zh-TW" dirty="0" smtClean="0"/>
              <a:t>of </a:t>
            </a:r>
            <a:r>
              <a:rPr lang="en-US" altLang="zh-TW" dirty="0"/>
              <a:t>color 'w</a:t>
            </a:r>
            <a:r>
              <a:rPr lang="en-US" altLang="zh-TW" dirty="0" smtClean="0"/>
              <a:t>’.</a:t>
            </a:r>
          </a:p>
          <a:p>
            <a:pPr lvl="1"/>
            <a:r>
              <a:rPr lang="en-US" altLang="zh-TW" dirty="0" smtClean="0"/>
              <a:t>In this way, we can perform “flip” easily.</a:t>
            </a:r>
            <a:endParaRPr lang="en-US" altLang="zh-TW" dirty="0"/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6935111F-6E41-45D3-A603-E4CBF56775ED}"/>
              </a:ext>
            </a:extLst>
          </p:cNvPr>
          <p:cNvSpPr/>
          <p:nvPr/>
        </p:nvSpPr>
        <p:spPr>
          <a:xfrm>
            <a:off x="3844983" y="4495366"/>
            <a:ext cx="2298851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A2ACF9-2D72-4393-97C9-62BC614A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54417"/>
              </p:ext>
            </p:extLst>
          </p:nvPr>
        </p:nvGraphicFramePr>
        <p:xfrm>
          <a:off x="6598528" y="4003144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A87314-75D9-4CF8-9B55-D7D2395D6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8207"/>
              </p:ext>
            </p:extLst>
          </p:nvPr>
        </p:nvGraphicFramePr>
        <p:xfrm>
          <a:off x="1112128" y="4003144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76C1309-B985-4DC6-A9F5-67EFA4EB2F76}"/>
              </a:ext>
            </a:extLst>
          </p:cNvPr>
          <p:cNvSpPr/>
          <p:nvPr/>
        </p:nvSpPr>
        <p:spPr>
          <a:xfrm>
            <a:off x="1820520" y="3487156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6C1309-B985-4DC6-A9F5-67EFA4EB2F76}"/>
              </a:ext>
            </a:extLst>
          </p:cNvPr>
          <p:cNvSpPr/>
          <p:nvPr/>
        </p:nvSpPr>
        <p:spPr>
          <a:xfrm>
            <a:off x="7297953" y="347818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C1309-B985-4DC6-A9F5-67EFA4EB2F76}"/>
              </a:ext>
            </a:extLst>
          </p:cNvPr>
          <p:cNvSpPr/>
          <p:nvPr/>
        </p:nvSpPr>
        <p:spPr>
          <a:xfrm>
            <a:off x="4382637" y="4801378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/>
              <a:t>binarized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54075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Two-Dimensional Array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3743"/>
                <a:ext cx="9785327" cy="4397620"/>
              </a:xfrm>
            </p:spPr>
            <p:txBody>
              <a:bodyPr/>
              <a:lstStyle/>
              <a:p>
                <a:r>
                  <a:rPr lang="en-US" altLang="zh-TW" dirty="0" smtClean="0"/>
                  <a:t>To avoid tedious array boundary checking using the if-else statements,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we use a bigger </a:t>
                </a:r>
                <a:r>
                  <a:rPr lang="en-US" altLang="zh-TW" dirty="0"/>
                  <a:t>array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+2)×(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+2)</m:t>
                    </m:r>
                  </m:oMath>
                </a14:m>
                <a:r>
                  <a:rPr lang="en-US" altLang="zh-TW" dirty="0"/>
                  <a:t>, and put the rectangle </a:t>
                </a:r>
                <a:r>
                  <a:rPr lang="en-US" altLang="zh-TW" dirty="0" smtClean="0"/>
                  <a:t>in </a:t>
                </a:r>
                <a:r>
                  <a:rPr lang="en-US" altLang="zh-TW" dirty="0"/>
                  <a:t>the </a:t>
                </a:r>
                <a:r>
                  <a:rPr lang="en-US" altLang="zh-TW" dirty="0" smtClean="0"/>
                  <a:t>middle</a:t>
                </a:r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3743"/>
                <a:ext cx="9785327" cy="4397620"/>
              </a:xfrm>
              <a:blipFill>
                <a:blip r:embed="rId3"/>
                <a:stretch>
                  <a:fillRect l="-125" t="-9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0445"/>
              </p:ext>
            </p:extLst>
          </p:nvPr>
        </p:nvGraphicFramePr>
        <p:xfrm>
          <a:off x="6898024" y="3605266"/>
          <a:ext cx="2910996" cy="2848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166">
                  <a:extLst>
                    <a:ext uri="{9D8B030D-6E8A-4147-A177-3AD203B41FA5}">
                      <a16:colId xmlns:a16="http://schemas.microsoft.com/office/drawing/2014/main" val="3252795286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353296014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2496375709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1256804872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3494605938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121470690"/>
                    </a:ext>
                  </a:extLst>
                </a:gridCol>
              </a:tblGrid>
              <a:tr h="476077"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13294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91690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061043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11657"/>
                  </a:ext>
                </a:extLst>
              </a:tr>
              <a:tr h="439680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04056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22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18482"/>
              </p:ext>
            </p:extLst>
          </p:nvPr>
        </p:nvGraphicFramePr>
        <p:xfrm>
          <a:off x="1416928" y="4051768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3844983" y="4541660"/>
            <a:ext cx="2298851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Put in the middle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 flipH="1">
            <a:off x="6982575" y="3235934"/>
            <a:ext cx="33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    1      2     …    M    M+1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33435" y="36523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433434" y="41472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439206" y="4622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439206" y="509791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433434" y="55732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322225" y="611002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N+1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7DC4DE-AC27-4496-BDD7-033253090E7E}"/>
              </a:ext>
            </a:extLst>
          </p:cNvPr>
          <p:cNvSpPr txBox="1"/>
          <p:nvPr/>
        </p:nvSpPr>
        <p:spPr>
          <a:xfrm flipH="1">
            <a:off x="1495713" y="3712896"/>
            <a:ext cx="33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     2      …     M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A8206E-11D3-4975-85D0-67A490737187}"/>
              </a:ext>
            </a:extLst>
          </p:cNvPr>
          <p:cNvSpPr txBox="1"/>
          <p:nvPr/>
        </p:nvSpPr>
        <p:spPr>
          <a:xfrm>
            <a:off x="936919" y="40889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C3AA0A2-80C4-46C1-BA5D-6B9B0EB59829}"/>
              </a:ext>
            </a:extLst>
          </p:cNvPr>
          <p:cNvSpPr txBox="1"/>
          <p:nvPr/>
        </p:nvSpPr>
        <p:spPr>
          <a:xfrm>
            <a:off x="940893" y="4613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F15985-EE94-413A-A794-18F0290F0760}"/>
              </a:ext>
            </a:extLst>
          </p:cNvPr>
          <p:cNvSpPr txBox="1"/>
          <p:nvPr/>
        </p:nvSpPr>
        <p:spPr>
          <a:xfrm>
            <a:off x="912874" y="502961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49674D1-645E-4C64-AAA8-FBC981043605}"/>
              </a:ext>
            </a:extLst>
          </p:cNvPr>
          <p:cNvSpPr txBox="1"/>
          <p:nvPr/>
        </p:nvSpPr>
        <p:spPr>
          <a:xfrm>
            <a:off x="922616" y="558450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610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Enumerating </a:t>
            </a:r>
            <a:r>
              <a:rPr lang="en-US" altLang="zh-TW" sz="2000" b="1" dirty="0">
                <a:solidFill>
                  <a:srgbClr val="FF0000"/>
                </a:solidFill>
              </a:rPr>
              <a:t>using recursion</a:t>
            </a:r>
          </a:p>
          <a:p>
            <a:pPr marL="400050">
              <a:buFont typeface="+mj-lt"/>
              <a:buAutoNum type="arabicPeriod"/>
            </a:pPr>
            <a:r>
              <a:rPr lang="en-US" altLang="zh-TW" sz="2000" dirty="0"/>
              <a:t>Enumerating using the bitwise operation</a:t>
            </a:r>
          </a:p>
        </p:txBody>
      </p:sp>
    </p:spTree>
    <p:extLst>
      <p:ext uri="{BB962C8B-B14F-4D97-AF65-F5344CB8AC3E}">
        <p14:creationId xmlns:p14="http://schemas.microsoft.com/office/powerpoint/2010/main" val="33338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Sequential Piece Numbering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/>
                      <m:t>First</m:t>
                    </m:r>
                    <m:r>
                      <m:rPr>
                        <m:nor/>
                      </m:rPr>
                      <a:rPr lang="en-US" altLang="zh-TW" sz="2000" dirty="0"/>
                      <m:t>, </m:t>
                    </m:r>
                    <m:r>
                      <m:rPr>
                        <m:nor/>
                      </m:rPr>
                      <a:rPr lang="en-US" altLang="zh-TW" sz="2000" dirty="0"/>
                      <m:t>we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number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the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pieces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from</m:t>
                    </m:r>
                    <m:r>
                      <m:rPr>
                        <m:nor/>
                      </m:rPr>
                      <a:rPr lang="en-US" altLang="zh-TW" sz="2000" dirty="0"/>
                      <m:t> 0 </m:t>
                    </m:r>
                    <m:r>
                      <m:rPr>
                        <m:nor/>
                      </m:rPr>
                      <a:rPr lang="en-US" altLang="zh-TW" sz="2000" dirty="0"/>
                      <m:t>to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sz="2000" dirty="0" smtClean="0"/>
                  <a:t> row by row.</a:t>
                </a:r>
                <a:endParaRPr lang="en-US" altLang="zh-TW" sz="2000" dirty="0"/>
              </a:p>
              <a:p>
                <a:pPr lvl="1"/>
                <a:r>
                  <a:rPr lang="en-US" altLang="zh-TW" sz="1800" dirty="0" smtClean="0"/>
                  <a:t>The piece in s[x</a:t>
                </a:r>
                <a:r>
                  <a:rPr lang="en-US" altLang="zh-TW" sz="1800" dirty="0"/>
                  <a:t>][y] </a:t>
                </a:r>
                <a:r>
                  <a:rPr lang="en-US" altLang="zh-TW" sz="1800" dirty="0" smtClean="0"/>
                  <a:t>is of the number </a:t>
                </a:r>
                <a:r>
                  <a:rPr lang="en-US" altLang="zh-TW" sz="1800" dirty="0"/>
                  <a:t>(x-1)*M + y-1</a:t>
                </a:r>
              </a:p>
              <a:p>
                <a:pPr lvl="1"/>
                <a:r>
                  <a:rPr lang="en-US" altLang="zh-TW" sz="1800" dirty="0" smtClean="0"/>
                  <a:t>Reversely, if a piece is of the number </a:t>
                </a:r>
                <a:r>
                  <a:rPr lang="en-US" altLang="zh-TW" sz="1800" dirty="0" err="1" smtClean="0"/>
                  <a:t>i</a:t>
                </a:r>
                <a:r>
                  <a:rPr lang="en-US" altLang="zh-TW" sz="1800" dirty="0"/>
                  <a:t>, </a:t>
                </a:r>
                <a:endParaRPr lang="en-US" altLang="zh-TW" sz="1800" dirty="0" smtClean="0"/>
              </a:p>
              <a:p>
                <a:pPr lvl="2"/>
                <a:r>
                  <a:rPr lang="en-US" altLang="zh-TW" sz="1700" dirty="0" smtClean="0"/>
                  <a:t>it is located at: </a:t>
                </a:r>
                <a:r>
                  <a:rPr lang="en-US" altLang="zh-TW" sz="1700" dirty="0"/>
                  <a:t>x=</a:t>
                </a:r>
                <a:r>
                  <a:rPr lang="en-US" altLang="zh-TW" sz="1700" dirty="0" err="1"/>
                  <a:t>i</a:t>
                </a:r>
                <a:r>
                  <a:rPr lang="en-US" altLang="zh-TW" sz="1700" dirty="0"/>
                  <a:t>/M +1 , y=</a:t>
                </a:r>
                <a:r>
                  <a:rPr lang="en-US" altLang="zh-TW" sz="1700" dirty="0" err="1"/>
                  <a:t>i%M</a:t>
                </a:r>
                <a:r>
                  <a:rPr lang="en-US" altLang="zh-TW" sz="1700" dirty="0"/>
                  <a:t> + 1</a:t>
                </a:r>
                <a:endParaRPr lang="zh-TW" altLang="en-US" sz="17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43066"/>
              </p:ext>
            </p:extLst>
          </p:nvPr>
        </p:nvGraphicFramePr>
        <p:xfrm>
          <a:off x="7055805" y="3225800"/>
          <a:ext cx="3652988" cy="3382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47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1013585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812909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913247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845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M-1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845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M+1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2M-1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845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845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(N-1)*M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(N-1)*M+1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N*M-1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346485" y="2741374"/>
            <a:ext cx="343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           2           …           M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43541" y="328618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41618" y="4961107"/>
            <a:ext cx="316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…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724627" y="5824056"/>
            <a:ext cx="3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D1B6E9-B432-4D56-B144-C42F00CD56D8}"/>
              </a:ext>
            </a:extLst>
          </p:cNvPr>
          <p:cNvSpPr txBox="1"/>
          <p:nvPr/>
        </p:nvSpPr>
        <p:spPr>
          <a:xfrm>
            <a:off x="6743541" y="412033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68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71441" cy="1320800"/>
          </a:xfrm>
        </p:spPr>
        <p:txBody>
          <a:bodyPr/>
          <a:lstStyle/>
          <a:p>
            <a:r>
              <a:rPr lang="en-US" altLang="zh-TW" dirty="0"/>
              <a:t>Enumerating using recursion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“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” enumerate all possible choices of pieces to flip</a:t>
            </a:r>
            <a:r>
              <a:rPr lang="en-US" altLang="zh-TW" dirty="0" smtClean="0"/>
              <a:t>.</a:t>
            </a:r>
            <a:endParaRPr lang="zh-TW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39124" y="3823499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79051" y="2832072"/>
          <a:ext cx="8127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652156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3589793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3887145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60851127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0649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61816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45915715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1478063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369800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60978223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092075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1417496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4389517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18221645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415443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781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4273"/>
                  </a:ext>
                </a:extLst>
              </a:tr>
            </a:tbl>
          </a:graphicData>
        </a:graphic>
      </p:graphicFrame>
      <p:sp>
        <p:nvSpPr>
          <p:cNvPr id="7" name="流程圖: 匯合連接點 6"/>
          <p:cNvSpPr/>
          <p:nvPr/>
        </p:nvSpPr>
        <p:spPr>
          <a:xfrm>
            <a:off x="3738535" y="539593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匯合連接點 7"/>
          <p:cNvSpPr/>
          <p:nvPr/>
        </p:nvSpPr>
        <p:spPr>
          <a:xfrm>
            <a:off x="3639124" y="384345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匯合連接點 8"/>
          <p:cNvSpPr/>
          <p:nvPr/>
        </p:nvSpPr>
        <p:spPr>
          <a:xfrm>
            <a:off x="4177260" y="4383426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匯合連接點 9"/>
          <p:cNvSpPr/>
          <p:nvPr/>
        </p:nvSpPr>
        <p:spPr>
          <a:xfrm>
            <a:off x="4708352" y="482751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匯合連接點 10"/>
          <p:cNvSpPr/>
          <p:nvPr/>
        </p:nvSpPr>
        <p:spPr>
          <a:xfrm>
            <a:off x="5304332" y="537298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匯合連接點 11"/>
          <p:cNvSpPr/>
          <p:nvPr/>
        </p:nvSpPr>
        <p:spPr>
          <a:xfrm>
            <a:off x="5304332" y="390365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2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Enumerating using recursion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82837" y="1399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b="1" dirty="0"/>
              <a:t>□□□□□</a:t>
            </a:r>
            <a:r>
              <a:rPr lang="en-US" altLang="zh-TW" b="1" dirty="0"/>
              <a:t>…</a:t>
            </a:r>
            <a:endParaRPr lang="zh-TW" altLang="en-US" b="1" dirty="0"/>
          </a:p>
        </p:txBody>
      </p:sp>
      <p:cxnSp>
        <p:nvCxnSpPr>
          <p:cNvPr id="6" name="直線單箭頭接點 5"/>
          <p:cNvCxnSpPr>
            <a:stCxn id="4" idx="2"/>
            <a:endCxn id="7" idx="0"/>
          </p:cNvCxnSpPr>
          <p:nvPr/>
        </p:nvCxnSpPr>
        <p:spPr>
          <a:xfrm flipH="1">
            <a:off x="3283528" y="1768641"/>
            <a:ext cx="1953307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801665" y="229973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0000…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7169" y="229973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0000…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10" idx="0"/>
          </p:cNvCxnSpPr>
          <p:nvPr/>
        </p:nvCxnSpPr>
        <p:spPr>
          <a:xfrm>
            <a:off x="5236835" y="1768641"/>
            <a:ext cx="2052197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771714" y="315859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000…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7" idx="2"/>
            <a:endCxn id="14" idx="0"/>
          </p:cNvCxnSpPr>
          <p:nvPr/>
        </p:nvCxnSpPr>
        <p:spPr>
          <a:xfrm flipH="1">
            <a:off x="2253577" y="2669064"/>
            <a:ext cx="1029951" cy="4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936214" y="315859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000…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7" idx="2"/>
            <a:endCxn id="18" idx="0"/>
          </p:cNvCxnSpPr>
          <p:nvPr/>
        </p:nvCxnSpPr>
        <p:spPr>
          <a:xfrm>
            <a:off x="3283528" y="2669064"/>
            <a:ext cx="1134549" cy="4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843444" y="315859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000…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007944" y="315859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000…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10" idx="2"/>
            <a:endCxn id="30" idx="0"/>
          </p:cNvCxnSpPr>
          <p:nvPr/>
        </p:nvCxnSpPr>
        <p:spPr>
          <a:xfrm flipH="1">
            <a:off x="6325307" y="2669064"/>
            <a:ext cx="963725" cy="4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0" idx="2"/>
            <a:endCxn id="31" idx="0"/>
          </p:cNvCxnSpPr>
          <p:nvPr/>
        </p:nvCxnSpPr>
        <p:spPr>
          <a:xfrm>
            <a:off x="7289032" y="2669064"/>
            <a:ext cx="1200775" cy="4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12732" y="383278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00…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319802" y="3827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00…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14" idx="2"/>
            <a:endCxn id="37" idx="0"/>
          </p:cNvCxnSpPr>
          <p:nvPr/>
        </p:nvCxnSpPr>
        <p:spPr>
          <a:xfrm flipH="1">
            <a:off x="1394595" y="3527924"/>
            <a:ext cx="858982" cy="3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2"/>
            <a:endCxn id="38" idx="0"/>
          </p:cNvCxnSpPr>
          <p:nvPr/>
        </p:nvCxnSpPr>
        <p:spPr>
          <a:xfrm>
            <a:off x="2253577" y="3527924"/>
            <a:ext cx="548088" cy="2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277435" y="3827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00…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461028" y="3827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00…</a:t>
            </a:r>
            <a:endParaRPr lang="zh-TW" altLang="en-US" dirty="0"/>
          </a:p>
        </p:txBody>
      </p:sp>
      <p:cxnSp>
        <p:nvCxnSpPr>
          <p:cNvPr id="47" name="直線單箭頭接點 46"/>
          <p:cNvCxnSpPr>
            <a:stCxn id="18" idx="2"/>
            <a:endCxn id="44" idx="0"/>
          </p:cNvCxnSpPr>
          <p:nvPr/>
        </p:nvCxnSpPr>
        <p:spPr>
          <a:xfrm flipH="1">
            <a:off x="3759298" y="3527924"/>
            <a:ext cx="658779" cy="2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8" idx="2"/>
            <a:endCxn id="45" idx="0"/>
          </p:cNvCxnSpPr>
          <p:nvPr/>
        </p:nvCxnSpPr>
        <p:spPr>
          <a:xfrm>
            <a:off x="4418077" y="3527924"/>
            <a:ext cx="524814" cy="2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645170" y="450698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110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00…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800902" y="449713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110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00…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stCxn id="38" idx="2"/>
            <a:endCxn id="51" idx="0"/>
          </p:cNvCxnSpPr>
          <p:nvPr/>
        </p:nvCxnSpPr>
        <p:spPr>
          <a:xfrm flipH="1">
            <a:off x="2187947" y="4197195"/>
            <a:ext cx="613718" cy="30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8" idx="2"/>
            <a:endCxn id="52" idx="0"/>
          </p:cNvCxnSpPr>
          <p:nvPr/>
        </p:nvCxnSpPr>
        <p:spPr>
          <a:xfrm>
            <a:off x="2801665" y="4197195"/>
            <a:ext cx="542014" cy="2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064604" cy="388077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There is a rectangular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b="1" i="1" dirty="0">
                <a:solidFill>
                  <a:srgbClr val="FF0000"/>
                </a:solidFill>
              </a:rPr>
              <a:t>N </a:t>
            </a:r>
            <a:r>
              <a:rPr lang="en-US" altLang="zh-TW" dirty="0">
                <a:solidFill>
                  <a:srgbClr val="FF0000"/>
                </a:solidFill>
              </a:rPr>
              <a:t>x 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en-US" altLang="zh-TW" dirty="0">
                <a:solidFill>
                  <a:schemeClr val="tx1"/>
                </a:solidFill>
              </a:rPr>
              <a:t> field with two-sided pieces placed on each of its </a:t>
            </a:r>
            <a:r>
              <a:rPr lang="en-US" altLang="zh-TW" b="1" i="1" dirty="0">
                <a:solidFill>
                  <a:schemeClr val="tx1"/>
                </a:solidFill>
              </a:rPr>
              <a:t>N </a:t>
            </a:r>
            <a:r>
              <a:rPr lang="en-US" altLang="zh-TW" dirty="0">
                <a:solidFill>
                  <a:schemeClr val="tx1"/>
                </a:solidFill>
              </a:rPr>
              <a:t>x </a:t>
            </a:r>
            <a:r>
              <a:rPr lang="en-US" altLang="zh-TW" b="1" i="1" dirty="0">
                <a:solidFill>
                  <a:schemeClr val="tx1"/>
                </a:solidFill>
              </a:rPr>
              <a:t>M</a:t>
            </a:r>
            <a:r>
              <a:rPr lang="en-US" altLang="zh-TW" dirty="0">
                <a:solidFill>
                  <a:schemeClr val="tx1"/>
                </a:solidFill>
              </a:rPr>
              <a:t> squares. One side of each piece is white and the other one is black and each piece is lying either it's black or white side up.</a:t>
            </a:r>
            <a:endParaRPr lang="en-US" altLang="zh-TW" dirty="0"/>
          </a:p>
          <a:p>
            <a:r>
              <a:rPr lang="en-US" altLang="zh-TW" dirty="0">
                <a:solidFill>
                  <a:schemeClr val="tx1"/>
                </a:solidFill>
              </a:rPr>
              <a:t>Each round you flip </a:t>
            </a:r>
            <a:r>
              <a:rPr lang="en-US" altLang="zh-TW" dirty="0">
                <a:solidFill>
                  <a:srgbClr val="FF0000"/>
                </a:solidFill>
              </a:rPr>
              <a:t>the chosen piece </a:t>
            </a:r>
            <a:r>
              <a:rPr lang="en-US" altLang="zh-TW" dirty="0">
                <a:solidFill>
                  <a:schemeClr val="tx1"/>
                </a:solidFill>
              </a:rPr>
              <a:t>and also </a:t>
            </a:r>
            <a:r>
              <a:rPr lang="en-US" altLang="zh-TW" dirty="0">
                <a:solidFill>
                  <a:srgbClr val="FF0000"/>
                </a:solidFill>
              </a:rPr>
              <a:t>all adjacent pieces </a:t>
            </a:r>
            <a:r>
              <a:rPr lang="en-US" altLang="zh-TW" dirty="0">
                <a:solidFill>
                  <a:schemeClr val="tx1"/>
                </a:solidFill>
              </a:rPr>
              <a:t>to the left, 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to the right, to the top, and to the bottom </a:t>
            </a:r>
            <a:r>
              <a:rPr lang="en-US" altLang="zh-TW" dirty="0">
                <a:solidFill>
                  <a:srgbClr val="FF0000"/>
                </a:solidFill>
              </a:rPr>
              <a:t>of the chosen piece </a:t>
            </a:r>
            <a:r>
              <a:rPr lang="en-US" altLang="zh-TW" dirty="0">
                <a:solidFill>
                  <a:schemeClr val="tx1"/>
                </a:solidFill>
              </a:rPr>
              <a:t>(if there are any).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72260"/>
              </p:ext>
            </p:extLst>
          </p:nvPr>
        </p:nvGraphicFramePr>
        <p:xfrm>
          <a:off x="1339270" y="4108931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2450063" y="5647556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726873" y="4663883"/>
            <a:ext cx="1814945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Flip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66644"/>
              </p:ext>
            </p:extLst>
          </p:nvPr>
        </p:nvGraphicFramePr>
        <p:xfrm>
          <a:off x="5911270" y="4108931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10" name="流程圖: 匯合連接點 9"/>
          <p:cNvSpPr/>
          <p:nvPr/>
        </p:nvSpPr>
        <p:spPr>
          <a:xfrm>
            <a:off x="7022063" y="5647556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6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67346" y="3687732"/>
            <a:ext cx="4616970" cy="2585323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check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()&amp;&amp;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 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N*M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//the id-</a:t>
            </a:r>
            <a:r>
              <a:rPr lang="en-US" altLang="zh-TW" dirty="0" err="1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bit=0</a:t>
            </a: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flip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), ++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//the id-</a:t>
            </a:r>
            <a:r>
              <a:rPr lang="en-US" altLang="zh-TW" dirty="0" err="1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bit=1</a:t>
            </a: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flip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), --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dfs</a:t>
            </a:r>
            <a:r>
              <a:rPr lang="en-US" altLang="zh-TW" dirty="0"/>
              <a:t>(int id):</a:t>
            </a:r>
            <a:r>
              <a:rPr lang="zh-TW" altLang="en-US" dirty="0"/>
              <a:t> </a:t>
            </a:r>
            <a:r>
              <a:rPr lang="en-US" altLang="zh-TW" dirty="0"/>
              <a:t>Enumerate whether the 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en-US" altLang="zh-TW" dirty="0"/>
              <a:t>-</a:t>
            </a:r>
            <a:r>
              <a:rPr lang="en-US" altLang="zh-TW" dirty="0" err="1"/>
              <a:t>th</a:t>
            </a:r>
            <a:r>
              <a:rPr lang="en-US" altLang="zh-TW" dirty="0"/>
              <a:t> bit is 0 or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814510"/>
          </a:xfrm>
        </p:spPr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recursive</a:t>
            </a:r>
            <a:r>
              <a:rPr lang="en-US" altLang="zh-TW" dirty="0"/>
              <a:t> function </a:t>
            </a:r>
            <a:r>
              <a:rPr lang="en-US" altLang="zh-TW" dirty="0" err="1"/>
              <a:t>dfs</a:t>
            </a:r>
            <a:r>
              <a:rPr lang="en-US" altLang="zh-TW" dirty="0"/>
              <a:t>(id) to </a:t>
            </a:r>
            <a:r>
              <a:rPr lang="en-US" altLang="zh-TW" dirty="0"/>
              <a:t>enumerate whether the 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en-US" altLang="zh-TW" dirty="0"/>
              <a:t>-</a:t>
            </a:r>
            <a:r>
              <a:rPr lang="en-US" altLang="zh-TW" dirty="0" err="1"/>
              <a:t>th</a:t>
            </a:r>
            <a:r>
              <a:rPr lang="en-US" altLang="zh-TW" dirty="0"/>
              <a:t> bit is 0 or 1. </a:t>
            </a:r>
            <a:endParaRPr lang="en-US" altLang="zh-TW" dirty="0" smtClean="0"/>
          </a:p>
          <a:p>
            <a:r>
              <a:rPr lang="en-US" altLang="zh-TW" dirty="0" err="1" smtClean="0"/>
              <a:t>dfs</a:t>
            </a:r>
            <a:r>
              <a:rPr lang="en-US" altLang="zh-TW" dirty="0" smtClean="0"/>
              <a:t>(id</a:t>
            </a:r>
            <a:r>
              <a:rPr lang="en-US" altLang="zh-TW" dirty="0"/>
              <a:t>) means that </a:t>
            </a:r>
            <a:r>
              <a:rPr lang="en-US" altLang="zh-TW" dirty="0">
                <a:solidFill>
                  <a:srgbClr val="00B050"/>
                </a:solidFill>
              </a:rPr>
              <a:t>the first id bits </a:t>
            </a:r>
            <a:r>
              <a:rPr lang="en-US" altLang="zh-TW" dirty="0"/>
              <a:t>have been </a:t>
            </a:r>
            <a:r>
              <a:rPr lang="en-US" altLang="zh-TW" dirty="0">
                <a:solidFill>
                  <a:srgbClr val="00B050"/>
                </a:solidFill>
              </a:rPr>
              <a:t>determined</a:t>
            </a:r>
            <a:r>
              <a:rPr lang="en-US" altLang="zh-TW" dirty="0"/>
              <a:t>, and enumerate all the possibilities of the remaining </a:t>
            </a:r>
            <a:r>
              <a:rPr lang="en-US" altLang="zh-TW" dirty="0">
                <a:solidFill>
                  <a:srgbClr val="FF0000"/>
                </a:solidFill>
              </a:rPr>
              <a:t>N*M-id</a:t>
            </a:r>
            <a:r>
              <a:rPr lang="en-US" altLang="zh-TW" dirty="0"/>
              <a:t> bits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918545" y="3765269"/>
            <a:ext cx="3796071" cy="2507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MIN</a:t>
            </a:r>
            <a:r>
              <a:rPr lang="en-US" altLang="zh-TW" dirty="0" smtClean="0"/>
              <a:t>: </a:t>
            </a:r>
            <a:r>
              <a:rPr lang="en-US" altLang="zh-TW" dirty="0"/>
              <a:t>the </a:t>
            </a:r>
            <a:r>
              <a:rPr lang="en-US" altLang="zh-TW" dirty="0" smtClean="0"/>
              <a:t>minimum </a:t>
            </a:r>
            <a:r>
              <a:rPr lang="en-US" altLang="zh-TW" dirty="0"/>
              <a:t>number of </a:t>
            </a:r>
            <a:r>
              <a:rPr lang="en-US" altLang="zh-TW" dirty="0" smtClean="0"/>
              <a:t>rounds so far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cnt</a:t>
            </a:r>
            <a:r>
              <a:rPr lang="en-US" altLang="zh-TW" dirty="0" smtClean="0"/>
              <a:t>: the number of rounds of the current path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check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: </a:t>
            </a:r>
            <a:r>
              <a:rPr lang="en-US" altLang="zh-TW" dirty="0" smtClean="0"/>
              <a:t>determine </a:t>
            </a:r>
            <a:r>
              <a:rPr lang="en-US" altLang="zh-TW" dirty="0"/>
              <a:t>if all black or all </a:t>
            </a:r>
            <a:r>
              <a:rPr lang="en-US" altLang="zh-TW" dirty="0" smtClean="0"/>
              <a:t>white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flip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: </a:t>
            </a:r>
            <a:r>
              <a:rPr lang="en-US" altLang="zh-TW" dirty="0" smtClean="0"/>
              <a:t>flip </a:t>
            </a:r>
            <a:r>
              <a:rPr lang="en-US" altLang="zh-TW" dirty="0"/>
              <a:t>the piece at [x][y</a:t>
            </a:r>
            <a:r>
              <a:rPr lang="en-US" altLang="zh-TW" dirty="0" smtClean="0"/>
              <a:t>] and its surrounding pieces</a:t>
            </a:r>
          </a:p>
        </p:txBody>
      </p:sp>
    </p:spTree>
    <p:extLst>
      <p:ext uri="{BB962C8B-B14F-4D97-AF65-F5344CB8AC3E}">
        <p14:creationId xmlns:p14="http://schemas.microsoft.com/office/powerpoint/2010/main" val="38673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check(): Determine if all black or all white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s[x][y] would only be 1 or 0, and there are N*M pieces.</a:t>
            </a:r>
          </a:p>
          <a:p>
            <a:pPr lvl="1"/>
            <a:r>
              <a:rPr lang="en-US" altLang="zh-TW" sz="1800" dirty="0"/>
              <a:t>Just check if the sum is 0 or N*M.</a:t>
            </a: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11782" y="3283528"/>
            <a:ext cx="4942379" cy="2677656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check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(){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;++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24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;++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+=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||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</a:t>
            </a:r>
            <a:r>
              <a:rPr lang="zh-TW" altLang="en-US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*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53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flip(int x, int y): Flip the piece at [x][y]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1225" y="2105886"/>
            <a:ext cx="8768160" cy="738908"/>
          </a:xfrm>
        </p:spPr>
        <p:txBody>
          <a:bodyPr>
            <a:normAutofit/>
          </a:bodyPr>
          <a:lstStyle/>
          <a:p>
            <a:r>
              <a:rPr lang="en-US" altLang="zh-TW" dirty="0"/>
              <a:t>The flip() function flips the piece at [x][y] </a:t>
            </a:r>
            <a:r>
              <a:rPr lang="en-US" altLang="zh-TW" dirty="0" smtClean="0"/>
              <a:t>and its surrounding pieces as </a:t>
            </a:r>
            <a:r>
              <a:rPr lang="en-US" altLang="zh-TW" dirty="0"/>
              <a:t>required, using the Bitwise ^(XOR) operation.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0763" y="3152772"/>
            <a:ext cx="6096000" cy="3108543"/>
          </a:xfrm>
          <a:prstGeom prst="rect">
            <a:avLst/>
          </a:prstGeom>
          <a:solidFill>
            <a:srgbClr val="141414"/>
          </a:solidFill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flip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zh-TW" altLang="en-US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-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-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26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solve():</a:t>
            </a:r>
            <a:r>
              <a:rPr lang="zh-TW" altLang="en-US" dirty="0"/>
              <a:t> </a:t>
            </a:r>
            <a:r>
              <a:rPr lang="en-US" altLang="zh-TW" dirty="0"/>
              <a:t>Enumerate using recursion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1225" y="2105886"/>
            <a:ext cx="8768160" cy="738908"/>
          </a:xfrm>
        </p:spPr>
        <p:txBody>
          <a:bodyPr>
            <a:normAutofit/>
          </a:bodyPr>
          <a:lstStyle/>
          <a:p>
            <a:r>
              <a:rPr lang="en-US" altLang="zh-TW" dirty="0"/>
              <a:t>Set </a:t>
            </a:r>
            <a:r>
              <a:rPr lang="en-US" altLang="zh-TW" dirty="0">
                <a:solidFill>
                  <a:srgbClr val="FF0000"/>
                </a:solidFill>
              </a:rPr>
              <a:t>MIN to infinity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FF0000"/>
                </a:solidFill>
              </a:rPr>
              <a:t>cnt</a:t>
            </a:r>
            <a:r>
              <a:rPr lang="en-US" altLang="zh-TW" dirty="0">
                <a:solidFill>
                  <a:srgbClr val="FF0000"/>
                </a:solidFill>
              </a:rPr>
              <a:t> to zero </a:t>
            </a:r>
            <a:r>
              <a:rPr lang="en-US" altLang="zh-TW" dirty="0"/>
              <a:t>at the beginning, </a:t>
            </a:r>
            <a:r>
              <a:rPr lang="en-US" altLang="zh-TW" dirty="0" smtClean="0"/>
              <a:t>and then </a:t>
            </a:r>
            <a:r>
              <a:rPr lang="en-US" altLang="zh-TW" dirty="0"/>
              <a:t>call </a:t>
            </a:r>
            <a:r>
              <a:rPr lang="en-US" altLang="zh-TW" dirty="0" err="1"/>
              <a:t>dfs</a:t>
            </a:r>
            <a:r>
              <a:rPr lang="en-US" altLang="zh-TW" dirty="0"/>
              <a:t>(0).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F7D8B50-910E-4A04-B4A4-872215FEE6F2}"/>
              </a:ext>
            </a:extLst>
          </p:cNvPr>
          <p:cNvSpPr txBox="1">
            <a:spLocks/>
          </p:cNvSpPr>
          <p:nvPr/>
        </p:nvSpPr>
        <p:spPr>
          <a:xfrm>
            <a:off x="1084170" y="2797194"/>
            <a:ext cx="7954488" cy="3298881"/>
          </a:xfrm>
          <a:prstGeom prst="rect">
            <a:avLst/>
          </a:prstGeom>
          <a:solidFill>
            <a:srgbClr val="141414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solve</a:t>
            </a:r>
            <a:r>
              <a:rPr lang="en-US" altLang="zh-TW" sz="2800" b="1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(){</a:t>
            </a:r>
            <a:endParaRPr lang="en-US" altLang="zh-TW" sz="2800" b="1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MIN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7122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7122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puts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"oops"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"%d\</a:t>
            </a:r>
            <a:r>
              <a:rPr lang="en-US" altLang="zh-TW" sz="2800" dirty="0" err="1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n"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81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Enumerating using recursion : </a:t>
            </a:r>
            <a:br>
              <a:rPr lang="en-US" altLang="zh-TW" dirty="0"/>
            </a:br>
            <a:r>
              <a:rPr lang="en-US" altLang="zh-TW" dirty="0"/>
              <a:t>accelerated pruning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cnt+1 &gt;= MIN, it is meaningless to continue the recursion.</a:t>
            </a:r>
          </a:p>
          <a:p>
            <a:pPr lvl="1"/>
            <a:r>
              <a:rPr lang="en-US" altLang="zh-TW" sz="1800" dirty="0"/>
              <a:t>You can return directly!</a:t>
            </a:r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23866" y="3010343"/>
            <a:ext cx="4996881" cy="2862322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check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()&amp;&amp;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 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N*M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//the id-</a:t>
            </a:r>
            <a:r>
              <a:rPr lang="en-US" altLang="zh-TW" dirty="0" err="1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bit=0</a:t>
            </a:r>
          </a:p>
          <a:p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 cnt+1 </a:t>
            </a:r>
            <a:r>
              <a:rPr lang="en-US" altLang="zh-TW" dirty="0">
                <a:solidFill>
                  <a:srgbClr val="CDA869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F8F8F8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 MIN </a:t>
            </a:r>
            <a:r>
              <a:rPr lang="en-US" altLang="zh-TW" dirty="0">
                <a:solidFill>
                  <a:srgbClr val="CDA869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EE98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CDA869"/>
                </a:solidFill>
                <a:effectLst>
                  <a:glow rad="228600">
                    <a:srgbClr val="54A021">
                      <a:satMod val="175000"/>
                      <a:alpha val="40000"/>
                    </a:srgbClr>
                  </a:glow>
                </a:effectLst>
                <a:highlight>
                  <a:srgbClr val="141414"/>
                </a:highlight>
                <a:latin typeface="Consolas" panose="020B0609020204030204" pitchFamily="49" charset="0"/>
              </a:rPr>
              <a:t>; //prune</a:t>
            </a:r>
            <a:endParaRPr lang="en-US" altLang="zh-TW" dirty="0">
              <a:solidFill>
                <a:srgbClr val="5F5A60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flip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), ++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//the id-</a:t>
            </a:r>
            <a:r>
              <a:rPr lang="en-US" altLang="zh-TW" dirty="0" err="1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bit=1</a:t>
            </a:r>
          </a:p>
          <a:p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flip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), --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3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altLang="zh-TW" sz="2000" dirty="0" smtClean="0">
                <a:solidFill>
                  <a:schemeClr val="tx1"/>
                </a:solidFill>
              </a:rPr>
              <a:t>Enumerating </a:t>
            </a:r>
            <a:r>
              <a:rPr lang="en-US" altLang="zh-TW" sz="2000" dirty="0">
                <a:solidFill>
                  <a:schemeClr val="tx1"/>
                </a:solidFill>
              </a:rPr>
              <a:t>using recursion</a:t>
            </a:r>
          </a:p>
          <a:p>
            <a:pPr marL="400050">
              <a:buFont typeface="+mj-lt"/>
              <a:buAutoNum type="arabicPeriod"/>
            </a:pPr>
            <a:r>
              <a:rPr lang="en-US" altLang="zh-TW" sz="2000" b="1" dirty="0">
                <a:solidFill>
                  <a:srgbClr val="FF0000"/>
                </a:solidFill>
              </a:rPr>
              <a:t>Enumerating using the bitwise operation</a:t>
            </a:r>
          </a:p>
        </p:txBody>
      </p:sp>
    </p:spTree>
    <p:extLst>
      <p:ext uri="{BB962C8B-B14F-4D97-AF65-F5344CB8AC3E}">
        <p14:creationId xmlns:p14="http://schemas.microsoft.com/office/powerpoint/2010/main" val="881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Enumerating using the bitwise operation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b="0" i="0" dirty="0" smtClean="0"/>
                      <m:t>Similarly</m:t>
                    </m:r>
                    <m:r>
                      <m:rPr>
                        <m:nor/>
                      </m:rPr>
                      <a:rPr lang="en-US" altLang="zh-TW" sz="2000" dirty="0"/>
                      <m:t>, </m:t>
                    </m:r>
                    <m:r>
                      <m:rPr>
                        <m:nor/>
                      </m:rPr>
                      <a:rPr lang="en-US" altLang="zh-TW" sz="2000" dirty="0"/>
                      <m:t>we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number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the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pieces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from</m:t>
                    </m:r>
                    <m:r>
                      <m:rPr>
                        <m:nor/>
                      </m:rPr>
                      <a:rPr lang="en-US" altLang="zh-TW" sz="2000" dirty="0"/>
                      <m:t> 0 </m:t>
                    </m:r>
                    <m:r>
                      <m:rPr>
                        <m:nor/>
                      </m:rPr>
                      <a:rPr lang="en-US" altLang="zh-TW" sz="2000" dirty="0"/>
                      <m:t>to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sz="2000" dirty="0" smtClean="0"/>
                  <a:t> row by row.</a:t>
                </a:r>
                <a:endParaRPr lang="en-US" altLang="zh-TW" sz="2000" dirty="0"/>
              </a:p>
              <a:p>
                <a:pPr lvl="1"/>
                <a:r>
                  <a:rPr lang="en-US" altLang="zh-TW" sz="1800" dirty="0" smtClean="0"/>
                  <a:t>The piece in s[x</a:t>
                </a:r>
                <a:r>
                  <a:rPr lang="en-US" altLang="zh-TW" sz="1800" dirty="0"/>
                  <a:t>][y] </a:t>
                </a:r>
                <a:r>
                  <a:rPr lang="en-US" altLang="zh-TW" sz="1800" dirty="0" smtClean="0"/>
                  <a:t>is of the number </a:t>
                </a:r>
                <a:r>
                  <a:rPr lang="en-US" altLang="zh-TW" sz="1800" dirty="0"/>
                  <a:t>(x-1)*M + y-1</a:t>
                </a:r>
              </a:p>
              <a:p>
                <a:pPr lvl="1"/>
                <a:r>
                  <a:rPr lang="en-US" altLang="zh-TW" sz="1800" dirty="0" smtClean="0"/>
                  <a:t>Reversely, if a piece is of the number </a:t>
                </a:r>
                <a:r>
                  <a:rPr lang="en-US" altLang="zh-TW" sz="1800" dirty="0" err="1" smtClean="0"/>
                  <a:t>i</a:t>
                </a:r>
                <a:r>
                  <a:rPr lang="en-US" altLang="zh-TW" sz="1800" dirty="0"/>
                  <a:t>, </a:t>
                </a:r>
                <a:endParaRPr lang="en-US" altLang="zh-TW" sz="1800" dirty="0" smtClean="0"/>
              </a:p>
              <a:p>
                <a:pPr lvl="2"/>
                <a:r>
                  <a:rPr lang="en-US" altLang="zh-TW" sz="1700" dirty="0" smtClean="0"/>
                  <a:t>it is located at: </a:t>
                </a:r>
                <a:r>
                  <a:rPr lang="en-US" altLang="zh-TW" sz="1700" dirty="0"/>
                  <a:t>x=</a:t>
                </a:r>
                <a:r>
                  <a:rPr lang="en-US" altLang="zh-TW" sz="1700" dirty="0" err="1"/>
                  <a:t>i</a:t>
                </a:r>
                <a:r>
                  <a:rPr lang="en-US" altLang="zh-TW" sz="1700" dirty="0"/>
                  <a:t>/M +1 , y=</a:t>
                </a:r>
                <a:r>
                  <a:rPr lang="en-US" altLang="zh-TW" sz="1700" dirty="0" err="1"/>
                  <a:t>i%M</a:t>
                </a:r>
                <a:r>
                  <a:rPr lang="en-US" altLang="zh-TW" sz="1700" dirty="0"/>
                  <a:t> + 1</a:t>
                </a:r>
                <a:endParaRPr lang="zh-TW" altLang="en-US" sz="1700" dirty="0"/>
              </a:p>
            </p:txBody>
          </p:sp>
        </mc:Choice>
        <mc:Fallback>
          <p:sp>
            <p:nvSpPr>
              <p:cNvPr id="11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36998"/>
              </p:ext>
            </p:extLst>
          </p:nvPr>
        </p:nvGraphicFramePr>
        <p:xfrm>
          <a:off x="7055805" y="3225800"/>
          <a:ext cx="3652988" cy="3382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47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1013585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812909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913247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845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M-1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845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M+1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2M-1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845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845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(N-1)*M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(N-1)*M+1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…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N*M-1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346485" y="2741374"/>
            <a:ext cx="343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           2           …           M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43541" y="328618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741618" y="4961107"/>
            <a:ext cx="316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…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724627" y="5824056"/>
            <a:ext cx="3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2D1B6E9-B432-4D56-B144-C42F00CD56D8}"/>
              </a:ext>
            </a:extLst>
          </p:cNvPr>
          <p:cNvSpPr txBox="1"/>
          <p:nvPr/>
        </p:nvSpPr>
        <p:spPr>
          <a:xfrm>
            <a:off x="6743541" y="412033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89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71441" cy="1320800"/>
          </a:xfrm>
        </p:spPr>
        <p:txBody>
          <a:bodyPr/>
          <a:lstStyle/>
          <a:p>
            <a:r>
              <a:rPr lang="en-US" altLang="zh-TW" dirty="0"/>
              <a:t>Enumerating using the bitwise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73316"/>
            <a:ext cx="8596668" cy="3880773"/>
          </a:xfrm>
        </p:spPr>
        <p:txBody>
          <a:bodyPr/>
          <a:lstStyle/>
          <a:p>
            <a:r>
              <a:rPr lang="en-US" altLang="zh-TW" sz="2000" dirty="0" smtClean="0"/>
              <a:t>Construct an </a:t>
            </a:r>
            <a:r>
              <a:rPr lang="en-US" altLang="zh-TW" sz="2000" dirty="0"/>
              <a:t>integer number </a:t>
            </a:r>
            <a:r>
              <a:rPr lang="en-US" altLang="zh-TW" sz="2000" dirty="0" smtClean="0"/>
              <a:t>with value within </a:t>
            </a:r>
            <a:r>
              <a:rPr lang="en-US" altLang="zh-TW" sz="2000" dirty="0"/>
              <a:t>[0, 2</a:t>
            </a:r>
            <a:r>
              <a:rPr lang="en-US" altLang="zh-TW" sz="2000" baseline="30000" dirty="0"/>
              <a:t>N∗M</a:t>
            </a:r>
            <a:r>
              <a:rPr lang="en-US" altLang="zh-TW" sz="2000" dirty="0"/>
              <a:t>), </a:t>
            </a:r>
            <a:r>
              <a:rPr lang="en-US" altLang="zh-TW" sz="2000" dirty="0" smtClean="0"/>
              <a:t>where </a:t>
            </a:r>
          </a:p>
          <a:p>
            <a:pPr lvl="1"/>
            <a:r>
              <a:rPr lang="en-US" altLang="zh-TW" sz="1800" dirty="0" smtClean="0"/>
              <a:t>bit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associates with piece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on the N*M rectangle;</a:t>
            </a:r>
            <a:r>
              <a:rPr lang="en-US" altLang="zh-TW" sz="1800" dirty="0" smtClean="0"/>
              <a:t> </a:t>
            </a:r>
          </a:p>
          <a:p>
            <a:pPr lvl="1"/>
            <a:r>
              <a:rPr lang="en-US" altLang="zh-TW" sz="1800" dirty="0" smtClean="0"/>
              <a:t>if a </a:t>
            </a:r>
            <a:r>
              <a:rPr lang="en-US" altLang="zh-TW" sz="1800" dirty="0"/>
              <a:t>piece needs to </a:t>
            </a:r>
            <a:r>
              <a:rPr lang="en-US" altLang="zh-TW" sz="1800" dirty="0" smtClean="0"/>
              <a:t>be flipped, </a:t>
            </a:r>
            <a:r>
              <a:rPr lang="en-US" altLang="zh-TW" sz="1800" dirty="0"/>
              <a:t>set </a:t>
            </a:r>
            <a:r>
              <a:rPr lang="en-US" altLang="zh-TW" sz="1800" dirty="0" smtClean="0"/>
              <a:t>its corresponding bit </a:t>
            </a:r>
            <a:r>
              <a:rPr lang="en-US" altLang="zh-TW" sz="1800" dirty="0"/>
              <a:t>to 1, otherwise </a:t>
            </a:r>
            <a:r>
              <a:rPr lang="en-US" altLang="zh-TW" sz="1800" dirty="0" smtClean="0"/>
              <a:t>0.</a:t>
            </a:r>
            <a:endParaRPr lang="en-US" altLang="zh-TW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77603"/>
              </p:ext>
            </p:extLst>
          </p:nvPr>
        </p:nvGraphicFramePr>
        <p:xfrm>
          <a:off x="3639124" y="4350628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60732"/>
              </p:ext>
            </p:extLst>
          </p:nvPr>
        </p:nvGraphicFramePr>
        <p:xfrm>
          <a:off x="979051" y="3359201"/>
          <a:ext cx="8127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652156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3589793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3887145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60851127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0649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61816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45915715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1478063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369800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60978223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092075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1417496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4389517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18221645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415443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781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4273"/>
                  </a:ext>
                </a:extLst>
              </a:tr>
            </a:tbl>
          </a:graphicData>
        </a:graphic>
      </p:graphicFrame>
      <p:sp>
        <p:nvSpPr>
          <p:cNvPr id="7" name="流程圖: 匯合連接點 6"/>
          <p:cNvSpPr/>
          <p:nvPr/>
        </p:nvSpPr>
        <p:spPr>
          <a:xfrm>
            <a:off x="3738535" y="592306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匯合連接點 7"/>
          <p:cNvSpPr/>
          <p:nvPr/>
        </p:nvSpPr>
        <p:spPr>
          <a:xfrm>
            <a:off x="3639124" y="437058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匯合連接點 8"/>
          <p:cNvSpPr/>
          <p:nvPr/>
        </p:nvSpPr>
        <p:spPr>
          <a:xfrm>
            <a:off x="4177260" y="491055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匯合連接點 9"/>
          <p:cNvSpPr/>
          <p:nvPr/>
        </p:nvSpPr>
        <p:spPr>
          <a:xfrm>
            <a:off x="4708352" y="5354641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匯合連接點 10"/>
          <p:cNvSpPr/>
          <p:nvPr/>
        </p:nvSpPr>
        <p:spPr>
          <a:xfrm>
            <a:off x="5304332" y="590011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匯合連接點 11"/>
          <p:cNvSpPr/>
          <p:nvPr/>
        </p:nvSpPr>
        <p:spPr>
          <a:xfrm>
            <a:off x="5304332" y="443078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1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59685" cy="1320800"/>
          </a:xfrm>
        </p:spPr>
        <p:txBody>
          <a:bodyPr/>
          <a:lstStyle/>
          <a:p>
            <a:r>
              <a:rPr lang="en-US" altLang="zh-TW" dirty="0"/>
              <a:t>Enumerating using the bitwise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64377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Since e</a:t>
            </a:r>
            <a:r>
              <a:rPr lang="en-US" altLang="zh-TW" sz="2000" dirty="0" smtClean="0"/>
              <a:t>very </a:t>
            </a:r>
            <a:r>
              <a:rPr lang="en-US" altLang="zh-TW" sz="2000" dirty="0"/>
              <a:t>non-negative integer less than 2</a:t>
            </a:r>
            <a:r>
              <a:rPr lang="en-US" altLang="zh-TW" sz="2000" baseline="30000" dirty="0"/>
              <a:t>N*M  </a:t>
            </a:r>
            <a:r>
              <a:rPr lang="en-US" altLang="zh-TW" sz="2000" dirty="0"/>
              <a:t>can correspond to </a:t>
            </a:r>
            <a:r>
              <a:rPr lang="en-US" altLang="zh-TW" sz="2000" dirty="0">
                <a:solidFill>
                  <a:srgbClr val="FF0000"/>
                </a:solidFill>
              </a:rPr>
              <a:t>a </a:t>
            </a:r>
            <a:r>
              <a:rPr lang="en-US" altLang="zh-TW" sz="2000" dirty="0" smtClean="0">
                <a:solidFill>
                  <a:srgbClr val="FF0000"/>
                </a:solidFill>
              </a:rPr>
              <a:t>flipping state</a:t>
            </a:r>
            <a:r>
              <a:rPr lang="en-US" altLang="zh-TW" sz="2000" dirty="0" smtClean="0"/>
              <a:t>,</a:t>
            </a:r>
            <a:endParaRPr lang="zh-TW" altLang="en-US" sz="2000" dirty="0"/>
          </a:p>
          <a:p>
            <a:pPr lvl="1"/>
            <a:r>
              <a:rPr lang="en-US" altLang="zh-TW" sz="1800" dirty="0" smtClean="0"/>
              <a:t>we </a:t>
            </a:r>
            <a:r>
              <a:rPr lang="en-US" altLang="zh-TW" sz="1800" dirty="0"/>
              <a:t>only need to search from 0 ~ 2</a:t>
            </a:r>
            <a:r>
              <a:rPr lang="en-US" altLang="zh-TW" sz="1800" baseline="30000" dirty="0"/>
              <a:t>N∗M</a:t>
            </a:r>
            <a:r>
              <a:rPr lang="en-US" altLang="zh-TW" sz="1800" dirty="0"/>
              <a:t>−1 </a:t>
            </a:r>
            <a:r>
              <a:rPr lang="en-US" altLang="zh-TW" sz="1800" dirty="0" smtClean="0"/>
              <a:t>for </a:t>
            </a:r>
            <a:r>
              <a:rPr lang="en-US" altLang="zh-TW" sz="1800" dirty="0"/>
              <a:t>the legal one with the minimum number of flips </a:t>
            </a:r>
            <a:r>
              <a:rPr lang="en-US" altLang="zh-TW" sz="1800" dirty="0" smtClean="0"/>
              <a:t>(note that, the number of flips can be obtained as the </a:t>
            </a:r>
            <a:r>
              <a:rPr lang="en-US" altLang="zh-TW" sz="1800" dirty="0"/>
              <a:t>number of </a:t>
            </a:r>
            <a:r>
              <a:rPr lang="en-US" altLang="zh-TW" sz="1800" dirty="0" smtClean="0"/>
              <a:t>bit-1’s in </a:t>
            </a:r>
            <a:r>
              <a:rPr lang="en-US" altLang="zh-TW" sz="1800" dirty="0"/>
              <a:t>the </a:t>
            </a:r>
            <a:r>
              <a:rPr lang="en-US" altLang="zh-TW" sz="1800" dirty="0" smtClean="0"/>
              <a:t>integer number).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37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21184" cy="1320800"/>
          </a:xfrm>
        </p:spPr>
        <p:txBody>
          <a:bodyPr/>
          <a:lstStyle/>
          <a:p>
            <a:r>
              <a:rPr lang="en-US" altLang="zh-TW" dirty="0"/>
              <a:t>Enumerate all possible to find the smallest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15890" cy="3880773"/>
          </a:xfrm>
          <a:solidFill>
            <a:srgbClr val="141414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solve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sv-SE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ST</a:t>
            </a:r>
            <a:r>
              <a:rPr lang="sv-SE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sv-SE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</a:t>
            </a:r>
            <a:r>
              <a:rPr lang="sv-SE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7122</a:t>
            </a:r>
            <a:r>
              <a:rPr lang="sv-SE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sv-SE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&lt;(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&lt;&lt;(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</a:t>
            </a:r>
            <a:r>
              <a:rPr lang="zh-TW" altLang="en-US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));++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5F5A60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flip_all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b_cnt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bit_cnt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check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()&amp;&amp;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b_cnt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b_cnt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flip_all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5F5A60"/>
                </a:solidFill>
                <a:latin typeface="Consolas" panose="020B0609020204030204" pitchFamily="49" charset="0"/>
              </a:rPr>
              <a:t>Restore</a:t>
            </a:r>
            <a:endParaRPr lang="en-US" altLang="zh-TW" dirty="0">
              <a:solidFill>
                <a:srgbClr val="5F5A60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7122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puts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"oops"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"%d\</a:t>
            </a:r>
            <a:r>
              <a:rPr lang="en-US" altLang="zh-TW" dirty="0" err="1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n"</a:t>
            </a:r>
            <a:r>
              <a:rPr lang="en-US" altLang="zh-TW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918545" y="2797079"/>
            <a:ext cx="3796071" cy="2507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MIN</a:t>
            </a:r>
            <a:r>
              <a:rPr lang="en-US" altLang="zh-TW" dirty="0" smtClean="0"/>
              <a:t>: </a:t>
            </a:r>
            <a:r>
              <a:rPr lang="en-US" altLang="zh-TW" dirty="0"/>
              <a:t>the </a:t>
            </a:r>
            <a:r>
              <a:rPr lang="en-US" altLang="zh-TW" dirty="0" smtClean="0"/>
              <a:t>minimum </a:t>
            </a:r>
            <a:r>
              <a:rPr lang="en-US" altLang="zh-TW" dirty="0"/>
              <a:t>number of </a:t>
            </a:r>
            <a:r>
              <a:rPr lang="en-US" altLang="zh-TW" dirty="0" smtClean="0"/>
              <a:t>rounds so far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flip_all</a:t>
            </a:r>
            <a:r>
              <a:rPr lang="en-US" altLang="zh-TW" dirty="0" smtClean="0">
                <a:solidFill>
                  <a:srgbClr val="FF0000"/>
                </a:solidFill>
              </a:rPr>
              <a:t>(ST)</a:t>
            </a:r>
            <a:r>
              <a:rPr lang="en-US" altLang="zh-TW" dirty="0" smtClean="0"/>
              <a:t>: flip </a:t>
            </a:r>
            <a:r>
              <a:rPr lang="en-US" altLang="zh-TW" dirty="0"/>
              <a:t>all pieces designated by </a:t>
            </a:r>
            <a:r>
              <a:rPr lang="en-US" altLang="zh-TW" dirty="0" smtClean="0"/>
              <a:t>ST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bit_cnt</a:t>
            </a:r>
            <a:r>
              <a:rPr lang="en-US" altLang="zh-TW" dirty="0" smtClean="0">
                <a:solidFill>
                  <a:srgbClr val="FF0000"/>
                </a:solidFill>
              </a:rPr>
              <a:t>(ST)</a:t>
            </a:r>
            <a:r>
              <a:rPr lang="en-US" altLang="zh-TW" dirty="0" smtClean="0"/>
              <a:t>: count </a:t>
            </a:r>
            <a:r>
              <a:rPr lang="en-US" altLang="zh-TW" dirty="0"/>
              <a:t>how many bit-1’s in </a:t>
            </a:r>
            <a:r>
              <a:rPr lang="en-US" altLang="zh-TW" dirty="0" smtClean="0"/>
              <a:t>ST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check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: </a:t>
            </a:r>
            <a:r>
              <a:rPr lang="en-US" altLang="zh-TW" dirty="0" smtClean="0"/>
              <a:t>determine </a:t>
            </a:r>
            <a:r>
              <a:rPr lang="en-US" altLang="zh-TW" dirty="0"/>
              <a:t>if all black or all </a:t>
            </a:r>
            <a:r>
              <a:rPr lang="en-US" altLang="zh-TW" dirty="0" smtClean="0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154995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The goal of the game is to flip either all pieces white side up or all pieces black side up. You are to write a program that will search for the </a:t>
            </a:r>
            <a:r>
              <a:rPr lang="en-US" altLang="zh-TW" dirty="0">
                <a:solidFill>
                  <a:srgbClr val="FF0000"/>
                </a:solidFill>
              </a:rPr>
              <a:t>minimum number of rounds</a:t>
            </a:r>
            <a:r>
              <a:rPr lang="en-US" altLang="zh-TW" dirty="0">
                <a:solidFill>
                  <a:schemeClr val="tx1"/>
                </a:solidFill>
              </a:rPr>
              <a:t> needed to achieve this goal.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If it's impossible, print "</a:t>
            </a:r>
            <a:r>
              <a:rPr lang="en-US" altLang="zh-TW" dirty="0">
                <a:solidFill>
                  <a:srgbClr val="FF0000"/>
                </a:solidFill>
              </a:rPr>
              <a:t>oops</a:t>
            </a:r>
            <a:r>
              <a:rPr lang="en-US" altLang="zh-TW" dirty="0">
                <a:solidFill>
                  <a:schemeClr val="tx1"/>
                </a:solidFill>
              </a:rPr>
              <a:t>".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36824"/>
              </p:ext>
            </p:extLst>
          </p:nvPr>
        </p:nvGraphicFramePr>
        <p:xfrm>
          <a:off x="1797945" y="4027042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76" y="3976576"/>
            <a:ext cx="3874041" cy="20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flip_all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ST): Flip all pieces designated by 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887694" cy="3880773"/>
          </a:xfrm>
        </p:spPr>
        <p:txBody>
          <a:bodyPr/>
          <a:lstStyle/>
          <a:p>
            <a:r>
              <a:rPr lang="en-US" altLang="zh-TW" dirty="0"/>
              <a:t>Suppose now you have an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ST, representing </a:t>
            </a:r>
            <a:r>
              <a:rPr lang="en-US" altLang="zh-TW" dirty="0"/>
              <a:t>the </a:t>
            </a:r>
            <a:r>
              <a:rPr lang="en-US" altLang="zh-TW" dirty="0" smtClean="0"/>
              <a:t>flipping state.</a:t>
            </a:r>
            <a:endParaRPr lang="en-US" altLang="zh-TW" dirty="0"/>
          </a:p>
          <a:p>
            <a:r>
              <a:rPr lang="en-US" altLang="zh-TW" dirty="0" smtClean="0"/>
              <a:t>Check if the </a:t>
            </a:r>
            <a:r>
              <a:rPr lang="en-US" altLang="zh-TW" dirty="0" err="1"/>
              <a:t>i-th</a:t>
            </a:r>
            <a:r>
              <a:rPr lang="en-US" altLang="zh-TW" dirty="0"/>
              <a:t> bit in ST is 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en-US" altLang="zh-TW" dirty="0"/>
              <a:t> or not </a:t>
            </a:r>
            <a:r>
              <a:rPr lang="en-US" altLang="zh-TW" dirty="0" smtClean="0"/>
              <a:t>using </a:t>
            </a:r>
            <a:r>
              <a:rPr lang="en-US" altLang="zh-TW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if(ST &amp; (1&lt;&lt;</a:t>
            </a:r>
            <a:r>
              <a:rPr lang="en-US" altLang="zh-TW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dirty="0"/>
              <a:t>When the </a:t>
            </a:r>
            <a:r>
              <a:rPr lang="en-US" altLang="zh-TW" dirty="0" err="1"/>
              <a:t>i-th</a:t>
            </a:r>
            <a:r>
              <a:rPr lang="en-US" altLang="zh-TW" dirty="0"/>
              <a:t> bit in ST is 1, it means that the piece with index </a:t>
            </a:r>
            <a:r>
              <a:rPr lang="en-US" altLang="zh-TW" dirty="0" err="1"/>
              <a:t>i</a:t>
            </a:r>
            <a:r>
              <a:rPr lang="en-US" altLang="zh-TW" dirty="0"/>
              <a:t> needs to be flipped, otherwise it doesn't.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15491" y="4366166"/>
            <a:ext cx="8071440" cy="2246769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flip_all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ST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</a:t>
            </a:r>
            <a:r>
              <a:rPr lang="zh-TW" altLang="en-US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*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;++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&amp;(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))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flip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%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31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flip(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y): Flip the piece at [x][y]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1225" y="2105886"/>
            <a:ext cx="8768160" cy="738908"/>
          </a:xfrm>
        </p:spPr>
        <p:txBody>
          <a:bodyPr>
            <a:normAutofit/>
          </a:bodyPr>
          <a:lstStyle/>
          <a:p>
            <a:r>
              <a:rPr lang="en-US" altLang="zh-TW" dirty="0"/>
              <a:t>The flip() function flips the piece at [x][y] and its surrounding pieces as required, using the Bitwise ^(XOR) operation.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0763" y="3152772"/>
            <a:ext cx="6096000" cy="3108543"/>
          </a:xfrm>
          <a:prstGeom prst="rect">
            <a:avLst/>
          </a:prstGeom>
          <a:solidFill>
            <a:srgbClr val="141414"/>
          </a:solidFill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flip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zh-TW" altLang="en-US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-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-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7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bit_cnt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d): Count how many bit-1’s in d, representing how many flips to operate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can be done with a simple for-loop.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74849" y="2160589"/>
            <a:ext cx="4522392" cy="2677656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bit_cnt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d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(;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&gt;&gt;=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&amp;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++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60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check(): Determine if all black or all white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s[x][y] would only be 1 or 0, and there are N*M pieces.</a:t>
            </a:r>
          </a:p>
          <a:p>
            <a:pPr lvl="1"/>
            <a:r>
              <a:rPr lang="en-US" altLang="zh-TW" sz="1800" dirty="0"/>
              <a:t>Just check if the sum is 0 or N*M.</a:t>
            </a: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11782" y="3283528"/>
            <a:ext cx="4942379" cy="2677656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check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(){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;++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24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;++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+=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||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</a:t>
            </a:r>
            <a:r>
              <a:rPr lang="zh-TW" altLang="en-US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*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23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76128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5595045" y="410097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0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58585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7218453" y="254849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0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02529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5537199" y="2590060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83898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6063673" y="3061116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40266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6634137" y="358797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91937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7218453" y="4114830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多面向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1572</Words>
  <Application>Microsoft Office PowerPoint</Application>
  <PresentationFormat>寬螢幕</PresentationFormat>
  <Paragraphs>387</Paragraphs>
  <Slides>33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Cambria Math</vt:lpstr>
      <vt:lpstr>Consolas</vt:lpstr>
      <vt:lpstr>Trebuchet MS</vt:lpstr>
      <vt:lpstr>Wingdings</vt:lpstr>
      <vt:lpstr>Wingdings 3</vt:lpstr>
      <vt:lpstr>多面向</vt:lpstr>
      <vt:lpstr>13402 Flip Game</vt:lpstr>
      <vt:lpstr>Description</vt:lpstr>
      <vt:lpstr>Description</vt:lpstr>
      <vt:lpstr>Example</vt:lpstr>
      <vt:lpstr>Example</vt:lpstr>
      <vt:lpstr>Example</vt:lpstr>
      <vt:lpstr>Example</vt:lpstr>
      <vt:lpstr>Example</vt:lpstr>
      <vt:lpstr>Example</vt:lpstr>
      <vt:lpstr>Example</vt:lpstr>
      <vt:lpstr>Observations</vt:lpstr>
      <vt:lpstr>Observations</vt:lpstr>
      <vt:lpstr>Idea</vt:lpstr>
      <vt:lpstr>Binary Two-Dimensional Array </vt:lpstr>
      <vt:lpstr>Binary Two-Dimensional Array </vt:lpstr>
      <vt:lpstr>Two Methods</vt:lpstr>
      <vt:lpstr>Sequential Piece Numbering</vt:lpstr>
      <vt:lpstr>Enumerating using recursion</vt:lpstr>
      <vt:lpstr>Enumerating using recursion</vt:lpstr>
      <vt:lpstr>dfs(int id): Enumerate whether the id-th bit is 0 or 1</vt:lpstr>
      <vt:lpstr>check(): Determine if all black or all white</vt:lpstr>
      <vt:lpstr>flip(int x, int y): Flip the piece at [x][y]</vt:lpstr>
      <vt:lpstr>solve(): Enumerate using recursion</vt:lpstr>
      <vt:lpstr>Enumerating using recursion :  accelerated pruning</vt:lpstr>
      <vt:lpstr>Two Methods</vt:lpstr>
      <vt:lpstr>Enumerating using the bitwise operation</vt:lpstr>
      <vt:lpstr>Enumerating using the bitwise operation</vt:lpstr>
      <vt:lpstr>Enumerating using the bitwise operation</vt:lpstr>
      <vt:lpstr>Enumerate all possible to find the smallest</vt:lpstr>
      <vt:lpstr>flip_all(int ST): Flip all pieces designated by ST</vt:lpstr>
      <vt:lpstr>flip(int x, int y): Flip the piece at [x][y]</vt:lpstr>
      <vt:lpstr>bit_cnt(int d): Count how many bit-1’s in d, representing how many flips to operate</vt:lpstr>
      <vt:lpstr>check(): Determine if all black or all white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TC_Lab</dc:creator>
  <cp:lastModifiedBy>淯崴 楊</cp:lastModifiedBy>
  <cp:revision>554</cp:revision>
  <dcterms:created xsi:type="dcterms:W3CDTF">2017-12-20T12:29:46Z</dcterms:created>
  <dcterms:modified xsi:type="dcterms:W3CDTF">2022-01-01T13:10:59Z</dcterms:modified>
</cp:coreProperties>
</file>