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80" r:id="rId3"/>
    <p:sldId id="281" r:id="rId4"/>
    <p:sldId id="313" r:id="rId5"/>
    <p:sldId id="286" r:id="rId6"/>
    <p:sldId id="287" r:id="rId7"/>
    <p:sldId id="319" r:id="rId8"/>
    <p:sldId id="323" r:id="rId9"/>
    <p:sldId id="317" r:id="rId10"/>
    <p:sldId id="288" r:id="rId11"/>
    <p:sldId id="324" r:id="rId12"/>
    <p:sldId id="326" r:id="rId13"/>
    <p:sldId id="356" r:id="rId14"/>
    <p:sldId id="357" r:id="rId15"/>
    <p:sldId id="354" r:id="rId16"/>
    <p:sldId id="355" r:id="rId17"/>
    <p:sldId id="328" r:id="rId18"/>
    <p:sldId id="358" r:id="rId19"/>
    <p:sldId id="353" r:id="rId20"/>
    <p:sldId id="35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F"/>
    <a:srgbClr val="A9A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86757" autoAdjust="0"/>
  </p:normalViewPr>
  <p:slideViewPr>
    <p:cSldViewPr snapToGrid="0">
      <p:cViewPr varScale="1">
        <p:scale>
          <a:sx n="100" d="100"/>
          <a:sy n="10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BCB3-D668-42C9-9603-4CFCA3D13C4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9DABC-9CC5-4B4E-8FDA-23F654487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8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0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2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2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2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77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89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4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4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4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13E5-8F84-42A9-970B-3A214B4FF8E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276206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Problem 12936</a:t>
            </a:r>
            <a:b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Let's build a </a:t>
            </a:r>
            <a:r>
              <a:rPr lang="en-US" altLang="zh-TW" sz="3400" b="1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Nonogram</a:t>
            </a:r>
            <a:r>
              <a:rPr lang="en-US" altLang="zh-TW" sz="34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3600" dirty="0"/>
              <a:t>數織</a:t>
            </a:r>
            <a:r>
              <a:rPr lang="en-US" altLang="zh-TW" sz="3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34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Validator </a:t>
            </a:r>
            <a: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b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34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26" name="Picture 2" descr="數織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12724"/>
            <a:ext cx="3949701" cy="394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D2F50-CEC7-1E78-482C-061E4F53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97"/>
            <a:ext cx="10515600" cy="4351338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zh-TW" altLang="en-US" dirty="0"/>
              <a:t>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8089E8-A1D0-4B45-BEE5-03C1D0EAC95D}"/>
              </a:ext>
            </a:extLst>
          </p:cNvPr>
          <p:cNvSpPr txBox="1"/>
          <p:nvPr/>
        </p:nvSpPr>
        <p:spPr>
          <a:xfrm>
            <a:off x="452181" y="5912455"/>
            <a:ext cx="568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output "Yes" (without quotes)</a:t>
            </a:r>
          </a:p>
        </p:txBody>
      </p:sp>
      <p:pic>
        <p:nvPicPr>
          <p:cNvPr id="1026" name="Picture 2" descr="https://acm.cs.nthu.edu.tw/media/uploads/2020/10/20/nonogram1_92unzqG.png">
            <a:extLst>
              <a:ext uri="{FF2B5EF4-FFF2-40B4-BE49-F238E27FC236}">
                <a16:creationId xmlns:a16="http://schemas.microsoft.com/office/drawing/2014/main" id="{284ED0B8-81D2-4322-AECA-0E82DF69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5434"/>
            <a:ext cx="4658493" cy="42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68089E8-A1D0-4B45-BEE5-03C1D0EAC95D}"/>
              </a:ext>
            </a:extLst>
          </p:cNvPr>
          <p:cNvSpPr txBox="1"/>
          <p:nvPr/>
        </p:nvSpPr>
        <p:spPr>
          <a:xfrm>
            <a:off x="6211577" y="5914131"/>
            <a:ext cx="568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output "No" (without quotes)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96" y="1990981"/>
            <a:ext cx="4657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6045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401237" y="1413119"/>
            <a:ext cx="8406058" cy="535531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main(){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&amp;T);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while(T--){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 %d", &amp;N, &amp;M);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&lt;N;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j=1; j&lt;=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][j]);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&lt;M;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j=1; j&lt;=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][j]);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&lt;N;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("%s",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&lt;M;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[N][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 = '\0';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(solved() ? "Yes\n" : "No\n");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TW" altLang="en-US" sz="1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5" y="1799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main():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Read Row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02E1AA-308A-4BEC-8BFD-BB014195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59820"/>
              </p:ext>
            </p:extLst>
          </p:nvPr>
        </p:nvGraphicFramePr>
        <p:xfrm>
          <a:off x="9213446" y="4131323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E1B92D4-C92D-4980-9347-C7153A3AD735}"/>
              </a:ext>
            </a:extLst>
          </p:cNvPr>
          <p:cNvSpPr txBox="1"/>
          <p:nvPr/>
        </p:nvSpPr>
        <p:spPr>
          <a:xfrm>
            <a:off x="9980523" y="3592190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r_len</a:t>
            </a:r>
            <a:endParaRPr lang="en-US" altLang="zh-TW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897CEA-A4DA-4C39-A60B-2F2AA849B02E}"/>
              </a:ext>
            </a:extLst>
          </p:cNvPr>
          <p:cNvSpPr txBox="1"/>
          <p:nvPr/>
        </p:nvSpPr>
        <p:spPr>
          <a:xfrm>
            <a:off x="3449256" y="5904419"/>
            <a:ext cx="530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first element of each row means the number of colored grids </a:t>
            </a:r>
            <a:r>
              <a:rPr lang="en-US" altLang="zh-TW" sz="2000" dirty="0">
                <a:solidFill>
                  <a:srgbClr val="FF0000"/>
                </a:solidFill>
              </a:rPr>
              <a:t>in that row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DD77F-80FD-4733-81F7-8D11BF683DC8}"/>
              </a:ext>
            </a:extLst>
          </p:cNvPr>
          <p:cNvSpPr/>
          <p:nvPr/>
        </p:nvSpPr>
        <p:spPr>
          <a:xfrm>
            <a:off x="831693" y="2612572"/>
            <a:ext cx="7444107" cy="1085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B314A6-4DD5-4D5B-A996-F400FF79A9AC}"/>
              </a:ext>
            </a:extLst>
          </p:cNvPr>
          <p:cNvSpPr/>
          <p:nvPr/>
        </p:nvSpPr>
        <p:spPr>
          <a:xfrm>
            <a:off x="9508091" y="137830"/>
            <a:ext cx="1072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5 5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2 1 1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3 1 1 1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2 1 1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2 1 1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1 1</a:t>
            </a:r>
          </a:p>
          <a:p>
            <a:r>
              <a:rPr lang="en-US" altLang="zh-TW" dirty="0"/>
              <a:t>1 2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1 2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4DD77F-80FD-4733-81F7-8D11BF683DC8}"/>
              </a:ext>
            </a:extLst>
          </p:cNvPr>
          <p:cNvSpPr/>
          <p:nvPr/>
        </p:nvSpPr>
        <p:spPr>
          <a:xfrm>
            <a:off x="9508091" y="743578"/>
            <a:ext cx="851760" cy="1339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01237" y="1413119"/>
            <a:ext cx="8406058" cy="535531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main(){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&amp;T);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while(T--){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 %d", &amp;N, &amp;M);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&lt;N;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j=1; j&lt;=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][j]);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&lt;M;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j=1; j&lt;=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][j]);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&lt;N;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("%s",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&lt;M;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[N][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 = '\0';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(solved() ? "Yes\n" : "No\n");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TW" altLang="en-US" sz="1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5" y="1799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main(): Read Column Lists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840355-851F-4875-BD44-74EDAB5882B3}"/>
              </a:ext>
            </a:extLst>
          </p:cNvPr>
          <p:cNvGraphicFramePr>
            <a:graphicFrameLocks noGrp="1"/>
          </p:cNvGraphicFramePr>
          <p:nvPr/>
        </p:nvGraphicFramePr>
        <p:xfrm>
          <a:off x="9236596" y="4105143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2E412475-F9CA-4F73-A38D-E4E2EF57ED56}"/>
              </a:ext>
            </a:extLst>
          </p:cNvPr>
          <p:cNvSpPr txBox="1"/>
          <p:nvPr/>
        </p:nvSpPr>
        <p:spPr>
          <a:xfrm>
            <a:off x="10003673" y="3554435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c_len</a:t>
            </a:r>
            <a:endParaRPr lang="en-US" altLang="zh-TW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897CEA-A4DA-4C39-A60B-2F2AA849B02E}"/>
              </a:ext>
            </a:extLst>
          </p:cNvPr>
          <p:cNvSpPr txBox="1"/>
          <p:nvPr/>
        </p:nvSpPr>
        <p:spPr>
          <a:xfrm>
            <a:off x="3449256" y="5904419"/>
            <a:ext cx="530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first element of each row means the number of colored grids </a:t>
            </a:r>
            <a:r>
              <a:rPr lang="en-US" altLang="zh-TW" sz="2000" dirty="0">
                <a:solidFill>
                  <a:srgbClr val="FF0000"/>
                </a:solidFill>
              </a:rPr>
              <a:t>in that column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4DD77F-80FD-4733-81F7-8D11BF683DC8}"/>
              </a:ext>
            </a:extLst>
          </p:cNvPr>
          <p:cNvSpPr/>
          <p:nvPr/>
        </p:nvSpPr>
        <p:spPr>
          <a:xfrm>
            <a:off x="843413" y="3749709"/>
            <a:ext cx="7444107" cy="1085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4DD77F-80FD-4733-81F7-8D11BF683DC8}"/>
              </a:ext>
            </a:extLst>
          </p:cNvPr>
          <p:cNvSpPr/>
          <p:nvPr/>
        </p:nvSpPr>
        <p:spPr>
          <a:xfrm>
            <a:off x="9508091" y="2120204"/>
            <a:ext cx="851760" cy="1339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B314A6-4DD5-4D5B-A996-F400FF79A9AC}"/>
              </a:ext>
            </a:extLst>
          </p:cNvPr>
          <p:cNvSpPr/>
          <p:nvPr/>
        </p:nvSpPr>
        <p:spPr>
          <a:xfrm>
            <a:off x="9518138" y="137830"/>
            <a:ext cx="1072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5 5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3 1 1 1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1 2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2 1 1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2 1 1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2 1 1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11699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401237" y="1413119"/>
            <a:ext cx="8406058" cy="535531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main(){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&amp;T);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while(T--){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 %d", &amp;N, &amp;M);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&lt;N;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j=1; j&lt;=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r_len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][j]);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&lt;M;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j=1; j&lt;=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][0];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("%d", &amp;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c_len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][j]);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&lt;N;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("%s",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for(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&lt;M;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[N][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] = '\0';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185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(solved() ? "Yes\n" : "No\n");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r>
              <a:rPr lang="en-US" altLang="zh-TW" sz="185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TW" altLang="en-US" sz="1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5" y="1799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main(): Read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Nonogram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4DD77F-80FD-4733-81F7-8D11BF683DC8}"/>
              </a:ext>
            </a:extLst>
          </p:cNvPr>
          <p:cNvSpPr/>
          <p:nvPr/>
        </p:nvSpPr>
        <p:spPr>
          <a:xfrm>
            <a:off x="843417" y="4855020"/>
            <a:ext cx="7444107" cy="581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4DD77F-80FD-4733-81F7-8D11BF683DC8}"/>
              </a:ext>
            </a:extLst>
          </p:cNvPr>
          <p:cNvSpPr/>
          <p:nvPr/>
        </p:nvSpPr>
        <p:spPr>
          <a:xfrm>
            <a:off x="9337275" y="1507255"/>
            <a:ext cx="851760" cy="1339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B314A6-4DD5-4D5B-A996-F400FF79A9AC}"/>
              </a:ext>
            </a:extLst>
          </p:cNvPr>
          <p:cNvSpPr/>
          <p:nvPr/>
        </p:nvSpPr>
        <p:spPr>
          <a:xfrm>
            <a:off x="9302939" y="56485"/>
            <a:ext cx="1072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1 2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2 1 1</a:t>
            </a:r>
          </a:p>
          <a:p>
            <a:r>
              <a:rPr lang="en-US" altLang="zh-TW" dirty="0"/>
              <a:t>1 2</a:t>
            </a:r>
          </a:p>
          <a:p>
            <a:r>
              <a:rPr lang="en-US" altLang="zh-TW" b="1" dirty="0" err="1">
                <a:solidFill>
                  <a:srgbClr val="00B050"/>
                </a:solidFill>
              </a:rPr>
              <a:t>xoxox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 err="1">
                <a:solidFill>
                  <a:srgbClr val="00B050"/>
                </a:solidFill>
              </a:rPr>
              <a:t>oxoxo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 err="1">
                <a:solidFill>
                  <a:srgbClr val="00B050"/>
                </a:solidFill>
              </a:rPr>
              <a:t>oxxxo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 err="1">
                <a:solidFill>
                  <a:srgbClr val="00B050"/>
                </a:solidFill>
              </a:rPr>
              <a:t>xoxox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 err="1">
                <a:solidFill>
                  <a:srgbClr val="00B050"/>
                </a:solidFill>
              </a:rPr>
              <a:t>xxoxx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50668EC-72A6-401E-8E59-A41396F0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8639"/>
              </p:ext>
            </p:extLst>
          </p:nvPr>
        </p:nvGraphicFramePr>
        <p:xfrm>
          <a:off x="9042667" y="3429501"/>
          <a:ext cx="3024000" cy="309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7864182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\0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8123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9042202" y="6008999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9546297" y="6010679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0038661" y="6010673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0541079" y="6010675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1043503" y="6010679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1566015" y="3438294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1566018" y="3960811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1566019" y="4483326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1566012" y="4995794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11566015" y="5508263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18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02E1AA-308A-4BEC-8BFD-BB0141956C88}"/>
              </a:ext>
            </a:extLst>
          </p:cNvPr>
          <p:cNvGraphicFramePr>
            <a:graphicFrameLocks noGrp="1"/>
          </p:cNvGraphicFramePr>
          <p:nvPr/>
        </p:nvGraphicFramePr>
        <p:xfrm>
          <a:off x="9213446" y="734978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E1B92D4-C92D-4980-9347-C7153A3AD735}"/>
              </a:ext>
            </a:extLst>
          </p:cNvPr>
          <p:cNvSpPr txBox="1"/>
          <p:nvPr/>
        </p:nvSpPr>
        <p:spPr>
          <a:xfrm>
            <a:off x="9980523" y="195845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r_len</a:t>
            </a:r>
            <a:endParaRPr lang="en-US" altLang="zh-TW" sz="28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840355-851F-4875-BD44-74EDAB5882B3}"/>
              </a:ext>
            </a:extLst>
          </p:cNvPr>
          <p:cNvGraphicFramePr>
            <a:graphicFrameLocks noGrp="1"/>
          </p:cNvGraphicFramePr>
          <p:nvPr/>
        </p:nvGraphicFramePr>
        <p:xfrm>
          <a:off x="9236596" y="4105143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2E412475-F9CA-4F73-A38D-E4E2EF57ED56}"/>
              </a:ext>
            </a:extLst>
          </p:cNvPr>
          <p:cNvSpPr txBox="1"/>
          <p:nvPr/>
        </p:nvSpPr>
        <p:spPr>
          <a:xfrm>
            <a:off x="10003673" y="3554435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c_len</a:t>
            </a:r>
            <a:endParaRPr lang="en-US" altLang="zh-TW" sz="28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6AE68861-2BA8-4788-ACDF-1BE865D43A08}"/>
              </a:ext>
            </a:extLst>
          </p:cNvPr>
          <p:cNvSpPr txBox="1">
            <a:spLocks/>
          </p:cNvSpPr>
          <p:nvPr/>
        </p:nvSpPr>
        <p:spPr>
          <a:xfrm>
            <a:off x="803475" y="17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solved() – Idea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50668EC-72A6-401E-8E59-A41396F0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86169"/>
              </p:ext>
            </p:extLst>
          </p:nvPr>
        </p:nvGraphicFramePr>
        <p:xfrm>
          <a:off x="943666" y="3429501"/>
          <a:ext cx="3024000" cy="309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7864182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\0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8123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943667" y="3429501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7A6237-E2CB-4204-B5DC-821F22F30BB2}"/>
              </a:ext>
            </a:extLst>
          </p:cNvPr>
          <p:cNvSpPr txBox="1"/>
          <p:nvPr/>
        </p:nvSpPr>
        <p:spPr>
          <a:xfrm>
            <a:off x="803475" y="1384920"/>
            <a:ext cx="8208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Whenever encountering a char that is </a:t>
            </a:r>
            <a:r>
              <a:rPr lang="en-US" altLang="zh-TW" sz="2800" b="1" dirty="0">
                <a:solidFill>
                  <a:srgbClr val="FF0000"/>
                </a:solidFill>
              </a:rPr>
              <a:t>not ‘o’ (‘x’ or ‘\0’)</a:t>
            </a:r>
            <a:r>
              <a:rPr lang="zh-TW" altLang="en-US" sz="2800" dirty="0"/>
              <a:t> </a:t>
            </a:r>
            <a:r>
              <a:rPr lang="en-US" altLang="zh-TW" sz="2800" dirty="0"/>
              <a:t>and </a:t>
            </a:r>
            <a:r>
              <a:rPr lang="en-US" altLang="zh-TW" sz="2800" b="1" dirty="0">
                <a:solidFill>
                  <a:srgbClr val="FF0000"/>
                </a:solidFill>
              </a:rPr>
              <a:t>a colored grid with length &gt; 0 </a:t>
            </a:r>
            <a:r>
              <a:rPr lang="en-US" altLang="zh-TW" sz="2800" dirty="0"/>
              <a:t>has been found, compare the length of the found colored grid with the corresponding value in </a:t>
            </a:r>
            <a:r>
              <a:rPr lang="en-US" altLang="zh-TW" sz="2800" dirty="0" err="1"/>
              <a:t>r_len</a:t>
            </a:r>
            <a:r>
              <a:rPr lang="en-US" altLang="zh-TW" sz="2800" dirty="0"/>
              <a:t> or </a:t>
            </a:r>
            <a:r>
              <a:rPr lang="en-US" altLang="zh-TW" sz="2800" dirty="0" err="1"/>
              <a:t>c_len</a:t>
            </a:r>
            <a:r>
              <a:rPr lang="en-US" altLang="zh-TW" sz="2800" dirty="0"/>
              <a:t>.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BC8499E-CD6E-4F65-9C87-E60DAA28A5BC}"/>
              </a:ext>
            </a:extLst>
          </p:cNvPr>
          <p:cNvSpPr/>
          <p:nvPr/>
        </p:nvSpPr>
        <p:spPr>
          <a:xfrm>
            <a:off x="9720092" y="721672"/>
            <a:ext cx="520861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C3613C-6CEC-4383-B017-CAC936263528}"/>
              </a:ext>
            </a:extLst>
          </p:cNvPr>
          <p:cNvSpPr txBox="1"/>
          <p:nvPr/>
        </p:nvSpPr>
        <p:spPr>
          <a:xfrm>
            <a:off x="4378758" y="3799117"/>
            <a:ext cx="444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a colored grid with length =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5CB9D19-C365-4DC0-82F3-311761CBA5D1}"/>
              </a:ext>
            </a:extLst>
          </p:cNvPr>
          <p:cNvSpPr/>
          <p:nvPr/>
        </p:nvSpPr>
        <p:spPr>
          <a:xfrm>
            <a:off x="10226738" y="708366"/>
            <a:ext cx="520861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04127 0.000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27 0.00046 L 0.08255 0.000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55 0.00046 L 0.12383 0.0004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83 0.00046 L 0.1651 0.0004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0.00046 L 0.20638 0.0004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8" grpId="0" animBg="1"/>
      <p:bldP spid="18" grpId="1" animBg="1"/>
      <p:bldP spid="19" grpId="0"/>
      <p:bldP spid="19" grpId="1"/>
      <p:bldP spid="19" grpId="2"/>
      <p:bldP spid="19" grpId="3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02E1AA-308A-4BEC-8BFD-BB0141956C88}"/>
              </a:ext>
            </a:extLst>
          </p:cNvPr>
          <p:cNvGraphicFramePr>
            <a:graphicFrameLocks noGrp="1"/>
          </p:cNvGraphicFramePr>
          <p:nvPr/>
        </p:nvGraphicFramePr>
        <p:xfrm>
          <a:off x="9213446" y="734978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E1B92D4-C92D-4980-9347-C7153A3AD735}"/>
              </a:ext>
            </a:extLst>
          </p:cNvPr>
          <p:cNvSpPr txBox="1"/>
          <p:nvPr/>
        </p:nvSpPr>
        <p:spPr>
          <a:xfrm>
            <a:off x="9980523" y="195845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r_len</a:t>
            </a:r>
            <a:endParaRPr lang="en-US" altLang="zh-TW" sz="28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840355-851F-4875-BD44-74EDAB5882B3}"/>
              </a:ext>
            </a:extLst>
          </p:cNvPr>
          <p:cNvGraphicFramePr>
            <a:graphicFrameLocks noGrp="1"/>
          </p:cNvGraphicFramePr>
          <p:nvPr/>
        </p:nvGraphicFramePr>
        <p:xfrm>
          <a:off x="9236596" y="4105143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2E412475-F9CA-4F73-A38D-E4E2EF57ED56}"/>
              </a:ext>
            </a:extLst>
          </p:cNvPr>
          <p:cNvSpPr txBox="1"/>
          <p:nvPr/>
        </p:nvSpPr>
        <p:spPr>
          <a:xfrm>
            <a:off x="10003673" y="3554435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c_len</a:t>
            </a:r>
            <a:endParaRPr lang="en-US" altLang="zh-TW" sz="28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6AE68861-2BA8-4788-ACDF-1BE865D43A08}"/>
              </a:ext>
            </a:extLst>
          </p:cNvPr>
          <p:cNvSpPr txBox="1">
            <a:spLocks/>
          </p:cNvSpPr>
          <p:nvPr/>
        </p:nvSpPr>
        <p:spPr>
          <a:xfrm>
            <a:off x="803475" y="17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solved() – Idea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50668EC-72A6-401E-8E59-A41396F0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65377"/>
              </p:ext>
            </p:extLst>
          </p:nvPr>
        </p:nvGraphicFramePr>
        <p:xfrm>
          <a:off x="943666" y="3429499"/>
          <a:ext cx="3024000" cy="309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7864182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\0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8123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4C06FA2C-92AF-4A80-89D8-AFA13981C39F}"/>
              </a:ext>
            </a:extLst>
          </p:cNvPr>
          <p:cNvSpPr/>
          <p:nvPr/>
        </p:nvSpPr>
        <p:spPr>
          <a:xfrm>
            <a:off x="943667" y="3429499"/>
            <a:ext cx="504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BC8499E-CD6E-4F65-9C87-E60DAA28A5BC}"/>
              </a:ext>
            </a:extLst>
          </p:cNvPr>
          <p:cNvSpPr/>
          <p:nvPr/>
        </p:nvSpPr>
        <p:spPr>
          <a:xfrm>
            <a:off x="9743242" y="4077655"/>
            <a:ext cx="520861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C3613C-6CEC-4383-B017-CAC936263528}"/>
              </a:ext>
            </a:extLst>
          </p:cNvPr>
          <p:cNvSpPr txBox="1"/>
          <p:nvPr/>
        </p:nvSpPr>
        <p:spPr>
          <a:xfrm>
            <a:off x="4378758" y="3799115"/>
            <a:ext cx="444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a colored grid with length = 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7A6237-E2CB-4204-B5DC-821F22F30BB2}"/>
              </a:ext>
            </a:extLst>
          </p:cNvPr>
          <p:cNvSpPr txBox="1"/>
          <p:nvPr/>
        </p:nvSpPr>
        <p:spPr>
          <a:xfrm>
            <a:off x="803475" y="1384920"/>
            <a:ext cx="8208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Whenever encountering a char that is </a:t>
            </a:r>
            <a:r>
              <a:rPr lang="en-US" altLang="zh-TW" sz="2800" b="1" dirty="0">
                <a:solidFill>
                  <a:srgbClr val="FF0000"/>
                </a:solidFill>
              </a:rPr>
              <a:t>not ‘o’ (‘x’ or ‘\0’)</a:t>
            </a:r>
            <a:r>
              <a:rPr lang="zh-TW" altLang="en-US" sz="2800" dirty="0"/>
              <a:t> </a:t>
            </a:r>
            <a:r>
              <a:rPr lang="en-US" altLang="zh-TW" sz="2800" dirty="0"/>
              <a:t>and </a:t>
            </a:r>
            <a:r>
              <a:rPr lang="en-US" altLang="zh-TW" sz="2800" b="1" dirty="0">
                <a:solidFill>
                  <a:srgbClr val="FF0000"/>
                </a:solidFill>
              </a:rPr>
              <a:t>a colored grid with length &gt; 0 </a:t>
            </a:r>
            <a:r>
              <a:rPr lang="en-US" altLang="zh-TW" sz="2800" dirty="0"/>
              <a:t>has been found, compare the length of the found colored grid with the corresponding value in </a:t>
            </a:r>
            <a:r>
              <a:rPr lang="en-US" altLang="zh-TW" sz="2800" dirty="0" err="1"/>
              <a:t>r_len</a:t>
            </a:r>
            <a:r>
              <a:rPr lang="en-US" altLang="zh-TW" sz="2800" dirty="0"/>
              <a:t> or </a:t>
            </a:r>
            <a:r>
              <a:rPr lang="en-US" altLang="zh-TW" sz="2800" dirty="0" err="1"/>
              <a:t>c_len</a:t>
            </a:r>
            <a:r>
              <a:rPr lang="en-US" altLang="zh-TW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9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00052 0.078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824 L 0.00052 0.15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162 L 0.00013 0.2291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8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22916 L 0.00026 0.3025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30254 L 0.00065 0.3759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8" grpId="0" animBg="1"/>
      <p:bldP spid="18" grpId="1" animBg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5" y="1799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solved() – Implementation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1B1BD5-1F17-4FD0-912D-014A50DEE5D3}"/>
              </a:ext>
            </a:extLst>
          </p:cNvPr>
          <p:cNvSpPr txBox="1"/>
          <p:nvPr/>
        </p:nvSpPr>
        <p:spPr>
          <a:xfrm>
            <a:off x="776266" y="1606222"/>
            <a:ext cx="8247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: current colored grid length</a:t>
            </a:r>
          </a:p>
          <a:p>
            <a:r>
              <a:rPr lang="en-US" altLang="zh-TW" sz="2800" dirty="0" err="1"/>
              <a:t>idx</a:t>
            </a:r>
            <a:r>
              <a:rPr lang="en-US" altLang="zh-TW" sz="2800" dirty="0"/>
              <a:t> : the </a:t>
            </a:r>
            <a:r>
              <a:rPr lang="en-US" altLang="zh-TW" sz="2800" dirty="0" err="1"/>
              <a:t>idx</a:t>
            </a:r>
            <a:r>
              <a:rPr lang="en-US" altLang="zh-TW" sz="2800" baseline="30000" dirty="0" err="1"/>
              <a:t>th</a:t>
            </a:r>
            <a:r>
              <a:rPr lang="zh-TW" altLang="en-US" sz="2800" dirty="0"/>
              <a:t> </a:t>
            </a:r>
            <a:r>
              <a:rPr lang="en-US" altLang="zh-TW" sz="2800" dirty="0"/>
              <a:t>colored grid length to check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A633F3D-1D05-4F0B-B7D7-22F7D674107D}"/>
              </a:ext>
            </a:extLst>
          </p:cNvPr>
          <p:cNvSpPr txBox="1"/>
          <p:nvPr/>
        </p:nvSpPr>
        <p:spPr>
          <a:xfrm>
            <a:off x="7174919" y="1054141"/>
            <a:ext cx="5207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last char ‘\0’ allows to count the last colored grid. 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449ED6D-B5C8-4376-94FC-77ED7710F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7766"/>
              </p:ext>
            </p:extLst>
          </p:nvPr>
        </p:nvGraphicFramePr>
        <p:xfrm>
          <a:off x="391494" y="3863924"/>
          <a:ext cx="3038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52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119057793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B51E67F-9CC3-494D-8254-8375EA7D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51097"/>
              </p:ext>
            </p:extLst>
          </p:nvPr>
        </p:nvGraphicFramePr>
        <p:xfrm>
          <a:off x="3736333" y="3879997"/>
          <a:ext cx="252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AC9612-F55E-43AC-B0A4-D2F12B215B0F}"/>
              </a:ext>
            </a:extLst>
          </p:cNvPr>
          <p:cNvSpPr txBox="1"/>
          <p:nvPr/>
        </p:nvSpPr>
        <p:spPr>
          <a:xfrm>
            <a:off x="4503410" y="3340864"/>
            <a:ext cx="98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r_len</a:t>
            </a:r>
            <a:endParaRPr lang="en-US" altLang="zh-TW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65141A-85ED-40FC-8D23-07BBD06B9AF5}"/>
              </a:ext>
            </a:extLst>
          </p:cNvPr>
          <p:cNvSpPr txBox="1"/>
          <p:nvPr/>
        </p:nvSpPr>
        <p:spPr>
          <a:xfrm>
            <a:off x="476719" y="5089378"/>
            <a:ext cx="23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= 0, </a:t>
            </a:r>
            <a:r>
              <a:rPr lang="en-US" altLang="zh-TW" sz="2800" dirty="0" err="1"/>
              <a:t>idx</a:t>
            </a:r>
            <a:r>
              <a:rPr lang="en-US" altLang="zh-TW" sz="2800" dirty="0"/>
              <a:t> = 0</a:t>
            </a:r>
            <a:endParaRPr lang="zh-TW" altLang="en-US" sz="2800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B007479D-006A-4EF7-B867-10F36CC7A8B5}"/>
              </a:ext>
            </a:extLst>
          </p:cNvPr>
          <p:cNvSpPr/>
          <p:nvPr/>
        </p:nvSpPr>
        <p:spPr>
          <a:xfrm rot="10800000">
            <a:off x="461195" y="4482892"/>
            <a:ext cx="329380" cy="3890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2AEB8B4-9DD6-4627-B308-2E57DF777068}"/>
              </a:ext>
            </a:extLst>
          </p:cNvPr>
          <p:cNvSpPr/>
          <p:nvPr/>
        </p:nvSpPr>
        <p:spPr>
          <a:xfrm>
            <a:off x="4242979" y="3855774"/>
            <a:ext cx="520861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4DFA6F3-D64C-4C5A-AA74-4A09B8159561}"/>
              </a:ext>
            </a:extLst>
          </p:cNvPr>
          <p:cNvSpPr/>
          <p:nvPr/>
        </p:nvSpPr>
        <p:spPr>
          <a:xfrm>
            <a:off x="444749" y="5085080"/>
            <a:ext cx="1185908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1B2041A-8F2A-4C6E-B8B4-E0A1F6D04FBA}"/>
              </a:ext>
            </a:extLst>
          </p:cNvPr>
          <p:cNvSpPr txBox="1"/>
          <p:nvPr/>
        </p:nvSpPr>
        <p:spPr>
          <a:xfrm>
            <a:off x="476717" y="5077794"/>
            <a:ext cx="23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= 1, </a:t>
            </a:r>
            <a:r>
              <a:rPr lang="en-US" altLang="zh-TW" sz="2800" dirty="0" err="1"/>
              <a:t>idx</a:t>
            </a:r>
            <a:r>
              <a:rPr lang="en-US" altLang="zh-TW" sz="2800" dirty="0"/>
              <a:t> = 1</a:t>
            </a:r>
            <a:endParaRPr lang="zh-TW" altLang="en-US" sz="28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8424EAC-DA60-43C2-8ED7-504CEF9FDC63}"/>
              </a:ext>
            </a:extLst>
          </p:cNvPr>
          <p:cNvSpPr/>
          <p:nvPr/>
        </p:nvSpPr>
        <p:spPr>
          <a:xfrm>
            <a:off x="4749625" y="3863924"/>
            <a:ext cx="520861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3825301-D427-4D48-B3F8-4DB41A5BB22D}"/>
              </a:ext>
            </a:extLst>
          </p:cNvPr>
          <p:cNvSpPr txBox="1"/>
          <p:nvPr/>
        </p:nvSpPr>
        <p:spPr>
          <a:xfrm>
            <a:off x="486397" y="5090258"/>
            <a:ext cx="23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= 2, </a:t>
            </a:r>
            <a:r>
              <a:rPr lang="en-US" altLang="zh-TW" sz="2800" dirty="0" err="1"/>
              <a:t>idx</a:t>
            </a:r>
            <a:r>
              <a:rPr lang="en-US" altLang="zh-TW" sz="2800" dirty="0"/>
              <a:t> = 1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8C9F614-9517-48BE-B062-E1B4EB2028A5}"/>
              </a:ext>
            </a:extLst>
          </p:cNvPr>
          <p:cNvSpPr txBox="1"/>
          <p:nvPr/>
        </p:nvSpPr>
        <p:spPr>
          <a:xfrm>
            <a:off x="476715" y="5070083"/>
            <a:ext cx="23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= 1, </a:t>
            </a:r>
            <a:r>
              <a:rPr lang="en-US" altLang="zh-TW" sz="2800" dirty="0" err="1"/>
              <a:t>idx</a:t>
            </a:r>
            <a:r>
              <a:rPr lang="en-US" altLang="zh-TW" sz="2800" dirty="0"/>
              <a:t> = 0</a:t>
            </a:r>
            <a:endParaRPr lang="zh-TW" altLang="en-US" sz="2800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317E8DA-5E8F-474B-B922-9F26430BA0FF}"/>
              </a:ext>
            </a:extLst>
          </p:cNvPr>
          <p:cNvSpPr/>
          <p:nvPr/>
        </p:nvSpPr>
        <p:spPr>
          <a:xfrm>
            <a:off x="1596921" y="5074926"/>
            <a:ext cx="1185908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9B2EF39-46C6-4E12-80CF-51151FF30B8F}"/>
              </a:ext>
            </a:extLst>
          </p:cNvPr>
          <p:cNvSpPr/>
          <p:nvPr/>
        </p:nvSpPr>
        <p:spPr>
          <a:xfrm>
            <a:off x="3712611" y="3855774"/>
            <a:ext cx="520861" cy="552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EB5E88B-F8E2-43FE-B713-0459D2C65A3B}"/>
              </a:ext>
            </a:extLst>
          </p:cNvPr>
          <p:cNvSpPr txBox="1"/>
          <p:nvPr/>
        </p:nvSpPr>
        <p:spPr>
          <a:xfrm>
            <a:off x="3621131" y="5047017"/>
            <a:ext cx="183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Matched !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1184" y="3133340"/>
            <a:ext cx="5677319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  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idx</a:t>
            </a:r>
            <a:r>
              <a:rPr lang="en-US" altLang="zh-TW" dirty="0"/>
              <a:t> = 0, </a:t>
            </a:r>
            <a:r>
              <a:rPr lang="en-US" altLang="zh-TW" b="1" dirty="0" err="1">
                <a:solidFill>
                  <a:srgbClr val="FF0000"/>
                </a:solidFill>
              </a:rPr>
              <a:t>cnt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int</a:t>
            </a:r>
            <a:r>
              <a:rPr lang="en-US" altLang="zh-TW" dirty="0"/>
              <a:t> j=0; j&lt;=M;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if(</a:t>
            </a:r>
            <a:r>
              <a:rPr lang="en-US" altLang="zh-TW" dirty="0" err="1"/>
              <a:t>Nonogram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== </a:t>
            </a:r>
            <a:r>
              <a:rPr lang="en-US" altLang="zh-TW" b="1" dirty="0">
                <a:solidFill>
                  <a:srgbClr val="00B050"/>
                </a:solidFill>
              </a:rPr>
              <a:t>'o'</a:t>
            </a:r>
            <a:r>
              <a:rPr lang="en-US" altLang="zh-TW" dirty="0"/>
              <a:t>) </a:t>
            </a:r>
            <a:r>
              <a:rPr lang="en-US" altLang="zh-TW" dirty="0" err="1"/>
              <a:t>cnt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    else if(</a:t>
            </a:r>
            <a:r>
              <a:rPr lang="en-US" altLang="zh-TW" b="1" dirty="0" err="1">
                <a:solidFill>
                  <a:srgbClr val="0070C0"/>
                </a:solidFill>
              </a:rPr>
              <a:t>cnt</a:t>
            </a:r>
            <a:r>
              <a:rPr lang="en-US" altLang="zh-TW" b="1" dirty="0">
                <a:solidFill>
                  <a:srgbClr val="0070C0"/>
                </a:solidFill>
              </a:rPr>
              <a:t> &gt; 0</a:t>
            </a:r>
            <a:r>
              <a:rPr lang="en-US" altLang="zh-TW" dirty="0"/>
              <a:t>){ //must be a </a:t>
            </a:r>
            <a:r>
              <a:rPr lang="en-US" altLang="zh-TW" b="1" dirty="0">
                <a:solidFill>
                  <a:srgbClr val="00B050"/>
                </a:solidFill>
              </a:rPr>
              <a:t>'x'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00B050"/>
                </a:solidFill>
              </a:rPr>
              <a:t>'\0'</a:t>
            </a:r>
          </a:p>
          <a:p>
            <a:r>
              <a:rPr lang="en-US" altLang="zh-TW" dirty="0"/>
              <a:t>	       //the corresponding grid lengths are not matched</a:t>
            </a:r>
          </a:p>
          <a:p>
            <a:r>
              <a:rPr lang="en-US" altLang="zh-TW" dirty="0"/>
              <a:t>                if(</a:t>
            </a:r>
            <a:r>
              <a:rPr lang="en-US" altLang="zh-TW" dirty="0" err="1"/>
              <a:t>cnt</a:t>
            </a:r>
            <a:r>
              <a:rPr lang="en-US" altLang="zh-TW" dirty="0"/>
              <a:t> != </a:t>
            </a:r>
            <a:r>
              <a:rPr lang="en-US" altLang="zh-TW" dirty="0" err="1"/>
              <a:t>r_len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</a:t>
            </a:r>
            <a:r>
              <a:rPr lang="en-US" altLang="zh-TW" b="1" dirty="0">
                <a:solidFill>
                  <a:srgbClr val="0070C0"/>
                </a:solidFill>
              </a:rPr>
              <a:t>++</a:t>
            </a:r>
            <a:r>
              <a:rPr lang="en-US" altLang="zh-TW" b="1" dirty="0" err="1">
                <a:solidFill>
                  <a:srgbClr val="0070C0"/>
                </a:solidFill>
              </a:rPr>
              <a:t>idx</a:t>
            </a:r>
            <a:r>
              <a:rPr lang="en-US" altLang="zh-TW" dirty="0"/>
              <a:t>]) return 0;</a:t>
            </a:r>
          </a:p>
          <a:p>
            <a:r>
              <a:rPr lang="en-US" altLang="zh-TW" dirty="0"/>
              <a:t>	       //reset length</a:t>
            </a:r>
          </a:p>
          <a:p>
            <a:r>
              <a:rPr lang="en-US" altLang="zh-TW" dirty="0"/>
              <a:t>                </a:t>
            </a:r>
            <a:r>
              <a:rPr lang="en-US" altLang="zh-TW" b="1" dirty="0" err="1">
                <a:solidFill>
                  <a:srgbClr val="FF0000"/>
                </a:solidFill>
              </a:rPr>
              <a:t>cnt</a:t>
            </a:r>
            <a:r>
              <a:rPr lang="en-US" altLang="zh-TW" b="1" dirty="0">
                <a:solidFill>
                  <a:srgbClr val="FF0000"/>
                </a:solidFill>
              </a:rPr>
              <a:t> = 0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8B363BB-36F4-4CA4-A930-403D80EEC39A}"/>
              </a:ext>
            </a:extLst>
          </p:cNvPr>
          <p:cNvSpPr txBox="1"/>
          <p:nvPr/>
        </p:nvSpPr>
        <p:spPr>
          <a:xfrm>
            <a:off x="486396" y="5060152"/>
            <a:ext cx="23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= 1, </a:t>
            </a:r>
            <a:r>
              <a:rPr lang="en-US" altLang="zh-TW" sz="2800" dirty="0" err="1"/>
              <a:t>idx</a:t>
            </a:r>
            <a:r>
              <a:rPr lang="en-US" altLang="zh-TW" sz="2800" dirty="0"/>
              <a:t> = 1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097203D-FCB4-4A5E-8F91-62F2B29CC576}"/>
              </a:ext>
            </a:extLst>
          </p:cNvPr>
          <p:cNvSpPr txBox="1"/>
          <p:nvPr/>
        </p:nvSpPr>
        <p:spPr>
          <a:xfrm>
            <a:off x="475827" y="5065330"/>
            <a:ext cx="23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cnt</a:t>
            </a:r>
            <a:r>
              <a:rPr lang="en-US" altLang="zh-TW" sz="2800" dirty="0"/>
              <a:t> = 2, </a:t>
            </a:r>
            <a:r>
              <a:rPr lang="en-US" altLang="zh-TW" sz="2800" dirty="0" err="1"/>
              <a:t>idx</a:t>
            </a:r>
            <a:r>
              <a:rPr lang="en-US" altLang="zh-TW" sz="2800" dirty="0"/>
              <a:t> =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105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4336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-0.00092 L 0.08398 -0.000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8 -0.00092 L 0.12617 -0.0009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7 -0.00092 L 0.16679 -0.000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79 -0.00092 L 0.20937 -0.0004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 animBg="1"/>
      <p:bldP spid="26" grpId="1" animBg="1"/>
      <p:bldP spid="26" grpId="2" animBg="1"/>
      <p:bldP spid="26" grpId="3" animBg="1"/>
      <p:bldP spid="26" grpId="4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0" grpId="2"/>
      <p:bldP spid="30" grpId="3"/>
      <p:bldP spid="31" grpId="0" animBg="1"/>
      <p:bldP spid="31" grpId="1" animBg="1"/>
      <p:bldP spid="33" grpId="0"/>
      <p:bldP spid="33" grpId="1"/>
      <p:bldP spid="36" grpId="0"/>
      <p:bldP spid="36" grpId="1"/>
      <p:bldP spid="39" grpId="0" animBg="1"/>
      <p:bldP spid="40" grpId="0" animBg="1"/>
      <p:bldP spid="41" grpId="0"/>
      <p:bldP spid="32" grpId="0"/>
      <p:bldP spid="32" grpId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820432" y="1344969"/>
            <a:ext cx="6295736" cy="50167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&lt;N;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++){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idx</a:t>
            </a:r>
            <a:r>
              <a:rPr lang="en-US" altLang="zh-TW" sz="2000" dirty="0"/>
              <a:t> = 0,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 = 0;</a:t>
            </a:r>
          </a:p>
          <a:p>
            <a:r>
              <a:rPr lang="en-US" altLang="zh-TW" sz="2000" dirty="0"/>
              <a:t>    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j=0; j&lt;=M;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){</a:t>
            </a:r>
          </a:p>
          <a:p>
            <a:r>
              <a:rPr lang="en-US" altLang="zh-TW" sz="2000" dirty="0"/>
              <a:t>            if(</a:t>
            </a:r>
            <a:r>
              <a:rPr lang="en-US" altLang="zh-TW" sz="2000" dirty="0" err="1"/>
              <a:t>Nonogram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][j] == 'o')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++;</a:t>
            </a:r>
          </a:p>
          <a:p>
            <a:r>
              <a:rPr lang="en-US" altLang="zh-TW" sz="2000" dirty="0"/>
              <a:t>            else if(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 &gt; 0){ //must be a 'x' or '\0'</a:t>
            </a:r>
          </a:p>
          <a:p>
            <a:r>
              <a:rPr lang="en-US" altLang="zh-TW" sz="2000" dirty="0"/>
              <a:t>                //found more grids than expected</a:t>
            </a:r>
          </a:p>
          <a:p>
            <a:r>
              <a:rPr lang="en-US" altLang="zh-TW" sz="2000" dirty="0"/>
              <a:t>                if(</a:t>
            </a:r>
            <a:r>
              <a:rPr lang="en-US" altLang="zh-TW" sz="2000" b="1" dirty="0" err="1">
                <a:solidFill>
                  <a:srgbClr val="FF0000"/>
                </a:solidFill>
              </a:rPr>
              <a:t>idx</a:t>
            </a:r>
            <a:r>
              <a:rPr lang="en-US" altLang="zh-TW" sz="2000" b="1" dirty="0">
                <a:solidFill>
                  <a:srgbClr val="FF0000"/>
                </a:solidFill>
              </a:rPr>
              <a:t> == </a:t>
            </a:r>
            <a:r>
              <a:rPr lang="en-US" altLang="zh-TW" sz="2000" b="1" dirty="0" err="1">
                <a:solidFill>
                  <a:srgbClr val="FF0000"/>
                </a:solidFill>
              </a:rPr>
              <a:t>r_len</a:t>
            </a:r>
            <a:r>
              <a:rPr lang="en-US" altLang="zh-TW" sz="2000" b="1" dirty="0">
                <a:solidFill>
                  <a:srgbClr val="FF0000"/>
                </a:solidFill>
              </a:rPr>
              <a:t>[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][0]</a:t>
            </a:r>
            <a:r>
              <a:rPr lang="en-US" altLang="zh-TW" sz="2000" dirty="0"/>
              <a:t>) return 0;</a:t>
            </a:r>
          </a:p>
          <a:p>
            <a:r>
              <a:rPr lang="en-US" altLang="zh-TW" sz="2000" dirty="0"/>
              <a:t>                //the corresponding grid lengths are not matched</a:t>
            </a:r>
          </a:p>
          <a:p>
            <a:r>
              <a:rPr lang="en-US" altLang="zh-TW" sz="2000" dirty="0"/>
              <a:t>                if(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 != </a:t>
            </a:r>
            <a:r>
              <a:rPr lang="en-US" altLang="zh-TW" sz="2000" dirty="0" err="1"/>
              <a:t>r_len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][++</a:t>
            </a:r>
            <a:r>
              <a:rPr lang="en-US" altLang="zh-TW" sz="2000" dirty="0" err="1"/>
              <a:t>idx</a:t>
            </a:r>
            <a:r>
              <a:rPr lang="en-US" altLang="zh-TW" sz="2000" dirty="0"/>
              <a:t>]) return 0;</a:t>
            </a:r>
          </a:p>
          <a:p>
            <a:r>
              <a:rPr lang="en-US" altLang="zh-TW" sz="2000" dirty="0"/>
              <a:t>                //reset length</a:t>
            </a:r>
          </a:p>
          <a:p>
            <a:r>
              <a:rPr lang="en-US" altLang="zh-TW" sz="2000" dirty="0"/>
              <a:t>               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 = 0;</a:t>
            </a:r>
          </a:p>
          <a:p>
            <a:r>
              <a:rPr lang="en-US" altLang="zh-TW" sz="2000" dirty="0"/>
              <a:t>            }</a:t>
            </a:r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/>
              <a:t>        //found less grids than expected</a:t>
            </a:r>
          </a:p>
          <a:p>
            <a:r>
              <a:rPr lang="en-US" altLang="zh-TW" sz="2000" dirty="0"/>
              <a:t>        if(</a:t>
            </a:r>
            <a:r>
              <a:rPr lang="en-US" altLang="zh-TW" sz="2000" b="1" dirty="0" err="1">
                <a:solidFill>
                  <a:srgbClr val="FF0000"/>
                </a:solidFill>
              </a:rPr>
              <a:t>idx</a:t>
            </a:r>
            <a:r>
              <a:rPr lang="en-US" altLang="zh-TW" sz="2000" b="1" dirty="0">
                <a:solidFill>
                  <a:srgbClr val="FF0000"/>
                </a:solidFill>
              </a:rPr>
              <a:t> != </a:t>
            </a:r>
            <a:r>
              <a:rPr lang="en-US" altLang="zh-TW" sz="2000" b="1" dirty="0" err="1">
                <a:solidFill>
                  <a:srgbClr val="FF0000"/>
                </a:solidFill>
              </a:rPr>
              <a:t>r_len</a:t>
            </a:r>
            <a:r>
              <a:rPr lang="en-US" altLang="zh-TW" sz="2000" b="1" dirty="0">
                <a:solidFill>
                  <a:srgbClr val="FF0000"/>
                </a:solidFill>
              </a:rPr>
              <a:t>[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][0]</a:t>
            </a:r>
            <a:r>
              <a:rPr lang="en-US" altLang="zh-TW" sz="2000" dirty="0"/>
              <a:t>) return 0;</a:t>
            </a:r>
          </a:p>
          <a:p>
            <a:r>
              <a:rPr lang="en-US" altLang="zh-TW" sz="2000" dirty="0"/>
              <a:t>    }</a:t>
            </a:r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75" y="1799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solved() – Implementation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58E171-33CA-4BB9-8E24-D108981207F6}"/>
              </a:ext>
            </a:extLst>
          </p:cNvPr>
          <p:cNvSpPr/>
          <p:nvPr/>
        </p:nvSpPr>
        <p:spPr>
          <a:xfrm>
            <a:off x="1781215" y="2924070"/>
            <a:ext cx="3675039" cy="6330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5F151E2-2B3B-41F4-8F78-353D7C37373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456254" y="2469941"/>
            <a:ext cx="2240774" cy="4541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4D2C3B-DDB2-4689-AFEC-F7844D02226B}"/>
              </a:ext>
            </a:extLst>
          </p:cNvPr>
          <p:cNvSpPr txBox="1"/>
          <p:nvPr/>
        </p:nvSpPr>
        <p:spPr>
          <a:xfrm>
            <a:off x="7697028" y="1652696"/>
            <a:ext cx="4494972" cy="16344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Excluding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current found grid, the number of expected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grids </a:t>
            </a:r>
            <a:r>
              <a:rPr lang="en-US" altLang="zh-TW" sz="2000" b="1" dirty="0" err="1">
                <a:solidFill>
                  <a:srgbClr val="FF0000"/>
                </a:solidFill>
              </a:rPr>
              <a:t>r_len</a:t>
            </a:r>
            <a:r>
              <a:rPr lang="en-US" altLang="zh-TW" sz="2000" b="1" dirty="0">
                <a:solidFill>
                  <a:srgbClr val="FF0000"/>
                </a:solidFill>
              </a:rPr>
              <a:t>[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][0]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has already been reached!</a:t>
            </a:r>
            <a:endParaRPr lang="zh-TW" altLang="en-US" sz="2000" baseline="-25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F415819-417D-4C16-A0BF-A1C636A154DA}"/>
              </a:ext>
            </a:extLst>
          </p:cNvPr>
          <p:cNvSpPr/>
          <p:nvPr/>
        </p:nvSpPr>
        <p:spPr>
          <a:xfrm>
            <a:off x="1339445" y="5355771"/>
            <a:ext cx="4116809" cy="6222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F0ED73B-7F40-417F-A46E-14F577158BF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456254" y="4795799"/>
            <a:ext cx="2240774" cy="5599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765B460-777D-4F3A-AFE3-89A34672627C}"/>
              </a:ext>
            </a:extLst>
          </p:cNvPr>
          <p:cNvSpPr txBox="1"/>
          <p:nvPr/>
        </p:nvSpPr>
        <p:spPr>
          <a:xfrm>
            <a:off x="7697028" y="3978554"/>
            <a:ext cx="4494972" cy="16344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 last, check if there are remaining expected grids that are still not matched!</a:t>
            </a:r>
            <a:endParaRPr lang="zh-TW" altLang="en-US" sz="2000" baseline="-25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9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  <p:bldP spid="42" grpId="0" uiExpand="1" animBg="1"/>
      <p:bldP spid="44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5395" y="265191"/>
            <a:ext cx="5828045" cy="48013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solved(){</a:t>
            </a:r>
          </a:p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for(</a:t>
            </a:r>
            <a:r>
              <a:rPr lang="en-US" altLang="zh-TW" b="1" dirty="0" err="1">
                <a:solidFill>
                  <a:srgbClr val="FF0000"/>
                </a:solidFill>
              </a:rPr>
              <a:t>int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=0;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&lt;N;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++){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</a:t>
            </a:r>
            <a:r>
              <a:rPr lang="en-US" altLang="zh-TW" dirty="0"/>
              <a:t> = 0, </a:t>
            </a:r>
            <a:r>
              <a:rPr lang="en-US" altLang="zh-TW" dirty="0" err="1"/>
              <a:t>cnt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int</a:t>
            </a:r>
            <a:r>
              <a:rPr lang="en-US" altLang="zh-TW" dirty="0"/>
              <a:t> j=0; j&lt;=M;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           if(</a:t>
            </a:r>
            <a:r>
              <a:rPr lang="en-US" altLang="zh-TW" dirty="0" err="1"/>
              <a:t>Nonogram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== 'o') </a:t>
            </a:r>
            <a:r>
              <a:rPr lang="en-US" altLang="zh-TW" dirty="0" err="1"/>
              <a:t>cnt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    else if(</a:t>
            </a:r>
            <a:r>
              <a:rPr lang="en-US" altLang="zh-TW" dirty="0" err="1"/>
              <a:t>cnt</a:t>
            </a:r>
            <a:r>
              <a:rPr lang="en-US" altLang="zh-TW" dirty="0"/>
              <a:t> &gt; 0){ //must be a 'x' or '\0'</a:t>
            </a:r>
          </a:p>
          <a:p>
            <a:r>
              <a:rPr lang="en-US" altLang="zh-TW" dirty="0"/>
              <a:t>                //found more grids than expected</a:t>
            </a:r>
          </a:p>
          <a:p>
            <a:r>
              <a:rPr lang="en-US" altLang="zh-TW" dirty="0"/>
              <a:t>                if(</a:t>
            </a:r>
            <a:r>
              <a:rPr lang="en-US" altLang="zh-TW" dirty="0" err="1"/>
              <a:t>idx</a:t>
            </a:r>
            <a:r>
              <a:rPr lang="en-US" altLang="zh-TW" dirty="0"/>
              <a:t> == </a:t>
            </a:r>
            <a:r>
              <a:rPr lang="en-US" altLang="zh-TW" dirty="0" err="1"/>
              <a:t>r_len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][0]) return 0;</a:t>
            </a:r>
          </a:p>
          <a:p>
            <a:r>
              <a:rPr lang="en-US" altLang="zh-TW" dirty="0"/>
              <a:t>                //the corresponding grid lengths are not matched</a:t>
            </a:r>
          </a:p>
          <a:p>
            <a:r>
              <a:rPr lang="en-US" altLang="zh-TW" dirty="0"/>
              <a:t>                if(</a:t>
            </a:r>
            <a:r>
              <a:rPr lang="en-US" altLang="zh-TW" dirty="0" err="1"/>
              <a:t>cnt</a:t>
            </a:r>
            <a:r>
              <a:rPr lang="en-US" altLang="zh-TW" dirty="0"/>
              <a:t> != </a:t>
            </a:r>
            <a:r>
              <a:rPr lang="en-US" altLang="zh-TW" dirty="0" err="1"/>
              <a:t>r_len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][++</a:t>
            </a:r>
            <a:r>
              <a:rPr lang="en-US" altLang="zh-TW" dirty="0" err="1"/>
              <a:t>idx</a:t>
            </a:r>
            <a:r>
              <a:rPr lang="en-US" altLang="zh-TW" dirty="0"/>
              <a:t>]) return 0;</a:t>
            </a:r>
          </a:p>
          <a:p>
            <a:r>
              <a:rPr lang="en-US" altLang="zh-TW" dirty="0"/>
              <a:t>                //reset length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cnt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//found less grids than expected</a:t>
            </a:r>
          </a:p>
          <a:p>
            <a:r>
              <a:rPr lang="en-US" altLang="zh-TW" dirty="0"/>
              <a:t>        if(</a:t>
            </a:r>
            <a:r>
              <a:rPr lang="en-US" altLang="zh-TW" dirty="0" err="1"/>
              <a:t>idx</a:t>
            </a:r>
            <a:r>
              <a:rPr lang="en-US" altLang="zh-TW" dirty="0"/>
              <a:t> != </a:t>
            </a:r>
            <a:r>
              <a:rPr lang="en-US" altLang="zh-TW" dirty="0" err="1"/>
              <a:t>r_len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][0]) return 0;</a:t>
            </a:r>
          </a:p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39769" y="265191"/>
            <a:ext cx="5667526" cy="50783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for(</a:t>
            </a:r>
            <a:r>
              <a:rPr lang="en-US" altLang="zh-TW" b="1" dirty="0" err="1">
                <a:solidFill>
                  <a:srgbClr val="FF0000"/>
                </a:solidFill>
              </a:rPr>
              <a:t>int</a:t>
            </a:r>
            <a:r>
              <a:rPr lang="en-US" altLang="zh-TW" b="1" dirty="0">
                <a:solidFill>
                  <a:srgbClr val="FF0000"/>
                </a:solidFill>
              </a:rPr>
              <a:t> j=0; j&lt;M; </a:t>
            </a:r>
            <a:r>
              <a:rPr lang="en-US" altLang="zh-TW" b="1" dirty="0" err="1">
                <a:solidFill>
                  <a:srgbClr val="FF0000"/>
                </a:solidFill>
              </a:rPr>
              <a:t>j++</a:t>
            </a:r>
            <a:r>
              <a:rPr lang="en-US" altLang="zh-TW" b="1" dirty="0">
                <a:solidFill>
                  <a:srgbClr val="FF0000"/>
                </a:solidFill>
              </a:rPr>
              <a:t>){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</a:t>
            </a:r>
            <a:r>
              <a:rPr lang="en-US" altLang="zh-TW" dirty="0"/>
              <a:t> = 0, </a:t>
            </a:r>
            <a:r>
              <a:rPr lang="en-US" altLang="zh-TW" dirty="0" err="1"/>
              <a:t>cnt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&lt;=N;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if(</a:t>
            </a:r>
            <a:r>
              <a:rPr lang="en-US" altLang="zh-TW" dirty="0" err="1"/>
              <a:t>Nonogram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 == 'o') </a:t>
            </a:r>
            <a:r>
              <a:rPr lang="en-US" altLang="zh-TW" dirty="0" err="1"/>
              <a:t>cnt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    else if(</a:t>
            </a:r>
            <a:r>
              <a:rPr lang="en-US" altLang="zh-TW" dirty="0" err="1"/>
              <a:t>cnt</a:t>
            </a:r>
            <a:r>
              <a:rPr lang="en-US" altLang="zh-TW" dirty="0"/>
              <a:t> &gt; 0){ //must be a 'x' or '\0'</a:t>
            </a:r>
          </a:p>
          <a:p>
            <a:r>
              <a:rPr lang="en-US" altLang="zh-TW" dirty="0"/>
              <a:t>                //found more grids than expected</a:t>
            </a:r>
          </a:p>
          <a:p>
            <a:r>
              <a:rPr lang="en-US" altLang="zh-TW" dirty="0"/>
              <a:t>                if(</a:t>
            </a:r>
            <a:r>
              <a:rPr lang="en-US" altLang="zh-TW" dirty="0" err="1"/>
              <a:t>idx</a:t>
            </a:r>
            <a:r>
              <a:rPr lang="en-US" altLang="zh-TW" dirty="0"/>
              <a:t> == </a:t>
            </a:r>
            <a:r>
              <a:rPr lang="en-US" altLang="zh-TW" dirty="0" err="1"/>
              <a:t>c_len</a:t>
            </a:r>
            <a:r>
              <a:rPr lang="en-US" altLang="zh-TW" dirty="0"/>
              <a:t>[j][0]) return 0;</a:t>
            </a:r>
          </a:p>
          <a:p>
            <a:r>
              <a:rPr lang="en-US" altLang="zh-TW" dirty="0"/>
              <a:t>                //the corresponding grid lengths are not matched</a:t>
            </a:r>
          </a:p>
          <a:p>
            <a:r>
              <a:rPr lang="en-US" altLang="zh-TW" dirty="0"/>
              <a:t>                if(</a:t>
            </a:r>
            <a:r>
              <a:rPr lang="en-US" altLang="zh-TW" dirty="0" err="1"/>
              <a:t>cnt</a:t>
            </a:r>
            <a:r>
              <a:rPr lang="en-US" altLang="zh-TW" dirty="0"/>
              <a:t> != </a:t>
            </a:r>
            <a:r>
              <a:rPr lang="en-US" altLang="zh-TW" dirty="0" err="1"/>
              <a:t>c_len</a:t>
            </a:r>
            <a:r>
              <a:rPr lang="en-US" altLang="zh-TW" dirty="0"/>
              <a:t>[j][++</a:t>
            </a:r>
            <a:r>
              <a:rPr lang="en-US" altLang="zh-TW" dirty="0" err="1"/>
              <a:t>idx</a:t>
            </a:r>
            <a:r>
              <a:rPr lang="en-US" altLang="zh-TW" dirty="0"/>
              <a:t>]) return 0;</a:t>
            </a:r>
          </a:p>
          <a:p>
            <a:r>
              <a:rPr lang="en-US" altLang="zh-TW" dirty="0"/>
              <a:t>                //reset length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cnt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//found less grids than expected</a:t>
            </a:r>
          </a:p>
          <a:p>
            <a:r>
              <a:rPr lang="en-US" altLang="zh-TW" dirty="0"/>
              <a:t>        if(</a:t>
            </a:r>
            <a:r>
              <a:rPr lang="en-US" altLang="zh-TW" dirty="0" err="1"/>
              <a:t>idx</a:t>
            </a:r>
            <a:r>
              <a:rPr lang="en-US" altLang="zh-TW" dirty="0"/>
              <a:t> != </a:t>
            </a:r>
            <a:r>
              <a:rPr lang="en-US" altLang="zh-TW" dirty="0" err="1"/>
              <a:t>c_len</a:t>
            </a:r>
            <a:r>
              <a:rPr lang="en-US" altLang="zh-TW" dirty="0"/>
              <a:t>[j][0]) return 0;</a:t>
            </a:r>
          </a:p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return 1;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415819-417D-4C16-A0BF-A1C636A154DA}"/>
              </a:ext>
            </a:extLst>
          </p:cNvPr>
          <p:cNvSpPr/>
          <p:nvPr/>
        </p:nvSpPr>
        <p:spPr>
          <a:xfrm>
            <a:off x="6406349" y="4690850"/>
            <a:ext cx="4116809" cy="3683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0ED73B-7F40-417F-A46E-14F577158BF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821676" y="5059231"/>
            <a:ext cx="808834" cy="4618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65B460-777D-4F3A-AFE3-89A34672627C}"/>
              </a:ext>
            </a:extLst>
          </p:cNvPr>
          <p:cNvSpPr txBox="1"/>
          <p:nvPr/>
        </p:nvSpPr>
        <p:spPr>
          <a:xfrm>
            <a:off x="1776248" y="5521037"/>
            <a:ext cx="10090855" cy="11918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If all the rows and columns are matched, just return 1 in the end.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00375" y="381000"/>
            <a:ext cx="1714500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Check rows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24949" y="390525"/>
            <a:ext cx="2066925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Check columns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animBg="1"/>
      <p:bldP spid="12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0E7615F-CB2A-4573-AF8F-1EB596EF4AD9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End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561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6F505-1E12-60D8-3763-8083CBA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63E1F-B356-A2E4-7D8A-B5B45A8B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049"/>
            <a:ext cx="6162675" cy="4434901"/>
          </a:xfrm>
        </p:spPr>
        <p:txBody>
          <a:bodyPr>
            <a:normAutofit/>
          </a:bodyPr>
          <a:lstStyle/>
          <a:p>
            <a:r>
              <a:rPr lang="en-US" altLang="zh-TW" b="0" i="0" dirty="0" err="1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Nonogram</a:t>
            </a:r>
            <a:r>
              <a:rPr lang="en-US" altLang="zh-TW" b="0" i="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zh-TW" altLang="en-US" dirty="0" smtClean="0"/>
              <a:t>數織</a:t>
            </a:r>
            <a:r>
              <a:rPr lang="en-US" altLang="zh-TW" b="0" i="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puzzle solving game.</a:t>
            </a:r>
            <a:endParaRPr lang="en-US" altLang="zh-TW" dirty="0"/>
          </a:p>
          <a:p>
            <a:pPr lvl="1"/>
            <a:r>
              <a:rPr lang="en-US" altLang="zh-TW" dirty="0"/>
              <a:t>You are given an empty </a:t>
            </a:r>
            <a:r>
              <a:rPr lang="en-US" altLang="zh-TW" b="1" dirty="0">
                <a:solidFill>
                  <a:srgbClr val="FF0000"/>
                </a:solidFill>
              </a:rPr>
              <a:t>2D matrix</a:t>
            </a:r>
            <a:r>
              <a:rPr lang="en-US" altLang="zh-TW" dirty="0"/>
              <a:t>, and your goal is to color some </a:t>
            </a:r>
            <a:r>
              <a:rPr lang="en-US" altLang="zh-TW" dirty="0" smtClean="0"/>
              <a:t>grids </a:t>
            </a:r>
            <a:r>
              <a:rPr lang="en-US" altLang="zh-TW" dirty="0"/>
              <a:t>to fit given </a:t>
            </a:r>
            <a:r>
              <a:rPr lang="en-US" altLang="zh-TW" b="1" dirty="0">
                <a:solidFill>
                  <a:srgbClr val="FF0000"/>
                </a:solidFill>
              </a:rPr>
              <a:t>conditions</a:t>
            </a:r>
            <a:r>
              <a:rPr lang="en-US" altLang="zh-TW" dirty="0"/>
              <a:t>. 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Given conditions: There </a:t>
            </a:r>
            <a:r>
              <a:rPr lang="en-US" altLang="zh-TW" dirty="0"/>
              <a:t>is a list of numbers beside each row and column, which tells you the 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en-US" altLang="zh-TW" dirty="0"/>
              <a:t> of each </a:t>
            </a:r>
            <a:r>
              <a:rPr lang="en-US" altLang="zh-TW" b="1" dirty="0">
                <a:solidFill>
                  <a:srgbClr val="FF0000"/>
                </a:solidFill>
              </a:rPr>
              <a:t>consecutive colored grid </a:t>
            </a:r>
            <a:r>
              <a:rPr lang="en-US" altLang="zh-TW" dirty="0"/>
              <a:t>of that row/column. </a:t>
            </a:r>
          </a:p>
        </p:txBody>
      </p:sp>
      <p:pic>
        <p:nvPicPr>
          <p:cNvPr id="4" name="Picture 2" descr="https://acm.cs.nthu.edu.tw/media/uploads/2020/10/20/nonogram1_92unzqG.png">
            <a:extLst>
              <a:ext uri="{FF2B5EF4-FFF2-40B4-BE49-F238E27FC236}">
                <a16:creationId xmlns:a16="http://schemas.microsoft.com/office/drawing/2014/main" id="{6D1D377F-CFE7-452E-8D6B-4EE1E3FCD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44" y="1642049"/>
            <a:ext cx="4658493" cy="42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63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– T, N, 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D2F50-CEC7-1E78-482C-061E4F53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first </a:t>
            </a:r>
            <a:r>
              <a:rPr lang="en-US" altLang="zh-TW"/>
              <a:t>line contains </a:t>
            </a:r>
            <a:r>
              <a:rPr lang="en-US" altLang="zh-TW" dirty="0"/>
              <a:t>an integer T, representing that your sister has just finished T </a:t>
            </a:r>
            <a:r>
              <a:rPr lang="en-US" altLang="zh-TW" dirty="0" err="1"/>
              <a:t>Nonograms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Then for each </a:t>
            </a:r>
            <a:r>
              <a:rPr lang="en-US" altLang="zh-TW" dirty="0" err="1"/>
              <a:t>Nonogram</a:t>
            </a:r>
            <a:r>
              <a:rPr lang="en-US" altLang="zh-TW" dirty="0"/>
              <a:t>, the first line contains 2 integers N, M, representing the numbers of rows and columns of the </a:t>
            </a:r>
            <a:r>
              <a:rPr lang="en-US" altLang="zh-TW" dirty="0" err="1"/>
              <a:t>Nonogram</a:t>
            </a:r>
            <a:r>
              <a:rPr lang="en-US" altLang="zh-TW" dirty="0"/>
              <a:t>, respectively. </a:t>
            </a:r>
          </a:p>
          <a:p>
            <a:r>
              <a:rPr lang="en-US" altLang="zh-TW" dirty="0"/>
              <a:t>1 &lt;= T &lt;= 10, 1 &lt;= N, M &lt;= 45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1BC837-A1EC-BC4A-4641-976D7D7C85A5}"/>
              </a:ext>
            </a:extLst>
          </p:cNvPr>
          <p:cNvSpPr txBox="1"/>
          <p:nvPr/>
        </p:nvSpPr>
        <p:spPr>
          <a:xfrm>
            <a:off x="1101039" y="4501710"/>
            <a:ext cx="894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</a:p>
          <a:p>
            <a:r>
              <a:rPr lang="en-US" altLang="zh-TW" sz="2800" dirty="0"/>
              <a:t>5 5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8D3AA3-897B-47D1-A07F-B8839381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36778"/>
              </p:ext>
            </p:extLst>
          </p:nvPr>
        </p:nvGraphicFramePr>
        <p:xfrm>
          <a:off x="8123889" y="4195817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ADB6A7-EADC-4330-B2E2-039B39F64FFB}"/>
              </a:ext>
            </a:extLst>
          </p:cNvPr>
          <p:cNvSpPr txBox="1"/>
          <p:nvPr/>
        </p:nvSpPr>
        <p:spPr>
          <a:xfrm>
            <a:off x="7576020" y="5194207"/>
            <a:ext cx="52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1FC629-E5D7-42D7-BB86-05F6744409C3}"/>
              </a:ext>
            </a:extLst>
          </p:cNvPr>
          <p:cNvSpPr txBox="1"/>
          <p:nvPr/>
        </p:nvSpPr>
        <p:spPr>
          <a:xfrm>
            <a:off x="9122976" y="3672597"/>
            <a:ext cx="52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601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– Row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DFE9EF-4754-E4FC-B2BC-0A5795F2090E}"/>
              </a:ext>
            </a:extLst>
          </p:cNvPr>
          <p:cNvSpPr txBox="1"/>
          <p:nvPr/>
        </p:nvSpPr>
        <p:spPr>
          <a:xfrm>
            <a:off x="680008" y="3708466"/>
            <a:ext cx="48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A9F6D6-0E5E-BAA4-A7E5-7ECFBB4B6C3C}"/>
              </a:ext>
            </a:extLst>
          </p:cNvPr>
          <p:cNvSpPr txBox="1"/>
          <p:nvPr/>
        </p:nvSpPr>
        <p:spPr>
          <a:xfrm>
            <a:off x="1048580" y="2403242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2 1 1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E1B90E-43D2-4556-AABB-2025451B5AB0}"/>
              </a:ext>
            </a:extLst>
          </p:cNvPr>
          <p:cNvSpPr txBox="1"/>
          <p:nvPr/>
        </p:nvSpPr>
        <p:spPr>
          <a:xfrm>
            <a:off x="2748449" y="2433486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colored grids: length 1, length 1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B708902-10B4-456A-96DF-F345A4543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54634"/>
              </p:ext>
            </p:extLst>
          </p:nvPr>
        </p:nvGraphicFramePr>
        <p:xfrm>
          <a:off x="8066008" y="237858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9E90C7-C213-4AE1-9DB5-39F3EFC772A2}"/>
              </a:ext>
            </a:extLst>
          </p:cNvPr>
          <p:cNvSpPr txBox="1"/>
          <p:nvPr/>
        </p:nvSpPr>
        <p:spPr>
          <a:xfrm>
            <a:off x="2748449" y="2957487"/>
            <a:ext cx="462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 colored grids: length 1, length 1, length 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222D13-E81E-4F28-BBEC-93A5ED4E6E48}"/>
              </a:ext>
            </a:extLst>
          </p:cNvPr>
          <p:cNvSpPr txBox="1"/>
          <p:nvPr/>
        </p:nvSpPr>
        <p:spPr>
          <a:xfrm>
            <a:off x="2748449" y="3465269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colored grids: length 1, length 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EFDFA3-8C11-4E29-988F-5A9147E063D9}"/>
              </a:ext>
            </a:extLst>
          </p:cNvPr>
          <p:cNvSpPr txBox="1"/>
          <p:nvPr/>
        </p:nvSpPr>
        <p:spPr>
          <a:xfrm>
            <a:off x="2748449" y="3962480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colored grids: length 1, length 1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913742-FA0E-4F69-9280-EDDF53B4F1D8}"/>
              </a:ext>
            </a:extLst>
          </p:cNvPr>
          <p:cNvSpPr txBox="1"/>
          <p:nvPr/>
        </p:nvSpPr>
        <p:spPr>
          <a:xfrm>
            <a:off x="2748448" y="4453125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colored grid: length 1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7E65F2D-25ED-422D-8B90-3D132FFCCCCB}"/>
              </a:ext>
            </a:extLst>
          </p:cNvPr>
          <p:cNvSpPr/>
          <p:nvPr/>
        </p:nvSpPr>
        <p:spPr>
          <a:xfrm>
            <a:off x="7426449" y="2432335"/>
            <a:ext cx="462012" cy="400110"/>
          </a:xfrm>
          <a:prstGeom prst="rightArrow">
            <a:avLst>
              <a:gd name="adj1" fmla="val 45189"/>
              <a:gd name="adj2" fmla="val 52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98C76D-3A36-457D-A4AE-A87200B97CFB}"/>
              </a:ext>
            </a:extLst>
          </p:cNvPr>
          <p:cNvSpPr txBox="1"/>
          <p:nvPr/>
        </p:nvSpPr>
        <p:spPr>
          <a:xfrm>
            <a:off x="1048580" y="2895932"/>
            <a:ext cx="1284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3 1 1 1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8948AE-70A2-4D73-A665-2124A16D3D70}"/>
              </a:ext>
            </a:extLst>
          </p:cNvPr>
          <p:cNvSpPr txBox="1"/>
          <p:nvPr/>
        </p:nvSpPr>
        <p:spPr>
          <a:xfrm>
            <a:off x="1061979" y="3400739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2 1 1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90E8A94-31F0-4EA5-A075-3DC07D293BAE}"/>
              </a:ext>
            </a:extLst>
          </p:cNvPr>
          <p:cNvSpPr txBox="1"/>
          <p:nvPr/>
        </p:nvSpPr>
        <p:spPr>
          <a:xfrm>
            <a:off x="1048580" y="3896808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2 1 1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7D102D-A15A-497B-A056-5A90040C0541}"/>
              </a:ext>
            </a:extLst>
          </p:cNvPr>
          <p:cNvSpPr txBox="1"/>
          <p:nvPr/>
        </p:nvSpPr>
        <p:spPr>
          <a:xfrm>
            <a:off x="1068175" y="4375369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6885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0014 0.07361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7361 L 0.00014 0.14861 " pathEditMode="relative" rAng="0" ptsTypes="AA">
                                      <p:cBhvr>
                                        <p:cTn id="30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14861 L 0.00014 0.22083 " pathEditMode="relative" rAng="0" ptsTypes="AA">
                                      <p:cBhvr>
                                        <p:cTn id="39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22083 L 0.00066 0.29768 " pathEditMode="relative" rAng="0" ptsTypes="AA">
                                      <p:cBhvr>
                                        <p:cTn id="48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  <p:bldP spid="17" grpId="0"/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– Column Lists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DFE9EF-4754-E4FC-B2BC-0A5795F2090E}"/>
              </a:ext>
            </a:extLst>
          </p:cNvPr>
          <p:cNvSpPr txBox="1"/>
          <p:nvPr/>
        </p:nvSpPr>
        <p:spPr>
          <a:xfrm>
            <a:off x="680008" y="3708466"/>
            <a:ext cx="48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A9F6D6-0E5E-BAA4-A7E5-7ECFBB4B6C3C}"/>
              </a:ext>
            </a:extLst>
          </p:cNvPr>
          <p:cNvSpPr txBox="1"/>
          <p:nvPr/>
        </p:nvSpPr>
        <p:spPr>
          <a:xfrm>
            <a:off x="1048580" y="2403242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1 2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E1B90E-43D2-4556-AABB-2025451B5AB0}"/>
              </a:ext>
            </a:extLst>
          </p:cNvPr>
          <p:cNvSpPr txBox="1"/>
          <p:nvPr/>
        </p:nvSpPr>
        <p:spPr>
          <a:xfrm>
            <a:off x="2748450" y="2433486"/>
            <a:ext cx="2587480" cy="39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colored grid: length 2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B708902-10B4-456A-96DF-F345A4543C68}"/>
              </a:ext>
            </a:extLst>
          </p:cNvPr>
          <p:cNvGraphicFramePr>
            <a:graphicFrameLocks noGrp="1"/>
          </p:cNvGraphicFramePr>
          <p:nvPr/>
        </p:nvGraphicFramePr>
        <p:xfrm>
          <a:off x="8066008" y="2378589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9E90C7-C213-4AE1-9DB5-39F3EFC772A2}"/>
              </a:ext>
            </a:extLst>
          </p:cNvPr>
          <p:cNvSpPr txBox="1"/>
          <p:nvPr/>
        </p:nvSpPr>
        <p:spPr>
          <a:xfrm>
            <a:off x="2748449" y="2957486"/>
            <a:ext cx="369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colored grids: length 1, length 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222D13-E81E-4F28-BBEC-93A5ED4E6E48}"/>
              </a:ext>
            </a:extLst>
          </p:cNvPr>
          <p:cNvSpPr txBox="1"/>
          <p:nvPr/>
        </p:nvSpPr>
        <p:spPr>
          <a:xfrm>
            <a:off x="2748449" y="3465269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colored grids: length 1, length 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EFDFA3-8C11-4E29-988F-5A9147E063D9}"/>
              </a:ext>
            </a:extLst>
          </p:cNvPr>
          <p:cNvSpPr txBox="1"/>
          <p:nvPr/>
        </p:nvSpPr>
        <p:spPr>
          <a:xfrm>
            <a:off x="2748449" y="3962480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 colored grids: length 1, length 1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913742-FA0E-4F69-9280-EDDF53B4F1D8}"/>
              </a:ext>
            </a:extLst>
          </p:cNvPr>
          <p:cNvSpPr txBox="1"/>
          <p:nvPr/>
        </p:nvSpPr>
        <p:spPr>
          <a:xfrm>
            <a:off x="2748448" y="4453125"/>
            <a:ext cx="369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 colored grid: length 2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7E65F2D-25ED-422D-8B90-3D132FFCCCCB}"/>
              </a:ext>
            </a:extLst>
          </p:cNvPr>
          <p:cNvSpPr/>
          <p:nvPr/>
        </p:nvSpPr>
        <p:spPr>
          <a:xfrm rot="5400000">
            <a:off x="8092932" y="1855449"/>
            <a:ext cx="462012" cy="400110"/>
          </a:xfrm>
          <a:prstGeom prst="rightArrow">
            <a:avLst>
              <a:gd name="adj1" fmla="val 45189"/>
              <a:gd name="adj2" fmla="val 52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98C76D-3A36-457D-A4AE-A87200B97CFB}"/>
              </a:ext>
            </a:extLst>
          </p:cNvPr>
          <p:cNvSpPr txBox="1"/>
          <p:nvPr/>
        </p:nvSpPr>
        <p:spPr>
          <a:xfrm>
            <a:off x="1048580" y="2895932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2 1 1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8948AE-70A2-4D73-A665-2124A16D3D70}"/>
              </a:ext>
            </a:extLst>
          </p:cNvPr>
          <p:cNvSpPr txBox="1"/>
          <p:nvPr/>
        </p:nvSpPr>
        <p:spPr>
          <a:xfrm>
            <a:off x="1042265" y="3411370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2 1 1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90E8A94-31F0-4EA5-A075-3DC07D293BAE}"/>
              </a:ext>
            </a:extLst>
          </p:cNvPr>
          <p:cNvSpPr txBox="1"/>
          <p:nvPr/>
        </p:nvSpPr>
        <p:spPr>
          <a:xfrm>
            <a:off x="1048580" y="3865379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2 1 1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7D102D-A15A-497B-A056-5A90040C0541}"/>
              </a:ext>
            </a:extLst>
          </p:cNvPr>
          <p:cNvSpPr txBox="1"/>
          <p:nvPr/>
        </p:nvSpPr>
        <p:spPr>
          <a:xfrm>
            <a:off x="1042265" y="4375369"/>
            <a:ext cx="92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18077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4193 -0.00023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93 -0.00023 L 0.08334 -0.00023 " pathEditMode="relative" rAng="0" ptsTypes="AA">
                                      <p:cBhvr>
                                        <p:cTn id="30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-0.00023 L 0.12422 -0.00023 " pathEditMode="relative" rAng="0" ptsTypes="AA">
                                      <p:cBhvr>
                                        <p:cTn id="39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22 -0.00023 L 0.16628 -0.00023 " pathEditMode="relative" rAng="0" ptsTypes="AA">
                                      <p:cBhvr>
                                        <p:cTn id="48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  <p:bldP spid="17" grpId="0"/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-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Nonogram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D2F50-CEC7-1E78-482C-061E4F53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Lastly, each of the following N lines has M characters, representing the </a:t>
            </a:r>
            <a:r>
              <a:rPr lang="en-US" altLang="zh-TW" dirty="0" err="1"/>
              <a:t>Nonogram</a:t>
            </a:r>
            <a:r>
              <a:rPr lang="en-US" altLang="zh-TW" dirty="0"/>
              <a:t> your sister has finished, where the character 'o' represents that the grid is colored, while the character 'x' represents that the grid is not colored and empty.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79E229-8C67-F55C-EF25-A0D0882EF05E}"/>
              </a:ext>
            </a:extLst>
          </p:cNvPr>
          <p:cNvSpPr txBox="1"/>
          <p:nvPr/>
        </p:nvSpPr>
        <p:spPr>
          <a:xfrm>
            <a:off x="1155032" y="3597442"/>
            <a:ext cx="1090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xoxox</a:t>
            </a:r>
            <a:endParaRPr lang="en-US" altLang="zh-TW" sz="2800" dirty="0"/>
          </a:p>
          <a:p>
            <a:r>
              <a:rPr lang="en-US" altLang="zh-TW" sz="2800" dirty="0" err="1"/>
              <a:t>oxoxo</a:t>
            </a:r>
            <a:endParaRPr lang="en-US" altLang="zh-TW" sz="2800" dirty="0"/>
          </a:p>
          <a:p>
            <a:r>
              <a:rPr lang="en-US" altLang="zh-TW" sz="2800" dirty="0" err="1"/>
              <a:t>oxxxo</a:t>
            </a:r>
            <a:endParaRPr lang="en-US" altLang="zh-TW" sz="2800" dirty="0"/>
          </a:p>
          <a:p>
            <a:r>
              <a:rPr lang="en-US" altLang="zh-TW" sz="2800" dirty="0" err="1"/>
              <a:t>xoxox</a:t>
            </a:r>
            <a:endParaRPr lang="en-US" altLang="zh-TW" sz="2800" dirty="0"/>
          </a:p>
          <a:p>
            <a:r>
              <a:rPr lang="en-US" altLang="zh-TW" sz="2800" dirty="0" err="1"/>
              <a:t>xxoxx</a:t>
            </a: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EDF27B-5AC2-41E5-AF80-D5371741D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8589"/>
              </p:ext>
            </p:extLst>
          </p:nvPr>
        </p:nvGraphicFramePr>
        <p:xfrm>
          <a:off x="8123881" y="3656963"/>
          <a:ext cx="252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5598046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479095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647546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615738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25965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4187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18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0481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1405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o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/>
                        <a:t>x</a:t>
                      </a:r>
                      <a:endParaRPr lang="zh-TW" altLang="en-US" sz="2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05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3148</TotalTime>
  <Words>1904</Words>
  <Application>Microsoft Office PowerPoint</Application>
  <PresentationFormat>寬螢幕</PresentationFormat>
  <Paragraphs>490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 Unicode MS</vt:lpstr>
      <vt:lpstr>Open Sans</vt:lpstr>
      <vt:lpstr>新細明體</vt:lpstr>
      <vt:lpstr>Arial</vt:lpstr>
      <vt:lpstr>Calibri</vt:lpstr>
      <vt:lpstr>Calibri Light</vt:lpstr>
      <vt:lpstr>Wingdings</vt:lpstr>
      <vt:lpstr>Office 佈景主題</vt:lpstr>
      <vt:lpstr>Problem 12936  – Let's build a Nonogram (數織) Validator –  </vt:lpstr>
      <vt:lpstr>Outline</vt:lpstr>
      <vt:lpstr>Outline</vt:lpstr>
      <vt:lpstr>Description</vt:lpstr>
      <vt:lpstr>Outline</vt:lpstr>
      <vt:lpstr>Input – T, N, M</vt:lpstr>
      <vt:lpstr>Input – Row Lists</vt:lpstr>
      <vt:lpstr>Input – Column Lists</vt:lpstr>
      <vt:lpstr>Input - Nonogram</vt:lpstr>
      <vt:lpstr>Output</vt:lpstr>
      <vt:lpstr>Outline</vt:lpstr>
      <vt:lpstr>main(): Read Row Lists</vt:lpstr>
      <vt:lpstr>main(): Read Column Lists</vt:lpstr>
      <vt:lpstr>main(): Read Nonogram</vt:lpstr>
      <vt:lpstr>PowerPoint 簡報</vt:lpstr>
      <vt:lpstr>PowerPoint 簡報</vt:lpstr>
      <vt:lpstr>solved() – Implementation</vt:lpstr>
      <vt:lpstr>solved() – Implementation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12034  Longest Palindrome Substring</dc:title>
  <dc:creator>志祥 陳</dc:creator>
  <cp:lastModifiedBy>nthu-326</cp:lastModifiedBy>
  <cp:revision>224</cp:revision>
  <dcterms:created xsi:type="dcterms:W3CDTF">2018-11-03T06:34:00Z</dcterms:created>
  <dcterms:modified xsi:type="dcterms:W3CDTF">2023-12-09T03:59:31Z</dcterms:modified>
</cp:coreProperties>
</file>