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6" r:id="rId2"/>
    <p:sldId id="302" r:id="rId3"/>
    <p:sldId id="257" r:id="rId4"/>
    <p:sldId id="303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304" r:id="rId34"/>
    <p:sldId id="30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1" r:id="rId5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2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>
            <a:spLocks noGrp="1"/>
          </p:cNvSpPr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>
            <a:spLocks noGrp="1"/>
          </p:cNvSpPr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>
            <a:spLocks noGrp="1"/>
          </p:cNvSpPr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>
            <a:spLocks noGrp="1"/>
          </p:cNvSpPr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Heron flying low over a beach with a short fence in the foreground"/>
          <p:cNvSpPr>
            <a:spLocks noGrp="1"/>
          </p:cNvSpPr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View of beach and sea from a grassy sand dune"/>
          <p:cNvSpPr>
            <a:spLocks noGrp="1"/>
          </p:cNvSpPr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ckoverflow.com/questions/2620862/using-custom-stdset-comparator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ckoverflow.com/questions/2620862/using-custom-stdset-comparator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ckoverflow.com/questions/2620862/using-custom-stdset-comparator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container/set/upper_boun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container/set/upper_boun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cppreference.com/w/cpp/container/priority_queue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cppreference.com/w/cpp/iterator/reverse_iterator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cppreference.com/w/cpp/container/map/lower_bound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-121516" y="2313212"/>
            <a:ext cx="15920865" cy="3169074"/>
          </a:xfrm>
          <a:prstGeom prst="rect">
            <a:avLst/>
          </a:prstGeom>
          <a:solidFill>
            <a:srgbClr val="EFEFE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0" name="13924 - Table Management System"/>
          <p:cNvSpPr txBox="1"/>
          <p:nvPr/>
        </p:nvSpPr>
        <p:spPr>
          <a:xfrm>
            <a:off x="1167338" y="2770211"/>
            <a:ext cx="13865353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rPr dirty="0"/>
              <a:t>13924 - Table Management System</a:t>
            </a:r>
          </a:p>
        </p:txBody>
      </p:sp>
      <p:pic>
        <p:nvPicPr>
          <p:cNvPr id="121" name="6603531.png" descr="6603531.png"/>
          <p:cNvPicPr>
            <a:picLocks noChangeAspect="1"/>
          </p:cNvPicPr>
          <p:nvPr/>
        </p:nvPicPr>
        <p:blipFill>
          <a:blip r:embed="rId2">
            <a:alphaModFix amt="29577"/>
          </a:blip>
          <a:stretch>
            <a:fillRect/>
          </a:stretch>
        </p:blipFill>
        <p:spPr>
          <a:xfrm rot="19800000">
            <a:off x="16096432" y="0"/>
            <a:ext cx="13716001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Rectangle"/>
          <p:cNvSpPr/>
          <p:nvPr/>
        </p:nvSpPr>
        <p:spPr>
          <a:xfrm>
            <a:off x="15763389" y="2313212"/>
            <a:ext cx="254651" cy="3175001"/>
          </a:xfrm>
          <a:prstGeom prst="rect">
            <a:avLst/>
          </a:prstGeom>
          <a:solidFill>
            <a:srgbClr val="912A2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3" name="I2P(II) Final Practice"/>
          <p:cNvSpPr txBox="1"/>
          <p:nvPr/>
        </p:nvSpPr>
        <p:spPr>
          <a:xfrm>
            <a:off x="1190754" y="4069319"/>
            <a:ext cx="5636092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 i="1">
                <a:solidFill>
                  <a:srgbClr val="5E5E5E"/>
                </a:solidFill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I2P(II) Final Practice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Line"/>
          <p:cNvSpPr/>
          <p:nvPr/>
        </p:nvSpPr>
        <p:spPr>
          <a:xfrm flipV="1">
            <a:off x="1279963" y="977868"/>
            <a:ext cx="1" cy="1274262"/>
          </a:xfrm>
          <a:prstGeom prst="line">
            <a:avLst/>
          </a:prstGeom>
          <a:ln w="254000">
            <a:solidFill>
              <a:srgbClr val="912A29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1" name="Sample I/O"/>
          <p:cNvSpPr txBox="1"/>
          <p:nvPr/>
        </p:nvSpPr>
        <p:spPr>
          <a:xfrm>
            <a:off x="1843980" y="969575"/>
            <a:ext cx="4505072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Sample I/O</a:t>
            </a:r>
          </a:p>
        </p:txBody>
      </p:sp>
      <p:pic>
        <p:nvPicPr>
          <p:cNvPr id="272" name="6603531.png" descr="6603531.png"/>
          <p:cNvPicPr>
            <a:picLocks noChangeAspect="1"/>
          </p:cNvPicPr>
          <p:nvPr/>
        </p:nvPicPr>
        <p:blipFill>
          <a:blip r:embed="rId2">
            <a:alphaModFix amt="9617"/>
          </a:blip>
          <a:stretch>
            <a:fillRect/>
          </a:stretch>
        </p:blipFill>
        <p:spPr>
          <a:xfrm rot="19800000">
            <a:off x="19083556" y="-2173821"/>
            <a:ext cx="7989815" cy="7989816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Rounded Rectangle"/>
          <p:cNvSpPr/>
          <p:nvPr/>
        </p:nvSpPr>
        <p:spPr>
          <a:xfrm>
            <a:off x="20057416" y="3442523"/>
            <a:ext cx="2508683" cy="2476241"/>
          </a:xfrm>
          <a:prstGeom prst="roundRect">
            <a:avLst>
              <a:gd name="adj" fmla="val 12262"/>
            </a:avLst>
          </a:prstGeom>
          <a:solidFill>
            <a:srgbClr val="D5D5D5"/>
          </a:solidFill>
          <a:ln w="101600">
            <a:solidFill>
              <a:schemeClr val="accent3">
                <a:hueOff val="914337"/>
                <a:satOff val="31515"/>
                <a:lumOff val="-3079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4" name="Rounded Rectangle"/>
          <p:cNvSpPr/>
          <p:nvPr/>
        </p:nvSpPr>
        <p:spPr>
          <a:xfrm>
            <a:off x="20057416" y="6880203"/>
            <a:ext cx="2508683" cy="2476241"/>
          </a:xfrm>
          <a:prstGeom prst="roundRect">
            <a:avLst>
              <a:gd name="adj" fmla="val 12262"/>
            </a:avLst>
          </a:prstGeom>
          <a:solidFill>
            <a:srgbClr val="D5D5D5"/>
          </a:solidFill>
          <a:ln w="101600">
            <a:solidFill>
              <a:schemeClr val="accent3">
                <a:hueOff val="914337"/>
                <a:satOff val="31515"/>
                <a:lumOff val="-3079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5" name="Rounded Rectangle"/>
          <p:cNvSpPr/>
          <p:nvPr/>
        </p:nvSpPr>
        <p:spPr>
          <a:xfrm>
            <a:off x="20061994" y="10317882"/>
            <a:ext cx="2508683" cy="1418594"/>
          </a:xfrm>
          <a:prstGeom prst="roundRect">
            <a:avLst>
              <a:gd name="adj" fmla="val 21404"/>
            </a:avLst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76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0406354" y="369724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0406354" y="4754896"/>
            <a:ext cx="909141" cy="9091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1308020" y="4754896"/>
            <a:ext cx="909141" cy="9091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1308020" y="369724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0406354" y="713492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0406354" y="8192576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1308020" y="8192576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1308020" y="713492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user (1).png" descr="user (1).png"/>
          <p:cNvPicPr>
            <a:picLocks noChangeAspect="1"/>
          </p:cNvPicPr>
          <p:nvPr/>
        </p:nvPicPr>
        <p:blipFill>
          <a:blip r:embed="rId3">
            <a:alphaModFix amt="59520"/>
          </a:blip>
          <a:stretch>
            <a:fillRect/>
          </a:stretch>
        </p:blipFill>
        <p:spPr>
          <a:xfrm>
            <a:off x="20410932" y="10572608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1312598" y="10572608"/>
            <a:ext cx="909141" cy="909141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Current Time"/>
          <p:cNvSpPr txBox="1"/>
          <p:nvPr/>
        </p:nvSpPr>
        <p:spPr>
          <a:xfrm>
            <a:off x="20186667" y="1236570"/>
            <a:ext cx="225018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Current Time</a:t>
            </a:r>
          </a:p>
        </p:txBody>
      </p:sp>
      <p:sp>
        <p:nvSpPr>
          <p:cNvPr id="287" name="780"/>
          <p:cNvSpPr txBox="1"/>
          <p:nvPr/>
        </p:nvSpPr>
        <p:spPr>
          <a:xfrm>
            <a:off x="20454856" y="1659944"/>
            <a:ext cx="1713801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 b="0" i="1">
                <a:latin typeface="Noto Sans Display Regular Medium"/>
                <a:ea typeface="Noto Sans Display Regular Medium"/>
                <a:cs typeface="Noto Sans Display Regular Medium"/>
                <a:sym typeface="Noto Sans Display Regular Medium"/>
              </a:defRPr>
            </a:lvl1pPr>
          </a:lstStyle>
          <a:p>
            <a:r>
              <a:t>780</a:t>
            </a:r>
          </a:p>
        </p:txBody>
      </p:sp>
      <p:sp>
        <p:nvSpPr>
          <p:cNvPr id="288" name="Available"/>
          <p:cNvSpPr txBox="1"/>
          <p:nvPr/>
        </p:nvSpPr>
        <p:spPr>
          <a:xfrm>
            <a:off x="20503277" y="6024470"/>
            <a:ext cx="16169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Available</a:t>
            </a:r>
          </a:p>
        </p:txBody>
      </p:sp>
      <p:sp>
        <p:nvSpPr>
          <p:cNvPr id="289" name="Available"/>
          <p:cNvSpPr txBox="1"/>
          <p:nvPr/>
        </p:nvSpPr>
        <p:spPr>
          <a:xfrm>
            <a:off x="20527285" y="9462149"/>
            <a:ext cx="16169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Available</a:t>
            </a:r>
          </a:p>
        </p:txBody>
      </p:sp>
      <p:sp>
        <p:nvSpPr>
          <p:cNvPr id="290" name="780~855"/>
          <p:cNvSpPr txBox="1"/>
          <p:nvPr/>
        </p:nvSpPr>
        <p:spPr>
          <a:xfrm>
            <a:off x="20576559" y="11857129"/>
            <a:ext cx="15184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780~855</a:t>
            </a:r>
          </a:p>
        </p:txBody>
      </p:sp>
      <p:sp>
        <p:nvSpPr>
          <p:cNvPr id="291" name="Rounded Rectangle"/>
          <p:cNvSpPr/>
          <p:nvPr/>
        </p:nvSpPr>
        <p:spPr>
          <a:xfrm>
            <a:off x="10168174" y="1433703"/>
            <a:ext cx="8854558" cy="10883206"/>
          </a:xfrm>
          <a:prstGeom prst="roundRect">
            <a:avLst>
              <a:gd name="adj" fmla="val 4653"/>
            </a:avLst>
          </a:prstGeom>
          <a:solidFill>
            <a:srgbClr val="EAEAE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aphicFrame>
        <p:nvGraphicFramePr>
          <p:cNvPr id="292" name="Table 1"/>
          <p:cNvGraphicFramePr/>
          <p:nvPr/>
        </p:nvGraphicFramePr>
        <p:xfrm>
          <a:off x="10462879" y="1795305"/>
          <a:ext cx="8265148" cy="101599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066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6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6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6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428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arrival 
timestamp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group
size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dining
duration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answer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780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75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780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3" name="Assigning the smallest table"/>
          <p:cNvSpPr txBox="1"/>
          <p:nvPr/>
        </p:nvSpPr>
        <p:spPr>
          <a:xfrm>
            <a:off x="1790714" y="2707725"/>
            <a:ext cx="643128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Assigning the smallest table</a:t>
            </a:r>
          </a:p>
        </p:txBody>
      </p:sp>
      <p:sp>
        <p:nvSpPr>
          <p:cNvPr id="294" name="Rectangle"/>
          <p:cNvSpPr/>
          <p:nvPr/>
        </p:nvSpPr>
        <p:spPr>
          <a:xfrm>
            <a:off x="1418185" y="5178825"/>
            <a:ext cx="3194371" cy="6936643"/>
          </a:xfrm>
          <a:prstGeom prst="roundRect">
            <a:avLst>
              <a:gd name="adj" fmla="val 0"/>
            </a:avLst>
          </a:prstGeom>
          <a:solidFill>
            <a:srgbClr val="EAEAE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5" name="6 2…"/>
          <p:cNvSpPr txBox="1"/>
          <p:nvPr/>
        </p:nvSpPr>
        <p:spPr>
          <a:xfrm>
            <a:off x="1831275" y="5453096"/>
            <a:ext cx="2368190" cy="638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6 2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780 1 75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820 2 40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830 3 30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840 4 100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845 1 60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850 2 65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2 1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4 2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Line"/>
          <p:cNvSpPr/>
          <p:nvPr/>
        </p:nvSpPr>
        <p:spPr>
          <a:xfrm flipV="1">
            <a:off x="1279963" y="977868"/>
            <a:ext cx="1" cy="1274262"/>
          </a:xfrm>
          <a:prstGeom prst="line">
            <a:avLst/>
          </a:prstGeom>
          <a:ln w="254000">
            <a:solidFill>
              <a:srgbClr val="912A29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8" name="Sample I/O"/>
          <p:cNvSpPr txBox="1"/>
          <p:nvPr/>
        </p:nvSpPr>
        <p:spPr>
          <a:xfrm>
            <a:off x="1843980" y="969575"/>
            <a:ext cx="4505072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Sample I/O</a:t>
            </a:r>
          </a:p>
        </p:txBody>
      </p:sp>
      <p:pic>
        <p:nvPicPr>
          <p:cNvPr id="299" name="6603531.png" descr="6603531.png"/>
          <p:cNvPicPr>
            <a:picLocks noChangeAspect="1"/>
          </p:cNvPicPr>
          <p:nvPr/>
        </p:nvPicPr>
        <p:blipFill>
          <a:blip r:embed="rId2">
            <a:alphaModFix amt="9617"/>
          </a:blip>
          <a:stretch>
            <a:fillRect/>
          </a:stretch>
        </p:blipFill>
        <p:spPr>
          <a:xfrm rot="19800000">
            <a:off x="19083556" y="-2173821"/>
            <a:ext cx="7989815" cy="7989816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Rounded Rectangle"/>
          <p:cNvSpPr/>
          <p:nvPr/>
        </p:nvSpPr>
        <p:spPr>
          <a:xfrm>
            <a:off x="20057416" y="3442523"/>
            <a:ext cx="2508683" cy="2476241"/>
          </a:xfrm>
          <a:prstGeom prst="roundRect">
            <a:avLst>
              <a:gd name="adj" fmla="val 12262"/>
            </a:avLst>
          </a:prstGeom>
          <a:solidFill>
            <a:srgbClr val="D5D5D5"/>
          </a:solidFill>
          <a:ln w="101600">
            <a:solidFill>
              <a:schemeClr val="accent3">
                <a:hueOff val="914337"/>
                <a:satOff val="31515"/>
                <a:lumOff val="-3079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1" name="Rounded Rectangle"/>
          <p:cNvSpPr/>
          <p:nvPr/>
        </p:nvSpPr>
        <p:spPr>
          <a:xfrm>
            <a:off x="20057416" y="6880203"/>
            <a:ext cx="2508683" cy="2476241"/>
          </a:xfrm>
          <a:prstGeom prst="roundRect">
            <a:avLst>
              <a:gd name="adj" fmla="val 12262"/>
            </a:avLst>
          </a:prstGeom>
          <a:solidFill>
            <a:srgbClr val="D5D5D5"/>
          </a:solidFill>
          <a:ln w="101600">
            <a:solidFill>
              <a:schemeClr val="accent3">
                <a:hueOff val="914337"/>
                <a:satOff val="31515"/>
                <a:lumOff val="-3079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2" name="Rounded Rectangle"/>
          <p:cNvSpPr/>
          <p:nvPr/>
        </p:nvSpPr>
        <p:spPr>
          <a:xfrm>
            <a:off x="20061994" y="10317882"/>
            <a:ext cx="2508683" cy="1418594"/>
          </a:xfrm>
          <a:prstGeom prst="roundRect">
            <a:avLst>
              <a:gd name="adj" fmla="val 21404"/>
            </a:avLst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303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0406354" y="369724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0406354" y="4754896"/>
            <a:ext cx="909141" cy="9091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1308020" y="4754896"/>
            <a:ext cx="909141" cy="9091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1308020" y="369724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0406354" y="713492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0406354" y="8192576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1308020" y="8192576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1308020" y="713492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user (1).png" descr="user (1).png"/>
          <p:cNvPicPr>
            <a:picLocks noChangeAspect="1"/>
          </p:cNvPicPr>
          <p:nvPr/>
        </p:nvPicPr>
        <p:blipFill>
          <a:blip r:embed="rId3">
            <a:alphaModFix amt="59520"/>
          </a:blip>
          <a:stretch>
            <a:fillRect/>
          </a:stretch>
        </p:blipFill>
        <p:spPr>
          <a:xfrm>
            <a:off x="20410932" y="10572608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1312598" y="10572608"/>
            <a:ext cx="909141" cy="909141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Current Time"/>
          <p:cNvSpPr txBox="1"/>
          <p:nvPr/>
        </p:nvSpPr>
        <p:spPr>
          <a:xfrm>
            <a:off x="20186667" y="1236570"/>
            <a:ext cx="225018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Current Time</a:t>
            </a:r>
          </a:p>
        </p:txBody>
      </p:sp>
      <p:sp>
        <p:nvSpPr>
          <p:cNvPr id="314" name="820"/>
          <p:cNvSpPr txBox="1"/>
          <p:nvPr/>
        </p:nvSpPr>
        <p:spPr>
          <a:xfrm>
            <a:off x="20454856" y="1659944"/>
            <a:ext cx="1713801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 b="0" i="1">
                <a:latin typeface="Noto Sans Display Regular Medium"/>
                <a:ea typeface="Noto Sans Display Regular Medium"/>
                <a:cs typeface="Noto Sans Display Regular Medium"/>
                <a:sym typeface="Noto Sans Display Regular Medium"/>
              </a:defRPr>
            </a:lvl1pPr>
          </a:lstStyle>
          <a:p>
            <a:r>
              <a:t>820</a:t>
            </a:r>
          </a:p>
        </p:txBody>
      </p:sp>
      <p:sp>
        <p:nvSpPr>
          <p:cNvPr id="315" name="Available"/>
          <p:cNvSpPr txBox="1"/>
          <p:nvPr/>
        </p:nvSpPr>
        <p:spPr>
          <a:xfrm>
            <a:off x="20503277" y="6024470"/>
            <a:ext cx="16169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Available</a:t>
            </a:r>
          </a:p>
        </p:txBody>
      </p:sp>
      <p:sp>
        <p:nvSpPr>
          <p:cNvPr id="316" name="Available"/>
          <p:cNvSpPr txBox="1"/>
          <p:nvPr/>
        </p:nvSpPr>
        <p:spPr>
          <a:xfrm>
            <a:off x="20527285" y="9462149"/>
            <a:ext cx="16169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Available</a:t>
            </a:r>
          </a:p>
        </p:txBody>
      </p:sp>
      <p:sp>
        <p:nvSpPr>
          <p:cNvPr id="317" name="780~855"/>
          <p:cNvSpPr txBox="1"/>
          <p:nvPr/>
        </p:nvSpPr>
        <p:spPr>
          <a:xfrm>
            <a:off x="20576559" y="11857129"/>
            <a:ext cx="15184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780~855</a:t>
            </a:r>
          </a:p>
        </p:txBody>
      </p:sp>
      <p:sp>
        <p:nvSpPr>
          <p:cNvPr id="318" name="Rounded Rectangle"/>
          <p:cNvSpPr/>
          <p:nvPr/>
        </p:nvSpPr>
        <p:spPr>
          <a:xfrm>
            <a:off x="10168174" y="1433703"/>
            <a:ext cx="8854558" cy="10883206"/>
          </a:xfrm>
          <a:prstGeom prst="roundRect">
            <a:avLst>
              <a:gd name="adj" fmla="val 4653"/>
            </a:avLst>
          </a:prstGeom>
          <a:solidFill>
            <a:srgbClr val="EAEAE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aphicFrame>
        <p:nvGraphicFramePr>
          <p:cNvPr id="319" name="Table 1"/>
          <p:cNvGraphicFramePr/>
          <p:nvPr/>
        </p:nvGraphicFramePr>
        <p:xfrm>
          <a:off x="10462879" y="1795305"/>
          <a:ext cx="8265148" cy="101599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066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6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6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6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428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arrival 
timestamp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group
size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dining
duration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answer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780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75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780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820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40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0" name="Rectangle"/>
          <p:cNvSpPr/>
          <p:nvPr/>
        </p:nvSpPr>
        <p:spPr>
          <a:xfrm>
            <a:off x="1418185" y="5178825"/>
            <a:ext cx="3194371" cy="6936643"/>
          </a:xfrm>
          <a:prstGeom prst="roundRect">
            <a:avLst>
              <a:gd name="adj" fmla="val 0"/>
            </a:avLst>
          </a:prstGeom>
          <a:solidFill>
            <a:srgbClr val="EAEAE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1" name="6 2…"/>
          <p:cNvSpPr txBox="1"/>
          <p:nvPr/>
        </p:nvSpPr>
        <p:spPr>
          <a:xfrm>
            <a:off x="1831275" y="5453096"/>
            <a:ext cx="2368190" cy="638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6 2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780 1 75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820 2 40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830 3 30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840 4 100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845 1 60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850 2 65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2 1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4 2</a:t>
            </a:r>
          </a:p>
        </p:txBody>
      </p:sp>
      <p:sp>
        <p:nvSpPr>
          <p:cNvPr id="322" name="Line"/>
          <p:cNvSpPr/>
          <p:nvPr/>
        </p:nvSpPr>
        <p:spPr>
          <a:xfrm flipH="1">
            <a:off x="4165698" y="7057938"/>
            <a:ext cx="909141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23" name="Add to waiting list"/>
          <p:cNvSpPr txBox="1"/>
          <p:nvPr/>
        </p:nvSpPr>
        <p:spPr>
          <a:xfrm>
            <a:off x="5442870" y="6657888"/>
            <a:ext cx="450507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Add to waiting list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Line"/>
          <p:cNvSpPr/>
          <p:nvPr/>
        </p:nvSpPr>
        <p:spPr>
          <a:xfrm flipV="1">
            <a:off x="1279963" y="977868"/>
            <a:ext cx="1" cy="1274262"/>
          </a:xfrm>
          <a:prstGeom prst="line">
            <a:avLst/>
          </a:prstGeom>
          <a:ln w="254000">
            <a:solidFill>
              <a:srgbClr val="912A29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26" name="Sample I/O"/>
          <p:cNvSpPr txBox="1"/>
          <p:nvPr/>
        </p:nvSpPr>
        <p:spPr>
          <a:xfrm>
            <a:off x="1843980" y="969575"/>
            <a:ext cx="4505072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Sample I/O</a:t>
            </a:r>
          </a:p>
        </p:txBody>
      </p:sp>
      <p:pic>
        <p:nvPicPr>
          <p:cNvPr id="327" name="6603531.png" descr="6603531.png"/>
          <p:cNvPicPr>
            <a:picLocks noChangeAspect="1"/>
          </p:cNvPicPr>
          <p:nvPr/>
        </p:nvPicPr>
        <p:blipFill>
          <a:blip r:embed="rId2">
            <a:alphaModFix amt="9617"/>
          </a:blip>
          <a:stretch>
            <a:fillRect/>
          </a:stretch>
        </p:blipFill>
        <p:spPr>
          <a:xfrm rot="19800000">
            <a:off x="19083556" y="-2173821"/>
            <a:ext cx="7989815" cy="7989816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Rounded Rectangle"/>
          <p:cNvSpPr/>
          <p:nvPr/>
        </p:nvSpPr>
        <p:spPr>
          <a:xfrm>
            <a:off x="20057416" y="3442522"/>
            <a:ext cx="2508683" cy="2476242"/>
          </a:xfrm>
          <a:prstGeom prst="roundRect">
            <a:avLst>
              <a:gd name="adj" fmla="val 12262"/>
            </a:avLst>
          </a:prstGeom>
          <a:solidFill>
            <a:srgbClr val="D5D5D5"/>
          </a:solidFill>
          <a:ln w="101600">
            <a:solidFill>
              <a:schemeClr val="accent3">
                <a:hueOff val="914337"/>
                <a:satOff val="31515"/>
                <a:lumOff val="-3079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9" name="Rounded Rectangle"/>
          <p:cNvSpPr/>
          <p:nvPr/>
        </p:nvSpPr>
        <p:spPr>
          <a:xfrm>
            <a:off x="20057416" y="6880203"/>
            <a:ext cx="2508683" cy="2476241"/>
          </a:xfrm>
          <a:prstGeom prst="roundRect">
            <a:avLst>
              <a:gd name="adj" fmla="val 12262"/>
            </a:avLst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0" name="Rounded Rectangle"/>
          <p:cNvSpPr/>
          <p:nvPr/>
        </p:nvSpPr>
        <p:spPr>
          <a:xfrm>
            <a:off x="20061994" y="10317882"/>
            <a:ext cx="2508683" cy="1418594"/>
          </a:xfrm>
          <a:prstGeom prst="roundRect">
            <a:avLst>
              <a:gd name="adj" fmla="val 21404"/>
            </a:avLst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331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0406354" y="369724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0406354" y="4754896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3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1308020" y="4754896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4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1308020" y="369724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0406354" y="713492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0406354" y="8192576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7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1308020" y="8192576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1308020" y="713492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user (1).png" descr="user (1).png"/>
          <p:cNvPicPr>
            <a:picLocks noChangeAspect="1"/>
          </p:cNvPicPr>
          <p:nvPr/>
        </p:nvPicPr>
        <p:blipFill>
          <a:blip r:embed="rId3">
            <a:alphaModFix amt="59520"/>
          </a:blip>
          <a:stretch>
            <a:fillRect/>
          </a:stretch>
        </p:blipFill>
        <p:spPr>
          <a:xfrm>
            <a:off x="20410932" y="10572608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1312598" y="10572608"/>
            <a:ext cx="909141" cy="909141"/>
          </a:xfrm>
          <a:prstGeom prst="rect">
            <a:avLst/>
          </a:prstGeom>
          <a:ln w="12700">
            <a:miter lim="400000"/>
          </a:ln>
        </p:spPr>
      </p:pic>
      <p:sp>
        <p:nvSpPr>
          <p:cNvPr id="341" name="Current Time"/>
          <p:cNvSpPr txBox="1"/>
          <p:nvPr/>
        </p:nvSpPr>
        <p:spPr>
          <a:xfrm>
            <a:off x="20186667" y="1236570"/>
            <a:ext cx="225018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Current Time</a:t>
            </a:r>
          </a:p>
        </p:txBody>
      </p:sp>
      <p:sp>
        <p:nvSpPr>
          <p:cNvPr id="342" name="820"/>
          <p:cNvSpPr txBox="1"/>
          <p:nvPr/>
        </p:nvSpPr>
        <p:spPr>
          <a:xfrm>
            <a:off x="20454856" y="1659944"/>
            <a:ext cx="1713801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 b="0" i="1">
                <a:latin typeface="Noto Sans Display Regular Medium"/>
                <a:ea typeface="Noto Sans Display Regular Medium"/>
                <a:cs typeface="Noto Sans Display Regular Medium"/>
                <a:sym typeface="Noto Sans Display Regular Medium"/>
              </a:defRPr>
            </a:lvl1pPr>
          </a:lstStyle>
          <a:p>
            <a:r>
              <a:t>820</a:t>
            </a:r>
          </a:p>
        </p:txBody>
      </p:sp>
      <p:sp>
        <p:nvSpPr>
          <p:cNvPr id="343" name="Available"/>
          <p:cNvSpPr txBox="1"/>
          <p:nvPr/>
        </p:nvSpPr>
        <p:spPr>
          <a:xfrm>
            <a:off x="20503277" y="6024469"/>
            <a:ext cx="16169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Available</a:t>
            </a:r>
          </a:p>
        </p:txBody>
      </p:sp>
      <p:sp>
        <p:nvSpPr>
          <p:cNvPr id="344" name="820~860"/>
          <p:cNvSpPr txBox="1"/>
          <p:nvPr/>
        </p:nvSpPr>
        <p:spPr>
          <a:xfrm>
            <a:off x="20576559" y="9462149"/>
            <a:ext cx="15184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820~860</a:t>
            </a:r>
          </a:p>
        </p:txBody>
      </p:sp>
      <p:sp>
        <p:nvSpPr>
          <p:cNvPr id="345" name="Rounded Rectangle"/>
          <p:cNvSpPr/>
          <p:nvPr/>
        </p:nvSpPr>
        <p:spPr>
          <a:xfrm>
            <a:off x="10168174" y="1433703"/>
            <a:ext cx="8854558" cy="10883206"/>
          </a:xfrm>
          <a:prstGeom prst="roundRect">
            <a:avLst>
              <a:gd name="adj" fmla="val 4653"/>
            </a:avLst>
          </a:prstGeom>
          <a:solidFill>
            <a:srgbClr val="EAEAE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aphicFrame>
        <p:nvGraphicFramePr>
          <p:cNvPr id="346" name="Table 1"/>
          <p:cNvGraphicFramePr/>
          <p:nvPr/>
        </p:nvGraphicFramePr>
        <p:xfrm>
          <a:off x="10462879" y="1795305"/>
          <a:ext cx="8265148" cy="101599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066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6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6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6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428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arrival 
timestamp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group
size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dining
duration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answer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780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75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780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820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40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820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7" name="780~855"/>
          <p:cNvSpPr txBox="1"/>
          <p:nvPr/>
        </p:nvSpPr>
        <p:spPr>
          <a:xfrm>
            <a:off x="20576559" y="11857129"/>
            <a:ext cx="15184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780~855</a:t>
            </a:r>
          </a:p>
        </p:txBody>
      </p:sp>
      <p:sp>
        <p:nvSpPr>
          <p:cNvPr id="348" name="Rectangle"/>
          <p:cNvSpPr/>
          <p:nvPr/>
        </p:nvSpPr>
        <p:spPr>
          <a:xfrm>
            <a:off x="1418185" y="5178825"/>
            <a:ext cx="3194371" cy="6936643"/>
          </a:xfrm>
          <a:prstGeom prst="roundRect">
            <a:avLst>
              <a:gd name="adj" fmla="val 0"/>
            </a:avLst>
          </a:prstGeom>
          <a:solidFill>
            <a:srgbClr val="EAEAE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9" name="6 2…"/>
          <p:cNvSpPr txBox="1"/>
          <p:nvPr/>
        </p:nvSpPr>
        <p:spPr>
          <a:xfrm>
            <a:off x="1831275" y="5453096"/>
            <a:ext cx="2368190" cy="638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6 2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780 1 75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820 2 40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830 3 30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840 4 100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845 1 60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850 2 65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2 1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4 2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Line"/>
          <p:cNvSpPr/>
          <p:nvPr/>
        </p:nvSpPr>
        <p:spPr>
          <a:xfrm flipV="1">
            <a:off x="1279963" y="977868"/>
            <a:ext cx="1" cy="1274262"/>
          </a:xfrm>
          <a:prstGeom prst="line">
            <a:avLst/>
          </a:prstGeom>
          <a:ln w="254000">
            <a:solidFill>
              <a:srgbClr val="912A29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2" name="Sample I/O"/>
          <p:cNvSpPr txBox="1"/>
          <p:nvPr/>
        </p:nvSpPr>
        <p:spPr>
          <a:xfrm>
            <a:off x="1843980" y="969575"/>
            <a:ext cx="4505072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Sample I/O</a:t>
            </a:r>
          </a:p>
        </p:txBody>
      </p:sp>
      <p:pic>
        <p:nvPicPr>
          <p:cNvPr id="353" name="6603531.png" descr="6603531.png"/>
          <p:cNvPicPr>
            <a:picLocks noChangeAspect="1"/>
          </p:cNvPicPr>
          <p:nvPr/>
        </p:nvPicPr>
        <p:blipFill>
          <a:blip r:embed="rId2">
            <a:alphaModFix amt="9617"/>
          </a:blip>
          <a:stretch>
            <a:fillRect/>
          </a:stretch>
        </p:blipFill>
        <p:spPr>
          <a:xfrm rot="19800000">
            <a:off x="19083556" y="-2173821"/>
            <a:ext cx="7989815" cy="7989816"/>
          </a:xfrm>
          <a:prstGeom prst="rect">
            <a:avLst/>
          </a:prstGeom>
          <a:ln w="12700">
            <a:miter lim="400000"/>
          </a:ln>
        </p:spPr>
      </p:pic>
      <p:sp>
        <p:nvSpPr>
          <p:cNvPr id="354" name="Rounded Rectangle"/>
          <p:cNvSpPr/>
          <p:nvPr/>
        </p:nvSpPr>
        <p:spPr>
          <a:xfrm>
            <a:off x="20057416" y="3442523"/>
            <a:ext cx="2508683" cy="2476241"/>
          </a:xfrm>
          <a:prstGeom prst="roundRect">
            <a:avLst>
              <a:gd name="adj" fmla="val 12262"/>
            </a:avLst>
          </a:prstGeom>
          <a:solidFill>
            <a:srgbClr val="D5D5D5"/>
          </a:solidFill>
          <a:ln w="101600">
            <a:solidFill>
              <a:schemeClr val="accent3">
                <a:hueOff val="914337"/>
                <a:satOff val="31515"/>
                <a:lumOff val="-3079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5" name="Rounded Rectangle"/>
          <p:cNvSpPr/>
          <p:nvPr/>
        </p:nvSpPr>
        <p:spPr>
          <a:xfrm>
            <a:off x="20057416" y="6880203"/>
            <a:ext cx="2508683" cy="2476241"/>
          </a:xfrm>
          <a:prstGeom prst="roundRect">
            <a:avLst>
              <a:gd name="adj" fmla="val 12262"/>
            </a:avLst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6" name="Rounded Rectangle"/>
          <p:cNvSpPr/>
          <p:nvPr/>
        </p:nvSpPr>
        <p:spPr>
          <a:xfrm>
            <a:off x="20061994" y="10317882"/>
            <a:ext cx="2508683" cy="1418594"/>
          </a:xfrm>
          <a:prstGeom prst="roundRect">
            <a:avLst>
              <a:gd name="adj" fmla="val 21404"/>
            </a:avLst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357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0406354" y="369724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0406354" y="4754896"/>
            <a:ext cx="909141" cy="9091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1308020" y="4754896"/>
            <a:ext cx="909141" cy="9091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1308020" y="369724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0406354" y="713492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2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0406354" y="8192576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3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1308020" y="8192576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4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1308020" y="713492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user (1).png" descr="user (1).png"/>
          <p:cNvPicPr>
            <a:picLocks noChangeAspect="1"/>
          </p:cNvPicPr>
          <p:nvPr/>
        </p:nvPicPr>
        <p:blipFill>
          <a:blip r:embed="rId3">
            <a:alphaModFix amt="59520"/>
          </a:blip>
          <a:stretch>
            <a:fillRect/>
          </a:stretch>
        </p:blipFill>
        <p:spPr>
          <a:xfrm>
            <a:off x="20410932" y="10572608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6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1312598" y="10572608"/>
            <a:ext cx="909141" cy="909141"/>
          </a:xfrm>
          <a:prstGeom prst="rect">
            <a:avLst/>
          </a:prstGeom>
          <a:ln w="12700">
            <a:miter lim="400000"/>
          </a:ln>
        </p:spPr>
      </p:pic>
      <p:sp>
        <p:nvSpPr>
          <p:cNvPr id="367" name="Current Time"/>
          <p:cNvSpPr txBox="1"/>
          <p:nvPr/>
        </p:nvSpPr>
        <p:spPr>
          <a:xfrm>
            <a:off x="20186667" y="1236570"/>
            <a:ext cx="225018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Current Time</a:t>
            </a:r>
          </a:p>
        </p:txBody>
      </p:sp>
      <p:sp>
        <p:nvSpPr>
          <p:cNvPr id="368" name="830"/>
          <p:cNvSpPr txBox="1"/>
          <p:nvPr/>
        </p:nvSpPr>
        <p:spPr>
          <a:xfrm>
            <a:off x="20454856" y="1659944"/>
            <a:ext cx="1713801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 b="0" i="1">
                <a:latin typeface="Noto Sans Display Regular Medium"/>
                <a:ea typeface="Noto Sans Display Regular Medium"/>
                <a:cs typeface="Noto Sans Display Regular Medium"/>
                <a:sym typeface="Noto Sans Display Regular Medium"/>
              </a:defRPr>
            </a:lvl1pPr>
          </a:lstStyle>
          <a:p>
            <a:r>
              <a:t>830</a:t>
            </a:r>
          </a:p>
        </p:txBody>
      </p:sp>
      <p:sp>
        <p:nvSpPr>
          <p:cNvPr id="369" name="Available"/>
          <p:cNvSpPr txBox="1"/>
          <p:nvPr/>
        </p:nvSpPr>
        <p:spPr>
          <a:xfrm>
            <a:off x="20503277" y="6024470"/>
            <a:ext cx="16169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Available</a:t>
            </a:r>
          </a:p>
        </p:txBody>
      </p:sp>
      <p:sp>
        <p:nvSpPr>
          <p:cNvPr id="370" name="Rounded Rectangle"/>
          <p:cNvSpPr/>
          <p:nvPr/>
        </p:nvSpPr>
        <p:spPr>
          <a:xfrm>
            <a:off x="10168174" y="1433703"/>
            <a:ext cx="8854558" cy="10883206"/>
          </a:xfrm>
          <a:prstGeom prst="roundRect">
            <a:avLst>
              <a:gd name="adj" fmla="val 4653"/>
            </a:avLst>
          </a:prstGeom>
          <a:solidFill>
            <a:srgbClr val="EAEAE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aphicFrame>
        <p:nvGraphicFramePr>
          <p:cNvPr id="371" name="Table 1"/>
          <p:cNvGraphicFramePr/>
          <p:nvPr/>
        </p:nvGraphicFramePr>
        <p:xfrm>
          <a:off x="10462879" y="1795305"/>
          <a:ext cx="8265148" cy="101599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066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6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6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6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428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arrival 
timestamp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group
size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dining
duration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answer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780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75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780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820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40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820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830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30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2" name="820~860"/>
          <p:cNvSpPr txBox="1"/>
          <p:nvPr/>
        </p:nvSpPr>
        <p:spPr>
          <a:xfrm>
            <a:off x="20576559" y="9462149"/>
            <a:ext cx="15184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820~860</a:t>
            </a:r>
          </a:p>
        </p:txBody>
      </p:sp>
      <p:sp>
        <p:nvSpPr>
          <p:cNvPr id="373" name="780~855"/>
          <p:cNvSpPr txBox="1"/>
          <p:nvPr/>
        </p:nvSpPr>
        <p:spPr>
          <a:xfrm>
            <a:off x="20576559" y="11857129"/>
            <a:ext cx="15184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780~855</a:t>
            </a:r>
          </a:p>
        </p:txBody>
      </p:sp>
      <p:sp>
        <p:nvSpPr>
          <p:cNvPr id="374" name="Rectangle"/>
          <p:cNvSpPr/>
          <p:nvPr/>
        </p:nvSpPr>
        <p:spPr>
          <a:xfrm>
            <a:off x="1418185" y="5178825"/>
            <a:ext cx="3194371" cy="6936643"/>
          </a:xfrm>
          <a:prstGeom prst="roundRect">
            <a:avLst>
              <a:gd name="adj" fmla="val 0"/>
            </a:avLst>
          </a:prstGeom>
          <a:solidFill>
            <a:srgbClr val="EAEAE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5" name="6 2…"/>
          <p:cNvSpPr txBox="1"/>
          <p:nvPr/>
        </p:nvSpPr>
        <p:spPr>
          <a:xfrm>
            <a:off x="1831275" y="5453096"/>
            <a:ext cx="2368190" cy="638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6 2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780 1 75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820 2 40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830 3 30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840 4 100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845 1 60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850 2 65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2 1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4 2</a:t>
            </a:r>
          </a:p>
        </p:txBody>
      </p:sp>
      <p:sp>
        <p:nvSpPr>
          <p:cNvPr id="376" name="Line"/>
          <p:cNvSpPr/>
          <p:nvPr/>
        </p:nvSpPr>
        <p:spPr>
          <a:xfrm flipH="1">
            <a:off x="4165698" y="7667538"/>
            <a:ext cx="909141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7" name="Add to waiting list"/>
          <p:cNvSpPr txBox="1"/>
          <p:nvPr/>
        </p:nvSpPr>
        <p:spPr>
          <a:xfrm>
            <a:off x="5442870" y="7267488"/>
            <a:ext cx="450507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Add to waiting list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Line"/>
          <p:cNvSpPr/>
          <p:nvPr/>
        </p:nvSpPr>
        <p:spPr>
          <a:xfrm flipV="1">
            <a:off x="1279963" y="977868"/>
            <a:ext cx="1" cy="1274262"/>
          </a:xfrm>
          <a:prstGeom prst="line">
            <a:avLst/>
          </a:prstGeom>
          <a:ln w="254000">
            <a:solidFill>
              <a:srgbClr val="912A29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80" name="Sample I/O"/>
          <p:cNvSpPr txBox="1"/>
          <p:nvPr/>
        </p:nvSpPr>
        <p:spPr>
          <a:xfrm>
            <a:off x="1843980" y="969575"/>
            <a:ext cx="4505072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Sample I/O</a:t>
            </a:r>
          </a:p>
        </p:txBody>
      </p:sp>
      <p:pic>
        <p:nvPicPr>
          <p:cNvPr id="381" name="6603531.png" descr="6603531.png"/>
          <p:cNvPicPr>
            <a:picLocks noChangeAspect="1"/>
          </p:cNvPicPr>
          <p:nvPr/>
        </p:nvPicPr>
        <p:blipFill>
          <a:blip r:embed="rId2">
            <a:alphaModFix amt="9617"/>
          </a:blip>
          <a:stretch>
            <a:fillRect/>
          </a:stretch>
        </p:blipFill>
        <p:spPr>
          <a:xfrm rot="19800000">
            <a:off x="19083556" y="-2173821"/>
            <a:ext cx="7989815" cy="7989816"/>
          </a:xfrm>
          <a:prstGeom prst="rect">
            <a:avLst/>
          </a:prstGeom>
          <a:ln w="12700">
            <a:miter lim="400000"/>
          </a:ln>
        </p:spPr>
      </p:pic>
      <p:sp>
        <p:nvSpPr>
          <p:cNvPr id="382" name="Rounded Rectangle"/>
          <p:cNvSpPr/>
          <p:nvPr/>
        </p:nvSpPr>
        <p:spPr>
          <a:xfrm>
            <a:off x="20057416" y="3442522"/>
            <a:ext cx="2508683" cy="2476242"/>
          </a:xfrm>
          <a:prstGeom prst="roundRect">
            <a:avLst>
              <a:gd name="adj" fmla="val 12262"/>
            </a:avLst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3" name="Rounded Rectangle"/>
          <p:cNvSpPr/>
          <p:nvPr/>
        </p:nvSpPr>
        <p:spPr>
          <a:xfrm>
            <a:off x="20057416" y="6880203"/>
            <a:ext cx="2508683" cy="2476241"/>
          </a:xfrm>
          <a:prstGeom prst="roundRect">
            <a:avLst>
              <a:gd name="adj" fmla="val 12262"/>
            </a:avLst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4" name="Rounded Rectangle"/>
          <p:cNvSpPr/>
          <p:nvPr/>
        </p:nvSpPr>
        <p:spPr>
          <a:xfrm>
            <a:off x="20061994" y="10317882"/>
            <a:ext cx="2508683" cy="1418594"/>
          </a:xfrm>
          <a:prstGeom prst="roundRect">
            <a:avLst>
              <a:gd name="adj" fmla="val 21404"/>
            </a:avLst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385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0406354" y="369724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6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0406354" y="4754896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7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1308020" y="4754896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8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1308020" y="369724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9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0406354" y="713492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0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0406354" y="8192576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1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1308020" y="8192576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2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1308020" y="713492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3" name="user (1).png" descr="user (1).png"/>
          <p:cNvPicPr>
            <a:picLocks noChangeAspect="1"/>
          </p:cNvPicPr>
          <p:nvPr/>
        </p:nvPicPr>
        <p:blipFill>
          <a:blip r:embed="rId3">
            <a:alphaModFix amt="59520"/>
          </a:blip>
          <a:stretch>
            <a:fillRect/>
          </a:stretch>
        </p:blipFill>
        <p:spPr>
          <a:xfrm>
            <a:off x="20410932" y="10572608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4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1312598" y="10572608"/>
            <a:ext cx="909141" cy="909141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Current Time"/>
          <p:cNvSpPr txBox="1"/>
          <p:nvPr/>
        </p:nvSpPr>
        <p:spPr>
          <a:xfrm>
            <a:off x="20186667" y="1236570"/>
            <a:ext cx="225018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Current Time</a:t>
            </a:r>
          </a:p>
        </p:txBody>
      </p:sp>
      <p:sp>
        <p:nvSpPr>
          <p:cNvPr id="396" name="830"/>
          <p:cNvSpPr txBox="1"/>
          <p:nvPr/>
        </p:nvSpPr>
        <p:spPr>
          <a:xfrm>
            <a:off x="20454856" y="1659944"/>
            <a:ext cx="1713801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 b="0" i="1">
                <a:latin typeface="Noto Sans Display Regular Medium"/>
                <a:ea typeface="Noto Sans Display Regular Medium"/>
                <a:cs typeface="Noto Sans Display Regular Medium"/>
                <a:sym typeface="Noto Sans Display Regular Medium"/>
              </a:defRPr>
            </a:lvl1pPr>
          </a:lstStyle>
          <a:p>
            <a:r>
              <a:t>830</a:t>
            </a:r>
          </a:p>
        </p:txBody>
      </p:sp>
      <p:sp>
        <p:nvSpPr>
          <p:cNvPr id="397" name="830~860"/>
          <p:cNvSpPr txBox="1"/>
          <p:nvPr/>
        </p:nvSpPr>
        <p:spPr>
          <a:xfrm>
            <a:off x="20552551" y="6024469"/>
            <a:ext cx="15184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830~860</a:t>
            </a:r>
          </a:p>
        </p:txBody>
      </p:sp>
      <p:sp>
        <p:nvSpPr>
          <p:cNvPr id="398" name="Rounded Rectangle"/>
          <p:cNvSpPr/>
          <p:nvPr/>
        </p:nvSpPr>
        <p:spPr>
          <a:xfrm>
            <a:off x="10168174" y="1433703"/>
            <a:ext cx="8854558" cy="10883206"/>
          </a:xfrm>
          <a:prstGeom prst="roundRect">
            <a:avLst>
              <a:gd name="adj" fmla="val 4653"/>
            </a:avLst>
          </a:prstGeom>
          <a:solidFill>
            <a:srgbClr val="EAEAE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aphicFrame>
        <p:nvGraphicFramePr>
          <p:cNvPr id="399" name="Table 1"/>
          <p:cNvGraphicFramePr/>
          <p:nvPr/>
        </p:nvGraphicFramePr>
        <p:xfrm>
          <a:off x="10462879" y="1795305"/>
          <a:ext cx="8265148" cy="101599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066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6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6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6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428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arrival 
timestamp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group
size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dining
duration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answer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780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75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780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820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40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820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830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30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830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00" name="820~860"/>
          <p:cNvSpPr txBox="1"/>
          <p:nvPr/>
        </p:nvSpPr>
        <p:spPr>
          <a:xfrm>
            <a:off x="20576559" y="9462149"/>
            <a:ext cx="15184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820~860</a:t>
            </a:r>
          </a:p>
        </p:txBody>
      </p:sp>
      <p:sp>
        <p:nvSpPr>
          <p:cNvPr id="401" name="780~855"/>
          <p:cNvSpPr txBox="1"/>
          <p:nvPr/>
        </p:nvSpPr>
        <p:spPr>
          <a:xfrm>
            <a:off x="20576559" y="11857129"/>
            <a:ext cx="15184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780~855</a:t>
            </a:r>
          </a:p>
        </p:txBody>
      </p:sp>
      <p:sp>
        <p:nvSpPr>
          <p:cNvPr id="402" name="Rectangle"/>
          <p:cNvSpPr/>
          <p:nvPr/>
        </p:nvSpPr>
        <p:spPr>
          <a:xfrm>
            <a:off x="1418185" y="5178825"/>
            <a:ext cx="3194371" cy="6936643"/>
          </a:xfrm>
          <a:prstGeom prst="roundRect">
            <a:avLst>
              <a:gd name="adj" fmla="val 0"/>
            </a:avLst>
          </a:prstGeom>
          <a:solidFill>
            <a:srgbClr val="EAEAE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3" name="6 2…"/>
          <p:cNvSpPr txBox="1"/>
          <p:nvPr/>
        </p:nvSpPr>
        <p:spPr>
          <a:xfrm>
            <a:off x="1831275" y="5453096"/>
            <a:ext cx="2368190" cy="638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6 2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780 1 75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820 2 40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830 3 30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840 4 100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845 1 60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850 2 65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2 1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4 2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1279963" y="977868"/>
            <a:ext cx="1" cy="1274262"/>
          </a:xfrm>
          <a:prstGeom prst="line">
            <a:avLst/>
          </a:prstGeom>
          <a:ln w="254000">
            <a:solidFill>
              <a:srgbClr val="912A29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06" name="Sample I/O"/>
          <p:cNvSpPr txBox="1"/>
          <p:nvPr/>
        </p:nvSpPr>
        <p:spPr>
          <a:xfrm>
            <a:off x="1843980" y="969575"/>
            <a:ext cx="4505072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Sample I/O</a:t>
            </a:r>
          </a:p>
        </p:txBody>
      </p:sp>
      <p:pic>
        <p:nvPicPr>
          <p:cNvPr id="407" name="6603531.png" descr="6603531.png"/>
          <p:cNvPicPr>
            <a:picLocks noChangeAspect="1"/>
          </p:cNvPicPr>
          <p:nvPr/>
        </p:nvPicPr>
        <p:blipFill>
          <a:blip r:embed="rId2">
            <a:alphaModFix amt="9617"/>
          </a:blip>
          <a:stretch>
            <a:fillRect/>
          </a:stretch>
        </p:blipFill>
        <p:spPr>
          <a:xfrm rot="19800000">
            <a:off x="19083556" y="-2173821"/>
            <a:ext cx="7989815" cy="7989816"/>
          </a:xfrm>
          <a:prstGeom prst="rect">
            <a:avLst/>
          </a:prstGeom>
          <a:ln w="12700">
            <a:miter lim="400000"/>
          </a:ln>
        </p:spPr>
      </p:pic>
      <p:sp>
        <p:nvSpPr>
          <p:cNvPr id="408" name="Rounded Rectangle"/>
          <p:cNvSpPr/>
          <p:nvPr/>
        </p:nvSpPr>
        <p:spPr>
          <a:xfrm>
            <a:off x="20057416" y="3442522"/>
            <a:ext cx="2508683" cy="2476242"/>
          </a:xfrm>
          <a:prstGeom prst="roundRect">
            <a:avLst>
              <a:gd name="adj" fmla="val 12262"/>
            </a:avLst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9" name="Rounded Rectangle"/>
          <p:cNvSpPr/>
          <p:nvPr/>
        </p:nvSpPr>
        <p:spPr>
          <a:xfrm>
            <a:off x="20057416" y="6880203"/>
            <a:ext cx="2508683" cy="2476241"/>
          </a:xfrm>
          <a:prstGeom prst="roundRect">
            <a:avLst>
              <a:gd name="adj" fmla="val 12262"/>
            </a:avLst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0" name="Rounded Rectangle"/>
          <p:cNvSpPr/>
          <p:nvPr/>
        </p:nvSpPr>
        <p:spPr>
          <a:xfrm>
            <a:off x="20061994" y="10317882"/>
            <a:ext cx="2508683" cy="1418594"/>
          </a:xfrm>
          <a:prstGeom prst="roundRect">
            <a:avLst>
              <a:gd name="adj" fmla="val 21404"/>
            </a:avLst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411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0406354" y="369724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2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0406354" y="4754896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3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1308020" y="4754896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4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1308020" y="369724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5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0406354" y="713492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6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0406354" y="8192576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7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1308020" y="8192576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8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1308020" y="713492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9" name="user (1).png" descr="user (1).png"/>
          <p:cNvPicPr>
            <a:picLocks noChangeAspect="1"/>
          </p:cNvPicPr>
          <p:nvPr/>
        </p:nvPicPr>
        <p:blipFill>
          <a:blip r:embed="rId3">
            <a:alphaModFix amt="59520"/>
          </a:blip>
          <a:stretch>
            <a:fillRect/>
          </a:stretch>
        </p:blipFill>
        <p:spPr>
          <a:xfrm>
            <a:off x="20410932" y="10572608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0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1312598" y="10572608"/>
            <a:ext cx="909141" cy="909141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Current Time"/>
          <p:cNvSpPr txBox="1"/>
          <p:nvPr/>
        </p:nvSpPr>
        <p:spPr>
          <a:xfrm>
            <a:off x="20186667" y="1236570"/>
            <a:ext cx="225018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Current Time</a:t>
            </a:r>
          </a:p>
        </p:txBody>
      </p:sp>
      <p:sp>
        <p:nvSpPr>
          <p:cNvPr id="422" name="840"/>
          <p:cNvSpPr txBox="1"/>
          <p:nvPr/>
        </p:nvSpPr>
        <p:spPr>
          <a:xfrm>
            <a:off x="20454856" y="1659944"/>
            <a:ext cx="1713801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 b="0" i="1">
                <a:latin typeface="Noto Sans Display Regular Medium"/>
                <a:ea typeface="Noto Sans Display Regular Medium"/>
                <a:cs typeface="Noto Sans Display Regular Medium"/>
                <a:sym typeface="Noto Sans Display Regular Medium"/>
              </a:defRPr>
            </a:lvl1pPr>
          </a:lstStyle>
          <a:p>
            <a:r>
              <a:t>840</a:t>
            </a:r>
          </a:p>
        </p:txBody>
      </p:sp>
      <p:sp>
        <p:nvSpPr>
          <p:cNvPr id="423" name="Rounded Rectangle"/>
          <p:cNvSpPr/>
          <p:nvPr/>
        </p:nvSpPr>
        <p:spPr>
          <a:xfrm>
            <a:off x="10168174" y="1433703"/>
            <a:ext cx="8854558" cy="10883206"/>
          </a:xfrm>
          <a:prstGeom prst="roundRect">
            <a:avLst>
              <a:gd name="adj" fmla="val 4653"/>
            </a:avLst>
          </a:prstGeom>
          <a:solidFill>
            <a:srgbClr val="EAEAE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aphicFrame>
        <p:nvGraphicFramePr>
          <p:cNvPr id="424" name="Table 1"/>
          <p:cNvGraphicFramePr/>
          <p:nvPr/>
        </p:nvGraphicFramePr>
        <p:xfrm>
          <a:off x="10462879" y="1795305"/>
          <a:ext cx="8265148" cy="101599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066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6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6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6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428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arrival 
timestamp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group
size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dining
duration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answer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780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75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780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820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40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820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830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30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830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840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5" name="830~860"/>
          <p:cNvSpPr txBox="1"/>
          <p:nvPr/>
        </p:nvSpPr>
        <p:spPr>
          <a:xfrm>
            <a:off x="20552551" y="6024469"/>
            <a:ext cx="15184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830~860</a:t>
            </a:r>
          </a:p>
        </p:txBody>
      </p:sp>
      <p:sp>
        <p:nvSpPr>
          <p:cNvPr id="426" name="820~860"/>
          <p:cNvSpPr txBox="1"/>
          <p:nvPr/>
        </p:nvSpPr>
        <p:spPr>
          <a:xfrm>
            <a:off x="20576559" y="9462149"/>
            <a:ext cx="15184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820~860</a:t>
            </a:r>
          </a:p>
        </p:txBody>
      </p:sp>
      <p:sp>
        <p:nvSpPr>
          <p:cNvPr id="427" name="780~855"/>
          <p:cNvSpPr txBox="1"/>
          <p:nvPr/>
        </p:nvSpPr>
        <p:spPr>
          <a:xfrm>
            <a:off x="20576559" y="11857129"/>
            <a:ext cx="15184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780~855</a:t>
            </a:r>
          </a:p>
        </p:txBody>
      </p:sp>
      <p:sp>
        <p:nvSpPr>
          <p:cNvPr id="428" name="Rectangle"/>
          <p:cNvSpPr/>
          <p:nvPr/>
        </p:nvSpPr>
        <p:spPr>
          <a:xfrm>
            <a:off x="1418185" y="5178825"/>
            <a:ext cx="3194371" cy="6936643"/>
          </a:xfrm>
          <a:prstGeom prst="roundRect">
            <a:avLst>
              <a:gd name="adj" fmla="val 0"/>
            </a:avLst>
          </a:prstGeom>
          <a:solidFill>
            <a:srgbClr val="EAEAE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29" name="6 2…"/>
          <p:cNvSpPr txBox="1"/>
          <p:nvPr/>
        </p:nvSpPr>
        <p:spPr>
          <a:xfrm>
            <a:off x="1831275" y="5453096"/>
            <a:ext cx="2368190" cy="638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6 2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780 1 75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820 2 40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830 3 30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840 4 100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845 1 60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850 2 65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2 1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4 2</a:t>
            </a:r>
          </a:p>
        </p:txBody>
      </p:sp>
      <p:sp>
        <p:nvSpPr>
          <p:cNvPr id="430" name="Line"/>
          <p:cNvSpPr/>
          <p:nvPr/>
        </p:nvSpPr>
        <p:spPr>
          <a:xfrm flipH="1">
            <a:off x="4165698" y="8264438"/>
            <a:ext cx="909141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31" name="Add to waiting list"/>
          <p:cNvSpPr txBox="1"/>
          <p:nvPr/>
        </p:nvSpPr>
        <p:spPr>
          <a:xfrm>
            <a:off x="5442870" y="7864388"/>
            <a:ext cx="450507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Add to waiting list</a:t>
            </a:r>
          </a:p>
        </p:txBody>
      </p:sp>
      <p:sp>
        <p:nvSpPr>
          <p:cNvPr id="432" name="No available table"/>
          <p:cNvSpPr txBox="1"/>
          <p:nvPr/>
        </p:nvSpPr>
        <p:spPr>
          <a:xfrm>
            <a:off x="1790714" y="2707725"/>
            <a:ext cx="414324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No available table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Line"/>
          <p:cNvSpPr/>
          <p:nvPr/>
        </p:nvSpPr>
        <p:spPr>
          <a:xfrm flipV="1">
            <a:off x="1279963" y="977868"/>
            <a:ext cx="1" cy="1274262"/>
          </a:xfrm>
          <a:prstGeom prst="line">
            <a:avLst/>
          </a:prstGeom>
          <a:ln w="254000">
            <a:solidFill>
              <a:srgbClr val="912A29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35" name="Sample I/O"/>
          <p:cNvSpPr txBox="1"/>
          <p:nvPr/>
        </p:nvSpPr>
        <p:spPr>
          <a:xfrm>
            <a:off x="1843980" y="969575"/>
            <a:ext cx="4505072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Sample I/O</a:t>
            </a:r>
          </a:p>
        </p:txBody>
      </p:sp>
      <p:pic>
        <p:nvPicPr>
          <p:cNvPr id="436" name="6603531.png" descr="6603531.png"/>
          <p:cNvPicPr>
            <a:picLocks noChangeAspect="1"/>
          </p:cNvPicPr>
          <p:nvPr/>
        </p:nvPicPr>
        <p:blipFill>
          <a:blip r:embed="rId2">
            <a:alphaModFix amt="9617"/>
          </a:blip>
          <a:stretch>
            <a:fillRect/>
          </a:stretch>
        </p:blipFill>
        <p:spPr>
          <a:xfrm rot="19800000">
            <a:off x="19083556" y="-2173821"/>
            <a:ext cx="7989815" cy="7989816"/>
          </a:xfrm>
          <a:prstGeom prst="rect">
            <a:avLst/>
          </a:prstGeom>
          <a:ln w="12700">
            <a:miter lim="400000"/>
          </a:ln>
        </p:spPr>
      </p:pic>
      <p:sp>
        <p:nvSpPr>
          <p:cNvPr id="437" name="Rounded Rectangle"/>
          <p:cNvSpPr/>
          <p:nvPr/>
        </p:nvSpPr>
        <p:spPr>
          <a:xfrm>
            <a:off x="20057416" y="3442523"/>
            <a:ext cx="2508683" cy="2476241"/>
          </a:xfrm>
          <a:prstGeom prst="roundRect">
            <a:avLst>
              <a:gd name="adj" fmla="val 12262"/>
            </a:avLst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38" name="Rounded Rectangle"/>
          <p:cNvSpPr/>
          <p:nvPr/>
        </p:nvSpPr>
        <p:spPr>
          <a:xfrm>
            <a:off x="20057416" y="6880203"/>
            <a:ext cx="2508683" cy="2476241"/>
          </a:xfrm>
          <a:prstGeom prst="roundRect">
            <a:avLst>
              <a:gd name="adj" fmla="val 12262"/>
            </a:avLst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39" name="Rounded Rectangle"/>
          <p:cNvSpPr/>
          <p:nvPr/>
        </p:nvSpPr>
        <p:spPr>
          <a:xfrm>
            <a:off x="20061994" y="10317882"/>
            <a:ext cx="2508683" cy="1418594"/>
          </a:xfrm>
          <a:prstGeom prst="roundRect">
            <a:avLst>
              <a:gd name="adj" fmla="val 21404"/>
            </a:avLst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440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0406354" y="369724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1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0406354" y="4754896"/>
            <a:ext cx="909141" cy="909142"/>
          </a:xfrm>
          <a:prstGeom prst="rect">
            <a:avLst/>
          </a:prstGeom>
          <a:ln w="12700">
            <a:miter lim="400000"/>
          </a:ln>
        </p:spPr>
      </p:pic>
      <p:pic>
        <p:nvPicPr>
          <p:cNvPr id="442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1308020" y="4754896"/>
            <a:ext cx="909141" cy="909142"/>
          </a:xfrm>
          <a:prstGeom prst="rect">
            <a:avLst/>
          </a:prstGeom>
          <a:ln w="12700">
            <a:miter lim="400000"/>
          </a:ln>
        </p:spPr>
      </p:pic>
      <p:pic>
        <p:nvPicPr>
          <p:cNvPr id="443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1308020" y="369724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4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0406354" y="713492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5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0406354" y="8192576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6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1308020" y="8192576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7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1308020" y="713492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8" name="user (1).png" descr="user (1).png"/>
          <p:cNvPicPr>
            <a:picLocks noChangeAspect="1"/>
          </p:cNvPicPr>
          <p:nvPr/>
        </p:nvPicPr>
        <p:blipFill>
          <a:blip r:embed="rId3">
            <a:alphaModFix amt="59520"/>
          </a:blip>
          <a:stretch>
            <a:fillRect/>
          </a:stretch>
        </p:blipFill>
        <p:spPr>
          <a:xfrm>
            <a:off x="20410932" y="10572608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9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1312598" y="10572608"/>
            <a:ext cx="909141" cy="909141"/>
          </a:xfrm>
          <a:prstGeom prst="rect">
            <a:avLst/>
          </a:prstGeom>
          <a:ln w="12700">
            <a:miter lim="400000"/>
          </a:ln>
        </p:spPr>
      </p:pic>
      <p:sp>
        <p:nvSpPr>
          <p:cNvPr id="450" name="Current Time"/>
          <p:cNvSpPr txBox="1"/>
          <p:nvPr/>
        </p:nvSpPr>
        <p:spPr>
          <a:xfrm>
            <a:off x="20186667" y="1236570"/>
            <a:ext cx="225018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Current Time</a:t>
            </a:r>
          </a:p>
        </p:txBody>
      </p:sp>
      <p:sp>
        <p:nvSpPr>
          <p:cNvPr id="451" name="845"/>
          <p:cNvSpPr txBox="1"/>
          <p:nvPr/>
        </p:nvSpPr>
        <p:spPr>
          <a:xfrm>
            <a:off x="20454856" y="1659944"/>
            <a:ext cx="1713801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 b="0" i="1">
                <a:latin typeface="Noto Sans Display Regular Medium"/>
                <a:ea typeface="Noto Sans Display Regular Medium"/>
                <a:cs typeface="Noto Sans Display Regular Medium"/>
                <a:sym typeface="Noto Sans Display Regular Medium"/>
              </a:defRPr>
            </a:lvl1pPr>
          </a:lstStyle>
          <a:p>
            <a:r>
              <a:t>845</a:t>
            </a:r>
          </a:p>
        </p:txBody>
      </p:sp>
      <p:sp>
        <p:nvSpPr>
          <p:cNvPr id="452" name="Rounded Rectangle"/>
          <p:cNvSpPr/>
          <p:nvPr/>
        </p:nvSpPr>
        <p:spPr>
          <a:xfrm>
            <a:off x="10168174" y="1433703"/>
            <a:ext cx="8854558" cy="10883206"/>
          </a:xfrm>
          <a:prstGeom prst="roundRect">
            <a:avLst>
              <a:gd name="adj" fmla="val 4653"/>
            </a:avLst>
          </a:prstGeom>
          <a:solidFill>
            <a:srgbClr val="EAEAE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aphicFrame>
        <p:nvGraphicFramePr>
          <p:cNvPr id="453" name="Table 1"/>
          <p:cNvGraphicFramePr/>
          <p:nvPr/>
        </p:nvGraphicFramePr>
        <p:xfrm>
          <a:off x="10462879" y="1795305"/>
          <a:ext cx="8265148" cy="101599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066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6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6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6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428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arrival 
timestamp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group
size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dining
duration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answer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780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75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780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820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40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820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830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30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830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840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845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60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54" name="830~860"/>
          <p:cNvSpPr txBox="1"/>
          <p:nvPr/>
        </p:nvSpPr>
        <p:spPr>
          <a:xfrm>
            <a:off x="20552551" y="6024470"/>
            <a:ext cx="15184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830~860</a:t>
            </a:r>
          </a:p>
        </p:txBody>
      </p:sp>
      <p:sp>
        <p:nvSpPr>
          <p:cNvPr id="455" name="820~860"/>
          <p:cNvSpPr txBox="1"/>
          <p:nvPr/>
        </p:nvSpPr>
        <p:spPr>
          <a:xfrm>
            <a:off x="20576559" y="9462149"/>
            <a:ext cx="15184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820~860</a:t>
            </a:r>
          </a:p>
        </p:txBody>
      </p:sp>
      <p:sp>
        <p:nvSpPr>
          <p:cNvPr id="456" name="780~855"/>
          <p:cNvSpPr txBox="1"/>
          <p:nvPr/>
        </p:nvSpPr>
        <p:spPr>
          <a:xfrm>
            <a:off x="20576559" y="11857129"/>
            <a:ext cx="15184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780~855</a:t>
            </a:r>
          </a:p>
        </p:txBody>
      </p:sp>
      <p:sp>
        <p:nvSpPr>
          <p:cNvPr id="457" name="Rectangle"/>
          <p:cNvSpPr/>
          <p:nvPr/>
        </p:nvSpPr>
        <p:spPr>
          <a:xfrm>
            <a:off x="1418185" y="5178825"/>
            <a:ext cx="3194371" cy="6936643"/>
          </a:xfrm>
          <a:prstGeom prst="roundRect">
            <a:avLst>
              <a:gd name="adj" fmla="val 0"/>
            </a:avLst>
          </a:prstGeom>
          <a:solidFill>
            <a:srgbClr val="EAEAE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58" name="6 2…"/>
          <p:cNvSpPr txBox="1"/>
          <p:nvPr/>
        </p:nvSpPr>
        <p:spPr>
          <a:xfrm>
            <a:off x="1831275" y="5453096"/>
            <a:ext cx="2368190" cy="638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6 2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780 1 75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820 2 40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830 3 30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840 4 100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845 1 60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850 2 65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2 1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4 2</a:t>
            </a:r>
          </a:p>
        </p:txBody>
      </p:sp>
      <p:sp>
        <p:nvSpPr>
          <p:cNvPr id="459" name="Line"/>
          <p:cNvSpPr/>
          <p:nvPr/>
        </p:nvSpPr>
        <p:spPr>
          <a:xfrm flipH="1">
            <a:off x="4165698" y="8874144"/>
            <a:ext cx="909141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60" name="Add to waiting list"/>
          <p:cNvSpPr txBox="1"/>
          <p:nvPr/>
        </p:nvSpPr>
        <p:spPr>
          <a:xfrm>
            <a:off x="5442870" y="8474094"/>
            <a:ext cx="450507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Add to waiting list</a:t>
            </a:r>
          </a:p>
        </p:txBody>
      </p:sp>
      <p:sp>
        <p:nvSpPr>
          <p:cNvPr id="461" name="No available table"/>
          <p:cNvSpPr txBox="1"/>
          <p:nvPr/>
        </p:nvSpPr>
        <p:spPr>
          <a:xfrm>
            <a:off x="1790714" y="2707725"/>
            <a:ext cx="414324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No available table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Line"/>
          <p:cNvSpPr/>
          <p:nvPr/>
        </p:nvSpPr>
        <p:spPr>
          <a:xfrm flipV="1">
            <a:off x="1279963" y="977868"/>
            <a:ext cx="1" cy="1274262"/>
          </a:xfrm>
          <a:prstGeom prst="line">
            <a:avLst/>
          </a:prstGeom>
          <a:ln w="254000">
            <a:solidFill>
              <a:srgbClr val="912A29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64" name="Sample I/O"/>
          <p:cNvSpPr txBox="1"/>
          <p:nvPr/>
        </p:nvSpPr>
        <p:spPr>
          <a:xfrm>
            <a:off x="1843980" y="969575"/>
            <a:ext cx="4505072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Sample I/O</a:t>
            </a:r>
          </a:p>
        </p:txBody>
      </p:sp>
      <p:pic>
        <p:nvPicPr>
          <p:cNvPr id="465" name="6603531.png" descr="6603531.png"/>
          <p:cNvPicPr>
            <a:picLocks noChangeAspect="1"/>
          </p:cNvPicPr>
          <p:nvPr/>
        </p:nvPicPr>
        <p:blipFill>
          <a:blip r:embed="rId2">
            <a:alphaModFix amt="9617"/>
          </a:blip>
          <a:stretch>
            <a:fillRect/>
          </a:stretch>
        </p:blipFill>
        <p:spPr>
          <a:xfrm rot="19800000">
            <a:off x="19083556" y="-2173821"/>
            <a:ext cx="7989815" cy="7989816"/>
          </a:xfrm>
          <a:prstGeom prst="rect">
            <a:avLst/>
          </a:prstGeom>
          <a:ln w="12700">
            <a:miter lim="400000"/>
          </a:ln>
        </p:spPr>
      </p:pic>
      <p:sp>
        <p:nvSpPr>
          <p:cNvPr id="466" name="Rounded Rectangle"/>
          <p:cNvSpPr/>
          <p:nvPr/>
        </p:nvSpPr>
        <p:spPr>
          <a:xfrm>
            <a:off x="20057416" y="3442523"/>
            <a:ext cx="2508683" cy="2476241"/>
          </a:xfrm>
          <a:prstGeom prst="roundRect">
            <a:avLst>
              <a:gd name="adj" fmla="val 12262"/>
            </a:avLst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67" name="Rounded Rectangle"/>
          <p:cNvSpPr/>
          <p:nvPr/>
        </p:nvSpPr>
        <p:spPr>
          <a:xfrm>
            <a:off x="20057416" y="6880203"/>
            <a:ext cx="2508683" cy="2476241"/>
          </a:xfrm>
          <a:prstGeom prst="roundRect">
            <a:avLst>
              <a:gd name="adj" fmla="val 12262"/>
            </a:avLst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68" name="Rounded Rectangle"/>
          <p:cNvSpPr/>
          <p:nvPr/>
        </p:nvSpPr>
        <p:spPr>
          <a:xfrm>
            <a:off x="20061994" y="10317882"/>
            <a:ext cx="2508683" cy="1418594"/>
          </a:xfrm>
          <a:prstGeom prst="roundRect">
            <a:avLst>
              <a:gd name="adj" fmla="val 21404"/>
            </a:avLst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469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0406354" y="369724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0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0406354" y="4754896"/>
            <a:ext cx="909141" cy="909142"/>
          </a:xfrm>
          <a:prstGeom prst="rect">
            <a:avLst/>
          </a:prstGeom>
          <a:ln w="12700">
            <a:miter lim="400000"/>
          </a:ln>
        </p:spPr>
      </p:pic>
      <p:pic>
        <p:nvPicPr>
          <p:cNvPr id="471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1308020" y="4754896"/>
            <a:ext cx="909141" cy="909142"/>
          </a:xfrm>
          <a:prstGeom prst="rect">
            <a:avLst/>
          </a:prstGeom>
          <a:ln w="12700">
            <a:miter lim="400000"/>
          </a:ln>
        </p:spPr>
      </p:pic>
      <p:pic>
        <p:nvPicPr>
          <p:cNvPr id="472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1308020" y="369724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3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0406354" y="713492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4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0406354" y="8192576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5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1308020" y="8192576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6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1308020" y="713492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7" name="user (1).png" descr="user (1).png"/>
          <p:cNvPicPr>
            <a:picLocks noChangeAspect="1"/>
          </p:cNvPicPr>
          <p:nvPr/>
        </p:nvPicPr>
        <p:blipFill>
          <a:blip r:embed="rId3">
            <a:alphaModFix amt="59520"/>
          </a:blip>
          <a:stretch>
            <a:fillRect/>
          </a:stretch>
        </p:blipFill>
        <p:spPr>
          <a:xfrm>
            <a:off x="20410932" y="10572608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8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1312598" y="10572608"/>
            <a:ext cx="909141" cy="909141"/>
          </a:xfrm>
          <a:prstGeom prst="rect">
            <a:avLst/>
          </a:prstGeom>
          <a:ln w="12700">
            <a:miter lim="400000"/>
          </a:ln>
        </p:spPr>
      </p:pic>
      <p:sp>
        <p:nvSpPr>
          <p:cNvPr id="479" name="Current Time"/>
          <p:cNvSpPr txBox="1"/>
          <p:nvPr/>
        </p:nvSpPr>
        <p:spPr>
          <a:xfrm>
            <a:off x="20186667" y="1236570"/>
            <a:ext cx="225018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Current Time</a:t>
            </a:r>
          </a:p>
        </p:txBody>
      </p:sp>
      <p:sp>
        <p:nvSpPr>
          <p:cNvPr id="480" name="850"/>
          <p:cNvSpPr txBox="1"/>
          <p:nvPr/>
        </p:nvSpPr>
        <p:spPr>
          <a:xfrm>
            <a:off x="20454856" y="1659944"/>
            <a:ext cx="1713801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 b="0" i="1">
                <a:latin typeface="Noto Sans Display Regular Medium"/>
                <a:ea typeface="Noto Sans Display Regular Medium"/>
                <a:cs typeface="Noto Sans Display Regular Medium"/>
                <a:sym typeface="Noto Sans Display Regular Medium"/>
              </a:defRPr>
            </a:lvl1pPr>
          </a:lstStyle>
          <a:p>
            <a:r>
              <a:t>850</a:t>
            </a:r>
          </a:p>
        </p:txBody>
      </p:sp>
      <p:sp>
        <p:nvSpPr>
          <p:cNvPr id="481" name="Rounded Rectangle"/>
          <p:cNvSpPr/>
          <p:nvPr/>
        </p:nvSpPr>
        <p:spPr>
          <a:xfrm>
            <a:off x="10168174" y="1433703"/>
            <a:ext cx="8854558" cy="10883206"/>
          </a:xfrm>
          <a:prstGeom prst="roundRect">
            <a:avLst>
              <a:gd name="adj" fmla="val 4653"/>
            </a:avLst>
          </a:prstGeom>
          <a:solidFill>
            <a:srgbClr val="EAEAE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aphicFrame>
        <p:nvGraphicFramePr>
          <p:cNvPr id="482" name="Table 1"/>
          <p:cNvGraphicFramePr/>
          <p:nvPr/>
        </p:nvGraphicFramePr>
        <p:xfrm>
          <a:off x="10462879" y="1795305"/>
          <a:ext cx="8265148" cy="101599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066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6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6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6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428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arrival 
timestamp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group
size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dining
duration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answer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780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75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780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820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40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820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830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30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830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840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845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60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850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65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3" name="830~860"/>
          <p:cNvSpPr txBox="1"/>
          <p:nvPr/>
        </p:nvSpPr>
        <p:spPr>
          <a:xfrm>
            <a:off x="20552551" y="6024470"/>
            <a:ext cx="15184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830~860</a:t>
            </a:r>
          </a:p>
        </p:txBody>
      </p:sp>
      <p:sp>
        <p:nvSpPr>
          <p:cNvPr id="484" name="820~860"/>
          <p:cNvSpPr txBox="1"/>
          <p:nvPr/>
        </p:nvSpPr>
        <p:spPr>
          <a:xfrm>
            <a:off x="20576559" y="9462149"/>
            <a:ext cx="15184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820~860</a:t>
            </a:r>
          </a:p>
        </p:txBody>
      </p:sp>
      <p:sp>
        <p:nvSpPr>
          <p:cNvPr id="485" name="780~855"/>
          <p:cNvSpPr txBox="1"/>
          <p:nvPr/>
        </p:nvSpPr>
        <p:spPr>
          <a:xfrm>
            <a:off x="20576559" y="11857129"/>
            <a:ext cx="15184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780~855</a:t>
            </a:r>
          </a:p>
        </p:txBody>
      </p:sp>
      <p:sp>
        <p:nvSpPr>
          <p:cNvPr id="486" name="Rectangle"/>
          <p:cNvSpPr/>
          <p:nvPr/>
        </p:nvSpPr>
        <p:spPr>
          <a:xfrm>
            <a:off x="1418185" y="5178825"/>
            <a:ext cx="3194371" cy="6936643"/>
          </a:xfrm>
          <a:prstGeom prst="roundRect">
            <a:avLst>
              <a:gd name="adj" fmla="val 0"/>
            </a:avLst>
          </a:prstGeom>
          <a:solidFill>
            <a:srgbClr val="EAEAE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87" name="6 2…"/>
          <p:cNvSpPr txBox="1"/>
          <p:nvPr/>
        </p:nvSpPr>
        <p:spPr>
          <a:xfrm>
            <a:off x="1831275" y="5453096"/>
            <a:ext cx="2368190" cy="638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6 2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780 1 75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820 2 40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830 3 30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840 4 100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845 1 60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850 2 65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2 1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4 2</a:t>
            </a:r>
          </a:p>
        </p:txBody>
      </p:sp>
      <p:sp>
        <p:nvSpPr>
          <p:cNvPr id="488" name="Line"/>
          <p:cNvSpPr/>
          <p:nvPr/>
        </p:nvSpPr>
        <p:spPr>
          <a:xfrm flipH="1">
            <a:off x="4165698" y="9490094"/>
            <a:ext cx="909141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89" name="Add to waiting list"/>
          <p:cNvSpPr txBox="1"/>
          <p:nvPr/>
        </p:nvSpPr>
        <p:spPr>
          <a:xfrm>
            <a:off x="5442870" y="9090044"/>
            <a:ext cx="450507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Add to waiting list</a:t>
            </a:r>
          </a:p>
        </p:txBody>
      </p:sp>
      <p:sp>
        <p:nvSpPr>
          <p:cNvPr id="490" name="No available table"/>
          <p:cNvSpPr txBox="1"/>
          <p:nvPr/>
        </p:nvSpPr>
        <p:spPr>
          <a:xfrm>
            <a:off x="1790714" y="2707725"/>
            <a:ext cx="414324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No available table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Line"/>
          <p:cNvSpPr/>
          <p:nvPr/>
        </p:nvSpPr>
        <p:spPr>
          <a:xfrm flipV="1">
            <a:off x="1279963" y="977868"/>
            <a:ext cx="1" cy="1274262"/>
          </a:xfrm>
          <a:prstGeom prst="line">
            <a:avLst/>
          </a:prstGeom>
          <a:ln w="254000">
            <a:solidFill>
              <a:srgbClr val="912A29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93" name="Sample I/O"/>
          <p:cNvSpPr txBox="1"/>
          <p:nvPr/>
        </p:nvSpPr>
        <p:spPr>
          <a:xfrm>
            <a:off x="1843980" y="969575"/>
            <a:ext cx="4505072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Sample I/O</a:t>
            </a:r>
          </a:p>
        </p:txBody>
      </p:sp>
      <p:pic>
        <p:nvPicPr>
          <p:cNvPr id="494" name="6603531.png" descr="6603531.png"/>
          <p:cNvPicPr>
            <a:picLocks noChangeAspect="1"/>
          </p:cNvPicPr>
          <p:nvPr/>
        </p:nvPicPr>
        <p:blipFill>
          <a:blip r:embed="rId2">
            <a:alphaModFix amt="9617"/>
          </a:blip>
          <a:stretch>
            <a:fillRect/>
          </a:stretch>
        </p:blipFill>
        <p:spPr>
          <a:xfrm rot="19800000">
            <a:off x="19083556" y="-2173821"/>
            <a:ext cx="7989815" cy="7989816"/>
          </a:xfrm>
          <a:prstGeom prst="rect">
            <a:avLst/>
          </a:prstGeom>
          <a:ln w="12700">
            <a:miter lim="400000"/>
          </a:ln>
        </p:spPr>
      </p:pic>
      <p:sp>
        <p:nvSpPr>
          <p:cNvPr id="495" name="Rounded Rectangle"/>
          <p:cNvSpPr/>
          <p:nvPr/>
        </p:nvSpPr>
        <p:spPr>
          <a:xfrm>
            <a:off x="20057416" y="3442523"/>
            <a:ext cx="2508683" cy="2476241"/>
          </a:xfrm>
          <a:prstGeom prst="roundRect">
            <a:avLst>
              <a:gd name="adj" fmla="val 12262"/>
            </a:avLst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96" name="Rounded Rectangle"/>
          <p:cNvSpPr/>
          <p:nvPr/>
        </p:nvSpPr>
        <p:spPr>
          <a:xfrm>
            <a:off x="20057416" y="6880203"/>
            <a:ext cx="2508683" cy="2476241"/>
          </a:xfrm>
          <a:prstGeom prst="roundRect">
            <a:avLst>
              <a:gd name="adj" fmla="val 12262"/>
            </a:avLst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97" name="Rounded Rectangle"/>
          <p:cNvSpPr/>
          <p:nvPr/>
        </p:nvSpPr>
        <p:spPr>
          <a:xfrm>
            <a:off x="20061994" y="10317882"/>
            <a:ext cx="2508683" cy="1418594"/>
          </a:xfrm>
          <a:prstGeom prst="roundRect">
            <a:avLst>
              <a:gd name="adj" fmla="val 21404"/>
            </a:avLst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498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0406354" y="369724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9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0406354" y="4754896"/>
            <a:ext cx="909141" cy="909142"/>
          </a:xfrm>
          <a:prstGeom prst="rect">
            <a:avLst/>
          </a:prstGeom>
          <a:ln w="12700">
            <a:miter lim="400000"/>
          </a:ln>
        </p:spPr>
      </p:pic>
      <p:pic>
        <p:nvPicPr>
          <p:cNvPr id="500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1308020" y="4754896"/>
            <a:ext cx="909141" cy="909142"/>
          </a:xfrm>
          <a:prstGeom prst="rect">
            <a:avLst/>
          </a:prstGeom>
          <a:ln w="12700">
            <a:miter lim="400000"/>
          </a:ln>
        </p:spPr>
      </p:pic>
      <p:pic>
        <p:nvPicPr>
          <p:cNvPr id="501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1308020" y="369724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2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0406354" y="713492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3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0406354" y="8192576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4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1308020" y="8192576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5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1308020" y="713492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6" name="user (1).png" descr="user (1).png"/>
          <p:cNvPicPr>
            <a:picLocks noChangeAspect="1"/>
          </p:cNvPicPr>
          <p:nvPr/>
        </p:nvPicPr>
        <p:blipFill>
          <a:blip r:embed="rId3">
            <a:alphaModFix amt="59520"/>
          </a:blip>
          <a:stretch>
            <a:fillRect/>
          </a:stretch>
        </p:blipFill>
        <p:spPr>
          <a:xfrm>
            <a:off x="20410932" y="10572608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7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1312598" y="10572608"/>
            <a:ext cx="909141" cy="909141"/>
          </a:xfrm>
          <a:prstGeom prst="rect">
            <a:avLst/>
          </a:prstGeom>
          <a:ln w="12700">
            <a:miter lim="400000"/>
          </a:ln>
        </p:spPr>
      </p:pic>
      <p:sp>
        <p:nvSpPr>
          <p:cNvPr id="508" name="Current Time"/>
          <p:cNvSpPr txBox="1"/>
          <p:nvPr/>
        </p:nvSpPr>
        <p:spPr>
          <a:xfrm>
            <a:off x="20186667" y="1236570"/>
            <a:ext cx="225018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Current Time</a:t>
            </a:r>
          </a:p>
        </p:txBody>
      </p:sp>
      <p:sp>
        <p:nvSpPr>
          <p:cNvPr id="509" name="855"/>
          <p:cNvSpPr txBox="1"/>
          <p:nvPr/>
        </p:nvSpPr>
        <p:spPr>
          <a:xfrm>
            <a:off x="20454856" y="1659944"/>
            <a:ext cx="1713801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 b="0" i="1">
                <a:latin typeface="Noto Sans Display Regular Medium"/>
                <a:ea typeface="Noto Sans Display Regular Medium"/>
                <a:cs typeface="Noto Sans Display Regular Medium"/>
                <a:sym typeface="Noto Sans Display Regular Medium"/>
              </a:defRPr>
            </a:lvl1pPr>
          </a:lstStyle>
          <a:p>
            <a:r>
              <a:t>855</a:t>
            </a:r>
          </a:p>
        </p:txBody>
      </p:sp>
      <p:sp>
        <p:nvSpPr>
          <p:cNvPr id="510" name="Rounded Rectangle"/>
          <p:cNvSpPr/>
          <p:nvPr/>
        </p:nvSpPr>
        <p:spPr>
          <a:xfrm>
            <a:off x="10168174" y="1433703"/>
            <a:ext cx="8854558" cy="10883206"/>
          </a:xfrm>
          <a:prstGeom prst="roundRect">
            <a:avLst>
              <a:gd name="adj" fmla="val 4653"/>
            </a:avLst>
          </a:prstGeom>
          <a:solidFill>
            <a:srgbClr val="EAEAE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aphicFrame>
        <p:nvGraphicFramePr>
          <p:cNvPr id="511" name="Table 1"/>
          <p:cNvGraphicFramePr/>
          <p:nvPr/>
        </p:nvGraphicFramePr>
        <p:xfrm>
          <a:off x="10462879" y="1795305"/>
          <a:ext cx="8265148" cy="101599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066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6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6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6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428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arrival 
timestamp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group
size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dining
duration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answer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780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75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780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820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40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820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830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30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830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840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845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60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850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65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2" name="830~860"/>
          <p:cNvSpPr txBox="1"/>
          <p:nvPr/>
        </p:nvSpPr>
        <p:spPr>
          <a:xfrm>
            <a:off x="20552551" y="6024470"/>
            <a:ext cx="15184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830~860</a:t>
            </a:r>
          </a:p>
        </p:txBody>
      </p:sp>
      <p:sp>
        <p:nvSpPr>
          <p:cNvPr id="513" name="820~860"/>
          <p:cNvSpPr txBox="1"/>
          <p:nvPr/>
        </p:nvSpPr>
        <p:spPr>
          <a:xfrm>
            <a:off x="20576559" y="9462149"/>
            <a:ext cx="15184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820~860</a:t>
            </a:r>
          </a:p>
        </p:txBody>
      </p:sp>
      <p:sp>
        <p:nvSpPr>
          <p:cNvPr id="514" name="780~855"/>
          <p:cNvSpPr txBox="1"/>
          <p:nvPr/>
        </p:nvSpPr>
        <p:spPr>
          <a:xfrm>
            <a:off x="20576559" y="11857129"/>
            <a:ext cx="15184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780~855</a:t>
            </a:r>
          </a:p>
        </p:txBody>
      </p:sp>
      <p:sp>
        <p:nvSpPr>
          <p:cNvPr id="515" name="Rectangle"/>
          <p:cNvSpPr/>
          <p:nvPr/>
        </p:nvSpPr>
        <p:spPr>
          <a:xfrm>
            <a:off x="1418185" y="5178825"/>
            <a:ext cx="3194371" cy="6936643"/>
          </a:xfrm>
          <a:prstGeom prst="roundRect">
            <a:avLst>
              <a:gd name="adj" fmla="val 0"/>
            </a:avLst>
          </a:prstGeom>
          <a:solidFill>
            <a:srgbClr val="EAEAE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16" name="6 2…"/>
          <p:cNvSpPr txBox="1"/>
          <p:nvPr/>
        </p:nvSpPr>
        <p:spPr>
          <a:xfrm>
            <a:off x="1831275" y="5453096"/>
            <a:ext cx="2368190" cy="638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6 2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780 1 75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820 2 40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830 3 30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840 4 100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845 1 60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850 2 65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2 1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4 2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Line"/>
          <p:cNvSpPr/>
          <p:nvPr/>
        </p:nvSpPr>
        <p:spPr>
          <a:xfrm flipV="1">
            <a:off x="1279963" y="977868"/>
            <a:ext cx="1" cy="1274262"/>
          </a:xfrm>
          <a:prstGeom prst="line">
            <a:avLst/>
          </a:prstGeom>
          <a:ln w="254000">
            <a:solidFill>
              <a:srgbClr val="912A29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19" name="Sample I/O"/>
          <p:cNvSpPr txBox="1"/>
          <p:nvPr/>
        </p:nvSpPr>
        <p:spPr>
          <a:xfrm>
            <a:off x="1843980" y="969575"/>
            <a:ext cx="4505072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Sample I/O</a:t>
            </a:r>
          </a:p>
        </p:txBody>
      </p:sp>
      <p:pic>
        <p:nvPicPr>
          <p:cNvPr id="520" name="6603531.png" descr="6603531.png"/>
          <p:cNvPicPr>
            <a:picLocks noChangeAspect="1"/>
          </p:cNvPicPr>
          <p:nvPr/>
        </p:nvPicPr>
        <p:blipFill>
          <a:blip r:embed="rId2">
            <a:alphaModFix amt="9617"/>
          </a:blip>
          <a:stretch>
            <a:fillRect/>
          </a:stretch>
        </p:blipFill>
        <p:spPr>
          <a:xfrm rot="19800000">
            <a:off x="19083556" y="-2173821"/>
            <a:ext cx="7989815" cy="7989816"/>
          </a:xfrm>
          <a:prstGeom prst="rect">
            <a:avLst/>
          </a:prstGeom>
          <a:ln w="12700">
            <a:miter lim="400000"/>
          </a:ln>
        </p:spPr>
      </p:pic>
      <p:sp>
        <p:nvSpPr>
          <p:cNvPr id="521" name="Rounded Rectangle"/>
          <p:cNvSpPr/>
          <p:nvPr/>
        </p:nvSpPr>
        <p:spPr>
          <a:xfrm>
            <a:off x="20057416" y="3442523"/>
            <a:ext cx="2508683" cy="2476241"/>
          </a:xfrm>
          <a:prstGeom prst="roundRect">
            <a:avLst>
              <a:gd name="adj" fmla="val 12262"/>
            </a:avLst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22" name="Rounded Rectangle"/>
          <p:cNvSpPr/>
          <p:nvPr/>
        </p:nvSpPr>
        <p:spPr>
          <a:xfrm>
            <a:off x="20057416" y="6880203"/>
            <a:ext cx="2508683" cy="2476241"/>
          </a:xfrm>
          <a:prstGeom prst="roundRect">
            <a:avLst>
              <a:gd name="adj" fmla="val 12262"/>
            </a:avLst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23" name="Rounded Rectangle"/>
          <p:cNvSpPr/>
          <p:nvPr/>
        </p:nvSpPr>
        <p:spPr>
          <a:xfrm>
            <a:off x="20061994" y="10317882"/>
            <a:ext cx="2508683" cy="1418594"/>
          </a:xfrm>
          <a:prstGeom prst="roundRect">
            <a:avLst>
              <a:gd name="adj" fmla="val 21404"/>
            </a:avLst>
          </a:prstGeom>
          <a:solidFill>
            <a:srgbClr val="D5D5D5"/>
          </a:solidFill>
          <a:ln w="101600">
            <a:solidFill>
              <a:schemeClr val="accent3">
                <a:hueOff val="914337"/>
                <a:satOff val="31515"/>
                <a:lumOff val="-3079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524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0406354" y="369724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25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0406354" y="4754896"/>
            <a:ext cx="909141" cy="909142"/>
          </a:xfrm>
          <a:prstGeom prst="rect">
            <a:avLst/>
          </a:prstGeom>
          <a:ln w="12700">
            <a:miter lim="400000"/>
          </a:ln>
        </p:spPr>
      </p:pic>
      <p:pic>
        <p:nvPicPr>
          <p:cNvPr id="526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1308020" y="4754896"/>
            <a:ext cx="909141" cy="909142"/>
          </a:xfrm>
          <a:prstGeom prst="rect">
            <a:avLst/>
          </a:prstGeom>
          <a:ln w="12700">
            <a:miter lim="400000"/>
          </a:ln>
        </p:spPr>
      </p:pic>
      <p:pic>
        <p:nvPicPr>
          <p:cNvPr id="527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1308020" y="369724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28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0406354" y="713492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29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0406354" y="8192576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30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1308020" y="8192576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31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1308020" y="713492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32" name="user (1).png" descr="user (1).png"/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20410932" y="10572608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33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1312598" y="10572608"/>
            <a:ext cx="909141" cy="909141"/>
          </a:xfrm>
          <a:prstGeom prst="rect">
            <a:avLst/>
          </a:prstGeom>
          <a:ln w="12700">
            <a:miter lim="400000"/>
          </a:ln>
        </p:spPr>
      </p:pic>
      <p:sp>
        <p:nvSpPr>
          <p:cNvPr id="534" name="Current Time"/>
          <p:cNvSpPr txBox="1"/>
          <p:nvPr/>
        </p:nvSpPr>
        <p:spPr>
          <a:xfrm>
            <a:off x="20186667" y="1236570"/>
            <a:ext cx="225018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Current Time</a:t>
            </a:r>
          </a:p>
        </p:txBody>
      </p:sp>
      <p:sp>
        <p:nvSpPr>
          <p:cNvPr id="535" name="855"/>
          <p:cNvSpPr txBox="1"/>
          <p:nvPr/>
        </p:nvSpPr>
        <p:spPr>
          <a:xfrm>
            <a:off x="20454856" y="1659944"/>
            <a:ext cx="1713801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 b="0" i="1">
                <a:latin typeface="Noto Sans Display Regular Medium"/>
                <a:ea typeface="Noto Sans Display Regular Medium"/>
                <a:cs typeface="Noto Sans Display Regular Medium"/>
                <a:sym typeface="Noto Sans Display Regular Medium"/>
              </a:defRPr>
            </a:lvl1pPr>
          </a:lstStyle>
          <a:p>
            <a:r>
              <a:t>855</a:t>
            </a:r>
          </a:p>
        </p:txBody>
      </p:sp>
      <p:sp>
        <p:nvSpPr>
          <p:cNvPr id="536" name="Rounded Rectangle"/>
          <p:cNvSpPr/>
          <p:nvPr/>
        </p:nvSpPr>
        <p:spPr>
          <a:xfrm>
            <a:off x="10168174" y="1433703"/>
            <a:ext cx="8854558" cy="10883206"/>
          </a:xfrm>
          <a:prstGeom prst="roundRect">
            <a:avLst>
              <a:gd name="adj" fmla="val 4653"/>
            </a:avLst>
          </a:prstGeom>
          <a:solidFill>
            <a:srgbClr val="EAEAE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aphicFrame>
        <p:nvGraphicFramePr>
          <p:cNvPr id="537" name="Table 1"/>
          <p:cNvGraphicFramePr/>
          <p:nvPr/>
        </p:nvGraphicFramePr>
        <p:xfrm>
          <a:off x="10462879" y="1795305"/>
          <a:ext cx="8265148" cy="101599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066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6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6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6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428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arrival 
timestamp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group
size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dining
duration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answer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780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75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780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820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40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820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830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30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830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840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845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60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850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65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8" name="830~860"/>
          <p:cNvSpPr txBox="1"/>
          <p:nvPr/>
        </p:nvSpPr>
        <p:spPr>
          <a:xfrm>
            <a:off x="20552551" y="6024470"/>
            <a:ext cx="15184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830~860</a:t>
            </a:r>
          </a:p>
        </p:txBody>
      </p:sp>
      <p:sp>
        <p:nvSpPr>
          <p:cNvPr id="539" name="820~860"/>
          <p:cNvSpPr txBox="1"/>
          <p:nvPr/>
        </p:nvSpPr>
        <p:spPr>
          <a:xfrm>
            <a:off x="20576559" y="9462149"/>
            <a:ext cx="15184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820~860</a:t>
            </a:r>
          </a:p>
        </p:txBody>
      </p:sp>
      <p:sp>
        <p:nvSpPr>
          <p:cNvPr id="540" name="Available"/>
          <p:cNvSpPr txBox="1"/>
          <p:nvPr/>
        </p:nvSpPr>
        <p:spPr>
          <a:xfrm>
            <a:off x="20527285" y="11857129"/>
            <a:ext cx="16169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Available</a:t>
            </a:r>
          </a:p>
        </p:txBody>
      </p:sp>
      <p:sp>
        <p:nvSpPr>
          <p:cNvPr id="541" name="Rectangle"/>
          <p:cNvSpPr/>
          <p:nvPr/>
        </p:nvSpPr>
        <p:spPr>
          <a:xfrm>
            <a:off x="1418185" y="5178825"/>
            <a:ext cx="3194371" cy="6936643"/>
          </a:xfrm>
          <a:prstGeom prst="roundRect">
            <a:avLst>
              <a:gd name="adj" fmla="val 0"/>
            </a:avLst>
          </a:prstGeom>
          <a:solidFill>
            <a:srgbClr val="EAEAE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42" name="6 2…"/>
          <p:cNvSpPr txBox="1"/>
          <p:nvPr/>
        </p:nvSpPr>
        <p:spPr>
          <a:xfrm>
            <a:off x="1831275" y="5453096"/>
            <a:ext cx="2368190" cy="638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6 2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780 1 75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820 2 40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830 3 30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840 4 100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845 1 60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850 2 65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2 1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4 2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Line"/>
          <p:cNvSpPr/>
          <p:nvPr/>
        </p:nvSpPr>
        <p:spPr>
          <a:xfrm flipV="1">
            <a:off x="1279963" y="977868"/>
            <a:ext cx="1" cy="1274262"/>
          </a:xfrm>
          <a:prstGeom prst="line">
            <a:avLst/>
          </a:prstGeom>
          <a:ln w="254000">
            <a:solidFill>
              <a:srgbClr val="912A29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26" name="Description"/>
          <p:cNvSpPr txBox="1"/>
          <p:nvPr/>
        </p:nvSpPr>
        <p:spPr>
          <a:xfrm>
            <a:off x="1843980" y="969575"/>
            <a:ext cx="4635755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Description</a:t>
            </a:r>
          </a:p>
        </p:txBody>
      </p:sp>
      <p:sp>
        <p:nvSpPr>
          <p:cNvPr id="127" name="Design a table management system for the restaurant.…"/>
          <p:cNvSpPr txBox="1"/>
          <p:nvPr/>
        </p:nvSpPr>
        <p:spPr>
          <a:xfrm>
            <a:off x="1919293" y="3050807"/>
            <a:ext cx="20100952" cy="5642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685800" indent="-685800" algn="l">
              <a:lnSpc>
                <a:spcPct val="120000"/>
              </a:lnSpc>
              <a:buFont typeface="Arial" panose="020B0604020202020204" pitchFamily="34" charset="0"/>
              <a:buChar char="•"/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rPr lang="en-US" dirty="0" err="1"/>
              <a:t>Hodilo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海底撈</a:t>
            </a:r>
            <a:r>
              <a:rPr lang="en-US" altLang="zh-TW" dirty="0"/>
              <a:t>?)</a:t>
            </a:r>
            <a:r>
              <a:rPr lang="en-US" dirty="0"/>
              <a:t> is a well-known hot pot </a:t>
            </a:r>
            <a:r>
              <a:rPr lang="en-US" altLang="zh-TW" dirty="0"/>
              <a:t>(</a:t>
            </a:r>
            <a:r>
              <a:rPr lang="zh-TW" altLang="en-US" dirty="0"/>
              <a:t>火鍋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dirty="0"/>
              <a:t>restaurant, and it's extremely challenging to have a table during peak dining hours. </a:t>
            </a:r>
          </a:p>
          <a:p>
            <a:pPr marL="685800" indent="-685800" algn="l">
              <a:lnSpc>
                <a:spcPct val="120000"/>
              </a:lnSpc>
              <a:buFont typeface="Arial" panose="020B0604020202020204" pitchFamily="34" charset="0"/>
              <a:buChar char="•"/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rPr lang="en-US" dirty="0"/>
              <a:t>Even though, the restaurant does not accept reservations in advance, requiring every guest to visit the restaurant, take a number, and wait for their turn. </a:t>
            </a:r>
          </a:p>
          <a:p>
            <a:pPr marL="685800" indent="-685800" algn="l">
              <a:lnSpc>
                <a:spcPct val="120000"/>
              </a:lnSpc>
              <a:buFont typeface="Arial" panose="020B0604020202020204" pitchFamily="34" charset="0"/>
              <a:buChar char="•"/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rPr lang="en-US" dirty="0" err="1"/>
              <a:t>Hodilo</a:t>
            </a:r>
            <a:r>
              <a:rPr lang="en-US" dirty="0"/>
              <a:t> is opening a new branch in Hsinchu, and you have been invited to design a queuing system, which helps assign a table to each group of guests.</a:t>
            </a:r>
            <a:endParaRPr dirty="0"/>
          </a:p>
        </p:txBody>
      </p:sp>
      <p:pic>
        <p:nvPicPr>
          <p:cNvPr id="128" name="6603531.png" descr="6603531.png"/>
          <p:cNvPicPr>
            <a:picLocks noChangeAspect="1"/>
          </p:cNvPicPr>
          <p:nvPr/>
        </p:nvPicPr>
        <p:blipFill>
          <a:blip r:embed="rId2">
            <a:alphaModFix amt="9617"/>
          </a:blip>
          <a:stretch>
            <a:fillRect/>
          </a:stretch>
        </p:blipFill>
        <p:spPr>
          <a:xfrm rot="19800000">
            <a:off x="19083556" y="-2173821"/>
            <a:ext cx="7989815" cy="79898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6" name="Picture 2" descr="https://scontent-tpe1-1.xx.fbcdn.net/v/t39.30808-6/340776902_270763668618894_3808374127287368563_n.jpg?_nc_cat=109&amp;ccb=1-7&amp;_nc_sid=e3f864&amp;_nc_ohc=iInrvLrbXjAAX86iMtb&amp;_nc_ht=scontent-tpe1-1.xx&amp;oh=00_AfBGkMU9TN7B9jYkQBKHptjHIsD-XZNUuKJKuqsi9tJJlA&amp;oe=647DFF8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030" y="6711696"/>
            <a:ext cx="13825083" cy="526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3805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Line"/>
          <p:cNvSpPr/>
          <p:nvPr/>
        </p:nvSpPr>
        <p:spPr>
          <a:xfrm flipV="1">
            <a:off x="1279963" y="977868"/>
            <a:ext cx="1" cy="1274262"/>
          </a:xfrm>
          <a:prstGeom prst="line">
            <a:avLst/>
          </a:prstGeom>
          <a:ln w="254000">
            <a:solidFill>
              <a:srgbClr val="912A29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45" name="Sample I/O"/>
          <p:cNvSpPr txBox="1"/>
          <p:nvPr/>
        </p:nvSpPr>
        <p:spPr>
          <a:xfrm>
            <a:off x="1843980" y="969575"/>
            <a:ext cx="4505072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Sample I/O</a:t>
            </a:r>
          </a:p>
        </p:txBody>
      </p:sp>
      <p:pic>
        <p:nvPicPr>
          <p:cNvPr id="546" name="6603531.png" descr="6603531.png"/>
          <p:cNvPicPr>
            <a:picLocks noChangeAspect="1"/>
          </p:cNvPicPr>
          <p:nvPr/>
        </p:nvPicPr>
        <p:blipFill>
          <a:blip r:embed="rId2">
            <a:alphaModFix amt="9617"/>
          </a:blip>
          <a:stretch>
            <a:fillRect/>
          </a:stretch>
        </p:blipFill>
        <p:spPr>
          <a:xfrm rot="19800000">
            <a:off x="19083556" y="-2173821"/>
            <a:ext cx="7989815" cy="7989816"/>
          </a:xfrm>
          <a:prstGeom prst="rect">
            <a:avLst/>
          </a:prstGeom>
          <a:ln w="12700">
            <a:miter lim="400000"/>
          </a:ln>
        </p:spPr>
      </p:pic>
      <p:sp>
        <p:nvSpPr>
          <p:cNvPr id="547" name="Rounded Rectangle"/>
          <p:cNvSpPr/>
          <p:nvPr/>
        </p:nvSpPr>
        <p:spPr>
          <a:xfrm>
            <a:off x="20057416" y="3442523"/>
            <a:ext cx="2508683" cy="2476241"/>
          </a:xfrm>
          <a:prstGeom prst="roundRect">
            <a:avLst>
              <a:gd name="adj" fmla="val 12262"/>
            </a:avLst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48" name="Rounded Rectangle"/>
          <p:cNvSpPr/>
          <p:nvPr/>
        </p:nvSpPr>
        <p:spPr>
          <a:xfrm>
            <a:off x="20057416" y="6880203"/>
            <a:ext cx="2508683" cy="2476241"/>
          </a:xfrm>
          <a:prstGeom prst="roundRect">
            <a:avLst>
              <a:gd name="adj" fmla="val 12262"/>
            </a:avLst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49" name="Rounded Rectangle"/>
          <p:cNvSpPr/>
          <p:nvPr/>
        </p:nvSpPr>
        <p:spPr>
          <a:xfrm>
            <a:off x="20061994" y="10317882"/>
            <a:ext cx="2508683" cy="1418594"/>
          </a:xfrm>
          <a:prstGeom prst="roundRect">
            <a:avLst>
              <a:gd name="adj" fmla="val 21404"/>
            </a:avLst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550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0406354" y="369724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1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0406354" y="4754896"/>
            <a:ext cx="909141" cy="909142"/>
          </a:xfrm>
          <a:prstGeom prst="rect">
            <a:avLst/>
          </a:prstGeom>
          <a:ln w="12700">
            <a:miter lim="400000"/>
          </a:ln>
        </p:spPr>
      </p:pic>
      <p:pic>
        <p:nvPicPr>
          <p:cNvPr id="552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1308020" y="4754896"/>
            <a:ext cx="909141" cy="909142"/>
          </a:xfrm>
          <a:prstGeom prst="rect">
            <a:avLst/>
          </a:prstGeom>
          <a:ln w="12700">
            <a:miter lim="400000"/>
          </a:ln>
        </p:spPr>
      </p:pic>
      <p:pic>
        <p:nvPicPr>
          <p:cNvPr id="553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1308020" y="369724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4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0406354" y="713492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5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0406354" y="8192576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6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1308020" y="8192576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7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1308020" y="713492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8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0410932" y="10572608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9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1312598" y="10572608"/>
            <a:ext cx="909141" cy="909141"/>
          </a:xfrm>
          <a:prstGeom prst="rect">
            <a:avLst/>
          </a:prstGeom>
          <a:ln w="12700">
            <a:miter lim="400000"/>
          </a:ln>
        </p:spPr>
      </p:pic>
      <p:sp>
        <p:nvSpPr>
          <p:cNvPr id="560" name="Current Time"/>
          <p:cNvSpPr txBox="1"/>
          <p:nvPr/>
        </p:nvSpPr>
        <p:spPr>
          <a:xfrm>
            <a:off x="20186667" y="1236570"/>
            <a:ext cx="225018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Current Time</a:t>
            </a:r>
          </a:p>
        </p:txBody>
      </p:sp>
      <p:sp>
        <p:nvSpPr>
          <p:cNvPr id="561" name="855"/>
          <p:cNvSpPr txBox="1"/>
          <p:nvPr/>
        </p:nvSpPr>
        <p:spPr>
          <a:xfrm>
            <a:off x="20454856" y="1659944"/>
            <a:ext cx="1713801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 b="0" i="1">
                <a:latin typeface="Noto Sans Display Regular Medium"/>
                <a:ea typeface="Noto Sans Display Regular Medium"/>
                <a:cs typeface="Noto Sans Display Regular Medium"/>
                <a:sym typeface="Noto Sans Display Regular Medium"/>
              </a:defRPr>
            </a:lvl1pPr>
          </a:lstStyle>
          <a:p>
            <a:r>
              <a:t>855</a:t>
            </a:r>
          </a:p>
        </p:txBody>
      </p:sp>
      <p:sp>
        <p:nvSpPr>
          <p:cNvPr id="562" name="Rounded Rectangle"/>
          <p:cNvSpPr/>
          <p:nvPr/>
        </p:nvSpPr>
        <p:spPr>
          <a:xfrm>
            <a:off x="10168174" y="1433703"/>
            <a:ext cx="8854558" cy="10883206"/>
          </a:xfrm>
          <a:prstGeom prst="roundRect">
            <a:avLst>
              <a:gd name="adj" fmla="val 4653"/>
            </a:avLst>
          </a:prstGeom>
          <a:solidFill>
            <a:srgbClr val="EAEAE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aphicFrame>
        <p:nvGraphicFramePr>
          <p:cNvPr id="563" name="Table 1"/>
          <p:cNvGraphicFramePr/>
          <p:nvPr/>
        </p:nvGraphicFramePr>
        <p:xfrm>
          <a:off x="10462879" y="1795305"/>
          <a:ext cx="8265148" cy="101599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066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6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6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6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428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arrival 
timestamp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group
size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dining
duration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answer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780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75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780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820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40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820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830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30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830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840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845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60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850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65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855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64" name="830~860"/>
          <p:cNvSpPr txBox="1"/>
          <p:nvPr/>
        </p:nvSpPr>
        <p:spPr>
          <a:xfrm>
            <a:off x="20552551" y="6024470"/>
            <a:ext cx="15184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830~860</a:t>
            </a:r>
          </a:p>
        </p:txBody>
      </p:sp>
      <p:sp>
        <p:nvSpPr>
          <p:cNvPr id="565" name="820~860"/>
          <p:cNvSpPr txBox="1"/>
          <p:nvPr/>
        </p:nvSpPr>
        <p:spPr>
          <a:xfrm>
            <a:off x="20576559" y="9462149"/>
            <a:ext cx="15184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820~860</a:t>
            </a:r>
          </a:p>
        </p:txBody>
      </p:sp>
      <p:sp>
        <p:nvSpPr>
          <p:cNvPr id="566" name="855~920"/>
          <p:cNvSpPr txBox="1"/>
          <p:nvPr/>
        </p:nvSpPr>
        <p:spPr>
          <a:xfrm>
            <a:off x="20576559" y="11857129"/>
            <a:ext cx="15184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855~920</a:t>
            </a:r>
          </a:p>
        </p:txBody>
      </p:sp>
      <p:sp>
        <p:nvSpPr>
          <p:cNvPr id="567" name="Rectangle"/>
          <p:cNvSpPr/>
          <p:nvPr/>
        </p:nvSpPr>
        <p:spPr>
          <a:xfrm>
            <a:off x="1418185" y="5178825"/>
            <a:ext cx="3194371" cy="6936643"/>
          </a:xfrm>
          <a:prstGeom prst="roundRect">
            <a:avLst>
              <a:gd name="adj" fmla="val 0"/>
            </a:avLst>
          </a:prstGeom>
          <a:solidFill>
            <a:srgbClr val="EAEAE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68" name="6 2…"/>
          <p:cNvSpPr txBox="1"/>
          <p:nvPr/>
        </p:nvSpPr>
        <p:spPr>
          <a:xfrm>
            <a:off x="1831275" y="5453096"/>
            <a:ext cx="2368190" cy="638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6 2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780 1 75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820 2 40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830 3 30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840 4 100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845 1 60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850 2 65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2 1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4 2</a:t>
            </a:r>
          </a:p>
        </p:txBody>
      </p:sp>
      <p:sp>
        <p:nvSpPr>
          <p:cNvPr id="569" name="Select the guest…"/>
          <p:cNvSpPr txBox="1"/>
          <p:nvPr/>
        </p:nvSpPr>
        <p:spPr>
          <a:xfrm>
            <a:off x="1790714" y="2707725"/>
            <a:ext cx="6097017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Select the guest 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with the largest group size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Line"/>
          <p:cNvSpPr/>
          <p:nvPr/>
        </p:nvSpPr>
        <p:spPr>
          <a:xfrm flipV="1">
            <a:off x="1279963" y="977868"/>
            <a:ext cx="1" cy="1274262"/>
          </a:xfrm>
          <a:prstGeom prst="line">
            <a:avLst/>
          </a:prstGeom>
          <a:ln w="254000">
            <a:solidFill>
              <a:srgbClr val="912A29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72" name="Sample I/O"/>
          <p:cNvSpPr txBox="1"/>
          <p:nvPr/>
        </p:nvSpPr>
        <p:spPr>
          <a:xfrm>
            <a:off x="1843980" y="969575"/>
            <a:ext cx="4505072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Sample I/O</a:t>
            </a:r>
          </a:p>
        </p:txBody>
      </p:sp>
      <p:pic>
        <p:nvPicPr>
          <p:cNvPr id="573" name="6603531.png" descr="6603531.png"/>
          <p:cNvPicPr>
            <a:picLocks noChangeAspect="1"/>
          </p:cNvPicPr>
          <p:nvPr/>
        </p:nvPicPr>
        <p:blipFill>
          <a:blip r:embed="rId2">
            <a:alphaModFix amt="9617"/>
          </a:blip>
          <a:stretch>
            <a:fillRect/>
          </a:stretch>
        </p:blipFill>
        <p:spPr>
          <a:xfrm rot="19800000">
            <a:off x="19083556" y="-2173821"/>
            <a:ext cx="7989815" cy="7989816"/>
          </a:xfrm>
          <a:prstGeom prst="rect">
            <a:avLst/>
          </a:prstGeom>
          <a:ln w="12700">
            <a:miter lim="400000"/>
          </a:ln>
        </p:spPr>
      </p:pic>
      <p:sp>
        <p:nvSpPr>
          <p:cNvPr id="574" name="Rounded Rectangle"/>
          <p:cNvSpPr/>
          <p:nvPr/>
        </p:nvSpPr>
        <p:spPr>
          <a:xfrm>
            <a:off x="20057416" y="3442523"/>
            <a:ext cx="2508683" cy="2476241"/>
          </a:xfrm>
          <a:prstGeom prst="roundRect">
            <a:avLst>
              <a:gd name="adj" fmla="val 12262"/>
            </a:avLst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75" name="Rounded Rectangle"/>
          <p:cNvSpPr/>
          <p:nvPr/>
        </p:nvSpPr>
        <p:spPr>
          <a:xfrm>
            <a:off x="20057416" y="6880203"/>
            <a:ext cx="2508683" cy="2476241"/>
          </a:xfrm>
          <a:prstGeom prst="roundRect">
            <a:avLst>
              <a:gd name="adj" fmla="val 12262"/>
            </a:avLst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76" name="Rounded Rectangle"/>
          <p:cNvSpPr/>
          <p:nvPr/>
        </p:nvSpPr>
        <p:spPr>
          <a:xfrm>
            <a:off x="20061994" y="10317882"/>
            <a:ext cx="2508683" cy="1418594"/>
          </a:xfrm>
          <a:prstGeom prst="roundRect">
            <a:avLst>
              <a:gd name="adj" fmla="val 21404"/>
            </a:avLst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577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0406354" y="369724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8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0406354" y="4754896"/>
            <a:ext cx="909141" cy="90914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9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1308020" y="4754896"/>
            <a:ext cx="909141" cy="909142"/>
          </a:xfrm>
          <a:prstGeom prst="rect">
            <a:avLst/>
          </a:prstGeom>
          <a:ln w="12700">
            <a:miter lim="400000"/>
          </a:ln>
        </p:spPr>
      </p:pic>
      <p:pic>
        <p:nvPicPr>
          <p:cNvPr id="580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1308020" y="369724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81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0406354" y="713492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82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0406354" y="8192576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83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1308020" y="8192576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84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1308020" y="713492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85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0410932" y="10572608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86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1312598" y="10572608"/>
            <a:ext cx="909141" cy="909141"/>
          </a:xfrm>
          <a:prstGeom prst="rect">
            <a:avLst/>
          </a:prstGeom>
          <a:ln w="12700">
            <a:miter lim="400000"/>
          </a:ln>
        </p:spPr>
      </p:pic>
      <p:sp>
        <p:nvSpPr>
          <p:cNvPr id="587" name="Current Time"/>
          <p:cNvSpPr txBox="1"/>
          <p:nvPr/>
        </p:nvSpPr>
        <p:spPr>
          <a:xfrm>
            <a:off x="20186667" y="1236570"/>
            <a:ext cx="225018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Current Time</a:t>
            </a:r>
          </a:p>
        </p:txBody>
      </p:sp>
      <p:sp>
        <p:nvSpPr>
          <p:cNvPr id="588" name="860"/>
          <p:cNvSpPr txBox="1"/>
          <p:nvPr/>
        </p:nvSpPr>
        <p:spPr>
          <a:xfrm>
            <a:off x="20454856" y="1659944"/>
            <a:ext cx="1713801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 b="0" i="1">
                <a:latin typeface="Noto Sans Display Regular Medium"/>
                <a:ea typeface="Noto Sans Display Regular Medium"/>
                <a:cs typeface="Noto Sans Display Regular Medium"/>
                <a:sym typeface="Noto Sans Display Regular Medium"/>
              </a:defRPr>
            </a:lvl1pPr>
          </a:lstStyle>
          <a:p>
            <a:r>
              <a:t>860</a:t>
            </a:r>
          </a:p>
        </p:txBody>
      </p:sp>
      <p:sp>
        <p:nvSpPr>
          <p:cNvPr id="589" name="Rounded Rectangle"/>
          <p:cNvSpPr/>
          <p:nvPr/>
        </p:nvSpPr>
        <p:spPr>
          <a:xfrm>
            <a:off x="10168174" y="1433703"/>
            <a:ext cx="8854558" cy="10883206"/>
          </a:xfrm>
          <a:prstGeom prst="roundRect">
            <a:avLst>
              <a:gd name="adj" fmla="val 4653"/>
            </a:avLst>
          </a:prstGeom>
          <a:solidFill>
            <a:srgbClr val="EAEAE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aphicFrame>
        <p:nvGraphicFramePr>
          <p:cNvPr id="590" name="Table 1"/>
          <p:cNvGraphicFramePr/>
          <p:nvPr/>
        </p:nvGraphicFramePr>
        <p:xfrm>
          <a:off x="10462879" y="1795305"/>
          <a:ext cx="8265148" cy="101599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066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6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6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6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428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arrival 
timestamp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group
size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dining
duration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answer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780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75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780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820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40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820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830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30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830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840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845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60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850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65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855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1" name="830~860"/>
          <p:cNvSpPr txBox="1"/>
          <p:nvPr/>
        </p:nvSpPr>
        <p:spPr>
          <a:xfrm>
            <a:off x="20552551" y="6024470"/>
            <a:ext cx="15184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830~860</a:t>
            </a:r>
          </a:p>
        </p:txBody>
      </p:sp>
      <p:sp>
        <p:nvSpPr>
          <p:cNvPr id="592" name="820~860"/>
          <p:cNvSpPr txBox="1"/>
          <p:nvPr/>
        </p:nvSpPr>
        <p:spPr>
          <a:xfrm>
            <a:off x="20576559" y="9462149"/>
            <a:ext cx="15184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820~860</a:t>
            </a:r>
          </a:p>
        </p:txBody>
      </p:sp>
      <p:sp>
        <p:nvSpPr>
          <p:cNvPr id="593" name="855~920"/>
          <p:cNvSpPr txBox="1"/>
          <p:nvPr/>
        </p:nvSpPr>
        <p:spPr>
          <a:xfrm>
            <a:off x="20576559" y="11857129"/>
            <a:ext cx="15184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855~920</a:t>
            </a:r>
          </a:p>
        </p:txBody>
      </p:sp>
      <p:sp>
        <p:nvSpPr>
          <p:cNvPr id="594" name="Rectangle"/>
          <p:cNvSpPr/>
          <p:nvPr/>
        </p:nvSpPr>
        <p:spPr>
          <a:xfrm>
            <a:off x="1418185" y="5178825"/>
            <a:ext cx="3194371" cy="6936643"/>
          </a:xfrm>
          <a:prstGeom prst="roundRect">
            <a:avLst>
              <a:gd name="adj" fmla="val 0"/>
            </a:avLst>
          </a:prstGeom>
          <a:solidFill>
            <a:srgbClr val="EAEAE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95" name="6 2…"/>
          <p:cNvSpPr txBox="1"/>
          <p:nvPr/>
        </p:nvSpPr>
        <p:spPr>
          <a:xfrm>
            <a:off x="1831275" y="5453096"/>
            <a:ext cx="2368190" cy="638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6 2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780 1 75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820 2 40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830 3 30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840 4 100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845 1 60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850 2 65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2 1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4 2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Line"/>
          <p:cNvSpPr/>
          <p:nvPr/>
        </p:nvSpPr>
        <p:spPr>
          <a:xfrm flipV="1">
            <a:off x="1279963" y="977868"/>
            <a:ext cx="1" cy="1274262"/>
          </a:xfrm>
          <a:prstGeom prst="line">
            <a:avLst/>
          </a:prstGeom>
          <a:ln w="254000">
            <a:solidFill>
              <a:srgbClr val="912A29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98" name="Sample I/O"/>
          <p:cNvSpPr txBox="1"/>
          <p:nvPr/>
        </p:nvSpPr>
        <p:spPr>
          <a:xfrm>
            <a:off x="1843980" y="969575"/>
            <a:ext cx="4505072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Sample I/O</a:t>
            </a:r>
          </a:p>
        </p:txBody>
      </p:sp>
      <p:pic>
        <p:nvPicPr>
          <p:cNvPr id="599" name="6603531.png" descr="6603531.png"/>
          <p:cNvPicPr>
            <a:picLocks noChangeAspect="1"/>
          </p:cNvPicPr>
          <p:nvPr/>
        </p:nvPicPr>
        <p:blipFill>
          <a:blip r:embed="rId2">
            <a:alphaModFix amt="9617"/>
          </a:blip>
          <a:stretch>
            <a:fillRect/>
          </a:stretch>
        </p:blipFill>
        <p:spPr>
          <a:xfrm rot="19800000">
            <a:off x="19083556" y="-2173821"/>
            <a:ext cx="7989815" cy="7989816"/>
          </a:xfrm>
          <a:prstGeom prst="rect">
            <a:avLst/>
          </a:prstGeom>
          <a:ln w="12700">
            <a:miter lim="400000"/>
          </a:ln>
        </p:spPr>
      </p:pic>
      <p:sp>
        <p:nvSpPr>
          <p:cNvPr id="600" name="Rounded Rectangle"/>
          <p:cNvSpPr/>
          <p:nvPr/>
        </p:nvSpPr>
        <p:spPr>
          <a:xfrm>
            <a:off x="20057416" y="3442523"/>
            <a:ext cx="2508683" cy="2476241"/>
          </a:xfrm>
          <a:prstGeom prst="roundRect">
            <a:avLst>
              <a:gd name="adj" fmla="val 12262"/>
            </a:avLst>
          </a:prstGeom>
          <a:solidFill>
            <a:srgbClr val="D5D5D5"/>
          </a:solidFill>
          <a:ln w="101600">
            <a:solidFill>
              <a:schemeClr val="accent3">
                <a:hueOff val="914337"/>
                <a:satOff val="31515"/>
                <a:lumOff val="-3079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01" name="Rounded Rectangle"/>
          <p:cNvSpPr/>
          <p:nvPr/>
        </p:nvSpPr>
        <p:spPr>
          <a:xfrm>
            <a:off x="20057416" y="6880203"/>
            <a:ext cx="2508683" cy="2476241"/>
          </a:xfrm>
          <a:prstGeom prst="roundRect">
            <a:avLst>
              <a:gd name="adj" fmla="val 12262"/>
            </a:avLst>
          </a:prstGeom>
          <a:solidFill>
            <a:srgbClr val="D5D5D5"/>
          </a:solidFill>
          <a:ln w="101600">
            <a:solidFill>
              <a:schemeClr val="accent3">
                <a:hueOff val="914337"/>
                <a:satOff val="31515"/>
                <a:lumOff val="-3079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02" name="Rounded Rectangle"/>
          <p:cNvSpPr/>
          <p:nvPr/>
        </p:nvSpPr>
        <p:spPr>
          <a:xfrm>
            <a:off x="20061994" y="10317882"/>
            <a:ext cx="2508683" cy="1418594"/>
          </a:xfrm>
          <a:prstGeom prst="roundRect">
            <a:avLst>
              <a:gd name="adj" fmla="val 21404"/>
            </a:avLst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603" name="user (1).png" descr="user (1).png"/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20406354" y="369724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604" name="user (1).png" descr="user (1).png"/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20406354" y="4754896"/>
            <a:ext cx="909141" cy="909142"/>
          </a:xfrm>
          <a:prstGeom prst="rect">
            <a:avLst/>
          </a:prstGeom>
          <a:ln w="12700">
            <a:miter lim="400000"/>
          </a:ln>
        </p:spPr>
      </p:pic>
      <p:pic>
        <p:nvPicPr>
          <p:cNvPr id="605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1308020" y="4754896"/>
            <a:ext cx="909141" cy="909142"/>
          </a:xfrm>
          <a:prstGeom prst="rect">
            <a:avLst/>
          </a:prstGeom>
          <a:ln w="12700">
            <a:miter lim="400000"/>
          </a:ln>
        </p:spPr>
      </p:pic>
      <p:pic>
        <p:nvPicPr>
          <p:cNvPr id="606" name="user (1).png" descr="user (1).png"/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21308020" y="369724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607" name="user (1).png" descr="user (1).png"/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20406354" y="713492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608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0406354" y="8192576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609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1308020" y="8192576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610" name="user (1).png" descr="user (1).png"/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21308020" y="713492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611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0410932" y="10572608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612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1312598" y="10572608"/>
            <a:ext cx="909141" cy="909141"/>
          </a:xfrm>
          <a:prstGeom prst="rect">
            <a:avLst/>
          </a:prstGeom>
          <a:ln w="12700">
            <a:miter lim="400000"/>
          </a:ln>
        </p:spPr>
      </p:pic>
      <p:sp>
        <p:nvSpPr>
          <p:cNvPr id="613" name="Current Time"/>
          <p:cNvSpPr txBox="1"/>
          <p:nvPr/>
        </p:nvSpPr>
        <p:spPr>
          <a:xfrm>
            <a:off x="20186667" y="1236570"/>
            <a:ext cx="225018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Current Time</a:t>
            </a:r>
          </a:p>
        </p:txBody>
      </p:sp>
      <p:sp>
        <p:nvSpPr>
          <p:cNvPr id="614" name="860"/>
          <p:cNvSpPr txBox="1"/>
          <p:nvPr/>
        </p:nvSpPr>
        <p:spPr>
          <a:xfrm>
            <a:off x="20454856" y="1659944"/>
            <a:ext cx="1713801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 b="0" i="1">
                <a:latin typeface="Noto Sans Display Regular Medium"/>
                <a:ea typeface="Noto Sans Display Regular Medium"/>
                <a:cs typeface="Noto Sans Display Regular Medium"/>
                <a:sym typeface="Noto Sans Display Regular Medium"/>
              </a:defRPr>
            </a:lvl1pPr>
          </a:lstStyle>
          <a:p>
            <a:r>
              <a:t>860</a:t>
            </a:r>
          </a:p>
        </p:txBody>
      </p:sp>
      <p:sp>
        <p:nvSpPr>
          <p:cNvPr id="615" name="Rounded Rectangle"/>
          <p:cNvSpPr/>
          <p:nvPr/>
        </p:nvSpPr>
        <p:spPr>
          <a:xfrm>
            <a:off x="10168174" y="1433703"/>
            <a:ext cx="8854558" cy="10883206"/>
          </a:xfrm>
          <a:prstGeom prst="roundRect">
            <a:avLst>
              <a:gd name="adj" fmla="val 4653"/>
            </a:avLst>
          </a:prstGeom>
          <a:solidFill>
            <a:srgbClr val="EAEAE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aphicFrame>
        <p:nvGraphicFramePr>
          <p:cNvPr id="616" name="Table 1"/>
          <p:cNvGraphicFramePr/>
          <p:nvPr/>
        </p:nvGraphicFramePr>
        <p:xfrm>
          <a:off x="10462879" y="1795305"/>
          <a:ext cx="8265148" cy="101599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066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6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6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6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428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arrival 
timestamp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group
size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dining
duration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answer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780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75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780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820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40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820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830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30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830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840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845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60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850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65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855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17" name="Available"/>
          <p:cNvSpPr txBox="1"/>
          <p:nvPr/>
        </p:nvSpPr>
        <p:spPr>
          <a:xfrm>
            <a:off x="20503277" y="6024470"/>
            <a:ext cx="16169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Available</a:t>
            </a:r>
          </a:p>
        </p:txBody>
      </p:sp>
      <p:sp>
        <p:nvSpPr>
          <p:cNvPr id="618" name="Available"/>
          <p:cNvSpPr txBox="1"/>
          <p:nvPr/>
        </p:nvSpPr>
        <p:spPr>
          <a:xfrm>
            <a:off x="20527285" y="9462149"/>
            <a:ext cx="16169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Available</a:t>
            </a:r>
          </a:p>
        </p:txBody>
      </p:sp>
      <p:sp>
        <p:nvSpPr>
          <p:cNvPr id="619" name="855~920"/>
          <p:cNvSpPr txBox="1"/>
          <p:nvPr/>
        </p:nvSpPr>
        <p:spPr>
          <a:xfrm>
            <a:off x="20576559" y="11857129"/>
            <a:ext cx="15184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855~920</a:t>
            </a:r>
          </a:p>
        </p:txBody>
      </p:sp>
      <p:sp>
        <p:nvSpPr>
          <p:cNvPr id="620" name="Rectangle"/>
          <p:cNvSpPr/>
          <p:nvPr/>
        </p:nvSpPr>
        <p:spPr>
          <a:xfrm>
            <a:off x="1418185" y="5178825"/>
            <a:ext cx="3194371" cy="6936643"/>
          </a:xfrm>
          <a:prstGeom prst="roundRect">
            <a:avLst>
              <a:gd name="adj" fmla="val 0"/>
            </a:avLst>
          </a:prstGeom>
          <a:solidFill>
            <a:srgbClr val="EAEAE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21" name="6 2…"/>
          <p:cNvSpPr txBox="1"/>
          <p:nvPr/>
        </p:nvSpPr>
        <p:spPr>
          <a:xfrm>
            <a:off x="1831275" y="5453096"/>
            <a:ext cx="2368190" cy="638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6 2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780 1 75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820 2 40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830 3 30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840 4 100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845 1 60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850 2 65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2 1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4 2</a:t>
            </a:r>
          </a:p>
        </p:txBody>
      </p:sp>
      <p:sp>
        <p:nvSpPr>
          <p:cNvPr id="622" name="Table may release…"/>
          <p:cNvSpPr txBox="1"/>
          <p:nvPr/>
        </p:nvSpPr>
        <p:spPr>
          <a:xfrm>
            <a:off x="1790714" y="2707725"/>
            <a:ext cx="4640694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rPr dirty="0">
                <a:solidFill>
                  <a:srgbClr val="FF0000"/>
                </a:solidFill>
              </a:rPr>
              <a:t>Table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dirty="0">
                <a:solidFill>
                  <a:srgbClr val="FF0000"/>
                </a:solidFill>
              </a:rPr>
              <a:t> may </a:t>
            </a:r>
            <a:r>
              <a:rPr lang="en-US" dirty="0">
                <a:solidFill>
                  <a:srgbClr val="FF0000"/>
                </a:solidFill>
              </a:rPr>
              <a:t>be </a:t>
            </a:r>
            <a:r>
              <a:rPr dirty="0">
                <a:solidFill>
                  <a:srgbClr val="FF0000"/>
                </a:solidFill>
              </a:rPr>
              <a:t>release</a:t>
            </a:r>
            <a:r>
              <a:rPr lang="en-US" dirty="0">
                <a:solidFill>
                  <a:srgbClr val="FF0000"/>
                </a:solidFill>
              </a:rPr>
              <a:t>d</a:t>
            </a:r>
            <a:endParaRPr dirty="0">
              <a:solidFill>
                <a:srgbClr val="FF0000"/>
              </a:solidFill>
            </a:endParaRP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rPr dirty="0">
                <a:solidFill>
                  <a:srgbClr val="FF0000"/>
                </a:solidFill>
              </a:rPr>
              <a:t>at the same time</a:t>
            </a:r>
            <a:r>
              <a:rPr lang="en-US" dirty="0">
                <a:solidFill>
                  <a:srgbClr val="FF0000"/>
                </a:solidFill>
              </a:rPr>
              <a:t>!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Line"/>
          <p:cNvSpPr/>
          <p:nvPr/>
        </p:nvSpPr>
        <p:spPr>
          <a:xfrm flipV="1">
            <a:off x="1279963" y="977868"/>
            <a:ext cx="1" cy="1274262"/>
          </a:xfrm>
          <a:prstGeom prst="line">
            <a:avLst/>
          </a:prstGeom>
          <a:ln w="254000">
            <a:solidFill>
              <a:srgbClr val="912A29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25" name="Sample I/O"/>
          <p:cNvSpPr txBox="1"/>
          <p:nvPr/>
        </p:nvSpPr>
        <p:spPr>
          <a:xfrm>
            <a:off x="1843980" y="969575"/>
            <a:ext cx="4505072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Sample I/O</a:t>
            </a:r>
          </a:p>
        </p:txBody>
      </p:sp>
      <p:pic>
        <p:nvPicPr>
          <p:cNvPr id="626" name="6603531.png" descr="6603531.png"/>
          <p:cNvPicPr>
            <a:picLocks noChangeAspect="1"/>
          </p:cNvPicPr>
          <p:nvPr/>
        </p:nvPicPr>
        <p:blipFill>
          <a:blip r:embed="rId2">
            <a:alphaModFix amt="9617"/>
          </a:blip>
          <a:stretch>
            <a:fillRect/>
          </a:stretch>
        </p:blipFill>
        <p:spPr>
          <a:xfrm rot="19800000">
            <a:off x="19083556" y="-2173821"/>
            <a:ext cx="7989815" cy="7989816"/>
          </a:xfrm>
          <a:prstGeom prst="rect">
            <a:avLst/>
          </a:prstGeom>
          <a:ln w="12700">
            <a:miter lim="400000"/>
          </a:ln>
        </p:spPr>
      </p:pic>
      <p:sp>
        <p:nvSpPr>
          <p:cNvPr id="627" name="Rounded Rectangle"/>
          <p:cNvSpPr/>
          <p:nvPr/>
        </p:nvSpPr>
        <p:spPr>
          <a:xfrm>
            <a:off x="20057416" y="3442523"/>
            <a:ext cx="2508683" cy="2476241"/>
          </a:xfrm>
          <a:prstGeom prst="roundRect">
            <a:avLst>
              <a:gd name="adj" fmla="val 12262"/>
            </a:avLst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28" name="Rounded Rectangle"/>
          <p:cNvSpPr/>
          <p:nvPr/>
        </p:nvSpPr>
        <p:spPr>
          <a:xfrm>
            <a:off x="20057416" y="6880203"/>
            <a:ext cx="2508683" cy="2476241"/>
          </a:xfrm>
          <a:prstGeom prst="roundRect">
            <a:avLst>
              <a:gd name="adj" fmla="val 12262"/>
            </a:avLst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29" name="Rounded Rectangle"/>
          <p:cNvSpPr/>
          <p:nvPr/>
        </p:nvSpPr>
        <p:spPr>
          <a:xfrm>
            <a:off x="20061994" y="10317882"/>
            <a:ext cx="2508683" cy="1418594"/>
          </a:xfrm>
          <a:prstGeom prst="roundRect">
            <a:avLst>
              <a:gd name="adj" fmla="val 21404"/>
            </a:avLst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630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0406354" y="369724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631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0406354" y="4754896"/>
            <a:ext cx="909141" cy="90914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2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1308020" y="4754896"/>
            <a:ext cx="909141" cy="90914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3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1308020" y="369724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634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0406354" y="713492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635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0406354" y="8192576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636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1308020" y="8192576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637" name="user (1).png" descr="user (1).png"/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21308020" y="713492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638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0410932" y="10572608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639" name="user (1).png" descr="user (1).png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1312598" y="10572608"/>
            <a:ext cx="909141" cy="909141"/>
          </a:xfrm>
          <a:prstGeom prst="rect">
            <a:avLst/>
          </a:prstGeom>
          <a:ln w="12700">
            <a:miter lim="400000"/>
          </a:ln>
        </p:spPr>
      </p:pic>
      <p:sp>
        <p:nvSpPr>
          <p:cNvPr id="640" name="Current Time"/>
          <p:cNvSpPr txBox="1"/>
          <p:nvPr/>
        </p:nvSpPr>
        <p:spPr>
          <a:xfrm>
            <a:off x="20186667" y="1236570"/>
            <a:ext cx="225018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Current Time</a:t>
            </a:r>
          </a:p>
        </p:txBody>
      </p:sp>
      <p:sp>
        <p:nvSpPr>
          <p:cNvPr id="641" name="860"/>
          <p:cNvSpPr txBox="1"/>
          <p:nvPr/>
        </p:nvSpPr>
        <p:spPr>
          <a:xfrm>
            <a:off x="20454856" y="1659944"/>
            <a:ext cx="1713801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 b="0" i="1">
                <a:latin typeface="Noto Sans Display Regular Medium"/>
                <a:ea typeface="Noto Sans Display Regular Medium"/>
                <a:cs typeface="Noto Sans Display Regular Medium"/>
                <a:sym typeface="Noto Sans Display Regular Medium"/>
              </a:defRPr>
            </a:lvl1pPr>
          </a:lstStyle>
          <a:p>
            <a:r>
              <a:t>860</a:t>
            </a:r>
          </a:p>
        </p:txBody>
      </p:sp>
      <p:sp>
        <p:nvSpPr>
          <p:cNvPr id="642" name="Rounded Rectangle"/>
          <p:cNvSpPr/>
          <p:nvPr/>
        </p:nvSpPr>
        <p:spPr>
          <a:xfrm>
            <a:off x="10168174" y="1433703"/>
            <a:ext cx="8854558" cy="10883206"/>
          </a:xfrm>
          <a:prstGeom prst="roundRect">
            <a:avLst>
              <a:gd name="adj" fmla="val 4653"/>
            </a:avLst>
          </a:prstGeom>
          <a:solidFill>
            <a:srgbClr val="EAEAE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aphicFrame>
        <p:nvGraphicFramePr>
          <p:cNvPr id="643" name="Table 1"/>
          <p:cNvGraphicFramePr/>
          <p:nvPr/>
        </p:nvGraphicFramePr>
        <p:xfrm>
          <a:off x="10462879" y="1795305"/>
          <a:ext cx="8265148" cy="101599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066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6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6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6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428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arrival 
timestamp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group
size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dining
duration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answer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780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75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780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820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40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820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830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30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830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840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860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845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60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860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850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65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855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44" name="860~960"/>
          <p:cNvSpPr txBox="1"/>
          <p:nvPr/>
        </p:nvSpPr>
        <p:spPr>
          <a:xfrm>
            <a:off x="20552551" y="6024470"/>
            <a:ext cx="15184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860~960</a:t>
            </a:r>
          </a:p>
        </p:txBody>
      </p:sp>
      <p:sp>
        <p:nvSpPr>
          <p:cNvPr id="645" name="860~920"/>
          <p:cNvSpPr txBox="1"/>
          <p:nvPr/>
        </p:nvSpPr>
        <p:spPr>
          <a:xfrm>
            <a:off x="20576559" y="9462149"/>
            <a:ext cx="15184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860~920</a:t>
            </a:r>
          </a:p>
        </p:txBody>
      </p:sp>
      <p:sp>
        <p:nvSpPr>
          <p:cNvPr id="646" name="855~920"/>
          <p:cNvSpPr txBox="1"/>
          <p:nvPr/>
        </p:nvSpPr>
        <p:spPr>
          <a:xfrm>
            <a:off x="20576559" y="11857129"/>
            <a:ext cx="15184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855~920</a:t>
            </a:r>
          </a:p>
        </p:txBody>
      </p:sp>
      <p:sp>
        <p:nvSpPr>
          <p:cNvPr id="647" name="Rectangle"/>
          <p:cNvSpPr/>
          <p:nvPr/>
        </p:nvSpPr>
        <p:spPr>
          <a:xfrm>
            <a:off x="1418185" y="5178825"/>
            <a:ext cx="3194371" cy="6936643"/>
          </a:xfrm>
          <a:prstGeom prst="roundRect">
            <a:avLst>
              <a:gd name="adj" fmla="val 0"/>
            </a:avLst>
          </a:prstGeom>
          <a:solidFill>
            <a:srgbClr val="EAEAE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48" name="6 2…"/>
          <p:cNvSpPr txBox="1"/>
          <p:nvPr/>
        </p:nvSpPr>
        <p:spPr>
          <a:xfrm>
            <a:off x="1831275" y="5453096"/>
            <a:ext cx="2368190" cy="638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6 2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780 1 75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820 2 40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830 3 30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840 4 100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845 1 60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850 2 65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2 1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4 2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Line"/>
          <p:cNvSpPr/>
          <p:nvPr/>
        </p:nvSpPr>
        <p:spPr>
          <a:xfrm flipV="1">
            <a:off x="1279963" y="977868"/>
            <a:ext cx="1" cy="1274262"/>
          </a:xfrm>
          <a:prstGeom prst="line">
            <a:avLst/>
          </a:prstGeom>
          <a:ln w="254000">
            <a:solidFill>
              <a:srgbClr val="912A29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51" name="Idea"/>
          <p:cNvSpPr txBox="1"/>
          <p:nvPr/>
        </p:nvSpPr>
        <p:spPr>
          <a:xfrm>
            <a:off x="1843980" y="969575"/>
            <a:ext cx="1860297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Idea</a:t>
            </a:r>
            <a:endParaRPr>
              <a:solidFill>
                <a:schemeClr val="accent5">
                  <a:lumOff val="-29866"/>
                </a:schemeClr>
              </a:solidFill>
              <a:latin typeface="Noto Sans Display Regular Light"/>
              <a:ea typeface="Noto Sans Display Regular Light"/>
              <a:cs typeface="Noto Sans Display Regular Light"/>
              <a:sym typeface="Noto Sans Display Regular Light"/>
            </a:endParaRPr>
          </a:p>
        </p:txBody>
      </p:sp>
      <p:pic>
        <p:nvPicPr>
          <p:cNvPr id="652" name="6603531.png" descr="6603531.png"/>
          <p:cNvPicPr>
            <a:picLocks noChangeAspect="1"/>
          </p:cNvPicPr>
          <p:nvPr/>
        </p:nvPicPr>
        <p:blipFill>
          <a:blip r:embed="rId2">
            <a:alphaModFix amt="9617"/>
          </a:blip>
          <a:stretch>
            <a:fillRect/>
          </a:stretch>
        </p:blipFill>
        <p:spPr>
          <a:xfrm rot="19800000">
            <a:off x="19083556" y="-2173821"/>
            <a:ext cx="7989815" cy="7989816"/>
          </a:xfrm>
          <a:prstGeom prst="rect">
            <a:avLst/>
          </a:prstGeom>
          <a:ln w="12700">
            <a:miter lim="400000"/>
          </a:ln>
        </p:spPr>
      </p:pic>
      <p:sp>
        <p:nvSpPr>
          <p:cNvPr id="653" name="Maintain the Waiting List…"/>
          <p:cNvSpPr txBox="1"/>
          <p:nvPr/>
        </p:nvSpPr>
        <p:spPr>
          <a:xfrm>
            <a:off x="1827972" y="2999698"/>
            <a:ext cx="8263679" cy="4074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661458" indent="-661458" algn="l">
              <a:lnSpc>
                <a:spcPct val="120000"/>
              </a:lnSpc>
              <a:buSzPct val="125000"/>
              <a:buChar char="•"/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Maintain the Waiting List </a:t>
            </a:r>
          </a:p>
          <a:p>
            <a:pPr marL="661458" indent="-661458" algn="l">
              <a:lnSpc>
                <a:spcPct val="120000"/>
              </a:lnSpc>
              <a:buSzPct val="125000"/>
              <a:buChar char="•"/>
              <a:defRPr sz="5000" b="0">
                <a:solidFill>
                  <a:srgbClr val="D5D5D5"/>
                </a:solidFill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Maintain the Table Status</a:t>
            </a:r>
          </a:p>
          <a:p>
            <a:pPr marL="661458" indent="-661458" algn="l">
              <a:lnSpc>
                <a:spcPct val="120000"/>
              </a:lnSpc>
              <a:buSzPct val="125000"/>
              <a:buChar char="•"/>
              <a:defRPr sz="5000" b="0">
                <a:solidFill>
                  <a:srgbClr val="D5D5D5"/>
                </a:solidFill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Release &amp; Assign the Table</a:t>
            </a:r>
          </a:p>
          <a:p>
            <a:pPr marL="661458" indent="-661458" algn="l">
              <a:lnSpc>
                <a:spcPct val="120000"/>
              </a:lnSpc>
              <a:buSzPct val="125000"/>
              <a:buChar char="•"/>
              <a:defRPr sz="5000" b="0">
                <a:solidFill>
                  <a:srgbClr val="D5D5D5"/>
                </a:solidFill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Solving the Problem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Line"/>
          <p:cNvSpPr/>
          <p:nvPr/>
        </p:nvSpPr>
        <p:spPr>
          <a:xfrm flipV="1">
            <a:off x="1279963" y="977868"/>
            <a:ext cx="1" cy="1274262"/>
          </a:xfrm>
          <a:prstGeom prst="line">
            <a:avLst/>
          </a:prstGeom>
          <a:ln w="254000">
            <a:solidFill>
              <a:srgbClr val="912A29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56" name="Idea:  Maintain the Waiting List"/>
          <p:cNvSpPr txBox="1"/>
          <p:nvPr/>
        </p:nvSpPr>
        <p:spPr>
          <a:xfrm>
            <a:off x="1843980" y="969575"/>
            <a:ext cx="11893107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7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Idea: </a:t>
            </a:r>
            <a:r>
              <a:rPr>
                <a:latin typeface="Noto Sans Display Regular Light"/>
                <a:ea typeface="Noto Sans Display Regular Light"/>
                <a:cs typeface="Noto Sans Display Regular Light"/>
                <a:sym typeface="Noto Sans Display Regular Light"/>
              </a:rPr>
              <a:t> Maintain the Waiting List</a:t>
            </a:r>
            <a:endParaRPr>
              <a:solidFill>
                <a:schemeClr val="accent5">
                  <a:lumOff val="-29866"/>
                </a:schemeClr>
              </a:solidFill>
              <a:latin typeface="Noto Sans Display Regular Light"/>
              <a:ea typeface="Noto Sans Display Regular Light"/>
              <a:cs typeface="Noto Sans Display Regular Light"/>
              <a:sym typeface="Noto Sans Display Regular Light"/>
            </a:endParaRPr>
          </a:p>
        </p:txBody>
      </p:sp>
      <p:sp>
        <p:nvSpPr>
          <p:cNvPr id="657" name="Using structure to store a guest’s info,…"/>
          <p:cNvSpPr txBox="1"/>
          <p:nvPr/>
        </p:nvSpPr>
        <p:spPr>
          <a:xfrm>
            <a:off x="1906592" y="3050807"/>
            <a:ext cx="10324942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rPr dirty="0"/>
              <a:t>Using </a:t>
            </a:r>
            <a:r>
              <a:rPr dirty="0">
                <a:solidFill>
                  <a:srgbClr val="00B050"/>
                </a:solidFill>
                <a:latin typeface="Noto Sans Display Regular SemiBold"/>
                <a:ea typeface="Noto Sans Display Regular SemiBold"/>
                <a:cs typeface="Noto Sans Display Regular SemiBold"/>
                <a:sym typeface="Noto Sans Display Regular SemiBold"/>
              </a:rPr>
              <a:t>structure</a:t>
            </a:r>
            <a:r>
              <a:rPr dirty="0"/>
              <a:t> to store a guest</a:t>
            </a:r>
            <a:r>
              <a:rPr lang="en-US" dirty="0"/>
              <a:t>'</a:t>
            </a:r>
            <a:r>
              <a:rPr dirty="0"/>
              <a:t>s info,</a:t>
            </a:r>
            <a:r>
              <a:rPr lang="en-US" dirty="0"/>
              <a:t> and</a:t>
            </a:r>
            <a:endParaRPr dirty="0"/>
          </a:p>
          <a:p>
            <a:pPr algn="l">
              <a:lnSpc>
                <a:spcPct val="12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rPr dirty="0" err="1">
                <a:solidFill>
                  <a:srgbClr val="00B050"/>
                </a:solidFill>
                <a:latin typeface="Noto Sans Display Regular SemiBold"/>
                <a:ea typeface="Noto Sans Display Regular SemiBold"/>
                <a:cs typeface="Noto Sans Display Regular SemiBold"/>
                <a:sym typeface="Noto Sans Display Regular SemiBold"/>
              </a:rPr>
              <a:t>std</a:t>
            </a:r>
            <a:r>
              <a:rPr dirty="0">
                <a:solidFill>
                  <a:srgbClr val="00B050"/>
                </a:solidFill>
                <a:latin typeface="Noto Sans Display Regular SemiBold"/>
                <a:ea typeface="Noto Sans Display Regular SemiBold"/>
                <a:cs typeface="Noto Sans Display Regular SemiBold"/>
                <a:sym typeface="Noto Sans Display Regular SemiBold"/>
              </a:rPr>
              <a:t>::set</a:t>
            </a:r>
            <a:r>
              <a:rPr dirty="0">
                <a:solidFill>
                  <a:srgbClr val="00B050"/>
                </a:solidFill>
              </a:rPr>
              <a:t> </a:t>
            </a:r>
            <a:r>
              <a:rPr dirty="0"/>
              <a:t>to implement the waiting list</a:t>
            </a:r>
          </a:p>
        </p:txBody>
      </p:sp>
      <p:sp>
        <p:nvSpPr>
          <p:cNvPr id="658" name="struct Guest {…"/>
          <p:cNvSpPr txBox="1"/>
          <p:nvPr/>
        </p:nvSpPr>
        <p:spPr>
          <a:xfrm>
            <a:off x="1902832" y="5746924"/>
            <a:ext cx="6988282" cy="40640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0" tIns="254000" rIns="254000" bIns="254000">
            <a:spAutoFit/>
          </a:bodyPr>
          <a:lstStyle/>
          <a:p>
            <a:pPr algn="l" defTabSz="457200">
              <a:lnSpc>
                <a:spcPct val="120000"/>
              </a:lnSpc>
              <a:defRPr sz="3500" b="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struct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267F99"/>
                </a:solidFill>
              </a:rPr>
              <a:t>Guest</a:t>
            </a:r>
            <a:r>
              <a:rPr>
                <a:solidFill>
                  <a:srgbClr val="000000"/>
                </a:solidFill>
              </a:rPr>
              <a:t> {</a:t>
            </a:r>
          </a:p>
          <a:p>
            <a:pPr algn="l" defTabSz="457200">
              <a:lnSpc>
                <a:spcPct val="120000"/>
              </a:lnSpc>
              <a:defRPr sz="35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int</a:t>
            </a:r>
            <a:r>
              <a:t> id;</a:t>
            </a:r>
          </a:p>
          <a:p>
            <a:pPr algn="l" defTabSz="457200">
              <a:lnSpc>
                <a:spcPct val="120000"/>
              </a:lnSpc>
              <a:defRPr sz="35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int</a:t>
            </a:r>
            <a:r>
              <a:t> arrival;</a:t>
            </a:r>
          </a:p>
          <a:p>
            <a:pPr algn="l" defTabSz="457200">
              <a:lnSpc>
                <a:spcPct val="120000"/>
              </a:lnSpc>
              <a:defRPr sz="35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int</a:t>
            </a:r>
            <a:r>
              <a:t> group;</a:t>
            </a:r>
          </a:p>
          <a:p>
            <a:pPr algn="l" defTabSz="457200">
              <a:lnSpc>
                <a:spcPct val="120000"/>
              </a:lnSpc>
              <a:defRPr sz="35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int</a:t>
            </a:r>
            <a:r>
              <a:t> duration;</a:t>
            </a:r>
          </a:p>
          <a:p>
            <a:pPr algn="l" defTabSz="457200">
              <a:lnSpc>
                <a:spcPct val="120000"/>
              </a:lnSpc>
              <a:defRPr sz="35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};</a:t>
            </a:r>
          </a:p>
        </p:txBody>
      </p:sp>
      <p:sp>
        <p:nvSpPr>
          <p:cNvPr id="659" name="set&lt;Guest&gt; waiting_list;…"/>
          <p:cNvSpPr txBox="1"/>
          <p:nvPr/>
        </p:nvSpPr>
        <p:spPr>
          <a:xfrm>
            <a:off x="9762075" y="5750591"/>
            <a:ext cx="8566288" cy="16256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0" tIns="254000" rIns="254000" bIns="254000">
            <a:spAutoFit/>
          </a:bodyPr>
          <a:lstStyle/>
          <a:p>
            <a:pPr algn="l" defTabSz="457200">
              <a:lnSpc>
                <a:spcPct val="120000"/>
              </a:lnSpc>
              <a:defRPr sz="3500" b="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267F99"/>
                </a:solidFill>
              </a:rPr>
              <a:t>set</a:t>
            </a:r>
            <a:r>
              <a:rPr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267F99"/>
                </a:solidFill>
              </a:rPr>
              <a:t>Guest</a:t>
            </a:r>
            <a:r>
              <a:rPr>
                <a:solidFill>
                  <a:srgbClr val="000000"/>
                </a:solidFill>
              </a:rPr>
              <a:t>&gt; </a:t>
            </a:r>
            <a:r>
              <a:rPr>
                <a:solidFill>
                  <a:srgbClr val="795E26"/>
                </a:solidFill>
              </a:rPr>
              <a:t>waiting_list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 defTabSz="457200">
              <a:lnSpc>
                <a:spcPct val="120000"/>
              </a:lnSpc>
              <a:defRPr sz="3500" b="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 May Compile Error</a:t>
            </a:r>
          </a:p>
        </p:txBody>
      </p:sp>
      <p:pic>
        <p:nvPicPr>
          <p:cNvPr id="660" name="6603531.png" descr="6603531.png"/>
          <p:cNvPicPr>
            <a:picLocks noChangeAspect="1"/>
          </p:cNvPicPr>
          <p:nvPr/>
        </p:nvPicPr>
        <p:blipFill>
          <a:blip r:embed="rId2">
            <a:alphaModFix amt="9617"/>
          </a:blip>
          <a:stretch>
            <a:fillRect/>
          </a:stretch>
        </p:blipFill>
        <p:spPr>
          <a:xfrm rot="19800000">
            <a:off x="19083556" y="-2173821"/>
            <a:ext cx="7989815" cy="7989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Rectangle"/>
          <p:cNvSpPr/>
          <p:nvPr/>
        </p:nvSpPr>
        <p:spPr>
          <a:xfrm>
            <a:off x="1928282" y="4782853"/>
            <a:ext cx="3180170" cy="1547467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63" name="struct cmp {…"/>
          <p:cNvSpPr txBox="1"/>
          <p:nvPr/>
        </p:nvSpPr>
        <p:spPr>
          <a:xfrm>
            <a:off x="1927147" y="6041050"/>
            <a:ext cx="17517072" cy="52832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0" tIns="254000" rIns="254000" bIns="254000">
            <a:spAutoFit/>
          </a:bodyPr>
          <a:lstStyle/>
          <a:p>
            <a:pPr algn="l" defTabSz="457200">
              <a:lnSpc>
                <a:spcPct val="120000"/>
              </a:lnSpc>
              <a:defRPr sz="3500" b="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struct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267F99"/>
                </a:solidFill>
              </a:rPr>
              <a:t>cmp</a:t>
            </a:r>
            <a:r>
              <a:rPr>
                <a:solidFill>
                  <a:srgbClr val="000000"/>
                </a:solidFill>
              </a:rPr>
              <a:t> {</a:t>
            </a:r>
          </a:p>
          <a:p>
            <a:pPr algn="l" defTabSz="457200">
              <a:lnSpc>
                <a:spcPct val="120000"/>
              </a:lnSpc>
              <a:defRPr sz="3500" b="0">
                <a:solidFill>
                  <a:srgbClr val="AF00D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000FF"/>
                </a:solidFill>
              </a:rPr>
              <a:t>bool</a:t>
            </a:r>
            <a:r>
              <a:rPr>
                <a:solidFill>
                  <a:srgbClr val="000000"/>
                </a:solidFill>
              </a:rPr>
              <a:t> </a:t>
            </a:r>
            <a:r>
              <a:t>operator()</a:t>
            </a:r>
            <a:r>
              <a:rPr>
                <a:solidFill>
                  <a:srgbClr val="000000"/>
                </a:solidFill>
              </a:rPr>
              <a:t> (</a:t>
            </a:r>
            <a:r>
              <a:rPr>
                <a:solidFill>
                  <a:srgbClr val="267F99"/>
                </a:solidFill>
              </a:rPr>
              <a:t>Guest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1080"/>
                </a:solidFill>
              </a:rPr>
              <a:t>a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267F99"/>
                </a:solidFill>
              </a:rPr>
              <a:t>Guest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1080"/>
                </a:solidFill>
              </a:rPr>
              <a:t>b</a:t>
            </a:r>
            <a:r>
              <a:rPr>
                <a:solidFill>
                  <a:srgbClr val="000000"/>
                </a:solidFill>
              </a:rPr>
              <a:t>) </a:t>
            </a:r>
            <a:r>
              <a:rPr>
                <a:solidFill>
                  <a:srgbClr val="0000FF"/>
                </a:solidFill>
              </a:rPr>
              <a:t>const</a:t>
            </a:r>
            <a:r>
              <a:rPr>
                <a:solidFill>
                  <a:srgbClr val="000000"/>
                </a:solidFill>
              </a:rPr>
              <a:t> {</a:t>
            </a:r>
          </a:p>
          <a:p>
            <a:pPr algn="l" defTabSz="457200">
              <a:lnSpc>
                <a:spcPct val="120000"/>
              </a:lnSpc>
              <a:defRPr sz="35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>
                <a:solidFill>
                  <a:srgbClr val="AF00DB"/>
                </a:solidFill>
              </a:rPr>
              <a:t>return</a:t>
            </a:r>
            <a:r>
              <a:t> </a:t>
            </a:r>
            <a:r>
              <a:rPr>
                <a:solidFill>
                  <a:srgbClr val="001080"/>
                </a:solidFill>
              </a:rPr>
              <a:t>a</a:t>
            </a:r>
            <a:r>
              <a:t>.</a:t>
            </a:r>
            <a:r>
              <a:rPr>
                <a:solidFill>
                  <a:srgbClr val="001080"/>
                </a:solidFill>
              </a:rPr>
              <a:t>arrival</a:t>
            </a:r>
            <a:r>
              <a:t> &lt; </a:t>
            </a:r>
            <a:r>
              <a:rPr>
                <a:solidFill>
                  <a:srgbClr val="001080"/>
                </a:solidFill>
              </a:rPr>
              <a:t>b</a:t>
            </a:r>
            <a:r>
              <a:t>.</a:t>
            </a:r>
            <a:r>
              <a:rPr>
                <a:solidFill>
                  <a:srgbClr val="001080"/>
                </a:solidFill>
              </a:rPr>
              <a:t>arrival</a:t>
            </a:r>
            <a:r>
              <a:t>;</a:t>
            </a:r>
          </a:p>
          <a:p>
            <a:pPr algn="l" defTabSz="457200">
              <a:lnSpc>
                <a:spcPct val="120000"/>
              </a:lnSpc>
              <a:defRPr sz="35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algn="l" defTabSz="457200">
              <a:lnSpc>
                <a:spcPct val="120000"/>
              </a:lnSpc>
              <a:defRPr sz="35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};</a:t>
            </a:r>
          </a:p>
          <a:p>
            <a:pPr algn="l" defTabSz="457200">
              <a:lnSpc>
                <a:spcPct val="120000"/>
              </a:lnSpc>
              <a:defRPr sz="35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457200">
              <a:lnSpc>
                <a:spcPct val="120000"/>
              </a:lnSpc>
              <a:defRPr sz="3500" b="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 sort by arrival time </a:t>
            </a:r>
          </a:p>
          <a:p>
            <a:pPr algn="l" defTabSz="457200">
              <a:lnSpc>
                <a:spcPct val="120000"/>
              </a:lnSpc>
              <a:defRPr sz="3500" b="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267F99"/>
                </a:solidFill>
              </a:rPr>
              <a:t>set</a:t>
            </a:r>
            <a:r>
              <a:rPr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267F99"/>
                </a:solidFill>
              </a:rPr>
              <a:t>Guest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267F99"/>
                </a:solidFill>
              </a:rPr>
              <a:t>cmp</a:t>
            </a:r>
            <a:r>
              <a:rPr>
                <a:solidFill>
                  <a:srgbClr val="000000"/>
                </a:solidFill>
              </a:rPr>
              <a:t>&gt; </a:t>
            </a:r>
            <a:r>
              <a:rPr>
                <a:solidFill>
                  <a:srgbClr val="001080"/>
                </a:solidFill>
              </a:rPr>
              <a:t>waiting_list</a:t>
            </a:r>
            <a:r>
              <a:rPr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664" name="Line"/>
          <p:cNvSpPr/>
          <p:nvPr/>
        </p:nvSpPr>
        <p:spPr>
          <a:xfrm flipV="1">
            <a:off x="1279963" y="977868"/>
            <a:ext cx="1" cy="1274262"/>
          </a:xfrm>
          <a:prstGeom prst="line">
            <a:avLst/>
          </a:prstGeom>
          <a:ln w="254000">
            <a:solidFill>
              <a:srgbClr val="912A29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65" name="Idea:  Maintain the Waiting List"/>
          <p:cNvSpPr txBox="1"/>
          <p:nvPr/>
        </p:nvSpPr>
        <p:spPr>
          <a:xfrm>
            <a:off x="1843980" y="969575"/>
            <a:ext cx="11893107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7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Idea: </a:t>
            </a:r>
            <a:r>
              <a:rPr>
                <a:latin typeface="Noto Sans Display Regular Light"/>
                <a:ea typeface="Noto Sans Display Regular Light"/>
                <a:cs typeface="Noto Sans Display Regular Light"/>
                <a:sym typeface="Noto Sans Display Regular Light"/>
              </a:rPr>
              <a:t> Maintain the Waiting List</a:t>
            </a:r>
            <a:endParaRPr>
              <a:solidFill>
                <a:schemeClr val="accent5">
                  <a:lumOff val="-29866"/>
                </a:schemeClr>
              </a:solidFill>
              <a:latin typeface="Noto Sans Display Regular Light"/>
              <a:ea typeface="Noto Sans Display Regular Light"/>
              <a:cs typeface="Noto Sans Display Regular Light"/>
              <a:sym typeface="Noto Sans Display Regular Light"/>
            </a:endParaRPr>
          </a:p>
        </p:txBody>
      </p:sp>
      <p:sp>
        <p:nvSpPr>
          <p:cNvPr id="666" name="std::set with custom comparator"/>
          <p:cNvSpPr txBox="1"/>
          <p:nvPr/>
        </p:nvSpPr>
        <p:spPr>
          <a:xfrm>
            <a:off x="1905000" y="3048000"/>
            <a:ext cx="9241790" cy="96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2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std::set with custom comparator</a:t>
            </a:r>
          </a:p>
        </p:txBody>
      </p:sp>
      <p:sp>
        <p:nvSpPr>
          <p:cNvPr id="667" name="Approach 1"/>
          <p:cNvSpPr txBox="1"/>
          <p:nvPr/>
        </p:nvSpPr>
        <p:spPr>
          <a:xfrm>
            <a:off x="2177501" y="5037925"/>
            <a:ext cx="268173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20000"/>
              </a:lnSpc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Approach 1</a:t>
            </a:r>
          </a:p>
        </p:txBody>
      </p:sp>
      <p:sp>
        <p:nvSpPr>
          <p:cNvPr id="668" name="Rectangle"/>
          <p:cNvSpPr/>
          <p:nvPr/>
        </p:nvSpPr>
        <p:spPr>
          <a:xfrm>
            <a:off x="1928282" y="4720760"/>
            <a:ext cx="3180170" cy="114140"/>
          </a:xfrm>
          <a:prstGeom prst="rect">
            <a:avLst/>
          </a:prstGeom>
          <a:solidFill>
            <a:srgbClr val="912A2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69" name="Functor"/>
          <p:cNvSpPr txBox="1"/>
          <p:nvPr/>
        </p:nvSpPr>
        <p:spPr>
          <a:xfrm>
            <a:off x="5600572" y="5037925"/>
            <a:ext cx="1850645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20000"/>
              </a:lnSpc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Functor</a:t>
            </a:r>
          </a:p>
        </p:txBody>
      </p:sp>
      <p:sp>
        <p:nvSpPr>
          <p:cNvPr id="670" name="Reference↗︎"/>
          <p:cNvSpPr txBox="1"/>
          <p:nvPr/>
        </p:nvSpPr>
        <p:spPr>
          <a:xfrm>
            <a:off x="11912634" y="3033077"/>
            <a:ext cx="3576321" cy="995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20000"/>
              </a:lnSpc>
              <a:defRPr sz="5000" b="0" u="sng">
                <a:solidFill>
                  <a:schemeClr val="accent1">
                    <a:hueOff val="114395"/>
                    <a:lumOff val="-24975"/>
                  </a:schemeClr>
                </a:solidFill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Reference↗︎</a:t>
            </a:r>
          </a:p>
        </p:txBody>
      </p:sp>
      <p:pic>
        <p:nvPicPr>
          <p:cNvPr id="671" name="6603531.png" descr="6603531.png"/>
          <p:cNvPicPr>
            <a:picLocks noChangeAspect="1"/>
          </p:cNvPicPr>
          <p:nvPr/>
        </p:nvPicPr>
        <p:blipFill>
          <a:blip r:embed="rId3">
            <a:alphaModFix amt="9617"/>
          </a:blip>
          <a:stretch>
            <a:fillRect/>
          </a:stretch>
        </p:blipFill>
        <p:spPr>
          <a:xfrm rot="19800000">
            <a:off x="19083556" y="-2173821"/>
            <a:ext cx="7989815" cy="7989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Rectangle"/>
          <p:cNvSpPr/>
          <p:nvPr/>
        </p:nvSpPr>
        <p:spPr>
          <a:xfrm>
            <a:off x="1928282" y="4782853"/>
            <a:ext cx="3180170" cy="1547467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74" name="auto cmp = [](Guest a, Guest b) {…"/>
          <p:cNvSpPr txBox="1"/>
          <p:nvPr/>
        </p:nvSpPr>
        <p:spPr>
          <a:xfrm>
            <a:off x="1927147" y="6041050"/>
            <a:ext cx="17517072" cy="40640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0" tIns="254000" rIns="254000" bIns="254000">
            <a:spAutoFit/>
          </a:bodyPr>
          <a:lstStyle/>
          <a:p>
            <a:pPr algn="l" defTabSz="457200">
              <a:lnSpc>
                <a:spcPct val="120000"/>
              </a:lnSpc>
              <a:defRPr sz="35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FF"/>
                </a:solidFill>
              </a:rPr>
              <a:t>auto</a:t>
            </a:r>
            <a:r>
              <a:t> </a:t>
            </a:r>
            <a:r>
              <a:rPr>
                <a:solidFill>
                  <a:srgbClr val="001080"/>
                </a:solidFill>
              </a:rPr>
              <a:t>cmp</a:t>
            </a:r>
            <a:r>
              <a:t> = [](</a:t>
            </a:r>
            <a:r>
              <a:rPr>
                <a:solidFill>
                  <a:srgbClr val="267F99"/>
                </a:solidFill>
              </a:rPr>
              <a:t>Guest</a:t>
            </a:r>
            <a:r>
              <a:t> </a:t>
            </a:r>
            <a:r>
              <a:rPr>
                <a:solidFill>
                  <a:srgbClr val="001080"/>
                </a:solidFill>
              </a:rPr>
              <a:t>a</a:t>
            </a:r>
            <a:r>
              <a:t>, </a:t>
            </a:r>
            <a:r>
              <a:rPr>
                <a:solidFill>
                  <a:srgbClr val="267F99"/>
                </a:solidFill>
              </a:rPr>
              <a:t>Guest</a:t>
            </a:r>
            <a:r>
              <a:t> </a:t>
            </a:r>
            <a:r>
              <a:rPr>
                <a:solidFill>
                  <a:srgbClr val="001080"/>
                </a:solidFill>
              </a:rPr>
              <a:t>b</a:t>
            </a:r>
            <a:r>
              <a:t>) { </a:t>
            </a:r>
          </a:p>
          <a:p>
            <a:pPr algn="l" defTabSz="457200">
              <a:lnSpc>
                <a:spcPct val="120000"/>
              </a:lnSpc>
              <a:defRPr sz="35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AF00DB"/>
                </a:solidFill>
              </a:rPr>
              <a:t>return</a:t>
            </a:r>
            <a:r>
              <a:t> </a:t>
            </a:r>
            <a:r>
              <a:rPr>
                <a:solidFill>
                  <a:srgbClr val="001080"/>
                </a:solidFill>
              </a:rPr>
              <a:t>a</a:t>
            </a:r>
            <a:r>
              <a:t>.</a:t>
            </a:r>
            <a:r>
              <a:rPr>
                <a:solidFill>
                  <a:srgbClr val="001080"/>
                </a:solidFill>
              </a:rPr>
              <a:t>arrival</a:t>
            </a:r>
            <a:r>
              <a:t> &lt; </a:t>
            </a:r>
            <a:r>
              <a:rPr>
                <a:solidFill>
                  <a:srgbClr val="001080"/>
                </a:solidFill>
              </a:rPr>
              <a:t>b</a:t>
            </a:r>
            <a:r>
              <a:t>.</a:t>
            </a:r>
            <a:r>
              <a:rPr>
                <a:solidFill>
                  <a:srgbClr val="001080"/>
                </a:solidFill>
              </a:rPr>
              <a:t>arrival</a:t>
            </a:r>
            <a:r>
              <a:t>; </a:t>
            </a:r>
          </a:p>
          <a:p>
            <a:pPr algn="l" defTabSz="457200">
              <a:lnSpc>
                <a:spcPct val="120000"/>
              </a:lnSpc>
              <a:defRPr sz="35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};</a:t>
            </a:r>
          </a:p>
          <a:p>
            <a:pPr algn="l" defTabSz="457200">
              <a:lnSpc>
                <a:spcPct val="120000"/>
              </a:lnSpc>
              <a:defRPr sz="35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457200">
              <a:lnSpc>
                <a:spcPct val="120000"/>
              </a:lnSpc>
              <a:defRPr sz="3500" b="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 sort by arrival time</a:t>
            </a:r>
          </a:p>
          <a:p>
            <a:pPr algn="l" defTabSz="457200">
              <a:lnSpc>
                <a:spcPct val="120000"/>
              </a:lnSpc>
              <a:defRPr sz="3500" b="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267F99"/>
                </a:solidFill>
              </a:rPr>
              <a:t>set</a:t>
            </a:r>
            <a:r>
              <a:rPr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267F99"/>
                </a:solidFill>
              </a:rPr>
              <a:t>Guest</a:t>
            </a:r>
            <a:r>
              <a:rPr>
                <a:solidFill>
                  <a:srgbClr val="000000"/>
                </a:solidFill>
              </a:rPr>
              <a:t>, </a:t>
            </a:r>
            <a:r>
              <a:t>decltype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1080"/>
                </a:solidFill>
              </a:rPr>
              <a:t>cmp</a:t>
            </a:r>
            <a:r>
              <a:rPr>
                <a:solidFill>
                  <a:srgbClr val="000000"/>
                </a:solidFill>
              </a:rPr>
              <a:t>)&gt; </a:t>
            </a:r>
            <a:r>
              <a:rPr>
                <a:solidFill>
                  <a:srgbClr val="001080"/>
                </a:solidFill>
              </a:rPr>
              <a:t>waiting_list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1080"/>
                </a:solidFill>
              </a:rPr>
              <a:t>cmp</a:t>
            </a:r>
            <a:r>
              <a:rPr>
                <a:solidFill>
                  <a:srgbClr val="000000"/>
                </a:solidFill>
              </a:rPr>
              <a:t>); </a:t>
            </a:r>
          </a:p>
        </p:txBody>
      </p:sp>
      <p:sp>
        <p:nvSpPr>
          <p:cNvPr id="675" name="Line"/>
          <p:cNvSpPr/>
          <p:nvPr/>
        </p:nvSpPr>
        <p:spPr>
          <a:xfrm flipV="1">
            <a:off x="1279963" y="977868"/>
            <a:ext cx="1" cy="1274262"/>
          </a:xfrm>
          <a:prstGeom prst="line">
            <a:avLst/>
          </a:prstGeom>
          <a:ln w="254000">
            <a:solidFill>
              <a:srgbClr val="912A29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76" name="Idea:  Maintain the Waiting List"/>
          <p:cNvSpPr txBox="1"/>
          <p:nvPr/>
        </p:nvSpPr>
        <p:spPr>
          <a:xfrm>
            <a:off x="1843980" y="969575"/>
            <a:ext cx="11893107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7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Idea: </a:t>
            </a:r>
            <a:r>
              <a:rPr>
                <a:latin typeface="Noto Sans Display Regular Light"/>
                <a:ea typeface="Noto Sans Display Regular Light"/>
                <a:cs typeface="Noto Sans Display Regular Light"/>
                <a:sym typeface="Noto Sans Display Regular Light"/>
              </a:rPr>
              <a:t> Maintain the Waiting List</a:t>
            </a:r>
            <a:endParaRPr>
              <a:solidFill>
                <a:schemeClr val="accent5">
                  <a:lumOff val="-29866"/>
                </a:schemeClr>
              </a:solidFill>
              <a:latin typeface="Noto Sans Display Regular Light"/>
              <a:ea typeface="Noto Sans Display Regular Light"/>
              <a:cs typeface="Noto Sans Display Regular Light"/>
              <a:sym typeface="Noto Sans Display Regular Light"/>
            </a:endParaRPr>
          </a:p>
        </p:txBody>
      </p:sp>
      <p:sp>
        <p:nvSpPr>
          <p:cNvPr id="677" name="std::set with custom comparator"/>
          <p:cNvSpPr txBox="1"/>
          <p:nvPr/>
        </p:nvSpPr>
        <p:spPr>
          <a:xfrm>
            <a:off x="1905000" y="3048000"/>
            <a:ext cx="9241790" cy="96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2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std::set with custom comparator</a:t>
            </a:r>
          </a:p>
        </p:txBody>
      </p:sp>
      <p:sp>
        <p:nvSpPr>
          <p:cNvPr id="678" name="Approach 2"/>
          <p:cNvSpPr txBox="1"/>
          <p:nvPr/>
        </p:nvSpPr>
        <p:spPr>
          <a:xfrm>
            <a:off x="2177501" y="5037925"/>
            <a:ext cx="268173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20000"/>
              </a:lnSpc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Approach 2</a:t>
            </a:r>
          </a:p>
        </p:txBody>
      </p:sp>
      <p:sp>
        <p:nvSpPr>
          <p:cNvPr id="679" name="Rectangle"/>
          <p:cNvSpPr/>
          <p:nvPr/>
        </p:nvSpPr>
        <p:spPr>
          <a:xfrm>
            <a:off x="1928282" y="4720760"/>
            <a:ext cx="3180170" cy="114140"/>
          </a:xfrm>
          <a:prstGeom prst="rect">
            <a:avLst/>
          </a:prstGeom>
          <a:solidFill>
            <a:srgbClr val="912A2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80" name="Lambda Function (C++11)"/>
          <p:cNvSpPr txBox="1"/>
          <p:nvPr/>
        </p:nvSpPr>
        <p:spPr>
          <a:xfrm>
            <a:off x="5600572" y="5037925"/>
            <a:ext cx="583184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20000"/>
              </a:lnSpc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Lambda Function (C++11)</a:t>
            </a:r>
          </a:p>
        </p:txBody>
      </p:sp>
      <p:sp>
        <p:nvSpPr>
          <p:cNvPr id="681" name="Reference↗︎"/>
          <p:cNvSpPr txBox="1"/>
          <p:nvPr/>
        </p:nvSpPr>
        <p:spPr>
          <a:xfrm>
            <a:off x="11912634" y="3033077"/>
            <a:ext cx="3576321" cy="995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20000"/>
              </a:lnSpc>
              <a:defRPr sz="5000" b="0" u="sng">
                <a:solidFill>
                  <a:schemeClr val="accent1">
                    <a:hueOff val="114395"/>
                    <a:lumOff val="-24975"/>
                  </a:schemeClr>
                </a:solidFill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Reference↗︎</a:t>
            </a:r>
          </a:p>
        </p:txBody>
      </p:sp>
      <p:pic>
        <p:nvPicPr>
          <p:cNvPr id="682" name="6603531.png" descr="6603531.png"/>
          <p:cNvPicPr>
            <a:picLocks noChangeAspect="1"/>
          </p:cNvPicPr>
          <p:nvPr/>
        </p:nvPicPr>
        <p:blipFill>
          <a:blip r:embed="rId3">
            <a:alphaModFix amt="9617"/>
          </a:blip>
          <a:stretch>
            <a:fillRect/>
          </a:stretch>
        </p:blipFill>
        <p:spPr>
          <a:xfrm rot="19800000">
            <a:off x="19083556" y="-2173821"/>
            <a:ext cx="7989815" cy="7989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Rectangle"/>
          <p:cNvSpPr/>
          <p:nvPr/>
        </p:nvSpPr>
        <p:spPr>
          <a:xfrm>
            <a:off x="1928282" y="4782853"/>
            <a:ext cx="3180170" cy="1547467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85" name="auto cmp = [](Guest a, Guest b) {…"/>
          <p:cNvSpPr txBox="1"/>
          <p:nvPr/>
        </p:nvSpPr>
        <p:spPr>
          <a:xfrm>
            <a:off x="1927147" y="6041050"/>
            <a:ext cx="17517072" cy="40640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0" tIns="254000" rIns="254000" bIns="254000">
            <a:spAutoFit/>
          </a:bodyPr>
          <a:lstStyle/>
          <a:p>
            <a:pPr algn="l" defTabSz="457200">
              <a:lnSpc>
                <a:spcPct val="120000"/>
              </a:lnSpc>
              <a:defRPr sz="35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FF"/>
                </a:solidFill>
              </a:rPr>
              <a:t>auto</a:t>
            </a:r>
            <a:r>
              <a:t> </a:t>
            </a:r>
            <a:r>
              <a:rPr>
                <a:solidFill>
                  <a:srgbClr val="001080"/>
                </a:solidFill>
              </a:rPr>
              <a:t>cmp</a:t>
            </a:r>
            <a:r>
              <a:t> = [](</a:t>
            </a:r>
            <a:r>
              <a:rPr>
                <a:solidFill>
                  <a:srgbClr val="267F99"/>
                </a:solidFill>
              </a:rPr>
              <a:t>Guest</a:t>
            </a:r>
            <a:r>
              <a:t> </a:t>
            </a:r>
            <a:r>
              <a:rPr>
                <a:solidFill>
                  <a:srgbClr val="001080"/>
                </a:solidFill>
              </a:rPr>
              <a:t>a</a:t>
            </a:r>
            <a:r>
              <a:t>, </a:t>
            </a:r>
            <a:r>
              <a:rPr>
                <a:solidFill>
                  <a:srgbClr val="267F99"/>
                </a:solidFill>
              </a:rPr>
              <a:t>Guest</a:t>
            </a:r>
            <a:r>
              <a:t> </a:t>
            </a:r>
            <a:r>
              <a:rPr>
                <a:solidFill>
                  <a:srgbClr val="001080"/>
                </a:solidFill>
              </a:rPr>
              <a:t>b</a:t>
            </a:r>
            <a:r>
              <a:t>) { </a:t>
            </a:r>
          </a:p>
          <a:p>
            <a:pPr algn="l" defTabSz="457200">
              <a:lnSpc>
                <a:spcPct val="120000"/>
              </a:lnSpc>
              <a:defRPr sz="35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AF00DB"/>
                </a:solidFill>
              </a:rPr>
              <a:t>return</a:t>
            </a:r>
            <a:r>
              <a:t> </a:t>
            </a:r>
            <a:r>
              <a:rPr>
                <a:solidFill>
                  <a:srgbClr val="001080"/>
                </a:solidFill>
              </a:rPr>
              <a:t>a</a:t>
            </a:r>
            <a:r>
              <a:t>.</a:t>
            </a:r>
            <a:r>
              <a:rPr>
                <a:solidFill>
                  <a:srgbClr val="001080"/>
                </a:solidFill>
              </a:rPr>
              <a:t>arrival</a:t>
            </a:r>
            <a:r>
              <a:t> &lt; </a:t>
            </a:r>
            <a:r>
              <a:rPr>
                <a:solidFill>
                  <a:srgbClr val="001080"/>
                </a:solidFill>
              </a:rPr>
              <a:t>b</a:t>
            </a:r>
            <a:r>
              <a:t>.</a:t>
            </a:r>
            <a:r>
              <a:rPr>
                <a:solidFill>
                  <a:srgbClr val="001080"/>
                </a:solidFill>
              </a:rPr>
              <a:t>arrival</a:t>
            </a:r>
            <a:r>
              <a:t>; </a:t>
            </a:r>
          </a:p>
          <a:p>
            <a:pPr algn="l" defTabSz="457200">
              <a:lnSpc>
                <a:spcPct val="120000"/>
              </a:lnSpc>
              <a:defRPr sz="35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};</a:t>
            </a:r>
          </a:p>
          <a:p>
            <a:pPr algn="l" defTabSz="457200">
              <a:lnSpc>
                <a:spcPct val="120000"/>
              </a:lnSpc>
              <a:defRPr sz="35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457200">
              <a:lnSpc>
                <a:spcPct val="120000"/>
              </a:lnSpc>
              <a:defRPr sz="3500" b="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 sort by arrival time</a:t>
            </a:r>
          </a:p>
          <a:p>
            <a:pPr algn="l" defTabSz="457200">
              <a:lnSpc>
                <a:spcPct val="120000"/>
              </a:lnSpc>
              <a:defRPr sz="3500" b="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267F99"/>
                </a:solidFill>
              </a:rPr>
              <a:t>set</a:t>
            </a:r>
            <a:r>
              <a:rPr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267F99"/>
                </a:solidFill>
              </a:rPr>
              <a:t>Guest</a:t>
            </a:r>
            <a:r>
              <a:rPr>
                <a:solidFill>
                  <a:srgbClr val="000000"/>
                </a:solidFill>
              </a:rPr>
              <a:t>, </a:t>
            </a:r>
            <a:r>
              <a:t>decltype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1080"/>
                </a:solidFill>
              </a:rPr>
              <a:t>cmp</a:t>
            </a:r>
            <a:r>
              <a:rPr>
                <a:solidFill>
                  <a:srgbClr val="000000"/>
                </a:solidFill>
              </a:rPr>
              <a:t>)&gt; </a:t>
            </a:r>
            <a:r>
              <a:rPr>
                <a:solidFill>
                  <a:srgbClr val="001080"/>
                </a:solidFill>
              </a:rPr>
              <a:t>waiting_list</a:t>
            </a:r>
            <a:r>
              <a:rPr>
                <a:solidFill>
                  <a:srgbClr val="000000"/>
                </a:solidFill>
              </a:rPr>
              <a:t>; </a:t>
            </a:r>
          </a:p>
        </p:txBody>
      </p:sp>
      <p:sp>
        <p:nvSpPr>
          <p:cNvPr id="686" name="Line"/>
          <p:cNvSpPr/>
          <p:nvPr/>
        </p:nvSpPr>
        <p:spPr>
          <a:xfrm flipV="1">
            <a:off x="1279963" y="977868"/>
            <a:ext cx="1" cy="1274262"/>
          </a:xfrm>
          <a:prstGeom prst="line">
            <a:avLst/>
          </a:prstGeom>
          <a:ln w="254000">
            <a:solidFill>
              <a:srgbClr val="912A29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87" name="Idea:  Maintain the Waiting List"/>
          <p:cNvSpPr txBox="1"/>
          <p:nvPr/>
        </p:nvSpPr>
        <p:spPr>
          <a:xfrm>
            <a:off x="1843980" y="969575"/>
            <a:ext cx="11893107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7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Idea: </a:t>
            </a:r>
            <a:r>
              <a:rPr>
                <a:latin typeface="Noto Sans Display Regular Light"/>
                <a:ea typeface="Noto Sans Display Regular Light"/>
                <a:cs typeface="Noto Sans Display Regular Light"/>
                <a:sym typeface="Noto Sans Display Regular Light"/>
              </a:rPr>
              <a:t> Maintain the Waiting List</a:t>
            </a:r>
            <a:endParaRPr>
              <a:solidFill>
                <a:schemeClr val="accent5">
                  <a:lumOff val="-29866"/>
                </a:schemeClr>
              </a:solidFill>
              <a:latin typeface="Noto Sans Display Regular Light"/>
              <a:ea typeface="Noto Sans Display Regular Light"/>
              <a:cs typeface="Noto Sans Display Regular Light"/>
              <a:sym typeface="Noto Sans Display Regular Light"/>
            </a:endParaRPr>
          </a:p>
        </p:txBody>
      </p:sp>
      <p:sp>
        <p:nvSpPr>
          <p:cNvPr id="688" name="std::set with custom comparator"/>
          <p:cNvSpPr txBox="1"/>
          <p:nvPr/>
        </p:nvSpPr>
        <p:spPr>
          <a:xfrm>
            <a:off x="1905000" y="3048000"/>
            <a:ext cx="9241790" cy="96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2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std::set with custom comparator</a:t>
            </a:r>
          </a:p>
        </p:txBody>
      </p:sp>
      <p:sp>
        <p:nvSpPr>
          <p:cNvPr id="689" name="Approach 3"/>
          <p:cNvSpPr txBox="1"/>
          <p:nvPr/>
        </p:nvSpPr>
        <p:spPr>
          <a:xfrm>
            <a:off x="2177501" y="5037925"/>
            <a:ext cx="268173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20000"/>
              </a:lnSpc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Approach 3</a:t>
            </a:r>
          </a:p>
        </p:txBody>
      </p:sp>
      <p:sp>
        <p:nvSpPr>
          <p:cNvPr id="690" name="Rectangle"/>
          <p:cNvSpPr/>
          <p:nvPr/>
        </p:nvSpPr>
        <p:spPr>
          <a:xfrm>
            <a:off x="1928282" y="4720760"/>
            <a:ext cx="3180170" cy="114140"/>
          </a:xfrm>
          <a:prstGeom prst="rect">
            <a:avLst/>
          </a:prstGeom>
          <a:solidFill>
            <a:srgbClr val="912A2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91" name="Lambda Function (C++20)"/>
          <p:cNvSpPr txBox="1"/>
          <p:nvPr/>
        </p:nvSpPr>
        <p:spPr>
          <a:xfrm>
            <a:off x="5600572" y="5037925"/>
            <a:ext cx="583880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Lambda Function (</a:t>
            </a:r>
            <a:r>
              <a:rPr>
                <a:solidFill>
                  <a:schemeClr val="accent5">
                    <a:lumOff val="-29866"/>
                  </a:schemeClr>
                </a:solidFill>
                <a:latin typeface="Noto Sans Display Regular SemiBold"/>
                <a:ea typeface="Noto Sans Display Regular SemiBold"/>
                <a:cs typeface="Noto Sans Display Regular SemiBold"/>
                <a:sym typeface="Noto Sans Display Regular SemiBold"/>
              </a:rPr>
              <a:t>C++20</a:t>
            </a:r>
            <a:r>
              <a:t>)</a:t>
            </a:r>
          </a:p>
        </p:txBody>
      </p:sp>
      <p:sp>
        <p:nvSpPr>
          <p:cNvPr id="692" name="Reference↗︎"/>
          <p:cNvSpPr txBox="1"/>
          <p:nvPr/>
        </p:nvSpPr>
        <p:spPr>
          <a:xfrm>
            <a:off x="11912634" y="3033077"/>
            <a:ext cx="3576321" cy="995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20000"/>
              </a:lnSpc>
              <a:defRPr sz="5000" b="0" u="sng">
                <a:solidFill>
                  <a:schemeClr val="accent1">
                    <a:hueOff val="114395"/>
                    <a:lumOff val="-24975"/>
                  </a:schemeClr>
                </a:solidFill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Reference↗︎</a:t>
            </a:r>
          </a:p>
        </p:txBody>
      </p:sp>
      <p:pic>
        <p:nvPicPr>
          <p:cNvPr id="693" name="6603531.png" descr="6603531.png"/>
          <p:cNvPicPr>
            <a:picLocks noChangeAspect="1"/>
          </p:cNvPicPr>
          <p:nvPr/>
        </p:nvPicPr>
        <p:blipFill>
          <a:blip r:embed="rId3">
            <a:alphaModFix amt="9617"/>
          </a:blip>
          <a:stretch>
            <a:fillRect/>
          </a:stretch>
        </p:blipFill>
        <p:spPr>
          <a:xfrm rot="19800000">
            <a:off x="19083556" y="-2173821"/>
            <a:ext cx="7989815" cy="7989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Line"/>
          <p:cNvSpPr/>
          <p:nvPr/>
        </p:nvSpPr>
        <p:spPr>
          <a:xfrm flipV="1">
            <a:off x="1279963" y="977868"/>
            <a:ext cx="1" cy="1274262"/>
          </a:xfrm>
          <a:prstGeom prst="line">
            <a:avLst/>
          </a:prstGeom>
          <a:ln w="254000">
            <a:solidFill>
              <a:srgbClr val="912A29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96" name="Idea:  Maintain the Waiting List"/>
          <p:cNvSpPr txBox="1"/>
          <p:nvPr/>
        </p:nvSpPr>
        <p:spPr>
          <a:xfrm>
            <a:off x="1843980" y="969575"/>
            <a:ext cx="11893107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7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Idea: </a:t>
            </a:r>
            <a:r>
              <a:rPr>
                <a:latin typeface="Noto Sans Display Regular Light"/>
                <a:ea typeface="Noto Sans Display Regular Light"/>
                <a:cs typeface="Noto Sans Display Regular Light"/>
                <a:sym typeface="Noto Sans Display Regular Light"/>
              </a:rPr>
              <a:t> Maintain the Waiting List</a:t>
            </a:r>
            <a:endParaRPr>
              <a:solidFill>
                <a:schemeClr val="accent5">
                  <a:lumOff val="-29866"/>
                </a:schemeClr>
              </a:solidFill>
              <a:latin typeface="Noto Sans Display Regular Light"/>
              <a:ea typeface="Noto Sans Display Regular Light"/>
              <a:cs typeface="Noto Sans Display Regular Light"/>
              <a:sym typeface="Noto Sans Display Regular Light"/>
            </a:endParaRPr>
          </a:p>
        </p:txBody>
      </p:sp>
      <p:sp>
        <p:nvSpPr>
          <p:cNvPr id="697" name="How can we select to the 1st guest on the list?"/>
          <p:cNvSpPr txBox="1"/>
          <p:nvPr/>
        </p:nvSpPr>
        <p:spPr>
          <a:xfrm>
            <a:off x="1905000" y="3048000"/>
            <a:ext cx="10732105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2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rPr dirty="0"/>
              <a:t>How can we select the 1st guest on the list?</a:t>
            </a:r>
          </a:p>
        </p:txBody>
      </p:sp>
      <p:sp>
        <p:nvSpPr>
          <p:cNvPr id="698" name="// sort by arrival time…"/>
          <p:cNvSpPr txBox="1"/>
          <p:nvPr/>
        </p:nvSpPr>
        <p:spPr>
          <a:xfrm>
            <a:off x="1927147" y="4735963"/>
            <a:ext cx="17517072" cy="34544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0" tIns="254000" rIns="254000" bIns="254000">
            <a:spAutoFit/>
          </a:bodyPr>
          <a:lstStyle/>
          <a:p>
            <a:pPr algn="l" defTabSz="457200">
              <a:lnSpc>
                <a:spcPct val="120000"/>
              </a:lnSpc>
              <a:defRPr sz="3500" b="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 sort by arrival time</a:t>
            </a:r>
          </a:p>
          <a:p>
            <a:pPr algn="l" defTabSz="457200">
              <a:lnSpc>
                <a:spcPct val="120000"/>
              </a:lnSpc>
              <a:defRPr sz="3500" b="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267F99"/>
                </a:solidFill>
              </a:rPr>
              <a:t>set</a:t>
            </a:r>
            <a:r>
              <a:rPr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267F99"/>
                </a:solidFill>
              </a:rPr>
              <a:t>Guest</a:t>
            </a:r>
            <a:r>
              <a:rPr>
                <a:solidFill>
                  <a:srgbClr val="000000"/>
                </a:solidFill>
              </a:rPr>
              <a:t>, </a:t>
            </a:r>
            <a:r>
              <a:t>decltype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1080"/>
                </a:solidFill>
              </a:rPr>
              <a:t>cmp</a:t>
            </a:r>
            <a:r>
              <a:rPr>
                <a:solidFill>
                  <a:srgbClr val="000000"/>
                </a:solidFill>
              </a:rPr>
              <a:t>)&gt; </a:t>
            </a:r>
            <a:r>
              <a:rPr>
                <a:solidFill>
                  <a:srgbClr val="001080"/>
                </a:solidFill>
              </a:rPr>
              <a:t>waiting_list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1080"/>
                </a:solidFill>
              </a:rPr>
              <a:t>cmp</a:t>
            </a:r>
            <a:r>
              <a:rPr>
                <a:solidFill>
                  <a:srgbClr val="000000"/>
                </a:solidFill>
              </a:rPr>
              <a:t>); </a:t>
            </a:r>
          </a:p>
          <a:p>
            <a:pPr algn="l" defTabSz="457200">
              <a:lnSpc>
                <a:spcPct val="120000"/>
              </a:lnSpc>
              <a:defRPr sz="3500" b="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20000"/>
              </a:lnSpc>
              <a:defRPr sz="3500" b="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 1st guest on the list</a:t>
            </a: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20000"/>
              </a:lnSpc>
              <a:defRPr sz="3500" b="0">
                <a:solidFill>
                  <a:srgbClr val="001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267F99"/>
                </a:solidFill>
              </a:rPr>
              <a:t>Guest</a:t>
            </a:r>
            <a:r>
              <a:rPr>
                <a:solidFill>
                  <a:srgbClr val="000000"/>
                </a:solidFill>
              </a:rPr>
              <a:t> </a:t>
            </a:r>
            <a:r>
              <a:t>guest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795E26"/>
                </a:solidFill>
              </a:rPr>
              <a:t>*</a:t>
            </a:r>
            <a:r>
              <a:t>waiting_list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795E26"/>
                </a:solidFill>
              </a:rPr>
              <a:t>begin</a:t>
            </a:r>
            <a:r>
              <a:rPr>
                <a:solidFill>
                  <a:srgbClr val="000000"/>
                </a:solidFill>
              </a:rPr>
              <a:t>();</a:t>
            </a:r>
          </a:p>
        </p:txBody>
      </p:sp>
      <p:pic>
        <p:nvPicPr>
          <p:cNvPr id="699" name="6603531.png" descr="6603531.png"/>
          <p:cNvPicPr>
            <a:picLocks noChangeAspect="1"/>
          </p:cNvPicPr>
          <p:nvPr/>
        </p:nvPicPr>
        <p:blipFill>
          <a:blip r:embed="rId2">
            <a:alphaModFix amt="9617"/>
          </a:blip>
          <a:stretch>
            <a:fillRect/>
          </a:stretch>
        </p:blipFill>
        <p:spPr>
          <a:xfrm rot="19800000">
            <a:off x="19083556" y="-2173821"/>
            <a:ext cx="7989815" cy="7989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Line"/>
          <p:cNvSpPr/>
          <p:nvPr/>
        </p:nvSpPr>
        <p:spPr>
          <a:xfrm flipV="1">
            <a:off x="1279963" y="977868"/>
            <a:ext cx="1" cy="1274262"/>
          </a:xfrm>
          <a:prstGeom prst="line">
            <a:avLst/>
          </a:prstGeom>
          <a:ln w="254000">
            <a:solidFill>
              <a:srgbClr val="912A29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26" name="Description"/>
          <p:cNvSpPr txBox="1"/>
          <p:nvPr/>
        </p:nvSpPr>
        <p:spPr>
          <a:xfrm>
            <a:off x="1843980" y="969575"/>
            <a:ext cx="4635755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Description</a:t>
            </a:r>
          </a:p>
        </p:txBody>
      </p:sp>
      <p:sp>
        <p:nvSpPr>
          <p:cNvPr id="127" name="Design a table management system for the restaurant.…"/>
          <p:cNvSpPr txBox="1"/>
          <p:nvPr/>
        </p:nvSpPr>
        <p:spPr>
          <a:xfrm>
            <a:off x="1919292" y="3050807"/>
            <a:ext cx="13130198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rPr dirty="0"/>
              <a:t>Design a table management system for the restaurant.</a:t>
            </a:r>
          </a:p>
          <a:p>
            <a:pPr algn="l">
              <a:lnSpc>
                <a:spcPct val="12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rPr dirty="0"/>
              <a:t>Given information including</a:t>
            </a:r>
            <a:r>
              <a:rPr lang="en-US" dirty="0"/>
              <a:t>:</a:t>
            </a:r>
            <a:endParaRPr dirty="0"/>
          </a:p>
        </p:txBody>
      </p:sp>
      <p:pic>
        <p:nvPicPr>
          <p:cNvPr id="128" name="6603531.png" descr="6603531.png"/>
          <p:cNvPicPr>
            <a:picLocks noChangeAspect="1"/>
          </p:cNvPicPr>
          <p:nvPr/>
        </p:nvPicPr>
        <p:blipFill>
          <a:blip r:embed="rId2">
            <a:alphaModFix amt="9617"/>
          </a:blip>
          <a:stretch>
            <a:fillRect/>
          </a:stretch>
        </p:blipFill>
        <p:spPr>
          <a:xfrm rot="19800000">
            <a:off x="19083556" y="-2173821"/>
            <a:ext cx="7989815" cy="7989816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Arrival record of each guest"/>
          <p:cNvSpPr txBox="1"/>
          <p:nvPr/>
        </p:nvSpPr>
        <p:spPr>
          <a:xfrm>
            <a:off x="1919292" y="5839213"/>
            <a:ext cx="788225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5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Arrival record of each guest</a:t>
            </a:r>
          </a:p>
        </p:txBody>
      </p:sp>
      <p:pic>
        <p:nvPicPr>
          <p:cNvPr id="130" name="user (1).png" descr="user (1).png"/>
          <p:cNvPicPr>
            <a:picLocks noChangeAspect="1"/>
          </p:cNvPicPr>
          <p:nvPr/>
        </p:nvPicPr>
        <p:blipFill>
          <a:blip r:embed="rId3">
            <a:alphaModFix amt="60442"/>
          </a:blip>
          <a:stretch>
            <a:fillRect/>
          </a:stretch>
        </p:blipFill>
        <p:spPr>
          <a:xfrm>
            <a:off x="2046668" y="7366168"/>
            <a:ext cx="1912581" cy="1912581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Arrival Time…"/>
          <p:cNvSpPr txBox="1"/>
          <p:nvPr/>
        </p:nvSpPr>
        <p:spPr>
          <a:xfrm>
            <a:off x="4324724" y="7223907"/>
            <a:ext cx="4223005" cy="219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508000" indent="-508000" algn="l">
              <a:buSzPct val="125000"/>
              <a:buChar char="•"/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Arrival Time</a:t>
            </a:r>
          </a:p>
          <a:p>
            <a:pPr marL="508000" indent="-508000" algn="l">
              <a:buSzPct val="125000"/>
              <a:buChar char="•"/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Group Size</a:t>
            </a:r>
          </a:p>
          <a:p>
            <a:pPr marL="508000" indent="-508000" algn="l">
              <a:buSzPct val="125000"/>
              <a:buChar char="•"/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Dining Duration</a:t>
            </a:r>
          </a:p>
        </p:txBody>
      </p:sp>
      <p:sp>
        <p:nvSpPr>
          <p:cNvPr id="132" name="Number of the table for each size"/>
          <p:cNvSpPr txBox="1"/>
          <p:nvPr/>
        </p:nvSpPr>
        <p:spPr>
          <a:xfrm>
            <a:off x="11581245" y="5839213"/>
            <a:ext cx="8462253" cy="125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5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rPr dirty="0"/>
              <a:t>Number of the table</a:t>
            </a:r>
            <a:r>
              <a:rPr lang="en-US" dirty="0"/>
              <a:t>s</a:t>
            </a:r>
            <a:r>
              <a:rPr dirty="0"/>
              <a:t> for each size</a:t>
            </a:r>
          </a:p>
        </p:txBody>
      </p:sp>
      <p:pic>
        <p:nvPicPr>
          <p:cNvPr id="133" name="table.png" descr="table.png"/>
          <p:cNvPicPr>
            <a:picLocks noChangeAspect="1"/>
          </p:cNvPicPr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11716494" y="7052457"/>
            <a:ext cx="2540001" cy="254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Table for 4   ×20…"/>
          <p:cNvSpPr txBox="1"/>
          <p:nvPr/>
        </p:nvSpPr>
        <p:spPr>
          <a:xfrm>
            <a:off x="14949468" y="7223907"/>
            <a:ext cx="6058003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508000" indent="-508000" algn="l">
              <a:buSzPct val="125000"/>
              <a:buChar char="•"/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rPr dirty="0"/>
              <a:t>Table</a:t>
            </a:r>
            <a:r>
              <a:rPr lang="en-US" dirty="0"/>
              <a:t>s</a:t>
            </a:r>
            <a:r>
              <a:rPr dirty="0"/>
              <a:t> for 4   ×20</a:t>
            </a:r>
          </a:p>
          <a:p>
            <a:pPr marL="508000" indent="-508000" algn="l">
              <a:buSzPct val="125000"/>
              <a:buChar char="•"/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rPr dirty="0"/>
              <a:t>Table</a:t>
            </a:r>
            <a:r>
              <a:rPr lang="en-US" dirty="0"/>
              <a:t>s</a:t>
            </a:r>
            <a:r>
              <a:rPr dirty="0"/>
              <a:t> for 6   ×20</a:t>
            </a:r>
          </a:p>
          <a:p>
            <a:pPr marL="508000" indent="-508000" algn="l">
              <a:buSzPct val="125000"/>
              <a:buChar char="•"/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rPr dirty="0"/>
              <a:t>…</a:t>
            </a:r>
          </a:p>
        </p:txBody>
      </p:sp>
      <p:sp>
        <p:nvSpPr>
          <p:cNvPr id="135" name="Assign a table to each guest,…"/>
          <p:cNvSpPr txBox="1"/>
          <p:nvPr/>
        </p:nvSpPr>
        <p:spPr>
          <a:xfrm>
            <a:off x="1919292" y="10425686"/>
            <a:ext cx="11988859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rPr dirty="0"/>
              <a:t>Assign a table to each guest, </a:t>
            </a:r>
            <a:r>
              <a:rPr lang="en-US" dirty="0"/>
              <a:t>and</a:t>
            </a:r>
            <a:endParaRPr dirty="0"/>
          </a:p>
          <a:p>
            <a:pPr algn="l">
              <a:lnSpc>
                <a:spcPct val="12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rPr dirty="0"/>
              <a:t>provide an estimated wait</a:t>
            </a:r>
            <a:r>
              <a:rPr lang="en-US" dirty="0"/>
              <a:t>ing</a:t>
            </a:r>
            <a:r>
              <a:rPr dirty="0"/>
              <a:t> time for their table.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Line"/>
          <p:cNvSpPr/>
          <p:nvPr/>
        </p:nvSpPr>
        <p:spPr>
          <a:xfrm flipV="1">
            <a:off x="1279963" y="977868"/>
            <a:ext cx="1" cy="1274262"/>
          </a:xfrm>
          <a:prstGeom prst="line">
            <a:avLst/>
          </a:prstGeom>
          <a:ln w="254000">
            <a:solidFill>
              <a:srgbClr val="912A29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02" name="Idea:  Maintain the Waiting List"/>
          <p:cNvSpPr txBox="1"/>
          <p:nvPr/>
        </p:nvSpPr>
        <p:spPr>
          <a:xfrm>
            <a:off x="1843980" y="969575"/>
            <a:ext cx="11893107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7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Idea: </a:t>
            </a:r>
            <a:r>
              <a:rPr>
                <a:latin typeface="Noto Sans Display Regular Light"/>
                <a:ea typeface="Noto Sans Display Regular Light"/>
                <a:cs typeface="Noto Sans Display Regular Light"/>
                <a:sym typeface="Noto Sans Display Regular Light"/>
              </a:rPr>
              <a:t> Maintain the Waiting List</a:t>
            </a:r>
            <a:endParaRPr>
              <a:solidFill>
                <a:schemeClr val="accent5">
                  <a:lumOff val="-29866"/>
                </a:schemeClr>
              </a:solidFill>
              <a:latin typeface="Noto Sans Display Regular Light"/>
              <a:ea typeface="Noto Sans Display Regular Light"/>
              <a:cs typeface="Noto Sans Display Regular Light"/>
              <a:sym typeface="Noto Sans Display Regular Light"/>
            </a:endParaRPr>
          </a:p>
        </p:txBody>
      </p:sp>
      <p:sp>
        <p:nvSpPr>
          <p:cNvPr id="703" name="When the 1st guest can’t be accommodated,…"/>
          <p:cNvSpPr txBox="1"/>
          <p:nvPr/>
        </p:nvSpPr>
        <p:spPr>
          <a:xfrm>
            <a:off x="1905000" y="3048000"/>
            <a:ext cx="13909257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rPr dirty="0"/>
              <a:t>When the 1st guest can</a:t>
            </a:r>
            <a:r>
              <a:rPr lang="en-US" dirty="0"/>
              <a:t>'</a:t>
            </a:r>
            <a:r>
              <a:rPr dirty="0"/>
              <a:t>t be accommodated,</a:t>
            </a:r>
          </a:p>
          <a:p>
            <a:pPr algn="l">
              <a:lnSpc>
                <a:spcPct val="12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rPr dirty="0"/>
              <a:t>how can we select the guest with the largest group size? </a:t>
            </a:r>
          </a:p>
        </p:txBody>
      </p:sp>
      <p:sp>
        <p:nvSpPr>
          <p:cNvPr id="704" name="Is one set not sufficient?   Use two sets instead!"/>
          <p:cNvSpPr txBox="1"/>
          <p:nvPr/>
        </p:nvSpPr>
        <p:spPr>
          <a:xfrm>
            <a:off x="1905000" y="5676900"/>
            <a:ext cx="13366116" cy="96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2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Is one set not sufficient?   Use two sets instead!</a:t>
            </a:r>
          </a:p>
        </p:txBody>
      </p:sp>
      <p:pic>
        <p:nvPicPr>
          <p:cNvPr id="705" name="6603531.png" descr="6603531.png"/>
          <p:cNvPicPr>
            <a:picLocks noChangeAspect="1"/>
          </p:cNvPicPr>
          <p:nvPr/>
        </p:nvPicPr>
        <p:blipFill>
          <a:blip r:embed="rId2">
            <a:alphaModFix amt="9617"/>
          </a:blip>
          <a:stretch>
            <a:fillRect/>
          </a:stretch>
        </p:blipFill>
        <p:spPr>
          <a:xfrm rot="19800000">
            <a:off x="19083556" y="-2173821"/>
            <a:ext cx="7989815" cy="7989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7" name="6603531.png" descr="6603531.png"/>
          <p:cNvPicPr>
            <a:picLocks noChangeAspect="1"/>
          </p:cNvPicPr>
          <p:nvPr/>
        </p:nvPicPr>
        <p:blipFill>
          <a:blip r:embed="rId2">
            <a:alphaModFix amt="9617"/>
          </a:blip>
          <a:stretch>
            <a:fillRect/>
          </a:stretch>
        </p:blipFill>
        <p:spPr>
          <a:xfrm rot="19800000">
            <a:off x="19083556" y="-2173821"/>
            <a:ext cx="7989815" cy="7989816"/>
          </a:xfrm>
          <a:prstGeom prst="rect">
            <a:avLst/>
          </a:prstGeom>
          <a:ln w="12700">
            <a:miter lim="400000"/>
          </a:ln>
        </p:spPr>
      </p:pic>
      <p:sp>
        <p:nvSpPr>
          <p:cNvPr id="708" name="Line"/>
          <p:cNvSpPr/>
          <p:nvPr/>
        </p:nvSpPr>
        <p:spPr>
          <a:xfrm flipV="1">
            <a:off x="1279963" y="977868"/>
            <a:ext cx="1" cy="1274262"/>
          </a:xfrm>
          <a:prstGeom prst="line">
            <a:avLst/>
          </a:prstGeom>
          <a:ln w="254000">
            <a:solidFill>
              <a:srgbClr val="912A29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09" name="Idea:  Maintain the Waiting List"/>
          <p:cNvSpPr txBox="1"/>
          <p:nvPr/>
        </p:nvSpPr>
        <p:spPr>
          <a:xfrm>
            <a:off x="1843980" y="969575"/>
            <a:ext cx="11893107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7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Idea: </a:t>
            </a:r>
            <a:r>
              <a:rPr>
                <a:latin typeface="Noto Sans Display Regular Light"/>
                <a:ea typeface="Noto Sans Display Regular Light"/>
                <a:cs typeface="Noto Sans Display Regular Light"/>
                <a:sym typeface="Noto Sans Display Regular Light"/>
              </a:rPr>
              <a:t> Maintain the Waiting List</a:t>
            </a:r>
            <a:endParaRPr>
              <a:solidFill>
                <a:schemeClr val="accent5">
                  <a:lumOff val="-29866"/>
                </a:schemeClr>
              </a:solidFill>
              <a:latin typeface="Noto Sans Display Regular Light"/>
              <a:ea typeface="Noto Sans Display Regular Light"/>
              <a:cs typeface="Noto Sans Display Regular Light"/>
              <a:sym typeface="Noto Sans Display Regular Light"/>
            </a:endParaRPr>
          </a:p>
        </p:txBody>
      </p:sp>
      <p:sp>
        <p:nvSpPr>
          <p:cNvPr id="710" name="auto cmp_arrival = [](Guest a, Guest b) {…"/>
          <p:cNvSpPr txBox="1"/>
          <p:nvPr/>
        </p:nvSpPr>
        <p:spPr>
          <a:xfrm>
            <a:off x="1905000" y="3407118"/>
            <a:ext cx="20574002" cy="8214685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0" tIns="254000" rIns="254000" bIns="254000">
            <a:spAutoFit/>
          </a:bodyPr>
          <a:lstStyle/>
          <a:p>
            <a:pPr algn="l" defTabSz="457200">
              <a:lnSpc>
                <a:spcPct val="120000"/>
              </a:lnSpc>
              <a:defRPr sz="35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0000FF"/>
                </a:solidFill>
              </a:rPr>
              <a:t>auto</a:t>
            </a:r>
            <a:r>
              <a:rPr dirty="0"/>
              <a:t> </a:t>
            </a:r>
            <a:r>
              <a:rPr dirty="0" err="1">
                <a:solidFill>
                  <a:srgbClr val="001080"/>
                </a:solidFill>
              </a:rPr>
              <a:t>cmp_arrival</a:t>
            </a:r>
            <a:r>
              <a:rPr dirty="0"/>
              <a:t> = [](</a:t>
            </a:r>
            <a:r>
              <a:rPr dirty="0">
                <a:solidFill>
                  <a:srgbClr val="267F99"/>
                </a:solidFill>
              </a:rPr>
              <a:t>Guest</a:t>
            </a:r>
            <a:r>
              <a:rPr dirty="0"/>
              <a:t> </a:t>
            </a:r>
            <a:r>
              <a:rPr dirty="0">
                <a:solidFill>
                  <a:srgbClr val="001080"/>
                </a:solidFill>
              </a:rPr>
              <a:t>a</a:t>
            </a:r>
            <a:r>
              <a:rPr dirty="0"/>
              <a:t>, </a:t>
            </a:r>
            <a:r>
              <a:rPr dirty="0">
                <a:solidFill>
                  <a:srgbClr val="267F99"/>
                </a:solidFill>
              </a:rPr>
              <a:t>Guest</a:t>
            </a:r>
            <a:r>
              <a:rPr dirty="0"/>
              <a:t> </a:t>
            </a:r>
            <a:r>
              <a:rPr dirty="0">
                <a:solidFill>
                  <a:srgbClr val="001080"/>
                </a:solidFill>
              </a:rPr>
              <a:t>b</a:t>
            </a:r>
            <a:r>
              <a:rPr dirty="0"/>
              <a:t>) { </a:t>
            </a:r>
          </a:p>
          <a:p>
            <a:pPr algn="l" defTabSz="457200">
              <a:lnSpc>
                <a:spcPct val="120000"/>
              </a:lnSpc>
              <a:defRPr sz="35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</a:t>
            </a:r>
            <a:r>
              <a:rPr dirty="0">
                <a:solidFill>
                  <a:srgbClr val="AF00DB"/>
                </a:solidFill>
              </a:rPr>
              <a:t>return</a:t>
            </a:r>
            <a:r>
              <a:rPr dirty="0"/>
              <a:t> </a:t>
            </a:r>
            <a:r>
              <a:rPr dirty="0" err="1">
                <a:solidFill>
                  <a:srgbClr val="001080"/>
                </a:solidFill>
              </a:rPr>
              <a:t>a</a:t>
            </a:r>
            <a:r>
              <a:rPr dirty="0" err="1"/>
              <a:t>.</a:t>
            </a:r>
            <a:r>
              <a:rPr dirty="0" err="1">
                <a:solidFill>
                  <a:srgbClr val="001080"/>
                </a:solidFill>
              </a:rPr>
              <a:t>arrival</a:t>
            </a:r>
            <a:r>
              <a:rPr dirty="0"/>
              <a:t> &lt; </a:t>
            </a:r>
            <a:r>
              <a:rPr dirty="0" err="1">
                <a:solidFill>
                  <a:srgbClr val="001080"/>
                </a:solidFill>
              </a:rPr>
              <a:t>b</a:t>
            </a:r>
            <a:r>
              <a:rPr dirty="0" err="1"/>
              <a:t>.</a:t>
            </a:r>
            <a:r>
              <a:rPr dirty="0" err="1">
                <a:solidFill>
                  <a:srgbClr val="001080"/>
                </a:solidFill>
              </a:rPr>
              <a:t>arrival</a:t>
            </a:r>
            <a:r>
              <a:rPr dirty="0"/>
              <a:t>; </a:t>
            </a:r>
          </a:p>
          <a:p>
            <a:pPr algn="l" defTabSz="457200">
              <a:lnSpc>
                <a:spcPct val="120000"/>
              </a:lnSpc>
              <a:defRPr sz="35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};</a:t>
            </a:r>
          </a:p>
          <a:p>
            <a:pPr algn="l" defTabSz="457200">
              <a:lnSpc>
                <a:spcPct val="120000"/>
              </a:lnSpc>
              <a:defRPr sz="35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0000FF"/>
                </a:solidFill>
              </a:rPr>
              <a:t>auto</a:t>
            </a:r>
            <a:r>
              <a:rPr dirty="0"/>
              <a:t> </a:t>
            </a:r>
            <a:r>
              <a:rPr dirty="0" err="1">
                <a:solidFill>
                  <a:srgbClr val="001080"/>
                </a:solidFill>
              </a:rPr>
              <a:t>cmp_group</a:t>
            </a:r>
            <a:r>
              <a:rPr dirty="0"/>
              <a:t> = [](</a:t>
            </a:r>
            <a:r>
              <a:rPr dirty="0">
                <a:solidFill>
                  <a:srgbClr val="267F99"/>
                </a:solidFill>
              </a:rPr>
              <a:t>Guest</a:t>
            </a:r>
            <a:r>
              <a:rPr dirty="0"/>
              <a:t> </a:t>
            </a:r>
            <a:r>
              <a:rPr dirty="0">
                <a:solidFill>
                  <a:srgbClr val="001080"/>
                </a:solidFill>
              </a:rPr>
              <a:t>a</a:t>
            </a:r>
            <a:r>
              <a:rPr dirty="0"/>
              <a:t>, </a:t>
            </a:r>
            <a:r>
              <a:rPr dirty="0">
                <a:solidFill>
                  <a:srgbClr val="267F99"/>
                </a:solidFill>
              </a:rPr>
              <a:t>Guest</a:t>
            </a:r>
            <a:r>
              <a:rPr dirty="0"/>
              <a:t> </a:t>
            </a:r>
            <a:r>
              <a:rPr dirty="0">
                <a:solidFill>
                  <a:srgbClr val="001080"/>
                </a:solidFill>
              </a:rPr>
              <a:t>b</a:t>
            </a:r>
            <a:r>
              <a:rPr dirty="0"/>
              <a:t>) { </a:t>
            </a:r>
          </a:p>
          <a:p>
            <a:pPr algn="l" defTabSz="457200">
              <a:lnSpc>
                <a:spcPct val="120000"/>
              </a:lnSpc>
              <a:defRPr sz="35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</a:t>
            </a:r>
            <a:r>
              <a:rPr dirty="0">
                <a:solidFill>
                  <a:srgbClr val="AF00DB"/>
                </a:solidFill>
              </a:rPr>
              <a:t>return</a:t>
            </a:r>
            <a:r>
              <a:rPr dirty="0"/>
              <a:t> </a:t>
            </a:r>
            <a:r>
              <a:rPr dirty="0" err="1">
                <a:solidFill>
                  <a:srgbClr val="001080"/>
                </a:solidFill>
              </a:rPr>
              <a:t>a</a:t>
            </a:r>
            <a:r>
              <a:rPr dirty="0" err="1"/>
              <a:t>.</a:t>
            </a:r>
            <a:r>
              <a:rPr dirty="0" err="1">
                <a:solidFill>
                  <a:srgbClr val="001080"/>
                </a:solidFill>
              </a:rPr>
              <a:t>group</a:t>
            </a:r>
            <a:r>
              <a:rPr dirty="0"/>
              <a:t> == </a:t>
            </a:r>
            <a:r>
              <a:rPr dirty="0" err="1">
                <a:solidFill>
                  <a:srgbClr val="001080"/>
                </a:solidFill>
              </a:rPr>
              <a:t>b</a:t>
            </a:r>
            <a:r>
              <a:rPr dirty="0" err="1"/>
              <a:t>.</a:t>
            </a:r>
            <a:r>
              <a:rPr dirty="0" err="1">
                <a:solidFill>
                  <a:srgbClr val="001080"/>
                </a:solidFill>
              </a:rPr>
              <a:t>group</a:t>
            </a:r>
            <a:r>
              <a:rPr dirty="0">
                <a:solidFill>
                  <a:srgbClr val="001080"/>
                </a:solidFill>
              </a:rPr>
              <a:t> </a:t>
            </a:r>
            <a:r>
              <a:rPr dirty="0"/>
              <a:t>? </a:t>
            </a:r>
            <a:r>
              <a:rPr dirty="0" err="1">
                <a:solidFill>
                  <a:srgbClr val="001080"/>
                </a:solidFill>
              </a:rPr>
              <a:t>a</a:t>
            </a:r>
            <a:r>
              <a:rPr dirty="0" err="1"/>
              <a:t>.</a:t>
            </a:r>
            <a:r>
              <a:rPr dirty="0" err="1">
                <a:solidFill>
                  <a:srgbClr val="001080"/>
                </a:solidFill>
              </a:rPr>
              <a:t>arrival</a:t>
            </a:r>
            <a:r>
              <a:rPr dirty="0"/>
              <a:t> &gt; </a:t>
            </a:r>
            <a:r>
              <a:rPr dirty="0" err="1">
                <a:solidFill>
                  <a:srgbClr val="001080"/>
                </a:solidFill>
              </a:rPr>
              <a:t>b</a:t>
            </a:r>
            <a:r>
              <a:rPr dirty="0" err="1"/>
              <a:t>.</a:t>
            </a:r>
            <a:r>
              <a:rPr dirty="0" err="1">
                <a:solidFill>
                  <a:srgbClr val="001080"/>
                </a:solidFill>
              </a:rPr>
              <a:t>arrival</a:t>
            </a:r>
            <a:r>
              <a:rPr dirty="0">
                <a:solidFill>
                  <a:srgbClr val="001080"/>
                </a:solidFill>
              </a:rPr>
              <a:t> : </a:t>
            </a:r>
            <a:r>
              <a:rPr dirty="0" err="1">
                <a:solidFill>
                  <a:srgbClr val="001080"/>
                </a:solidFill>
              </a:rPr>
              <a:t>a</a:t>
            </a:r>
            <a:r>
              <a:rPr dirty="0" err="1"/>
              <a:t>.</a:t>
            </a:r>
            <a:r>
              <a:rPr dirty="0" err="1">
                <a:solidFill>
                  <a:srgbClr val="001080"/>
                </a:solidFill>
              </a:rPr>
              <a:t>group</a:t>
            </a:r>
            <a:r>
              <a:rPr dirty="0"/>
              <a:t> &lt; </a:t>
            </a:r>
            <a:r>
              <a:rPr dirty="0" err="1">
                <a:solidFill>
                  <a:srgbClr val="001080"/>
                </a:solidFill>
              </a:rPr>
              <a:t>b</a:t>
            </a:r>
            <a:r>
              <a:rPr dirty="0" err="1"/>
              <a:t>.</a:t>
            </a:r>
            <a:r>
              <a:rPr dirty="0" err="1">
                <a:solidFill>
                  <a:srgbClr val="001080"/>
                </a:solidFill>
              </a:rPr>
              <a:t>group</a:t>
            </a:r>
            <a:r>
              <a:rPr dirty="0"/>
              <a:t>;</a:t>
            </a:r>
          </a:p>
          <a:p>
            <a:pPr algn="l" defTabSz="457200">
              <a:lnSpc>
                <a:spcPct val="120000"/>
              </a:lnSpc>
              <a:defRPr sz="35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};</a:t>
            </a:r>
          </a:p>
          <a:p>
            <a:pPr algn="l" defTabSz="457200">
              <a:lnSpc>
                <a:spcPct val="120000"/>
              </a:lnSpc>
              <a:defRPr sz="35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  <a:p>
            <a:pPr algn="l" defTabSz="457200">
              <a:lnSpc>
                <a:spcPct val="120000"/>
              </a:lnSpc>
              <a:defRPr sz="3500" b="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// sort by arrival time</a:t>
            </a:r>
          </a:p>
          <a:p>
            <a:pPr algn="l" defTabSz="457200">
              <a:lnSpc>
                <a:spcPct val="120000"/>
              </a:lnSpc>
              <a:defRPr sz="3500" b="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267F99"/>
                </a:solidFill>
              </a:rPr>
              <a:t>set</a:t>
            </a:r>
            <a:r>
              <a:rPr dirty="0">
                <a:solidFill>
                  <a:srgbClr val="000000"/>
                </a:solidFill>
              </a:rPr>
              <a:t>&lt;</a:t>
            </a:r>
            <a:r>
              <a:rPr dirty="0">
                <a:solidFill>
                  <a:srgbClr val="267F99"/>
                </a:solidFill>
              </a:rPr>
              <a:t>Guest</a:t>
            </a:r>
            <a:r>
              <a:rPr dirty="0">
                <a:solidFill>
                  <a:srgbClr val="000000"/>
                </a:solidFill>
              </a:rPr>
              <a:t>, </a:t>
            </a:r>
            <a:r>
              <a:rPr dirty="0" err="1"/>
              <a:t>decltype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 err="1">
                <a:solidFill>
                  <a:srgbClr val="001080"/>
                </a:solidFill>
              </a:rPr>
              <a:t>cmp_arrival</a:t>
            </a:r>
            <a:r>
              <a:rPr dirty="0">
                <a:solidFill>
                  <a:srgbClr val="000000"/>
                </a:solidFill>
              </a:rPr>
              <a:t>)&gt; </a:t>
            </a:r>
            <a:r>
              <a:rPr dirty="0" err="1">
                <a:solidFill>
                  <a:srgbClr val="001080"/>
                </a:solidFill>
              </a:rPr>
              <a:t>waiting_arrival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 err="1">
                <a:solidFill>
                  <a:srgbClr val="001080"/>
                </a:solidFill>
              </a:rPr>
              <a:t>cmp_arrival</a:t>
            </a:r>
            <a:r>
              <a:rPr dirty="0">
                <a:solidFill>
                  <a:srgbClr val="000000"/>
                </a:solidFill>
              </a:rPr>
              <a:t>);</a:t>
            </a:r>
          </a:p>
          <a:p>
            <a:pPr algn="l" defTabSz="457200">
              <a:lnSpc>
                <a:spcPct val="120000"/>
              </a:lnSpc>
              <a:defRPr sz="3500" b="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000000"/>
                </a:solidFill>
              </a:rPr>
              <a:t> </a:t>
            </a:r>
          </a:p>
          <a:p>
            <a:pPr algn="l" defTabSz="457200">
              <a:lnSpc>
                <a:spcPct val="120000"/>
              </a:lnSpc>
              <a:defRPr sz="3500" b="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// sort by group size (</a:t>
            </a:r>
            <a:r>
              <a:rPr lang="en-US" dirty="0"/>
              <a:t>small </a:t>
            </a:r>
            <a:r>
              <a:rPr dirty="0"/>
              <a:t>to </a:t>
            </a:r>
            <a:r>
              <a:rPr lang="en-US" altLang="zh-TW" dirty="0"/>
              <a:t>large</a:t>
            </a:r>
            <a:r>
              <a:rPr dirty="0"/>
              <a:t>) -&gt; arrival time</a:t>
            </a:r>
            <a:r>
              <a:rPr lang="en-US" dirty="0"/>
              <a:t> (late -&gt; early)</a:t>
            </a:r>
            <a:endParaRPr dirty="0"/>
          </a:p>
          <a:p>
            <a:pPr algn="l" defTabSz="457200">
              <a:lnSpc>
                <a:spcPct val="120000"/>
              </a:lnSpc>
              <a:defRPr sz="3500" b="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267F99"/>
                </a:solidFill>
              </a:rPr>
              <a:t>set</a:t>
            </a:r>
            <a:r>
              <a:rPr dirty="0">
                <a:solidFill>
                  <a:srgbClr val="000000"/>
                </a:solidFill>
              </a:rPr>
              <a:t>&lt;</a:t>
            </a:r>
            <a:r>
              <a:rPr dirty="0">
                <a:solidFill>
                  <a:srgbClr val="267F99"/>
                </a:solidFill>
              </a:rPr>
              <a:t>Guest</a:t>
            </a:r>
            <a:r>
              <a:rPr dirty="0">
                <a:solidFill>
                  <a:srgbClr val="000000"/>
                </a:solidFill>
              </a:rPr>
              <a:t>, </a:t>
            </a:r>
            <a:r>
              <a:rPr dirty="0" err="1"/>
              <a:t>decltype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 err="1">
                <a:solidFill>
                  <a:srgbClr val="001080"/>
                </a:solidFill>
              </a:rPr>
              <a:t>cmp_group</a:t>
            </a:r>
            <a:r>
              <a:rPr dirty="0">
                <a:solidFill>
                  <a:srgbClr val="000000"/>
                </a:solidFill>
              </a:rPr>
              <a:t>)&gt; </a:t>
            </a:r>
            <a:r>
              <a:rPr dirty="0" err="1">
                <a:solidFill>
                  <a:srgbClr val="001080"/>
                </a:solidFill>
              </a:rPr>
              <a:t>waiting_group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 err="1">
                <a:solidFill>
                  <a:srgbClr val="001080"/>
                </a:solidFill>
              </a:rPr>
              <a:t>cmp_group</a:t>
            </a:r>
            <a:r>
              <a:rPr dirty="0">
                <a:solidFill>
                  <a:srgbClr val="000000"/>
                </a:solidFill>
              </a:rPr>
              <a:t>); 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2" name="6603531.png" descr="6603531.png"/>
          <p:cNvPicPr>
            <a:picLocks noChangeAspect="1"/>
          </p:cNvPicPr>
          <p:nvPr/>
        </p:nvPicPr>
        <p:blipFill>
          <a:blip r:embed="rId2">
            <a:alphaModFix amt="9617"/>
          </a:blip>
          <a:stretch>
            <a:fillRect/>
          </a:stretch>
        </p:blipFill>
        <p:spPr>
          <a:xfrm rot="19800000">
            <a:off x="19083556" y="-2173821"/>
            <a:ext cx="7989815" cy="7989816"/>
          </a:xfrm>
          <a:prstGeom prst="rect">
            <a:avLst/>
          </a:prstGeom>
          <a:ln w="12700">
            <a:miter lim="400000"/>
          </a:ln>
        </p:spPr>
      </p:pic>
      <p:sp>
        <p:nvSpPr>
          <p:cNvPr id="713" name="Line"/>
          <p:cNvSpPr/>
          <p:nvPr/>
        </p:nvSpPr>
        <p:spPr>
          <a:xfrm flipV="1">
            <a:off x="1279963" y="977868"/>
            <a:ext cx="1" cy="1274262"/>
          </a:xfrm>
          <a:prstGeom prst="line">
            <a:avLst/>
          </a:prstGeom>
          <a:ln w="254000">
            <a:solidFill>
              <a:srgbClr val="912A29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14" name="Idea:  Maintain the Waiting List"/>
          <p:cNvSpPr txBox="1"/>
          <p:nvPr/>
        </p:nvSpPr>
        <p:spPr>
          <a:xfrm>
            <a:off x="1843980" y="969575"/>
            <a:ext cx="11893107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7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Idea: </a:t>
            </a:r>
            <a:r>
              <a:rPr>
                <a:latin typeface="Noto Sans Display Regular Light"/>
                <a:ea typeface="Noto Sans Display Regular Light"/>
                <a:cs typeface="Noto Sans Display Regular Light"/>
                <a:sym typeface="Noto Sans Display Regular Light"/>
              </a:rPr>
              <a:t> Maintain the Waiting List</a:t>
            </a:r>
            <a:endParaRPr>
              <a:solidFill>
                <a:schemeClr val="accent5">
                  <a:lumOff val="-29866"/>
                </a:schemeClr>
              </a:solidFill>
              <a:latin typeface="Noto Sans Display Regular Light"/>
              <a:ea typeface="Noto Sans Display Regular Light"/>
              <a:cs typeface="Noto Sans Display Regular Light"/>
              <a:sym typeface="Noto Sans Display Regular Light"/>
            </a:endParaRPr>
          </a:p>
        </p:txBody>
      </p:sp>
      <p:sp>
        <p:nvSpPr>
          <p:cNvPr id="715" name="// sort by group size (large to small) -&gt; arrival time…"/>
          <p:cNvSpPr txBox="1"/>
          <p:nvPr/>
        </p:nvSpPr>
        <p:spPr>
          <a:xfrm>
            <a:off x="1905000" y="3407118"/>
            <a:ext cx="20574002" cy="4390946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0" tIns="254000" rIns="254000" bIns="254000">
            <a:spAutoFit/>
          </a:bodyPr>
          <a:lstStyle/>
          <a:p>
            <a:pPr algn="l" defTabSz="457200">
              <a:lnSpc>
                <a:spcPct val="120000"/>
              </a:lnSpc>
              <a:defRPr sz="3500" b="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// sort by group size </a:t>
            </a:r>
            <a:r>
              <a:rPr lang="en-US" altLang="zh-TW" dirty="0"/>
              <a:t>(small to large) -&gt; arrival time (late -&gt; early)</a:t>
            </a:r>
            <a:endParaRPr dirty="0"/>
          </a:p>
          <a:p>
            <a:pPr algn="l" defTabSz="457200">
              <a:lnSpc>
                <a:spcPct val="120000"/>
              </a:lnSpc>
              <a:defRPr sz="3500" b="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267F99"/>
                </a:solidFill>
              </a:rPr>
              <a:t>set</a:t>
            </a:r>
            <a:r>
              <a:rPr dirty="0">
                <a:solidFill>
                  <a:srgbClr val="000000"/>
                </a:solidFill>
              </a:rPr>
              <a:t>&lt;</a:t>
            </a:r>
            <a:r>
              <a:rPr dirty="0">
                <a:solidFill>
                  <a:srgbClr val="267F99"/>
                </a:solidFill>
              </a:rPr>
              <a:t>Guest</a:t>
            </a:r>
            <a:r>
              <a:rPr dirty="0">
                <a:solidFill>
                  <a:srgbClr val="000000"/>
                </a:solidFill>
              </a:rPr>
              <a:t>, </a:t>
            </a:r>
            <a:r>
              <a:rPr dirty="0" err="1"/>
              <a:t>decltype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 err="1">
                <a:solidFill>
                  <a:srgbClr val="001080"/>
                </a:solidFill>
              </a:rPr>
              <a:t>cmp_group</a:t>
            </a:r>
            <a:r>
              <a:rPr dirty="0">
                <a:solidFill>
                  <a:srgbClr val="000000"/>
                </a:solidFill>
              </a:rPr>
              <a:t>)&gt; </a:t>
            </a:r>
            <a:r>
              <a:rPr dirty="0" err="1">
                <a:solidFill>
                  <a:srgbClr val="001080"/>
                </a:solidFill>
              </a:rPr>
              <a:t>waiting_group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 err="1">
                <a:solidFill>
                  <a:srgbClr val="001080"/>
                </a:solidFill>
              </a:rPr>
              <a:t>cmp_group</a:t>
            </a:r>
            <a:r>
              <a:rPr dirty="0">
                <a:solidFill>
                  <a:srgbClr val="000000"/>
                </a:solidFill>
              </a:rPr>
              <a:t>); </a:t>
            </a:r>
          </a:p>
          <a:p>
            <a:pPr algn="l" defTabSz="457200">
              <a:lnSpc>
                <a:spcPct val="120000"/>
              </a:lnSpc>
              <a:defRPr sz="3500" b="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lnSpc>
                <a:spcPct val="120000"/>
              </a:lnSpc>
              <a:defRPr sz="35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0000FF"/>
                </a:solidFill>
              </a:rPr>
              <a:t>auto</a:t>
            </a:r>
            <a:r>
              <a:rPr dirty="0"/>
              <a:t> </a:t>
            </a:r>
            <a:r>
              <a:rPr dirty="0">
                <a:solidFill>
                  <a:srgbClr val="001080"/>
                </a:solidFill>
              </a:rPr>
              <a:t>it</a:t>
            </a:r>
            <a:r>
              <a:rPr dirty="0"/>
              <a:t> = </a:t>
            </a:r>
            <a:r>
              <a:rPr dirty="0" err="1">
                <a:solidFill>
                  <a:srgbClr val="001080"/>
                </a:solidFill>
              </a:rPr>
              <a:t>waiting_group</a:t>
            </a:r>
            <a:r>
              <a:rPr dirty="0" err="1"/>
              <a:t>.</a:t>
            </a:r>
            <a:r>
              <a:rPr dirty="0" err="1">
                <a:solidFill>
                  <a:srgbClr val="795E26"/>
                </a:solidFill>
              </a:rPr>
              <a:t>upper_bound</a:t>
            </a:r>
            <a:r>
              <a:rPr dirty="0"/>
              <a:t>(</a:t>
            </a:r>
            <a:r>
              <a:rPr dirty="0">
                <a:solidFill>
                  <a:srgbClr val="267F99"/>
                </a:solidFill>
              </a:rPr>
              <a:t>Guest</a:t>
            </a:r>
            <a:r>
              <a:rPr dirty="0"/>
              <a:t>{</a:t>
            </a:r>
            <a:r>
              <a:rPr lang="en-US" altLang="zh-TW" dirty="0">
                <a:solidFill>
                  <a:srgbClr val="098658"/>
                </a:solidFill>
              </a:rPr>
              <a:t>0</a:t>
            </a:r>
            <a:r>
              <a:rPr dirty="0"/>
              <a:t>, </a:t>
            </a:r>
            <a:r>
              <a:rPr lang="en-US" altLang="zh-TW" dirty="0">
                <a:solidFill>
                  <a:srgbClr val="098658"/>
                </a:solidFill>
              </a:rPr>
              <a:t>0</a:t>
            </a:r>
            <a:r>
              <a:rPr dirty="0"/>
              <a:t>, </a:t>
            </a:r>
            <a:r>
              <a:rPr dirty="0" err="1"/>
              <a:t>largest_size</a:t>
            </a:r>
            <a:r>
              <a:rPr dirty="0"/>
              <a:t>, </a:t>
            </a:r>
            <a:r>
              <a:rPr dirty="0">
                <a:solidFill>
                  <a:srgbClr val="098658"/>
                </a:solidFill>
              </a:rPr>
              <a:t>0</a:t>
            </a:r>
            <a:r>
              <a:rPr dirty="0"/>
              <a:t>}); </a:t>
            </a:r>
          </a:p>
          <a:p>
            <a:pPr algn="l" defTabSz="457200">
              <a:lnSpc>
                <a:spcPct val="120000"/>
              </a:lnSpc>
              <a:defRPr sz="35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AF00DB"/>
                </a:solidFill>
              </a:rPr>
              <a:t>if</a:t>
            </a:r>
            <a:r>
              <a:rPr dirty="0"/>
              <a:t> (it != </a:t>
            </a:r>
            <a:r>
              <a:rPr dirty="0" err="1">
                <a:solidFill>
                  <a:srgbClr val="001080"/>
                </a:solidFill>
              </a:rPr>
              <a:t>waiting_group</a:t>
            </a:r>
            <a:r>
              <a:rPr dirty="0" err="1"/>
              <a:t>.</a:t>
            </a:r>
            <a:r>
              <a:rPr dirty="0" err="1">
                <a:solidFill>
                  <a:srgbClr val="795E26"/>
                </a:solidFill>
              </a:rPr>
              <a:t>begin</a:t>
            </a:r>
            <a:r>
              <a:rPr dirty="0"/>
              <a:t>()) </a:t>
            </a:r>
            <a:endParaRPr dirty="0">
              <a:solidFill>
                <a:srgbClr val="AF00DB"/>
              </a:solidFill>
            </a:endParaRPr>
          </a:p>
          <a:p>
            <a:pPr algn="l" defTabSz="457200">
              <a:lnSpc>
                <a:spcPct val="120000"/>
              </a:lnSpc>
              <a:defRPr sz="35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AF00DB"/>
                </a:solidFill>
              </a:rPr>
              <a:t>    </a:t>
            </a:r>
            <a:r>
              <a:rPr dirty="0">
                <a:solidFill>
                  <a:srgbClr val="267F99"/>
                </a:solidFill>
              </a:rPr>
              <a:t>Guest </a:t>
            </a:r>
            <a:r>
              <a:rPr dirty="0" err="1">
                <a:solidFill>
                  <a:srgbClr val="001080"/>
                </a:solidFill>
              </a:rPr>
              <a:t>guest</a:t>
            </a:r>
            <a:r>
              <a:rPr dirty="0"/>
              <a:t> = *(--</a:t>
            </a:r>
            <a:r>
              <a:rPr dirty="0">
                <a:solidFill>
                  <a:srgbClr val="001080"/>
                </a:solidFill>
              </a:rPr>
              <a:t>it</a:t>
            </a:r>
            <a:r>
              <a:rPr dirty="0"/>
              <a:t>);</a:t>
            </a:r>
          </a:p>
        </p:txBody>
      </p:sp>
      <p:sp>
        <p:nvSpPr>
          <p:cNvPr id="716" name="Returns an iterator pointing to the first element…"/>
          <p:cNvSpPr txBox="1"/>
          <p:nvPr/>
        </p:nvSpPr>
        <p:spPr>
          <a:xfrm>
            <a:off x="1905000" y="9238915"/>
            <a:ext cx="13700126" cy="200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Returns an iterator pointing to the first element </a:t>
            </a:r>
          </a:p>
          <a:p>
            <a:pPr algn="l">
              <a:lnSpc>
                <a:spcPct val="12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that is greater than key.</a:t>
            </a:r>
          </a:p>
        </p:txBody>
      </p:sp>
      <p:sp>
        <p:nvSpPr>
          <p:cNvPr id="717" name="Upper Bound↗︎"/>
          <p:cNvSpPr txBox="1"/>
          <p:nvPr/>
        </p:nvSpPr>
        <p:spPr>
          <a:xfrm>
            <a:off x="1965103" y="8034826"/>
            <a:ext cx="4523106" cy="995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5000" b="0" u="sng">
                <a:solidFill>
                  <a:schemeClr val="accent1">
                    <a:hueOff val="114395"/>
                    <a:lumOff val="-24975"/>
                  </a:schemeClr>
                </a:solidFill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  <a:hlinkClick r:id="rId3"/>
              </a:defRPr>
            </a:lvl1pPr>
          </a:lstStyle>
          <a:p>
            <a:pPr>
              <a:defRPr u="none"/>
            </a:pPr>
            <a:r>
              <a:rPr u="sng">
                <a:hlinkClick r:id="rId3"/>
              </a:rPr>
              <a:t>Upper Bound↗︎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" name="6603531.png" descr="6603531.png"/>
          <p:cNvPicPr>
            <a:picLocks noChangeAspect="1"/>
          </p:cNvPicPr>
          <p:nvPr/>
        </p:nvPicPr>
        <p:blipFill>
          <a:blip r:embed="rId2">
            <a:alphaModFix amt="9617"/>
          </a:blip>
          <a:stretch>
            <a:fillRect/>
          </a:stretch>
        </p:blipFill>
        <p:spPr>
          <a:xfrm rot="19800000">
            <a:off x="19083556" y="-2173821"/>
            <a:ext cx="7989815" cy="7989816"/>
          </a:xfrm>
          <a:prstGeom prst="rect">
            <a:avLst/>
          </a:prstGeom>
          <a:ln w="12700">
            <a:miter lim="400000"/>
          </a:ln>
        </p:spPr>
      </p:pic>
      <p:sp>
        <p:nvSpPr>
          <p:cNvPr id="720" name="Line"/>
          <p:cNvSpPr/>
          <p:nvPr/>
        </p:nvSpPr>
        <p:spPr>
          <a:xfrm flipV="1">
            <a:off x="1279963" y="977868"/>
            <a:ext cx="1" cy="1274262"/>
          </a:xfrm>
          <a:prstGeom prst="line">
            <a:avLst/>
          </a:prstGeom>
          <a:ln w="254000">
            <a:solidFill>
              <a:srgbClr val="912A29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21" name="Idea:  Maintain the Waiting List"/>
          <p:cNvSpPr txBox="1"/>
          <p:nvPr/>
        </p:nvSpPr>
        <p:spPr>
          <a:xfrm>
            <a:off x="1843980" y="969575"/>
            <a:ext cx="11893107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7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Idea: </a:t>
            </a:r>
            <a:r>
              <a:rPr>
                <a:latin typeface="Noto Sans Display Regular Light"/>
                <a:ea typeface="Noto Sans Display Regular Light"/>
                <a:cs typeface="Noto Sans Display Regular Light"/>
                <a:sym typeface="Noto Sans Display Regular Light"/>
              </a:rPr>
              <a:t> Maintain the Waiting List</a:t>
            </a:r>
            <a:endParaRPr>
              <a:solidFill>
                <a:schemeClr val="accent5">
                  <a:lumOff val="-29866"/>
                </a:schemeClr>
              </a:solidFill>
              <a:latin typeface="Noto Sans Display Regular Light"/>
              <a:ea typeface="Noto Sans Display Regular Light"/>
              <a:cs typeface="Noto Sans Display Regular Light"/>
              <a:sym typeface="Noto Sans Display Regular Light"/>
            </a:endParaRPr>
          </a:p>
        </p:txBody>
      </p:sp>
      <p:sp>
        <p:nvSpPr>
          <p:cNvPr id="722" name="Find the first element that is greater than key."/>
          <p:cNvSpPr txBox="1"/>
          <p:nvPr/>
        </p:nvSpPr>
        <p:spPr>
          <a:xfrm>
            <a:off x="7191452" y="3034918"/>
            <a:ext cx="13628630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12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Find the first element that is greater than key.</a:t>
            </a:r>
          </a:p>
        </p:txBody>
      </p:sp>
      <p:sp>
        <p:nvSpPr>
          <p:cNvPr id="723" name="Upper Bound↗︎"/>
          <p:cNvSpPr txBox="1"/>
          <p:nvPr/>
        </p:nvSpPr>
        <p:spPr>
          <a:xfrm>
            <a:off x="1942956" y="3019995"/>
            <a:ext cx="4523106" cy="995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5000" b="0" u="sng">
                <a:solidFill>
                  <a:schemeClr val="accent1">
                    <a:hueOff val="114395"/>
                    <a:lumOff val="-24975"/>
                  </a:schemeClr>
                </a:solidFill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  <a:hlinkClick r:id="rId3"/>
              </a:defRPr>
            </a:lvl1pPr>
          </a:lstStyle>
          <a:p>
            <a:pPr>
              <a:defRPr u="none"/>
            </a:pPr>
            <a:r>
              <a:rPr u="sng">
                <a:hlinkClick r:id="rId3"/>
              </a:rPr>
              <a:t>Upper Bound↗︎</a:t>
            </a:r>
          </a:p>
        </p:txBody>
      </p:sp>
      <p:sp>
        <p:nvSpPr>
          <p:cNvPr id="724" name="1   2   4   4   6   6   6   8   9   11   13   14"/>
          <p:cNvSpPr txBox="1"/>
          <p:nvPr/>
        </p:nvSpPr>
        <p:spPr>
          <a:xfrm>
            <a:off x="3249354" y="6870562"/>
            <a:ext cx="17885292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lnSpc>
                <a:spcPct val="120000"/>
              </a:lnSpc>
              <a:defRPr sz="8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1   2   4   4   6   6   6   </a:t>
            </a:r>
            <a:r>
              <a:rPr>
                <a:solidFill>
                  <a:schemeClr val="accent5">
                    <a:lumOff val="-29866"/>
                  </a:schemeClr>
                </a:solidFill>
                <a:latin typeface="Noto Sans Display Regular Medium"/>
                <a:ea typeface="Noto Sans Display Regular Medium"/>
                <a:cs typeface="Noto Sans Display Regular Medium"/>
                <a:sym typeface="Noto Sans Display Regular Medium"/>
              </a:rPr>
              <a:t>8  </a:t>
            </a:r>
            <a:r>
              <a:rPr>
                <a:solidFill>
                  <a:schemeClr val="accent5">
                    <a:lumOff val="-29866"/>
                  </a:schemeClr>
                </a:solidFill>
              </a:rPr>
              <a:t> 9   11   13   14</a:t>
            </a:r>
          </a:p>
        </p:txBody>
      </p:sp>
      <p:sp>
        <p:nvSpPr>
          <p:cNvPr id="725" name="Suppose key = 6, to find the first element which’s greater than 6"/>
          <p:cNvSpPr txBox="1"/>
          <p:nvPr/>
        </p:nvSpPr>
        <p:spPr>
          <a:xfrm>
            <a:off x="1927058" y="4328743"/>
            <a:ext cx="20174284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12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Suppose key = 6, to find the first element which’s greater than 6</a:t>
            </a:r>
          </a:p>
        </p:txBody>
      </p:sp>
      <p:sp>
        <p:nvSpPr>
          <p:cNvPr id="726" name="element greater than 6"/>
          <p:cNvSpPr txBox="1"/>
          <p:nvPr/>
        </p:nvSpPr>
        <p:spPr>
          <a:xfrm>
            <a:off x="12176031" y="6087711"/>
            <a:ext cx="749660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1">
              <a:lnSpc>
                <a:spcPct val="120000"/>
              </a:lnSpc>
              <a:defRPr sz="4000" b="0">
                <a:solidFill>
                  <a:schemeClr val="accent5">
                    <a:lumOff val="-29866"/>
                  </a:schemeClr>
                </a:solidFill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element greater than 6</a:t>
            </a:r>
          </a:p>
        </p:txBody>
      </p:sp>
      <p:sp>
        <p:nvSpPr>
          <p:cNvPr id="727" name="int x = *set.upper_bound(6);  // x = 8"/>
          <p:cNvSpPr txBox="1"/>
          <p:nvPr/>
        </p:nvSpPr>
        <p:spPr>
          <a:xfrm>
            <a:off x="6743586" y="9932797"/>
            <a:ext cx="10896828" cy="10160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0" tIns="254000" rIns="254000" bIns="254000">
            <a:spAutoFit/>
          </a:bodyPr>
          <a:lstStyle/>
          <a:p>
            <a:pPr algn="l" defTabSz="457200">
              <a:lnSpc>
                <a:spcPct val="120000"/>
              </a:lnSpc>
              <a:defRPr sz="35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267F99"/>
                </a:solidFill>
              </a:rPr>
              <a:t>int</a:t>
            </a:r>
            <a:r>
              <a:t> </a:t>
            </a:r>
            <a:r>
              <a:rPr>
                <a:solidFill>
                  <a:srgbClr val="001080"/>
                </a:solidFill>
              </a:rPr>
              <a:t>x</a:t>
            </a:r>
            <a:r>
              <a:t> = *</a:t>
            </a:r>
            <a:r>
              <a:rPr>
                <a:solidFill>
                  <a:srgbClr val="001080"/>
                </a:solidFill>
              </a:rPr>
              <a:t>set</a:t>
            </a:r>
            <a:r>
              <a:t>.</a:t>
            </a:r>
            <a:r>
              <a:rPr>
                <a:solidFill>
                  <a:srgbClr val="795E26"/>
                </a:solidFill>
              </a:rPr>
              <a:t>upper_bound</a:t>
            </a:r>
            <a:r>
              <a:t>(</a:t>
            </a:r>
            <a:r>
              <a:rPr>
                <a:solidFill>
                  <a:srgbClr val="098658"/>
                </a:solidFill>
              </a:rPr>
              <a:t>6</a:t>
            </a:r>
            <a:r>
              <a:t>);  </a:t>
            </a:r>
            <a:r>
              <a:rPr>
                <a:solidFill>
                  <a:srgbClr val="008000"/>
                </a:solidFill>
              </a:rPr>
              <a:t>// x = 8</a:t>
            </a:r>
          </a:p>
        </p:txBody>
      </p:sp>
      <p:sp>
        <p:nvSpPr>
          <p:cNvPr id="728" name="Line"/>
          <p:cNvSpPr/>
          <p:nvPr/>
        </p:nvSpPr>
        <p:spPr>
          <a:xfrm>
            <a:off x="8206992" y="8527852"/>
            <a:ext cx="5142117" cy="12338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80" y="0"/>
                </a:moveTo>
                <a:lnTo>
                  <a:pt x="21600" y="9653"/>
                </a:lnTo>
                <a:lnTo>
                  <a:pt x="22" y="9864"/>
                </a:lnTo>
                <a:lnTo>
                  <a:pt x="0" y="21600"/>
                </a:ln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To find the guest with the largest group size and the earliest arrival time.…"/>
          <p:cNvSpPr txBox="1"/>
          <p:nvPr/>
        </p:nvSpPr>
        <p:spPr>
          <a:xfrm>
            <a:off x="1543071" y="3153118"/>
            <a:ext cx="22746186" cy="200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1" algn="l">
              <a:lnSpc>
                <a:spcPct val="12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To find the guest with the largest group size and the earliest arrival time.</a:t>
            </a:r>
          </a:p>
          <a:p>
            <a:pPr lvl="1" algn="l">
              <a:lnSpc>
                <a:spcPct val="12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(suppose largest available table size is 3)</a:t>
            </a:r>
          </a:p>
        </p:txBody>
      </p:sp>
      <p:pic>
        <p:nvPicPr>
          <p:cNvPr id="731" name="6603531.png" descr="6603531.png"/>
          <p:cNvPicPr>
            <a:picLocks noChangeAspect="1"/>
          </p:cNvPicPr>
          <p:nvPr/>
        </p:nvPicPr>
        <p:blipFill>
          <a:blip r:embed="rId2">
            <a:alphaModFix amt="9617"/>
          </a:blip>
          <a:stretch>
            <a:fillRect/>
          </a:stretch>
        </p:blipFill>
        <p:spPr>
          <a:xfrm rot="19800000">
            <a:off x="19083556" y="-2173821"/>
            <a:ext cx="7989815" cy="7989816"/>
          </a:xfrm>
          <a:prstGeom prst="rect">
            <a:avLst/>
          </a:prstGeom>
          <a:ln w="12700">
            <a:miter lim="400000"/>
          </a:ln>
        </p:spPr>
      </p:pic>
      <p:sp>
        <p:nvSpPr>
          <p:cNvPr id="732" name="Line"/>
          <p:cNvSpPr/>
          <p:nvPr/>
        </p:nvSpPr>
        <p:spPr>
          <a:xfrm flipV="1">
            <a:off x="1279963" y="977868"/>
            <a:ext cx="1" cy="1274262"/>
          </a:xfrm>
          <a:prstGeom prst="line">
            <a:avLst/>
          </a:prstGeom>
          <a:ln w="254000">
            <a:solidFill>
              <a:srgbClr val="912A29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33" name="Idea:  Maintain the Waiting List"/>
          <p:cNvSpPr txBox="1"/>
          <p:nvPr/>
        </p:nvSpPr>
        <p:spPr>
          <a:xfrm>
            <a:off x="1843980" y="969575"/>
            <a:ext cx="11893107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7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Idea: </a:t>
            </a:r>
            <a:r>
              <a:rPr>
                <a:latin typeface="Noto Sans Display Regular Light"/>
                <a:ea typeface="Noto Sans Display Regular Light"/>
                <a:cs typeface="Noto Sans Display Regular Light"/>
                <a:sym typeface="Noto Sans Display Regular Light"/>
              </a:rPr>
              <a:t> Maintain the Waiting List</a:t>
            </a:r>
            <a:endParaRPr>
              <a:solidFill>
                <a:schemeClr val="accent5">
                  <a:lumOff val="-29866"/>
                </a:schemeClr>
              </a:solidFill>
              <a:latin typeface="Noto Sans Display Regular Light"/>
              <a:ea typeface="Noto Sans Display Regular Light"/>
              <a:cs typeface="Noto Sans Display Regular Light"/>
              <a:sym typeface="Noto Sans Display Regular Light"/>
            </a:endParaRPr>
          </a:p>
        </p:txBody>
      </p:sp>
      <p:sp>
        <p:nvSpPr>
          <p:cNvPr id="734" name="auto it = waiting_group.upper_bound(Guest{0, 0, 3, 0});"/>
          <p:cNvSpPr txBox="1"/>
          <p:nvPr/>
        </p:nvSpPr>
        <p:spPr>
          <a:xfrm>
            <a:off x="1904999" y="5555521"/>
            <a:ext cx="20574003" cy="10160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0" tIns="254000" rIns="254000" bIns="254000">
            <a:spAutoFit/>
          </a:bodyPr>
          <a:lstStyle/>
          <a:p>
            <a:pPr algn="l" defTabSz="457200">
              <a:lnSpc>
                <a:spcPct val="120000"/>
              </a:lnSpc>
              <a:defRPr sz="35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FF"/>
                </a:solidFill>
              </a:rPr>
              <a:t>auto</a:t>
            </a:r>
            <a:r>
              <a:t> </a:t>
            </a:r>
            <a:r>
              <a:rPr>
                <a:solidFill>
                  <a:srgbClr val="001080"/>
                </a:solidFill>
              </a:rPr>
              <a:t>it</a:t>
            </a:r>
            <a:r>
              <a:t> = </a:t>
            </a:r>
            <a:r>
              <a:rPr>
                <a:solidFill>
                  <a:srgbClr val="001080"/>
                </a:solidFill>
              </a:rPr>
              <a:t>waiting_group</a:t>
            </a:r>
            <a:r>
              <a:t>.</a:t>
            </a:r>
            <a:r>
              <a:rPr>
                <a:solidFill>
                  <a:srgbClr val="795E26"/>
                </a:solidFill>
              </a:rPr>
              <a:t>upper_bound</a:t>
            </a:r>
            <a:r>
              <a:t>(</a:t>
            </a:r>
            <a:r>
              <a:rPr>
                <a:solidFill>
                  <a:srgbClr val="267F99"/>
                </a:solidFill>
              </a:rPr>
              <a:t>Guest</a:t>
            </a:r>
            <a:r>
              <a:t>{</a:t>
            </a:r>
            <a:r>
              <a:rPr>
                <a:solidFill>
                  <a:srgbClr val="098658"/>
                </a:solidFill>
              </a:rPr>
              <a:t>0</a:t>
            </a:r>
            <a:r>
              <a:t>, </a:t>
            </a:r>
            <a:r>
              <a:rPr>
                <a:solidFill>
                  <a:srgbClr val="098658"/>
                </a:solidFill>
              </a:rPr>
              <a:t>0</a:t>
            </a:r>
            <a:r>
              <a:t>, </a:t>
            </a:r>
            <a:r>
              <a:rPr>
                <a:solidFill>
                  <a:srgbClr val="098658"/>
                </a:solidFill>
              </a:rPr>
              <a:t>3</a:t>
            </a:r>
            <a:r>
              <a:t>, </a:t>
            </a:r>
            <a:r>
              <a:rPr>
                <a:solidFill>
                  <a:srgbClr val="098658"/>
                </a:solidFill>
              </a:rPr>
              <a:t>0</a:t>
            </a:r>
            <a:r>
              <a:t>}); </a:t>
            </a:r>
          </a:p>
        </p:txBody>
      </p:sp>
      <p:grpSp>
        <p:nvGrpSpPr>
          <p:cNvPr id="740" name="Group"/>
          <p:cNvGrpSpPr/>
          <p:nvPr/>
        </p:nvGrpSpPr>
        <p:grpSpPr>
          <a:xfrm>
            <a:off x="7711712" y="8026746"/>
            <a:ext cx="2770387" cy="3921889"/>
            <a:chOff x="0" y="0"/>
            <a:chExt cx="2770385" cy="3921887"/>
          </a:xfrm>
        </p:grpSpPr>
        <p:sp>
          <p:nvSpPr>
            <p:cNvPr id="735" name="Rounded Rectangle"/>
            <p:cNvSpPr/>
            <p:nvPr/>
          </p:nvSpPr>
          <p:spPr>
            <a:xfrm>
              <a:off x="0" y="0"/>
              <a:ext cx="2770386" cy="3921888"/>
            </a:xfrm>
            <a:prstGeom prst="roundRect">
              <a:avLst>
                <a:gd name="adj" fmla="val 11373"/>
              </a:avLst>
            </a:prstGeom>
            <a:solidFill>
              <a:srgbClr val="E5E5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739" name="Group"/>
            <p:cNvGrpSpPr/>
            <p:nvPr/>
          </p:nvGrpSpPr>
          <p:grpSpPr>
            <a:xfrm>
              <a:off x="112166" y="271478"/>
              <a:ext cx="2546054" cy="2218167"/>
              <a:chOff x="0" y="0"/>
              <a:chExt cx="2546052" cy="2218166"/>
            </a:xfrm>
          </p:grpSpPr>
          <p:pic>
            <p:nvPicPr>
              <p:cNvPr id="736" name="user (1).png" descr="user (1).png"/>
              <p:cNvPicPr>
                <a:picLocks noChangeAspect="1"/>
              </p:cNvPicPr>
              <p:nvPr/>
            </p:nvPicPr>
            <p:blipFill>
              <a:blip r:embed="rId3">
                <a:alphaModFix amt="60442"/>
              </a:blip>
              <a:stretch>
                <a:fillRect/>
              </a:stretch>
            </p:blipFill>
            <p:spPr>
              <a:xfrm>
                <a:off x="856359" y="0"/>
                <a:ext cx="833334" cy="83333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737" name="group size…"/>
              <p:cNvSpPr/>
              <p:nvPr/>
            </p:nvSpPr>
            <p:spPr>
              <a:xfrm>
                <a:off x="0" y="1024366"/>
                <a:ext cx="254605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/>
              <a:p>
                <a:pPr>
                  <a:defRPr b="0">
                    <a:latin typeface="Noto Sans Display Regular Regular"/>
                    <a:ea typeface="Noto Sans Display Regular Regular"/>
                    <a:cs typeface="Noto Sans Display Regular Regular"/>
                    <a:sym typeface="Noto Sans Display Regular Regular"/>
                  </a:defRPr>
                </a:pPr>
                <a:r>
                  <a:t>group size</a:t>
                </a:r>
              </a:p>
              <a:p>
                <a:pPr>
                  <a:defRPr sz="3500" b="0">
                    <a:latin typeface="Noto Sans Display Regular Regular"/>
                    <a:ea typeface="Noto Sans Display Regular Regular"/>
                    <a:cs typeface="Noto Sans Display Regular Regular"/>
                    <a:sym typeface="Noto Sans Display Regular Regular"/>
                  </a:defRPr>
                </a:pPr>
                <a:r>
                  <a:t>2</a:t>
                </a:r>
              </a:p>
            </p:txBody>
          </p:sp>
          <p:sp>
            <p:nvSpPr>
              <p:cNvPr id="738" name="arrival time…"/>
              <p:cNvSpPr/>
              <p:nvPr/>
            </p:nvSpPr>
            <p:spPr>
              <a:xfrm>
                <a:off x="0" y="2218166"/>
                <a:ext cx="254605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/>
              <a:p>
                <a:pPr>
                  <a:defRPr b="0">
                    <a:latin typeface="Noto Sans Display Regular Regular"/>
                    <a:ea typeface="Noto Sans Display Regular Regular"/>
                    <a:cs typeface="Noto Sans Display Regular Regular"/>
                    <a:sym typeface="Noto Sans Display Regular Regular"/>
                  </a:defRPr>
                </a:pPr>
                <a:r>
                  <a:t>arrival time</a:t>
                </a:r>
              </a:p>
              <a:p>
                <a:pPr>
                  <a:defRPr sz="3500" b="0">
                    <a:latin typeface="Noto Sans Display Regular Regular"/>
                    <a:ea typeface="Noto Sans Display Regular Regular"/>
                    <a:cs typeface="Noto Sans Display Regular Regular"/>
                    <a:sym typeface="Noto Sans Display Regular Regular"/>
                  </a:defRPr>
                </a:pPr>
                <a:r>
                  <a:t>20</a:t>
                </a:r>
              </a:p>
            </p:txBody>
          </p:sp>
        </p:grpSp>
      </p:grpSp>
      <p:grpSp>
        <p:nvGrpSpPr>
          <p:cNvPr id="746" name="Group"/>
          <p:cNvGrpSpPr/>
          <p:nvPr/>
        </p:nvGrpSpPr>
        <p:grpSpPr>
          <a:xfrm>
            <a:off x="10810512" y="8026746"/>
            <a:ext cx="2770387" cy="3921889"/>
            <a:chOff x="0" y="0"/>
            <a:chExt cx="2770385" cy="3921887"/>
          </a:xfrm>
        </p:grpSpPr>
        <p:sp>
          <p:nvSpPr>
            <p:cNvPr id="741" name="Rounded Rectangle"/>
            <p:cNvSpPr/>
            <p:nvPr/>
          </p:nvSpPr>
          <p:spPr>
            <a:xfrm>
              <a:off x="0" y="0"/>
              <a:ext cx="2770386" cy="3921888"/>
            </a:xfrm>
            <a:prstGeom prst="roundRect">
              <a:avLst>
                <a:gd name="adj" fmla="val 11373"/>
              </a:avLst>
            </a:prstGeom>
            <a:solidFill>
              <a:srgbClr val="E5E5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745" name="Group"/>
            <p:cNvGrpSpPr/>
            <p:nvPr/>
          </p:nvGrpSpPr>
          <p:grpSpPr>
            <a:xfrm>
              <a:off x="112166" y="271478"/>
              <a:ext cx="2546054" cy="2218167"/>
              <a:chOff x="0" y="0"/>
              <a:chExt cx="2546052" cy="2218166"/>
            </a:xfrm>
          </p:grpSpPr>
          <p:pic>
            <p:nvPicPr>
              <p:cNvPr id="742" name="user (1).png" descr="user (1).png"/>
              <p:cNvPicPr>
                <a:picLocks noChangeAspect="1"/>
              </p:cNvPicPr>
              <p:nvPr/>
            </p:nvPicPr>
            <p:blipFill>
              <a:blip r:embed="rId3">
                <a:alphaModFix amt="60442"/>
              </a:blip>
              <a:stretch>
                <a:fillRect/>
              </a:stretch>
            </p:blipFill>
            <p:spPr>
              <a:xfrm>
                <a:off x="856359" y="0"/>
                <a:ext cx="833334" cy="83333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743" name="group size…"/>
              <p:cNvSpPr/>
              <p:nvPr/>
            </p:nvSpPr>
            <p:spPr>
              <a:xfrm>
                <a:off x="0" y="1024366"/>
                <a:ext cx="254605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/>
              <a:p>
                <a:pPr>
                  <a:defRPr b="0">
                    <a:latin typeface="Noto Sans Display Regular Regular"/>
                    <a:ea typeface="Noto Sans Display Regular Regular"/>
                    <a:cs typeface="Noto Sans Display Regular Regular"/>
                    <a:sym typeface="Noto Sans Display Regular Regular"/>
                  </a:defRPr>
                </a:pPr>
                <a:r>
                  <a:t>group size</a:t>
                </a:r>
              </a:p>
              <a:p>
                <a:pPr>
                  <a:defRPr sz="3500" b="0">
                    <a:latin typeface="Noto Sans Display Regular Regular"/>
                    <a:ea typeface="Noto Sans Display Regular Regular"/>
                    <a:cs typeface="Noto Sans Display Regular Regular"/>
                    <a:sym typeface="Noto Sans Display Regular Regular"/>
                  </a:defRPr>
                </a:pPr>
                <a:r>
                  <a:t>2</a:t>
                </a:r>
              </a:p>
            </p:txBody>
          </p:sp>
          <p:sp>
            <p:nvSpPr>
              <p:cNvPr id="744" name="arrival time…"/>
              <p:cNvSpPr/>
              <p:nvPr/>
            </p:nvSpPr>
            <p:spPr>
              <a:xfrm>
                <a:off x="0" y="2218166"/>
                <a:ext cx="254605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/>
              <a:p>
                <a:pPr>
                  <a:defRPr b="0">
                    <a:latin typeface="Noto Sans Display Regular Regular"/>
                    <a:ea typeface="Noto Sans Display Regular Regular"/>
                    <a:cs typeface="Noto Sans Display Regular Regular"/>
                    <a:sym typeface="Noto Sans Display Regular Regular"/>
                  </a:defRPr>
                </a:pPr>
                <a:r>
                  <a:t>arrival time</a:t>
                </a:r>
              </a:p>
              <a:p>
                <a:pPr>
                  <a:defRPr sz="3500" b="0">
                    <a:latin typeface="Noto Sans Display Regular Regular"/>
                    <a:ea typeface="Noto Sans Display Regular Regular"/>
                    <a:cs typeface="Noto Sans Display Regular Regular"/>
                    <a:sym typeface="Noto Sans Display Regular Regular"/>
                  </a:defRPr>
                </a:pPr>
                <a:r>
                  <a:t>5</a:t>
                </a:r>
              </a:p>
            </p:txBody>
          </p:sp>
        </p:grpSp>
      </p:grpSp>
      <p:grpSp>
        <p:nvGrpSpPr>
          <p:cNvPr id="752" name="Group"/>
          <p:cNvGrpSpPr/>
          <p:nvPr/>
        </p:nvGrpSpPr>
        <p:grpSpPr>
          <a:xfrm>
            <a:off x="13909312" y="8026746"/>
            <a:ext cx="2770387" cy="3921889"/>
            <a:chOff x="0" y="0"/>
            <a:chExt cx="2770385" cy="3921887"/>
          </a:xfrm>
        </p:grpSpPr>
        <p:sp>
          <p:nvSpPr>
            <p:cNvPr id="747" name="Rounded Rectangle"/>
            <p:cNvSpPr/>
            <p:nvPr/>
          </p:nvSpPr>
          <p:spPr>
            <a:xfrm>
              <a:off x="0" y="0"/>
              <a:ext cx="2770386" cy="3921888"/>
            </a:xfrm>
            <a:prstGeom prst="roundRect">
              <a:avLst>
                <a:gd name="adj" fmla="val 11373"/>
              </a:avLst>
            </a:prstGeom>
            <a:solidFill>
              <a:srgbClr val="E5E5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751" name="Group"/>
            <p:cNvGrpSpPr/>
            <p:nvPr/>
          </p:nvGrpSpPr>
          <p:grpSpPr>
            <a:xfrm>
              <a:off x="112166" y="271478"/>
              <a:ext cx="2546054" cy="2218167"/>
              <a:chOff x="0" y="0"/>
              <a:chExt cx="2546052" cy="2218166"/>
            </a:xfrm>
          </p:grpSpPr>
          <p:pic>
            <p:nvPicPr>
              <p:cNvPr id="748" name="user (1).png" descr="user (1).png"/>
              <p:cNvPicPr>
                <a:picLocks noChangeAspect="1"/>
              </p:cNvPicPr>
              <p:nvPr/>
            </p:nvPicPr>
            <p:blipFill>
              <a:blip r:embed="rId3">
                <a:alphaModFix amt="60442"/>
              </a:blip>
              <a:stretch>
                <a:fillRect/>
              </a:stretch>
            </p:blipFill>
            <p:spPr>
              <a:xfrm>
                <a:off x="856359" y="0"/>
                <a:ext cx="833334" cy="83333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749" name="group size…"/>
              <p:cNvSpPr/>
              <p:nvPr/>
            </p:nvSpPr>
            <p:spPr>
              <a:xfrm>
                <a:off x="0" y="1024366"/>
                <a:ext cx="254605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/>
              <a:p>
                <a:pPr>
                  <a:defRPr b="0">
                    <a:latin typeface="Noto Sans Display Regular Regular"/>
                    <a:ea typeface="Noto Sans Display Regular Regular"/>
                    <a:cs typeface="Noto Sans Display Regular Regular"/>
                    <a:sym typeface="Noto Sans Display Regular Regular"/>
                  </a:defRPr>
                </a:pPr>
                <a:r>
                  <a:t>group size</a:t>
                </a:r>
              </a:p>
              <a:p>
                <a:pPr>
                  <a:defRPr sz="3500" b="0">
                    <a:latin typeface="Noto Sans Display Regular Regular"/>
                    <a:ea typeface="Noto Sans Display Regular Regular"/>
                    <a:cs typeface="Noto Sans Display Regular Regular"/>
                    <a:sym typeface="Noto Sans Display Regular Regular"/>
                  </a:defRPr>
                </a:pPr>
                <a:r>
                  <a:t>3</a:t>
                </a:r>
              </a:p>
            </p:txBody>
          </p:sp>
          <p:sp>
            <p:nvSpPr>
              <p:cNvPr id="750" name="arrival time…"/>
              <p:cNvSpPr/>
              <p:nvPr/>
            </p:nvSpPr>
            <p:spPr>
              <a:xfrm>
                <a:off x="0" y="2218166"/>
                <a:ext cx="254605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/>
              <a:p>
                <a:pPr>
                  <a:defRPr b="0">
                    <a:latin typeface="Noto Sans Display Regular Regular"/>
                    <a:ea typeface="Noto Sans Display Regular Regular"/>
                    <a:cs typeface="Noto Sans Display Regular Regular"/>
                    <a:sym typeface="Noto Sans Display Regular Regular"/>
                  </a:defRPr>
                </a:pPr>
                <a:r>
                  <a:t>arrival time</a:t>
                </a:r>
              </a:p>
              <a:p>
                <a:pPr>
                  <a:defRPr sz="3500" b="0">
                    <a:latin typeface="Noto Sans Display Regular Regular"/>
                    <a:ea typeface="Noto Sans Display Regular Regular"/>
                    <a:cs typeface="Noto Sans Display Regular Regular"/>
                    <a:sym typeface="Noto Sans Display Regular Regular"/>
                  </a:defRPr>
                </a:pPr>
                <a:r>
                  <a:t>15</a:t>
                </a:r>
              </a:p>
            </p:txBody>
          </p:sp>
        </p:grpSp>
      </p:grpSp>
      <p:grpSp>
        <p:nvGrpSpPr>
          <p:cNvPr id="758" name="Group"/>
          <p:cNvGrpSpPr/>
          <p:nvPr/>
        </p:nvGrpSpPr>
        <p:grpSpPr>
          <a:xfrm>
            <a:off x="17008112" y="8026746"/>
            <a:ext cx="2770387" cy="3921889"/>
            <a:chOff x="0" y="0"/>
            <a:chExt cx="2770385" cy="3921887"/>
          </a:xfrm>
        </p:grpSpPr>
        <p:sp>
          <p:nvSpPr>
            <p:cNvPr id="753" name="Rounded Rectangle"/>
            <p:cNvSpPr/>
            <p:nvPr/>
          </p:nvSpPr>
          <p:spPr>
            <a:xfrm>
              <a:off x="0" y="0"/>
              <a:ext cx="2770386" cy="3921888"/>
            </a:xfrm>
            <a:prstGeom prst="roundRect">
              <a:avLst>
                <a:gd name="adj" fmla="val 11373"/>
              </a:avLst>
            </a:prstGeom>
            <a:solidFill>
              <a:srgbClr val="E5E5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757" name="Group"/>
            <p:cNvGrpSpPr/>
            <p:nvPr/>
          </p:nvGrpSpPr>
          <p:grpSpPr>
            <a:xfrm>
              <a:off x="112166" y="271478"/>
              <a:ext cx="2546054" cy="2218167"/>
              <a:chOff x="0" y="0"/>
              <a:chExt cx="2546052" cy="2218166"/>
            </a:xfrm>
          </p:grpSpPr>
          <p:pic>
            <p:nvPicPr>
              <p:cNvPr id="754" name="user (1).png" descr="user (1).png"/>
              <p:cNvPicPr>
                <a:picLocks noChangeAspect="1"/>
              </p:cNvPicPr>
              <p:nvPr/>
            </p:nvPicPr>
            <p:blipFill>
              <a:blip r:embed="rId3">
                <a:alphaModFix amt="60442"/>
              </a:blip>
              <a:stretch>
                <a:fillRect/>
              </a:stretch>
            </p:blipFill>
            <p:spPr>
              <a:xfrm>
                <a:off x="856359" y="0"/>
                <a:ext cx="833334" cy="83333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755" name="group size…"/>
              <p:cNvSpPr/>
              <p:nvPr/>
            </p:nvSpPr>
            <p:spPr>
              <a:xfrm>
                <a:off x="0" y="1024366"/>
                <a:ext cx="254605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/>
              <a:p>
                <a:pPr>
                  <a:defRPr b="0">
                    <a:latin typeface="Noto Sans Display Regular Regular"/>
                    <a:ea typeface="Noto Sans Display Regular Regular"/>
                    <a:cs typeface="Noto Sans Display Regular Regular"/>
                    <a:sym typeface="Noto Sans Display Regular Regular"/>
                  </a:defRPr>
                </a:pPr>
                <a:r>
                  <a:t>group size</a:t>
                </a:r>
              </a:p>
              <a:p>
                <a:pPr>
                  <a:defRPr sz="3500" b="0">
                    <a:latin typeface="Noto Sans Display Regular Regular"/>
                    <a:ea typeface="Noto Sans Display Regular Regular"/>
                    <a:cs typeface="Noto Sans Display Regular Regular"/>
                    <a:sym typeface="Noto Sans Display Regular Regular"/>
                  </a:defRPr>
                </a:pPr>
                <a:r>
                  <a:t>3</a:t>
                </a:r>
              </a:p>
            </p:txBody>
          </p:sp>
          <p:sp>
            <p:nvSpPr>
              <p:cNvPr id="756" name="arrival time…"/>
              <p:cNvSpPr/>
              <p:nvPr/>
            </p:nvSpPr>
            <p:spPr>
              <a:xfrm>
                <a:off x="0" y="2218166"/>
                <a:ext cx="254605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/>
              <a:p>
                <a:pPr>
                  <a:defRPr b="0">
                    <a:latin typeface="Noto Sans Display Regular Regular"/>
                    <a:ea typeface="Noto Sans Display Regular Regular"/>
                    <a:cs typeface="Noto Sans Display Regular Regular"/>
                    <a:sym typeface="Noto Sans Display Regular Regular"/>
                  </a:defRPr>
                </a:pPr>
                <a:r>
                  <a:t>arrival time</a:t>
                </a:r>
              </a:p>
              <a:p>
                <a:pPr>
                  <a:defRPr sz="3500" b="0">
                    <a:latin typeface="Noto Sans Display Regular Regular"/>
                    <a:ea typeface="Noto Sans Display Regular Regular"/>
                    <a:cs typeface="Noto Sans Display Regular Regular"/>
                    <a:sym typeface="Noto Sans Display Regular Regular"/>
                  </a:defRPr>
                </a:pPr>
                <a:r>
                  <a:t>0</a:t>
                </a:r>
              </a:p>
            </p:txBody>
          </p:sp>
        </p:grpSp>
      </p:grpSp>
      <p:grpSp>
        <p:nvGrpSpPr>
          <p:cNvPr id="764" name="Group"/>
          <p:cNvGrpSpPr/>
          <p:nvPr/>
        </p:nvGrpSpPr>
        <p:grpSpPr>
          <a:xfrm>
            <a:off x="20106912" y="8026746"/>
            <a:ext cx="2770387" cy="3921889"/>
            <a:chOff x="0" y="0"/>
            <a:chExt cx="2770385" cy="3921887"/>
          </a:xfrm>
        </p:grpSpPr>
        <p:sp>
          <p:nvSpPr>
            <p:cNvPr id="759" name="Rounded Rectangle"/>
            <p:cNvSpPr/>
            <p:nvPr/>
          </p:nvSpPr>
          <p:spPr>
            <a:xfrm>
              <a:off x="0" y="0"/>
              <a:ext cx="2770386" cy="3921888"/>
            </a:xfrm>
            <a:prstGeom prst="roundRect">
              <a:avLst>
                <a:gd name="adj" fmla="val 11373"/>
              </a:avLst>
            </a:prstGeom>
            <a:solidFill>
              <a:srgbClr val="E5E5E5"/>
            </a:solidFill>
            <a:ln w="101600" cap="flat">
              <a:solidFill>
                <a:schemeClr val="accent3">
                  <a:hueOff val="914337"/>
                  <a:satOff val="31515"/>
                  <a:lumOff val="-3079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763" name="Group"/>
            <p:cNvGrpSpPr/>
            <p:nvPr/>
          </p:nvGrpSpPr>
          <p:grpSpPr>
            <a:xfrm>
              <a:off x="112166" y="271478"/>
              <a:ext cx="2546054" cy="2218167"/>
              <a:chOff x="0" y="0"/>
              <a:chExt cx="2546052" cy="2218166"/>
            </a:xfrm>
          </p:grpSpPr>
          <p:pic>
            <p:nvPicPr>
              <p:cNvPr id="760" name="user (1).png" descr="user (1).png"/>
              <p:cNvPicPr>
                <a:picLocks noChangeAspect="1"/>
              </p:cNvPicPr>
              <p:nvPr/>
            </p:nvPicPr>
            <p:blipFill>
              <a:blip r:embed="rId3">
                <a:alphaModFix amt="60442"/>
              </a:blip>
              <a:stretch>
                <a:fillRect/>
              </a:stretch>
            </p:blipFill>
            <p:spPr>
              <a:xfrm>
                <a:off x="856359" y="0"/>
                <a:ext cx="833334" cy="83333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761" name="group size…"/>
              <p:cNvSpPr/>
              <p:nvPr/>
            </p:nvSpPr>
            <p:spPr>
              <a:xfrm>
                <a:off x="0" y="1024366"/>
                <a:ext cx="254605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/>
              <a:p>
                <a:pPr>
                  <a:defRPr b="0">
                    <a:latin typeface="Noto Sans Display Regular Regular"/>
                    <a:ea typeface="Noto Sans Display Regular Regular"/>
                    <a:cs typeface="Noto Sans Display Regular Regular"/>
                    <a:sym typeface="Noto Sans Display Regular Regular"/>
                  </a:defRPr>
                </a:pPr>
                <a:r>
                  <a:t>group size</a:t>
                </a:r>
              </a:p>
              <a:p>
                <a:pPr>
                  <a:defRPr sz="3500" b="0">
                    <a:latin typeface="Noto Sans Display Regular Regular"/>
                    <a:ea typeface="Noto Sans Display Regular Regular"/>
                    <a:cs typeface="Noto Sans Display Regular Regular"/>
                    <a:sym typeface="Noto Sans Display Regular Regular"/>
                  </a:defRPr>
                </a:pPr>
                <a:r>
                  <a:t>4</a:t>
                </a:r>
              </a:p>
            </p:txBody>
          </p:sp>
          <p:sp>
            <p:nvSpPr>
              <p:cNvPr id="762" name="arrival time…"/>
              <p:cNvSpPr/>
              <p:nvPr/>
            </p:nvSpPr>
            <p:spPr>
              <a:xfrm>
                <a:off x="0" y="2218166"/>
                <a:ext cx="254605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/>
              <a:p>
                <a:pPr>
                  <a:defRPr b="0">
                    <a:latin typeface="Noto Sans Display Regular Regular"/>
                    <a:ea typeface="Noto Sans Display Regular Regular"/>
                    <a:cs typeface="Noto Sans Display Regular Regular"/>
                    <a:sym typeface="Noto Sans Display Regular Regular"/>
                  </a:defRPr>
                </a:pPr>
                <a:r>
                  <a:t>arrival time</a:t>
                </a:r>
              </a:p>
              <a:p>
                <a:pPr>
                  <a:defRPr sz="3500" b="0">
                    <a:latin typeface="Noto Sans Display Regular Regular"/>
                    <a:ea typeface="Noto Sans Display Regular Regular"/>
                    <a:cs typeface="Noto Sans Display Regular Regular"/>
                    <a:sym typeface="Noto Sans Display Regular Regular"/>
                  </a:defRPr>
                </a:pPr>
                <a:r>
                  <a:t>25</a:t>
                </a:r>
              </a:p>
            </p:txBody>
          </p:sp>
        </p:grpSp>
      </p:grpSp>
      <p:sp>
        <p:nvSpPr>
          <p:cNvPr id="765" name="sort by group size (small -&gt; large) -&gt; arrival time (later -&gt; earlier)"/>
          <p:cNvSpPr txBox="1"/>
          <p:nvPr/>
        </p:nvSpPr>
        <p:spPr>
          <a:xfrm>
            <a:off x="8597953" y="12344373"/>
            <a:ext cx="13393104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1">
              <a:lnSpc>
                <a:spcPct val="120000"/>
              </a:lnSpc>
              <a:defRPr sz="35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sort by group size (small -&gt; large) -&gt; arrival time (later -&gt; earlier)</a:t>
            </a:r>
          </a:p>
        </p:txBody>
      </p:sp>
      <p:grpSp>
        <p:nvGrpSpPr>
          <p:cNvPr id="771" name="Group"/>
          <p:cNvGrpSpPr/>
          <p:nvPr/>
        </p:nvGrpSpPr>
        <p:grpSpPr>
          <a:xfrm>
            <a:off x="2333129" y="8026746"/>
            <a:ext cx="2770387" cy="3921889"/>
            <a:chOff x="0" y="0"/>
            <a:chExt cx="2770385" cy="3921887"/>
          </a:xfrm>
        </p:grpSpPr>
        <p:sp>
          <p:nvSpPr>
            <p:cNvPr id="766" name="Rounded Rectangle"/>
            <p:cNvSpPr/>
            <p:nvPr/>
          </p:nvSpPr>
          <p:spPr>
            <a:xfrm>
              <a:off x="0" y="0"/>
              <a:ext cx="2770386" cy="3921888"/>
            </a:xfrm>
            <a:prstGeom prst="roundRect">
              <a:avLst>
                <a:gd name="adj" fmla="val 11373"/>
              </a:avLst>
            </a:prstGeom>
            <a:solidFill>
              <a:srgbClr val="E5E5E5"/>
            </a:solidFill>
            <a:ln w="1016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770" name="Group"/>
            <p:cNvGrpSpPr/>
            <p:nvPr/>
          </p:nvGrpSpPr>
          <p:grpSpPr>
            <a:xfrm>
              <a:off x="112166" y="271478"/>
              <a:ext cx="2546054" cy="2218167"/>
              <a:chOff x="0" y="0"/>
              <a:chExt cx="2546052" cy="2218166"/>
            </a:xfrm>
          </p:grpSpPr>
          <p:pic>
            <p:nvPicPr>
              <p:cNvPr id="767" name="user (1).png" descr="user (1).png"/>
              <p:cNvPicPr>
                <a:picLocks noChangeAspect="1"/>
              </p:cNvPicPr>
              <p:nvPr/>
            </p:nvPicPr>
            <p:blipFill>
              <a:blip r:embed="rId3">
                <a:alphaModFix amt="60442"/>
              </a:blip>
              <a:stretch>
                <a:fillRect/>
              </a:stretch>
            </p:blipFill>
            <p:spPr>
              <a:xfrm>
                <a:off x="856359" y="0"/>
                <a:ext cx="833334" cy="83333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768" name="group size…"/>
              <p:cNvSpPr/>
              <p:nvPr/>
            </p:nvSpPr>
            <p:spPr>
              <a:xfrm>
                <a:off x="0" y="1024366"/>
                <a:ext cx="254605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/>
              <a:p>
                <a:pPr>
                  <a:defRPr b="0">
                    <a:latin typeface="Noto Sans Display Regular Regular"/>
                    <a:ea typeface="Noto Sans Display Regular Regular"/>
                    <a:cs typeface="Noto Sans Display Regular Regular"/>
                    <a:sym typeface="Noto Sans Display Regular Regular"/>
                  </a:defRPr>
                </a:pPr>
                <a:r>
                  <a:t>group size</a:t>
                </a:r>
              </a:p>
              <a:p>
                <a:pPr>
                  <a:defRPr sz="3500" b="0">
                    <a:solidFill>
                      <a:schemeClr val="accent1">
                        <a:hueOff val="114395"/>
                        <a:lumOff val="-24975"/>
                      </a:schemeClr>
                    </a:solidFill>
                    <a:latin typeface="Noto Sans Display Regular SemiBold"/>
                    <a:ea typeface="Noto Sans Display Regular SemiBold"/>
                    <a:cs typeface="Noto Sans Display Regular SemiBold"/>
                    <a:sym typeface="Noto Sans Display Regular SemiBold"/>
                  </a:defRPr>
                </a:pPr>
                <a:r>
                  <a:t>3</a:t>
                </a:r>
              </a:p>
            </p:txBody>
          </p:sp>
          <p:sp>
            <p:nvSpPr>
              <p:cNvPr id="769" name="arrival time…"/>
              <p:cNvSpPr/>
              <p:nvPr/>
            </p:nvSpPr>
            <p:spPr>
              <a:xfrm>
                <a:off x="0" y="2218166"/>
                <a:ext cx="254605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/>
              <a:p>
                <a:pPr>
                  <a:defRPr b="0">
                    <a:latin typeface="Noto Sans Display Regular Regular"/>
                    <a:ea typeface="Noto Sans Display Regular Regular"/>
                    <a:cs typeface="Noto Sans Display Regular Regular"/>
                    <a:sym typeface="Noto Sans Display Regular Regular"/>
                  </a:defRPr>
                </a:pPr>
                <a:r>
                  <a:t>arrival time</a:t>
                </a:r>
              </a:p>
              <a:p>
                <a:pPr>
                  <a:defRPr sz="3500" b="0">
                    <a:latin typeface="Noto Sans Display Regular Regular"/>
                    <a:ea typeface="Noto Sans Display Regular Regular"/>
                    <a:cs typeface="Noto Sans Display Regular Regular"/>
                    <a:sym typeface="Noto Sans Display Regular Regular"/>
                  </a:defRPr>
                </a:pPr>
                <a:r>
                  <a:t>0</a:t>
                </a:r>
              </a:p>
            </p:txBody>
          </p:sp>
        </p:grpSp>
      </p:grpSp>
      <p:sp>
        <p:nvSpPr>
          <p:cNvPr id="772" name="upper bound key"/>
          <p:cNvSpPr txBox="1"/>
          <p:nvPr/>
        </p:nvSpPr>
        <p:spPr>
          <a:xfrm>
            <a:off x="809782" y="12344373"/>
            <a:ext cx="5418433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1">
              <a:lnSpc>
                <a:spcPct val="120000"/>
              </a:lnSpc>
              <a:defRPr sz="35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upper bound key</a:t>
            </a:r>
          </a:p>
        </p:txBody>
      </p:sp>
      <p:sp>
        <p:nvSpPr>
          <p:cNvPr id="773" name="it"/>
          <p:cNvSpPr txBox="1"/>
          <p:nvPr/>
        </p:nvSpPr>
        <p:spPr>
          <a:xfrm>
            <a:off x="21222588" y="6834702"/>
            <a:ext cx="539034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20000"/>
              </a:lnSpc>
              <a:defRPr sz="50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Noto Sans Display Regular SemiBold"/>
                <a:ea typeface="Noto Sans Display Regular SemiBold"/>
                <a:cs typeface="Noto Sans Display Regular SemiBold"/>
                <a:sym typeface="Noto Sans Display Regular SemiBold"/>
              </a:defRPr>
            </a:lvl1pPr>
          </a:lstStyle>
          <a:p>
            <a:r>
              <a:t>it</a:t>
            </a:r>
          </a:p>
        </p:txBody>
      </p:sp>
      <p:sp>
        <p:nvSpPr>
          <p:cNvPr id="776" name="Connection Line"/>
          <p:cNvSpPr/>
          <p:nvPr/>
        </p:nvSpPr>
        <p:spPr>
          <a:xfrm>
            <a:off x="17659207" y="7377601"/>
            <a:ext cx="685598" cy="623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3" h="21600" extrusionOk="0">
                <a:moveTo>
                  <a:pt x="21131" y="21600"/>
                </a:moveTo>
                <a:cubicBezTo>
                  <a:pt x="21600" y="7398"/>
                  <a:pt x="14556" y="198"/>
                  <a:pt x="0" y="0"/>
                </a:cubicBezTo>
              </a:path>
            </a:pathLst>
          </a:custGeom>
          <a:ln w="635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75" name="The guest we should choose"/>
          <p:cNvSpPr txBox="1"/>
          <p:nvPr/>
        </p:nvSpPr>
        <p:spPr>
          <a:xfrm>
            <a:off x="11214153" y="6968052"/>
            <a:ext cx="6143984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1">
              <a:lnSpc>
                <a:spcPct val="120000"/>
              </a:lnSpc>
              <a:defRPr sz="35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The guest we should choose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Line"/>
          <p:cNvSpPr/>
          <p:nvPr/>
        </p:nvSpPr>
        <p:spPr>
          <a:xfrm flipV="1">
            <a:off x="1279963" y="977868"/>
            <a:ext cx="1" cy="1274262"/>
          </a:xfrm>
          <a:prstGeom prst="line">
            <a:avLst/>
          </a:prstGeom>
          <a:ln w="254000">
            <a:solidFill>
              <a:srgbClr val="912A29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20" name="Idea"/>
          <p:cNvSpPr txBox="1"/>
          <p:nvPr/>
        </p:nvSpPr>
        <p:spPr>
          <a:xfrm>
            <a:off x="1843980" y="969575"/>
            <a:ext cx="1860297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Idea</a:t>
            </a:r>
            <a:endParaRPr>
              <a:solidFill>
                <a:schemeClr val="accent5">
                  <a:lumOff val="-29866"/>
                </a:schemeClr>
              </a:solidFill>
              <a:latin typeface="Noto Sans Display Regular Light"/>
              <a:ea typeface="Noto Sans Display Regular Light"/>
              <a:cs typeface="Noto Sans Display Regular Light"/>
              <a:sym typeface="Noto Sans Display Regular Light"/>
            </a:endParaRPr>
          </a:p>
        </p:txBody>
      </p:sp>
      <p:pic>
        <p:nvPicPr>
          <p:cNvPr id="721" name="6603531.png" descr="6603531.png"/>
          <p:cNvPicPr>
            <a:picLocks noChangeAspect="1"/>
          </p:cNvPicPr>
          <p:nvPr/>
        </p:nvPicPr>
        <p:blipFill>
          <a:blip r:embed="rId2">
            <a:alphaModFix amt="9617"/>
          </a:blip>
          <a:stretch>
            <a:fillRect/>
          </a:stretch>
        </p:blipFill>
        <p:spPr>
          <a:xfrm rot="19800000">
            <a:off x="19083556" y="-2173821"/>
            <a:ext cx="7989815" cy="7989816"/>
          </a:xfrm>
          <a:prstGeom prst="rect">
            <a:avLst/>
          </a:prstGeom>
          <a:ln w="12700">
            <a:miter lim="400000"/>
          </a:ln>
        </p:spPr>
      </p:pic>
      <p:sp>
        <p:nvSpPr>
          <p:cNvPr id="722" name="Maintain the Waiting List…"/>
          <p:cNvSpPr txBox="1"/>
          <p:nvPr/>
        </p:nvSpPr>
        <p:spPr>
          <a:xfrm>
            <a:off x="1827972" y="2999698"/>
            <a:ext cx="8263679" cy="4074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661458" indent="-661458" algn="l">
              <a:lnSpc>
                <a:spcPct val="120000"/>
              </a:lnSpc>
              <a:buSzPct val="125000"/>
              <a:buChar char="•"/>
              <a:defRPr sz="5000" b="0">
                <a:solidFill>
                  <a:srgbClr val="D5D5D5"/>
                </a:solidFill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Maintain the Waiting List </a:t>
            </a:r>
          </a:p>
          <a:p>
            <a:pPr marL="661458" indent="-661458" algn="l">
              <a:lnSpc>
                <a:spcPct val="120000"/>
              </a:lnSpc>
              <a:buSzPct val="125000"/>
              <a:buChar char="•"/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Maintain the Table Status</a:t>
            </a:r>
          </a:p>
          <a:p>
            <a:pPr marL="661458" indent="-661458" algn="l">
              <a:lnSpc>
                <a:spcPct val="120000"/>
              </a:lnSpc>
              <a:buSzPct val="125000"/>
              <a:buChar char="•"/>
              <a:defRPr sz="5000" b="0">
                <a:solidFill>
                  <a:srgbClr val="D5D5D5"/>
                </a:solidFill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Release &amp; Assign the Table</a:t>
            </a:r>
          </a:p>
          <a:p>
            <a:pPr marL="661458" indent="-661458" algn="l">
              <a:lnSpc>
                <a:spcPct val="120000"/>
              </a:lnSpc>
              <a:buSzPct val="125000"/>
              <a:buChar char="•"/>
              <a:defRPr sz="5000" b="0">
                <a:solidFill>
                  <a:srgbClr val="D5D5D5"/>
                </a:solidFill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Solving the Problem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Line"/>
          <p:cNvSpPr/>
          <p:nvPr/>
        </p:nvSpPr>
        <p:spPr>
          <a:xfrm flipV="1">
            <a:off x="1279963" y="977868"/>
            <a:ext cx="1" cy="1274262"/>
          </a:xfrm>
          <a:prstGeom prst="line">
            <a:avLst/>
          </a:prstGeom>
          <a:ln w="254000">
            <a:solidFill>
              <a:srgbClr val="912A29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25" name="Idea:  Maintain the Table Status"/>
          <p:cNvSpPr txBox="1"/>
          <p:nvPr/>
        </p:nvSpPr>
        <p:spPr>
          <a:xfrm>
            <a:off x="1843980" y="969575"/>
            <a:ext cx="12095354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7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Idea: </a:t>
            </a:r>
            <a:r>
              <a:rPr>
                <a:latin typeface="Noto Sans Display Regular Light"/>
                <a:ea typeface="Noto Sans Display Regular Light"/>
                <a:cs typeface="Noto Sans Display Regular Light"/>
                <a:sym typeface="Noto Sans Display Regular Light"/>
              </a:rPr>
              <a:t> Maintain the Table Status</a:t>
            </a:r>
            <a:endParaRPr>
              <a:solidFill>
                <a:schemeClr val="accent5">
                  <a:lumOff val="-29866"/>
                </a:schemeClr>
              </a:solidFill>
              <a:latin typeface="Noto Sans Display Regular Light"/>
              <a:ea typeface="Noto Sans Display Regular Light"/>
              <a:cs typeface="Noto Sans Display Regular Light"/>
              <a:sym typeface="Noto Sans Display Regular Light"/>
            </a:endParaRPr>
          </a:p>
        </p:txBody>
      </p:sp>
      <p:sp>
        <p:nvSpPr>
          <p:cNvPr id="726" name="Keep track of the available tables and the tables currently in use."/>
          <p:cNvSpPr txBox="1"/>
          <p:nvPr/>
        </p:nvSpPr>
        <p:spPr>
          <a:xfrm>
            <a:off x="1905000" y="3048000"/>
            <a:ext cx="18253076" cy="96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2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Keep track of the available tables and the tables currently in use.</a:t>
            </a:r>
          </a:p>
        </p:txBody>
      </p:sp>
      <p:sp>
        <p:nvSpPr>
          <p:cNvPr id="727" name="Rectangle"/>
          <p:cNvSpPr/>
          <p:nvPr/>
        </p:nvSpPr>
        <p:spPr>
          <a:xfrm>
            <a:off x="1928282" y="4668553"/>
            <a:ext cx="4182454" cy="1547467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28" name="map&lt;int, int&gt; table_avl;   // {table size: number of tables}"/>
          <p:cNvSpPr txBox="1"/>
          <p:nvPr/>
        </p:nvSpPr>
        <p:spPr>
          <a:xfrm>
            <a:off x="1927147" y="5926750"/>
            <a:ext cx="18208782" cy="10160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0" tIns="254000" rIns="254000" bIns="254000">
            <a:spAutoFit/>
          </a:bodyPr>
          <a:lstStyle/>
          <a:p>
            <a:pPr algn="l" defTabSz="457200">
              <a:defRPr sz="3500" b="0">
                <a:solidFill>
                  <a:srgbClr val="001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267F99"/>
                </a:solidFill>
              </a:rPr>
              <a:t>map</a:t>
            </a:r>
            <a:r>
              <a:rPr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000FF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0000FF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&gt; table_avl;</a:t>
            </a:r>
            <a:r>
              <a:rPr>
                <a:solidFill>
                  <a:srgbClr val="008000"/>
                </a:solidFill>
              </a:rPr>
              <a:t>   // {table size: number of tables}</a:t>
            </a:r>
          </a:p>
        </p:txBody>
      </p:sp>
      <p:sp>
        <p:nvSpPr>
          <p:cNvPr id="729" name="Available Tables"/>
          <p:cNvSpPr txBox="1"/>
          <p:nvPr/>
        </p:nvSpPr>
        <p:spPr>
          <a:xfrm>
            <a:off x="2177501" y="4923625"/>
            <a:ext cx="368401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20000"/>
              </a:lnSpc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Available Tables</a:t>
            </a:r>
          </a:p>
        </p:txBody>
      </p:sp>
      <p:sp>
        <p:nvSpPr>
          <p:cNvPr id="730" name="Rectangle"/>
          <p:cNvSpPr/>
          <p:nvPr/>
        </p:nvSpPr>
        <p:spPr>
          <a:xfrm>
            <a:off x="1928282" y="4606460"/>
            <a:ext cx="4182454" cy="111703"/>
          </a:xfrm>
          <a:prstGeom prst="rect">
            <a:avLst/>
          </a:prstGeom>
          <a:solidFill>
            <a:srgbClr val="912A2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31" name="Rectangle"/>
          <p:cNvSpPr/>
          <p:nvPr/>
        </p:nvSpPr>
        <p:spPr>
          <a:xfrm>
            <a:off x="1928282" y="7823864"/>
            <a:ext cx="4182454" cy="1547466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32" name="multiset&lt;pair&lt;int, int&gt;&gt; table_use; // {release time, table size}"/>
          <p:cNvSpPr txBox="1"/>
          <p:nvPr/>
        </p:nvSpPr>
        <p:spPr>
          <a:xfrm>
            <a:off x="1927147" y="9082061"/>
            <a:ext cx="18253077" cy="10160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0" tIns="254000" rIns="254000" bIns="254000">
            <a:spAutoFit/>
          </a:bodyPr>
          <a:lstStyle/>
          <a:p>
            <a:pPr algn="l" defTabSz="457200">
              <a:defRPr sz="3500" b="0">
                <a:solidFill>
                  <a:srgbClr val="001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267F99"/>
                </a:solidFill>
              </a:rPr>
              <a:t>multiset</a:t>
            </a:r>
            <a:r>
              <a:rPr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267F99"/>
                </a:solidFill>
              </a:rPr>
              <a:t>pair</a:t>
            </a:r>
            <a:r>
              <a:rPr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000FF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0000FF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&gt;&gt; </a:t>
            </a:r>
            <a:r>
              <a:t>table_use</a:t>
            </a:r>
            <a:r>
              <a:rPr>
                <a:solidFill>
                  <a:srgbClr val="000000"/>
                </a:solidFill>
              </a:rPr>
              <a:t>; </a:t>
            </a:r>
            <a:r>
              <a:rPr>
                <a:solidFill>
                  <a:srgbClr val="008000"/>
                </a:solidFill>
              </a:rPr>
              <a:t>// {release time, table size}</a:t>
            </a:r>
          </a:p>
        </p:txBody>
      </p:sp>
      <p:sp>
        <p:nvSpPr>
          <p:cNvPr id="733" name="Tables in use"/>
          <p:cNvSpPr txBox="1"/>
          <p:nvPr/>
        </p:nvSpPr>
        <p:spPr>
          <a:xfrm>
            <a:off x="2521417" y="8078935"/>
            <a:ext cx="2996185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20000"/>
              </a:lnSpc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Tables in use</a:t>
            </a:r>
          </a:p>
        </p:txBody>
      </p:sp>
      <p:sp>
        <p:nvSpPr>
          <p:cNvPr id="734" name="Rectangle"/>
          <p:cNvSpPr/>
          <p:nvPr/>
        </p:nvSpPr>
        <p:spPr>
          <a:xfrm>
            <a:off x="1928282" y="7761771"/>
            <a:ext cx="4182454" cy="111703"/>
          </a:xfrm>
          <a:prstGeom prst="rect">
            <a:avLst/>
          </a:prstGeom>
          <a:solidFill>
            <a:srgbClr val="912A2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35" name="priority_queue&lt;pair&lt;int, int&gt;&gt; table_use;  // alternative"/>
          <p:cNvSpPr txBox="1"/>
          <p:nvPr/>
        </p:nvSpPr>
        <p:spPr>
          <a:xfrm>
            <a:off x="1927147" y="10193021"/>
            <a:ext cx="18253077" cy="10160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0" tIns="254000" rIns="254000" bIns="254000">
            <a:spAutoFit/>
          </a:bodyPr>
          <a:lstStyle/>
          <a:p>
            <a:pPr algn="l" defTabSz="457200">
              <a:defRPr sz="3500" b="0">
                <a:solidFill>
                  <a:srgbClr val="267F9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priority_queue</a:t>
            </a:r>
            <a:r>
              <a:rPr>
                <a:solidFill>
                  <a:srgbClr val="000000"/>
                </a:solidFill>
              </a:rPr>
              <a:t>&lt;</a:t>
            </a:r>
            <a:r>
              <a:t>pair</a:t>
            </a:r>
            <a:r>
              <a:rPr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000FF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0000FF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&gt;&gt; </a:t>
            </a:r>
            <a:r>
              <a:rPr>
                <a:solidFill>
                  <a:srgbClr val="001080"/>
                </a:solidFill>
              </a:rPr>
              <a:t>table_use</a:t>
            </a:r>
            <a:r>
              <a:rPr>
                <a:solidFill>
                  <a:srgbClr val="000000"/>
                </a:solidFill>
              </a:rPr>
              <a:t>;  </a:t>
            </a:r>
            <a:r>
              <a:rPr>
                <a:solidFill>
                  <a:srgbClr val="008000"/>
                </a:solidFill>
              </a:rPr>
              <a:t>// alternative</a:t>
            </a:r>
          </a:p>
        </p:txBody>
      </p:sp>
      <p:sp>
        <p:nvSpPr>
          <p:cNvPr id="736" name="Priority Queue↗︎"/>
          <p:cNvSpPr txBox="1"/>
          <p:nvPr/>
        </p:nvSpPr>
        <p:spPr>
          <a:xfrm>
            <a:off x="1971039" y="11622044"/>
            <a:ext cx="4846956" cy="995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5000" b="0" u="sng">
                <a:solidFill>
                  <a:schemeClr val="accent1">
                    <a:hueOff val="114395"/>
                    <a:lumOff val="-24975"/>
                  </a:schemeClr>
                </a:solidFill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  <a:hlinkClick r:id="rId2"/>
              </a:defRPr>
            </a:lvl1pPr>
          </a:lstStyle>
          <a:p>
            <a:pPr>
              <a:defRPr u="none"/>
            </a:pPr>
            <a:r>
              <a:rPr u="sng" dirty="0">
                <a:hlinkClick r:id="rId2"/>
              </a:rPr>
              <a:t>Priority Queue↗︎</a:t>
            </a:r>
          </a:p>
        </p:txBody>
      </p:sp>
      <p:pic>
        <p:nvPicPr>
          <p:cNvPr id="737" name="6603531.png" descr="6603531.png"/>
          <p:cNvPicPr>
            <a:picLocks noChangeAspect="1"/>
          </p:cNvPicPr>
          <p:nvPr/>
        </p:nvPicPr>
        <p:blipFill>
          <a:blip r:embed="rId3">
            <a:alphaModFix amt="9617"/>
          </a:blip>
          <a:stretch>
            <a:fillRect/>
          </a:stretch>
        </p:blipFill>
        <p:spPr>
          <a:xfrm rot="19800000">
            <a:off x="19083556" y="-2173821"/>
            <a:ext cx="7989815" cy="7989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Line"/>
          <p:cNvSpPr/>
          <p:nvPr/>
        </p:nvSpPr>
        <p:spPr>
          <a:xfrm flipV="1">
            <a:off x="1279963" y="977868"/>
            <a:ext cx="1" cy="1274262"/>
          </a:xfrm>
          <a:prstGeom prst="line">
            <a:avLst/>
          </a:prstGeom>
          <a:ln w="254000">
            <a:solidFill>
              <a:srgbClr val="912A29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40" name="Idea:  Maintain the Table Status"/>
          <p:cNvSpPr txBox="1"/>
          <p:nvPr/>
        </p:nvSpPr>
        <p:spPr>
          <a:xfrm>
            <a:off x="1843980" y="969575"/>
            <a:ext cx="12095354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7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Idea: </a:t>
            </a:r>
            <a:r>
              <a:rPr>
                <a:latin typeface="Noto Sans Display Regular Light"/>
                <a:ea typeface="Noto Sans Display Regular Light"/>
                <a:cs typeface="Noto Sans Display Regular Light"/>
                <a:sym typeface="Noto Sans Display Regular Light"/>
              </a:rPr>
              <a:t> Maintain the Table Status</a:t>
            </a:r>
            <a:endParaRPr>
              <a:solidFill>
                <a:schemeClr val="accent5">
                  <a:lumOff val="-29866"/>
                </a:schemeClr>
              </a:solidFill>
              <a:latin typeface="Noto Sans Display Regular Light"/>
              <a:ea typeface="Noto Sans Display Regular Light"/>
              <a:cs typeface="Noto Sans Display Regular Light"/>
              <a:sym typeface="Noto Sans Display Regular Light"/>
            </a:endParaRPr>
          </a:p>
        </p:txBody>
      </p:sp>
      <p:sp>
        <p:nvSpPr>
          <p:cNvPr id="741" name="Rectangle"/>
          <p:cNvSpPr/>
          <p:nvPr/>
        </p:nvSpPr>
        <p:spPr>
          <a:xfrm>
            <a:off x="1928282" y="3271553"/>
            <a:ext cx="4182454" cy="1547467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42" name="map&lt;int, int&gt; table_avl;   // {table size: number of tables}"/>
          <p:cNvSpPr txBox="1"/>
          <p:nvPr/>
        </p:nvSpPr>
        <p:spPr>
          <a:xfrm>
            <a:off x="1927147" y="4529750"/>
            <a:ext cx="18208782" cy="10160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0" tIns="254000" rIns="254000" bIns="254000">
            <a:spAutoFit/>
          </a:bodyPr>
          <a:lstStyle/>
          <a:p>
            <a:pPr algn="l" defTabSz="457200">
              <a:defRPr sz="3500" b="0">
                <a:solidFill>
                  <a:srgbClr val="001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267F99"/>
                </a:solidFill>
              </a:rPr>
              <a:t>map</a:t>
            </a:r>
            <a:r>
              <a:rPr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000FF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0000FF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&gt; table_avl;</a:t>
            </a:r>
            <a:r>
              <a:rPr>
                <a:solidFill>
                  <a:srgbClr val="008000"/>
                </a:solidFill>
              </a:rPr>
              <a:t>   // {table size: number of tables}</a:t>
            </a:r>
          </a:p>
        </p:txBody>
      </p:sp>
      <p:sp>
        <p:nvSpPr>
          <p:cNvPr id="743" name="Available Tables"/>
          <p:cNvSpPr txBox="1"/>
          <p:nvPr/>
        </p:nvSpPr>
        <p:spPr>
          <a:xfrm>
            <a:off x="2177501" y="3526625"/>
            <a:ext cx="368401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20000"/>
              </a:lnSpc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Available Tables</a:t>
            </a:r>
          </a:p>
        </p:txBody>
      </p:sp>
      <p:sp>
        <p:nvSpPr>
          <p:cNvPr id="744" name="Rectangle"/>
          <p:cNvSpPr/>
          <p:nvPr/>
        </p:nvSpPr>
        <p:spPr>
          <a:xfrm>
            <a:off x="1928282" y="3209460"/>
            <a:ext cx="4182454" cy="111703"/>
          </a:xfrm>
          <a:prstGeom prst="rect">
            <a:avLst/>
          </a:prstGeom>
          <a:solidFill>
            <a:srgbClr val="912A2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45" name="To find the largest available size of table"/>
          <p:cNvSpPr txBox="1"/>
          <p:nvPr/>
        </p:nvSpPr>
        <p:spPr>
          <a:xfrm>
            <a:off x="1905000" y="6375400"/>
            <a:ext cx="11908709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2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rPr dirty="0"/>
              <a:t>To find the </a:t>
            </a:r>
            <a:r>
              <a:rPr lang="en-US" dirty="0"/>
              <a:t>size of the </a:t>
            </a:r>
            <a:r>
              <a:rPr dirty="0"/>
              <a:t>largest available table</a:t>
            </a:r>
          </a:p>
        </p:txBody>
      </p:sp>
      <p:sp>
        <p:nvSpPr>
          <p:cNvPr id="746" name="int largest_size = (*table_avl.rbegin()).first;"/>
          <p:cNvSpPr txBox="1"/>
          <p:nvPr/>
        </p:nvSpPr>
        <p:spPr>
          <a:xfrm>
            <a:off x="1930400" y="8846514"/>
            <a:ext cx="13259990" cy="10160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0" tIns="254000" rIns="254000" bIns="254000">
            <a:spAutoFit/>
          </a:bodyPr>
          <a:lstStyle/>
          <a:p>
            <a:pPr algn="l" defTabSz="457200">
              <a:lnSpc>
                <a:spcPct val="120000"/>
              </a:lnSpc>
              <a:defRPr sz="3500" b="0">
                <a:solidFill>
                  <a:srgbClr val="001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FF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largest_size</a:t>
            </a:r>
            <a:r>
              <a:rPr>
                <a:solidFill>
                  <a:srgbClr val="000000"/>
                </a:solidFill>
              </a:rPr>
              <a:t> = (</a:t>
            </a:r>
            <a:r>
              <a:rPr>
                <a:solidFill>
                  <a:srgbClr val="795E26"/>
                </a:solidFill>
              </a:rPr>
              <a:t>*</a:t>
            </a:r>
            <a:r>
              <a:rPr>
                <a:solidFill>
                  <a:srgbClr val="03107A"/>
                </a:solidFill>
              </a:rPr>
              <a:t>table_avl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795E26"/>
                </a:solidFill>
              </a:rPr>
              <a:t>rbegin</a:t>
            </a:r>
            <a:r>
              <a:rPr>
                <a:solidFill>
                  <a:srgbClr val="000000"/>
                </a:solidFill>
              </a:rPr>
              <a:t>()).</a:t>
            </a:r>
            <a:r>
              <a:t>first</a:t>
            </a:r>
            <a:r>
              <a:rPr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747" name="int largest_size = (*--table_avl.end()).first;"/>
          <p:cNvSpPr txBox="1"/>
          <p:nvPr/>
        </p:nvSpPr>
        <p:spPr>
          <a:xfrm>
            <a:off x="1930400" y="7737957"/>
            <a:ext cx="13259990" cy="10160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0" tIns="254000" rIns="254000" bIns="254000">
            <a:spAutoFit/>
          </a:bodyPr>
          <a:lstStyle/>
          <a:p>
            <a:pPr algn="l" defTabSz="457200">
              <a:lnSpc>
                <a:spcPct val="120000"/>
              </a:lnSpc>
              <a:defRPr sz="3500" b="0">
                <a:solidFill>
                  <a:srgbClr val="001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FF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largest_size</a:t>
            </a:r>
            <a:r>
              <a:rPr>
                <a:solidFill>
                  <a:srgbClr val="000000"/>
                </a:solidFill>
              </a:rPr>
              <a:t> = (</a:t>
            </a:r>
            <a:r>
              <a:rPr>
                <a:solidFill>
                  <a:srgbClr val="795E26"/>
                </a:solidFill>
              </a:rPr>
              <a:t>*</a:t>
            </a:r>
            <a:r>
              <a:rPr>
                <a:solidFill>
                  <a:srgbClr val="000000"/>
                </a:solidFill>
              </a:rPr>
              <a:t>--</a:t>
            </a:r>
            <a:r>
              <a:rPr>
                <a:solidFill>
                  <a:srgbClr val="03107A"/>
                </a:solidFill>
              </a:rPr>
              <a:t>table_avl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795E26"/>
                </a:solidFill>
              </a:rPr>
              <a:t>end</a:t>
            </a:r>
            <a:r>
              <a:rPr>
                <a:solidFill>
                  <a:srgbClr val="000000"/>
                </a:solidFill>
              </a:rPr>
              <a:t>()).</a:t>
            </a:r>
            <a:r>
              <a:t>first</a:t>
            </a:r>
            <a:r>
              <a:rPr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748" name="Reverse Iterator↗︎"/>
          <p:cNvSpPr txBox="1"/>
          <p:nvPr/>
        </p:nvSpPr>
        <p:spPr>
          <a:xfrm>
            <a:off x="15867611" y="8856991"/>
            <a:ext cx="5284471" cy="995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5000" b="0" u="sng">
                <a:solidFill>
                  <a:schemeClr val="accent1">
                    <a:hueOff val="114395"/>
                    <a:lumOff val="-24975"/>
                  </a:schemeClr>
                </a:solidFill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Reverse Iterator↗︎</a:t>
            </a:r>
          </a:p>
        </p:txBody>
      </p:sp>
      <p:pic>
        <p:nvPicPr>
          <p:cNvPr id="749" name="6603531.png" descr="6603531.png"/>
          <p:cNvPicPr>
            <a:picLocks noChangeAspect="1"/>
          </p:cNvPicPr>
          <p:nvPr/>
        </p:nvPicPr>
        <p:blipFill>
          <a:blip r:embed="rId3">
            <a:alphaModFix amt="9617"/>
          </a:blip>
          <a:stretch>
            <a:fillRect/>
          </a:stretch>
        </p:blipFill>
        <p:spPr>
          <a:xfrm rot="19800000">
            <a:off x="19083556" y="-2173821"/>
            <a:ext cx="7989815" cy="7989816"/>
          </a:xfrm>
          <a:prstGeom prst="rect">
            <a:avLst/>
          </a:prstGeom>
          <a:ln w="12700">
            <a:miter lim="400000"/>
          </a:ln>
        </p:spPr>
      </p:pic>
      <p:sp>
        <p:nvSpPr>
          <p:cNvPr id="750" name="Rounded Rectangle"/>
          <p:cNvSpPr/>
          <p:nvPr/>
        </p:nvSpPr>
        <p:spPr>
          <a:xfrm>
            <a:off x="3595550" y="11207610"/>
            <a:ext cx="889001" cy="889001"/>
          </a:xfrm>
          <a:prstGeom prst="roundRect">
            <a:avLst>
              <a:gd name="adj" fmla="val 15000"/>
            </a:avLst>
          </a:prstGeom>
          <a:ln w="76200">
            <a:solidFill>
              <a:srgbClr val="92929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51" name="Rounded Rectangle"/>
          <p:cNvSpPr/>
          <p:nvPr/>
        </p:nvSpPr>
        <p:spPr>
          <a:xfrm>
            <a:off x="6820916" y="11207610"/>
            <a:ext cx="889001" cy="889001"/>
          </a:xfrm>
          <a:prstGeom prst="roundRect">
            <a:avLst>
              <a:gd name="adj" fmla="val 15000"/>
            </a:avLst>
          </a:prstGeom>
          <a:ln w="76200">
            <a:solidFill>
              <a:srgbClr val="92929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52" name="Rounded Rectangle"/>
          <p:cNvSpPr/>
          <p:nvPr/>
        </p:nvSpPr>
        <p:spPr>
          <a:xfrm>
            <a:off x="4670672" y="11207610"/>
            <a:ext cx="889001" cy="889001"/>
          </a:xfrm>
          <a:prstGeom prst="roundRect">
            <a:avLst>
              <a:gd name="adj" fmla="val 15000"/>
            </a:avLst>
          </a:prstGeom>
          <a:ln w="76200">
            <a:solidFill>
              <a:srgbClr val="92929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53" name="Rounded Rectangle"/>
          <p:cNvSpPr/>
          <p:nvPr/>
        </p:nvSpPr>
        <p:spPr>
          <a:xfrm>
            <a:off x="5745794" y="11207610"/>
            <a:ext cx="889001" cy="889001"/>
          </a:xfrm>
          <a:prstGeom prst="roundRect">
            <a:avLst>
              <a:gd name="adj" fmla="val 15000"/>
            </a:avLst>
          </a:prstGeom>
          <a:ln w="76200">
            <a:solidFill>
              <a:srgbClr val="92929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54" name="Rounded Rectangle"/>
          <p:cNvSpPr/>
          <p:nvPr/>
        </p:nvSpPr>
        <p:spPr>
          <a:xfrm>
            <a:off x="7896038" y="11207610"/>
            <a:ext cx="889001" cy="889001"/>
          </a:xfrm>
          <a:prstGeom prst="roundRect">
            <a:avLst>
              <a:gd name="adj" fmla="val 15000"/>
            </a:avLst>
          </a:prstGeom>
          <a:ln w="76200">
            <a:solidFill>
              <a:srgbClr val="92929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55" name="Rounded Rectangle"/>
          <p:cNvSpPr/>
          <p:nvPr/>
        </p:nvSpPr>
        <p:spPr>
          <a:xfrm>
            <a:off x="8971160" y="11207610"/>
            <a:ext cx="889001" cy="889001"/>
          </a:xfrm>
          <a:prstGeom prst="roundRect">
            <a:avLst>
              <a:gd name="adj" fmla="val 15000"/>
            </a:avLst>
          </a:prstGeom>
          <a:ln w="76200">
            <a:solidFill>
              <a:srgbClr val="929292"/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56" name="Rounded Rectangle"/>
          <p:cNvSpPr/>
          <p:nvPr/>
        </p:nvSpPr>
        <p:spPr>
          <a:xfrm>
            <a:off x="2526434" y="11207610"/>
            <a:ext cx="889001" cy="889001"/>
          </a:xfrm>
          <a:prstGeom prst="roundRect">
            <a:avLst>
              <a:gd name="adj" fmla="val 15000"/>
            </a:avLst>
          </a:prstGeom>
          <a:ln w="76200">
            <a:solidFill>
              <a:srgbClr val="929292"/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57" name="begin()"/>
          <p:cNvSpPr txBox="1"/>
          <p:nvPr/>
        </p:nvSpPr>
        <p:spPr>
          <a:xfrm>
            <a:off x="3492362" y="12209483"/>
            <a:ext cx="109537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20000"/>
              </a:lnSpc>
              <a:defRPr sz="25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begin()</a:t>
            </a:r>
          </a:p>
        </p:txBody>
      </p:sp>
      <p:sp>
        <p:nvSpPr>
          <p:cNvPr id="758" name="end()"/>
          <p:cNvSpPr txBox="1"/>
          <p:nvPr/>
        </p:nvSpPr>
        <p:spPr>
          <a:xfrm>
            <a:off x="8998942" y="12209483"/>
            <a:ext cx="83343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20000"/>
              </a:lnSpc>
              <a:defRPr sz="25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end()</a:t>
            </a:r>
          </a:p>
        </p:txBody>
      </p:sp>
      <p:sp>
        <p:nvSpPr>
          <p:cNvPr id="759" name="rbegin()"/>
          <p:cNvSpPr txBox="1"/>
          <p:nvPr/>
        </p:nvSpPr>
        <p:spPr>
          <a:xfrm>
            <a:off x="7730780" y="10561336"/>
            <a:ext cx="121951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20000"/>
              </a:lnSpc>
              <a:defRPr sz="25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rbegin()</a:t>
            </a:r>
          </a:p>
        </p:txBody>
      </p:sp>
      <p:sp>
        <p:nvSpPr>
          <p:cNvPr id="760" name="rend()"/>
          <p:cNvSpPr txBox="1"/>
          <p:nvPr/>
        </p:nvSpPr>
        <p:spPr>
          <a:xfrm>
            <a:off x="2495160" y="10561336"/>
            <a:ext cx="95154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20000"/>
              </a:lnSpc>
              <a:defRPr sz="25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rend()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Line"/>
          <p:cNvSpPr/>
          <p:nvPr/>
        </p:nvSpPr>
        <p:spPr>
          <a:xfrm flipV="1">
            <a:off x="1279963" y="977868"/>
            <a:ext cx="1" cy="1274262"/>
          </a:xfrm>
          <a:prstGeom prst="line">
            <a:avLst/>
          </a:prstGeom>
          <a:ln w="254000">
            <a:solidFill>
              <a:srgbClr val="912A29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63" name="Idea:  Maintain the Table Status"/>
          <p:cNvSpPr txBox="1"/>
          <p:nvPr/>
        </p:nvSpPr>
        <p:spPr>
          <a:xfrm>
            <a:off x="1843980" y="969575"/>
            <a:ext cx="12095354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7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Idea: </a:t>
            </a:r>
            <a:r>
              <a:rPr>
                <a:latin typeface="Noto Sans Display Regular Light"/>
                <a:ea typeface="Noto Sans Display Regular Light"/>
                <a:cs typeface="Noto Sans Display Regular Light"/>
                <a:sym typeface="Noto Sans Display Regular Light"/>
              </a:rPr>
              <a:t> Maintain the Table Status</a:t>
            </a:r>
            <a:endParaRPr>
              <a:solidFill>
                <a:schemeClr val="accent5">
                  <a:lumOff val="-29866"/>
                </a:schemeClr>
              </a:solidFill>
              <a:latin typeface="Noto Sans Display Regular Light"/>
              <a:ea typeface="Noto Sans Display Regular Light"/>
              <a:cs typeface="Noto Sans Display Regular Light"/>
              <a:sym typeface="Noto Sans Display Regular Light"/>
            </a:endParaRPr>
          </a:p>
        </p:txBody>
      </p:sp>
      <p:sp>
        <p:nvSpPr>
          <p:cNvPr id="764" name="Rectangle"/>
          <p:cNvSpPr/>
          <p:nvPr/>
        </p:nvSpPr>
        <p:spPr>
          <a:xfrm>
            <a:off x="1928282" y="3271553"/>
            <a:ext cx="4182454" cy="1547467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65" name="map&lt;int, int&gt; table_avl;   // {table size: number of tables}"/>
          <p:cNvSpPr txBox="1"/>
          <p:nvPr/>
        </p:nvSpPr>
        <p:spPr>
          <a:xfrm>
            <a:off x="1927147" y="4529750"/>
            <a:ext cx="18208782" cy="10160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0" tIns="254000" rIns="254000" bIns="254000">
            <a:spAutoFit/>
          </a:bodyPr>
          <a:lstStyle/>
          <a:p>
            <a:pPr algn="l" defTabSz="457200">
              <a:defRPr sz="3500" b="0">
                <a:solidFill>
                  <a:srgbClr val="001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267F99"/>
                </a:solidFill>
              </a:rPr>
              <a:t>map</a:t>
            </a:r>
            <a:r>
              <a:rPr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000FF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0000FF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&gt; table_avl;</a:t>
            </a:r>
            <a:r>
              <a:rPr>
                <a:solidFill>
                  <a:srgbClr val="008000"/>
                </a:solidFill>
              </a:rPr>
              <a:t>   // {table size: number of tables}</a:t>
            </a:r>
          </a:p>
        </p:txBody>
      </p:sp>
      <p:sp>
        <p:nvSpPr>
          <p:cNvPr id="766" name="Available Tables"/>
          <p:cNvSpPr txBox="1"/>
          <p:nvPr/>
        </p:nvSpPr>
        <p:spPr>
          <a:xfrm>
            <a:off x="2177501" y="3526625"/>
            <a:ext cx="368401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20000"/>
              </a:lnSpc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Available Tables</a:t>
            </a:r>
          </a:p>
        </p:txBody>
      </p:sp>
      <p:sp>
        <p:nvSpPr>
          <p:cNvPr id="767" name="Rectangle"/>
          <p:cNvSpPr/>
          <p:nvPr/>
        </p:nvSpPr>
        <p:spPr>
          <a:xfrm>
            <a:off x="1928282" y="3209460"/>
            <a:ext cx="4182454" cy="111703"/>
          </a:xfrm>
          <a:prstGeom prst="rect">
            <a:avLst/>
          </a:prstGeom>
          <a:solidFill>
            <a:srgbClr val="912A2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68" name="To find the smallest table that can accommodate the guest"/>
          <p:cNvSpPr txBox="1"/>
          <p:nvPr/>
        </p:nvSpPr>
        <p:spPr>
          <a:xfrm>
            <a:off x="1905000" y="6375400"/>
            <a:ext cx="14863043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2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rPr dirty="0"/>
              <a:t>To find the smallest table that can accommodate </a:t>
            </a:r>
            <a:r>
              <a:rPr lang="en-US" dirty="0"/>
              <a:t>a</a:t>
            </a:r>
            <a:r>
              <a:rPr dirty="0"/>
              <a:t> guest</a:t>
            </a:r>
          </a:p>
        </p:txBody>
      </p:sp>
      <p:sp>
        <p:nvSpPr>
          <p:cNvPr id="769" name="auto table = table_avl.lower_bound(guest.size);…"/>
          <p:cNvSpPr txBox="1"/>
          <p:nvPr/>
        </p:nvSpPr>
        <p:spPr>
          <a:xfrm>
            <a:off x="1930400" y="7737957"/>
            <a:ext cx="13258800" cy="1762534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0" tIns="254000" rIns="254000" bIns="254000">
            <a:spAutoFit/>
          </a:bodyPr>
          <a:lstStyle/>
          <a:p>
            <a:pPr algn="l" defTabSz="457200">
              <a:lnSpc>
                <a:spcPct val="120000"/>
              </a:lnSpc>
              <a:defRPr sz="3500" b="0">
                <a:solidFill>
                  <a:srgbClr val="795E2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0000FF"/>
                </a:solidFill>
              </a:rPr>
              <a:t>auto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1080"/>
                </a:solidFill>
              </a:rPr>
              <a:t>table</a:t>
            </a:r>
            <a:r>
              <a:rPr dirty="0">
                <a:solidFill>
                  <a:srgbClr val="000000"/>
                </a:solidFill>
              </a:rPr>
              <a:t> = </a:t>
            </a:r>
            <a:r>
              <a:rPr dirty="0" err="1">
                <a:solidFill>
                  <a:srgbClr val="001080"/>
                </a:solidFill>
              </a:rPr>
              <a:t>table_avl</a:t>
            </a:r>
            <a:r>
              <a:rPr dirty="0" err="1">
                <a:solidFill>
                  <a:srgbClr val="000000"/>
                </a:solidFill>
              </a:rPr>
              <a:t>.</a:t>
            </a:r>
            <a:r>
              <a:rPr dirty="0" err="1"/>
              <a:t>lower_bound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 err="1">
                <a:solidFill>
                  <a:srgbClr val="001080"/>
                </a:solidFill>
              </a:rPr>
              <a:t>guest</a:t>
            </a:r>
            <a:r>
              <a:rPr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1080"/>
                </a:solidFill>
              </a:rPr>
              <a:t>group</a:t>
            </a:r>
            <a:r>
              <a:rPr dirty="0">
                <a:solidFill>
                  <a:srgbClr val="000000"/>
                </a:solidFill>
              </a:rPr>
              <a:t>);  </a:t>
            </a:r>
          </a:p>
          <a:p>
            <a:pPr algn="l" defTabSz="457200">
              <a:lnSpc>
                <a:spcPct val="120000"/>
              </a:lnSpc>
              <a:defRPr sz="3500" b="0">
                <a:solidFill>
                  <a:srgbClr val="795E2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008000"/>
                </a:solidFill>
              </a:rPr>
              <a:t>// iterator of pair element</a:t>
            </a:r>
          </a:p>
        </p:txBody>
      </p:sp>
      <p:sp>
        <p:nvSpPr>
          <p:cNvPr id="770" name="Lower Bound↗︎"/>
          <p:cNvSpPr txBox="1"/>
          <p:nvPr/>
        </p:nvSpPr>
        <p:spPr>
          <a:xfrm>
            <a:off x="15842211" y="8053234"/>
            <a:ext cx="4486911" cy="995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5000" b="0" u="sng">
                <a:solidFill>
                  <a:schemeClr val="accent1">
                    <a:hueOff val="114395"/>
                    <a:lumOff val="-24975"/>
                  </a:schemeClr>
                </a:solidFill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Lower Bound↗︎</a:t>
            </a:r>
          </a:p>
        </p:txBody>
      </p:sp>
      <p:pic>
        <p:nvPicPr>
          <p:cNvPr id="771" name="6603531.png" descr="6603531.png"/>
          <p:cNvPicPr>
            <a:picLocks noChangeAspect="1"/>
          </p:cNvPicPr>
          <p:nvPr/>
        </p:nvPicPr>
        <p:blipFill>
          <a:blip r:embed="rId3">
            <a:alphaModFix amt="9617"/>
          </a:blip>
          <a:stretch>
            <a:fillRect/>
          </a:stretch>
        </p:blipFill>
        <p:spPr>
          <a:xfrm rot="19800000">
            <a:off x="19083556" y="-2173821"/>
            <a:ext cx="7989815" cy="7989816"/>
          </a:xfrm>
          <a:prstGeom prst="rect">
            <a:avLst/>
          </a:prstGeom>
          <a:ln w="12700">
            <a:miter lim="400000"/>
          </a:ln>
        </p:spPr>
      </p:pic>
      <p:sp>
        <p:nvSpPr>
          <p:cNvPr id="772" name="Returns an iterator pointing to the first element…"/>
          <p:cNvSpPr txBox="1"/>
          <p:nvPr/>
        </p:nvSpPr>
        <p:spPr>
          <a:xfrm>
            <a:off x="1905000" y="9811714"/>
            <a:ext cx="13700126" cy="200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Returns an iterator pointing to the first element </a:t>
            </a:r>
          </a:p>
          <a:p>
            <a:pPr algn="l">
              <a:lnSpc>
                <a:spcPct val="12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that is not less than (i.e. greater or equal to) key.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Line"/>
          <p:cNvSpPr/>
          <p:nvPr/>
        </p:nvSpPr>
        <p:spPr>
          <a:xfrm flipV="1">
            <a:off x="1279963" y="977868"/>
            <a:ext cx="1" cy="1274262"/>
          </a:xfrm>
          <a:prstGeom prst="line">
            <a:avLst/>
          </a:prstGeom>
          <a:ln w="254000">
            <a:solidFill>
              <a:srgbClr val="912A29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75" name="Idea:  Maintain the Table Status"/>
          <p:cNvSpPr txBox="1"/>
          <p:nvPr/>
        </p:nvSpPr>
        <p:spPr>
          <a:xfrm>
            <a:off x="1843980" y="969575"/>
            <a:ext cx="12095354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7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Idea: </a:t>
            </a:r>
            <a:r>
              <a:rPr>
                <a:latin typeface="Noto Sans Display Regular Light"/>
                <a:ea typeface="Noto Sans Display Regular Light"/>
                <a:cs typeface="Noto Sans Display Regular Light"/>
                <a:sym typeface="Noto Sans Display Regular Light"/>
              </a:rPr>
              <a:t> Maintain the Table Status</a:t>
            </a:r>
            <a:endParaRPr>
              <a:solidFill>
                <a:schemeClr val="accent5">
                  <a:lumOff val="-29866"/>
                </a:schemeClr>
              </a:solidFill>
              <a:latin typeface="Noto Sans Display Regular Light"/>
              <a:ea typeface="Noto Sans Display Regular Light"/>
              <a:cs typeface="Noto Sans Display Regular Light"/>
              <a:sym typeface="Noto Sans Display Regular Light"/>
            </a:endParaRPr>
          </a:p>
        </p:txBody>
      </p:sp>
      <p:pic>
        <p:nvPicPr>
          <p:cNvPr id="776" name="6603531.png" descr="6603531.png"/>
          <p:cNvPicPr>
            <a:picLocks noChangeAspect="1"/>
          </p:cNvPicPr>
          <p:nvPr/>
        </p:nvPicPr>
        <p:blipFill>
          <a:blip r:embed="rId2">
            <a:alphaModFix amt="9617"/>
          </a:blip>
          <a:stretch>
            <a:fillRect/>
          </a:stretch>
        </p:blipFill>
        <p:spPr>
          <a:xfrm rot="19800000">
            <a:off x="19083556" y="-2173821"/>
            <a:ext cx="7989815" cy="7989816"/>
          </a:xfrm>
          <a:prstGeom prst="rect">
            <a:avLst/>
          </a:prstGeom>
          <a:ln w="12700">
            <a:miter lim="400000"/>
          </a:ln>
        </p:spPr>
      </p:pic>
      <p:sp>
        <p:nvSpPr>
          <p:cNvPr id="777" name="Rectangle"/>
          <p:cNvSpPr/>
          <p:nvPr/>
        </p:nvSpPr>
        <p:spPr>
          <a:xfrm>
            <a:off x="1924867" y="3276911"/>
            <a:ext cx="4182453" cy="1547466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78" name="multiset&lt;pair&lt;int, int&gt;&gt; table_use; // {release time, table size}"/>
          <p:cNvSpPr txBox="1"/>
          <p:nvPr/>
        </p:nvSpPr>
        <p:spPr>
          <a:xfrm>
            <a:off x="1923731" y="4535108"/>
            <a:ext cx="18253077" cy="10160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0" tIns="254000" rIns="254000" bIns="254000">
            <a:spAutoFit/>
          </a:bodyPr>
          <a:lstStyle/>
          <a:p>
            <a:pPr algn="l" defTabSz="457200">
              <a:defRPr sz="3500" b="0">
                <a:solidFill>
                  <a:srgbClr val="001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267F99"/>
                </a:solidFill>
              </a:rPr>
              <a:t>multiset</a:t>
            </a:r>
            <a:r>
              <a:rPr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267F99"/>
                </a:solidFill>
              </a:rPr>
              <a:t>pair</a:t>
            </a:r>
            <a:r>
              <a:rPr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000FF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0000FF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&gt;&gt; </a:t>
            </a:r>
            <a:r>
              <a:t>table_use</a:t>
            </a:r>
            <a:r>
              <a:rPr>
                <a:solidFill>
                  <a:srgbClr val="000000"/>
                </a:solidFill>
              </a:rPr>
              <a:t>; </a:t>
            </a:r>
            <a:r>
              <a:rPr>
                <a:solidFill>
                  <a:srgbClr val="008000"/>
                </a:solidFill>
              </a:rPr>
              <a:t>// {release time, table size}</a:t>
            </a:r>
          </a:p>
        </p:txBody>
      </p:sp>
      <p:sp>
        <p:nvSpPr>
          <p:cNvPr id="779" name="Tables in use"/>
          <p:cNvSpPr txBox="1"/>
          <p:nvPr/>
        </p:nvSpPr>
        <p:spPr>
          <a:xfrm>
            <a:off x="2518001" y="3531982"/>
            <a:ext cx="2996185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20000"/>
              </a:lnSpc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Tables in use</a:t>
            </a:r>
          </a:p>
        </p:txBody>
      </p:sp>
      <p:sp>
        <p:nvSpPr>
          <p:cNvPr id="780" name="Rectangle"/>
          <p:cNvSpPr/>
          <p:nvPr/>
        </p:nvSpPr>
        <p:spPr>
          <a:xfrm>
            <a:off x="1924867" y="3214818"/>
            <a:ext cx="4182453" cy="111703"/>
          </a:xfrm>
          <a:prstGeom prst="rect">
            <a:avLst/>
          </a:prstGeom>
          <a:solidFill>
            <a:srgbClr val="912A2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81" name="Simply insert the pair of table's release time and size into multiset"/>
          <p:cNvSpPr txBox="1"/>
          <p:nvPr/>
        </p:nvSpPr>
        <p:spPr>
          <a:xfrm>
            <a:off x="1905000" y="6134100"/>
            <a:ext cx="18578804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2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rPr dirty="0"/>
              <a:t>Simply insert the pair of </a:t>
            </a:r>
            <a:r>
              <a:rPr lang="en-US" dirty="0"/>
              <a:t>a </a:t>
            </a:r>
            <a:r>
              <a:rPr dirty="0"/>
              <a:t>table's release time and size into </a:t>
            </a:r>
            <a:r>
              <a:rPr lang="en-US" dirty="0"/>
              <a:t>the </a:t>
            </a:r>
            <a:r>
              <a:rPr dirty="0"/>
              <a:t>multiset</a:t>
            </a:r>
          </a:p>
        </p:txBody>
      </p:sp>
      <p:sp>
        <p:nvSpPr>
          <p:cNvPr id="782" name="Since there might be simultaneous releases of two tables…"/>
          <p:cNvSpPr txBox="1"/>
          <p:nvPr/>
        </p:nvSpPr>
        <p:spPr>
          <a:xfrm>
            <a:off x="1905000" y="7682291"/>
            <a:ext cx="16223993" cy="1887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rPr dirty="0"/>
              <a:t>Since there might be simultaneous releases of two tables </a:t>
            </a:r>
          </a:p>
          <a:p>
            <a:pPr algn="l">
              <a:lnSpc>
                <a:spcPct val="12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rPr dirty="0"/>
              <a:t>with the same size, we need to use a </a:t>
            </a:r>
            <a:r>
              <a:rPr dirty="0">
                <a:solidFill>
                  <a:srgbClr val="FF0000"/>
                </a:solidFill>
              </a:rPr>
              <a:t>multiset</a:t>
            </a:r>
            <a:r>
              <a:rPr dirty="0"/>
              <a:t> instead of a </a:t>
            </a:r>
            <a:r>
              <a:rPr dirty="0">
                <a:solidFill>
                  <a:srgbClr val="FF0000"/>
                </a:solidFill>
              </a:rPr>
              <a:t>set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Line"/>
          <p:cNvSpPr/>
          <p:nvPr/>
        </p:nvSpPr>
        <p:spPr>
          <a:xfrm flipV="1">
            <a:off x="1279963" y="977868"/>
            <a:ext cx="1" cy="1274262"/>
          </a:xfrm>
          <a:prstGeom prst="line">
            <a:avLst/>
          </a:prstGeom>
          <a:ln w="254000">
            <a:solidFill>
              <a:srgbClr val="912A29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26" name="Description"/>
          <p:cNvSpPr txBox="1"/>
          <p:nvPr/>
        </p:nvSpPr>
        <p:spPr>
          <a:xfrm>
            <a:off x="1843980" y="969575"/>
            <a:ext cx="4635755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Description</a:t>
            </a:r>
          </a:p>
        </p:txBody>
      </p:sp>
      <p:sp>
        <p:nvSpPr>
          <p:cNvPr id="127" name="Design a table management system for the restaurant.…"/>
          <p:cNvSpPr txBox="1"/>
          <p:nvPr/>
        </p:nvSpPr>
        <p:spPr>
          <a:xfrm>
            <a:off x="1919293" y="3050807"/>
            <a:ext cx="20100952" cy="287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685800" indent="-685800" algn="l">
              <a:lnSpc>
                <a:spcPct val="120000"/>
              </a:lnSpc>
              <a:buFont typeface="Arial" panose="020B0604020202020204" pitchFamily="34" charset="0"/>
              <a:buChar char="•"/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rPr lang="en-US" dirty="0"/>
              <a:t>Each guest's arrival time is unique. We will add them to the waiting list one by one and subsequently assign tables to the guests on the waiting list. </a:t>
            </a:r>
          </a:p>
          <a:p>
            <a:pPr marL="685800" indent="-685800" algn="l">
              <a:lnSpc>
                <a:spcPct val="120000"/>
              </a:lnSpc>
              <a:buFont typeface="Arial" panose="020B0604020202020204" pitchFamily="34" charset="0"/>
              <a:buChar char="•"/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rPr lang="en-US" dirty="0"/>
              <a:t>Here's how we assign guests from the waiting list to tables:</a:t>
            </a:r>
          </a:p>
        </p:txBody>
      </p:sp>
      <p:pic>
        <p:nvPicPr>
          <p:cNvPr id="128" name="6603531.png" descr="6603531.png"/>
          <p:cNvPicPr>
            <a:picLocks noChangeAspect="1"/>
          </p:cNvPicPr>
          <p:nvPr/>
        </p:nvPicPr>
        <p:blipFill>
          <a:blip r:embed="rId2">
            <a:alphaModFix amt="9617"/>
          </a:blip>
          <a:stretch>
            <a:fillRect/>
          </a:stretch>
        </p:blipFill>
        <p:spPr>
          <a:xfrm rot="19800000">
            <a:off x="19083556" y="-2173821"/>
            <a:ext cx="7989815" cy="79898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638" y="5959964"/>
            <a:ext cx="23144884" cy="760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74822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Line"/>
          <p:cNvSpPr/>
          <p:nvPr/>
        </p:nvSpPr>
        <p:spPr>
          <a:xfrm flipV="1">
            <a:off x="1279963" y="977868"/>
            <a:ext cx="1" cy="1274262"/>
          </a:xfrm>
          <a:prstGeom prst="line">
            <a:avLst/>
          </a:prstGeom>
          <a:ln w="254000">
            <a:solidFill>
              <a:srgbClr val="912A29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85" name="Idea"/>
          <p:cNvSpPr txBox="1"/>
          <p:nvPr/>
        </p:nvSpPr>
        <p:spPr>
          <a:xfrm>
            <a:off x="1843980" y="969575"/>
            <a:ext cx="1860297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Idea</a:t>
            </a:r>
            <a:endParaRPr>
              <a:solidFill>
                <a:schemeClr val="accent5">
                  <a:lumOff val="-29866"/>
                </a:schemeClr>
              </a:solidFill>
              <a:latin typeface="Noto Sans Display Regular Light"/>
              <a:ea typeface="Noto Sans Display Regular Light"/>
              <a:cs typeface="Noto Sans Display Regular Light"/>
              <a:sym typeface="Noto Sans Display Regular Light"/>
            </a:endParaRPr>
          </a:p>
        </p:txBody>
      </p:sp>
      <p:pic>
        <p:nvPicPr>
          <p:cNvPr id="786" name="6603531.png" descr="6603531.png"/>
          <p:cNvPicPr>
            <a:picLocks noChangeAspect="1"/>
          </p:cNvPicPr>
          <p:nvPr/>
        </p:nvPicPr>
        <p:blipFill>
          <a:blip r:embed="rId2">
            <a:alphaModFix amt="9617"/>
          </a:blip>
          <a:stretch>
            <a:fillRect/>
          </a:stretch>
        </p:blipFill>
        <p:spPr>
          <a:xfrm rot="19800000">
            <a:off x="19083556" y="-2173821"/>
            <a:ext cx="7989815" cy="7989816"/>
          </a:xfrm>
          <a:prstGeom prst="rect">
            <a:avLst/>
          </a:prstGeom>
          <a:ln w="12700">
            <a:miter lim="400000"/>
          </a:ln>
        </p:spPr>
      </p:pic>
      <p:sp>
        <p:nvSpPr>
          <p:cNvPr id="787" name="Maintain the Waiting List…"/>
          <p:cNvSpPr txBox="1"/>
          <p:nvPr/>
        </p:nvSpPr>
        <p:spPr>
          <a:xfrm>
            <a:off x="1827972" y="2999698"/>
            <a:ext cx="8263679" cy="4074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661458" indent="-661458" algn="l">
              <a:lnSpc>
                <a:spcPct val="120000"/>
              </a:lnSpc>
              <a:buSzPct val="125000"/>
              <a:buChar char="•"/>
              <a:defRPr sz="5000" b="0">
                <a:solidFill>
                  <a:srgbClr val="D5D5D5"/>
                </a:solidFill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rPr dirty="0"/>
              <a:t>Maintain the Waiting List </a:t>
            </a:r>
          </a:p>
          <a:p>
            <a:pPr marL="661458" indent="-661458" algn="l">
              <a:lnSpc>
                <a:spcPct val="120000"/>
              </a:lnSpc>
              <a:buSzPct val="125000"/>
              <a:buChar char="•"/>
              <a:defRPr sz="5000" b="0">
                <a:solidFill>
                  <a:srgbClr val="D5D5D5"/>
                </a:solidFill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rPr dirty="0"/>
              <a:t>Maintain the Table Status</a:t>
            </a:r>
          </a:p>
          <a:p>
            <a:pPr marL="661458" indent="-661458" algn="l">
              <a:lnSpc>
                <a:spcPct val="120000"/>
              </a:lnSpc>
              <a:buSzPct val="125000"/>
              <a:buChar char="•"/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rPr dirty="0"/>
              <a:t>Release &amp; Assign the Table</a:t>
            </a:r>
          </a:p>
          <a:p>
            <a:pPr marL="661458" indent="-661458" algn="l">
              <a:lnSpc>
                <a:spcPct val="120000"/>
              </a:lnSpc>
              <a:buSzPct val="125000"/>
              <a:buChar char="•"/>
              <a:defRPr sz="5000" b="0">
                <a:solidFill>
                  <a:srgbClr val="D5D5D5"/>
                </a:solidFill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rPr dirty="0"/>
              <a:t>Solving the Problem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Line"/>
          <p:cNvSpPr/>
          <p:nvPr/>
        </p:nvSpPr>
        <p:spPr>
          <a:xfrm flipV="1">
            <a:off x="1279963" y="977868"/>
            <a:ext cx="1" cy="1274262"/>
          </a:xfrm>
          <a:prstGeom prst="line">
            <a:avLst/>
          </a:prstGeom>
          <a:ln w="254000">
            <a:solidFill>
              <a:srgbClr val="912A29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90" name="Idea:  Release &amp; Assign the Table"/>
          <p:cNvSpPr txBox="1"/>
          <p:nvPr/>
        </p:nvSpPr>
        <p:spPr>
          <a:xfrm>
            <a:off x="1843980" y="969575"/>
            <a:ext cx="12648757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7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Idea: </a:t>
            </a:r>
            <a:r>
              <a:rPr>
                <a:latin typeface="Noto Sans Display Regular Light"/>
                <a:ea typeface="Noto Sans Display Regular Light"/>
                <a:cs typeface="Noto Sans Display Regular Light"/>
                <a:sym typeface="Noto Sans Display Regular Light"/>
              </a:rPr>
              <a:t> Release &amp; Assign the Table</a:t>
            </a:r>
            <a:endParaRPr>
              <a:solidFill>
                <a:schemeClr val="accent5">
                  <a:lumOff val="-29866"/>
                </a:schemeClr>
              </a:solidFill>
              <a:latin typeface="Noto Sans Display Regular Light"/>
              <a:ea typeface="Noto Sans Display Regular Light"/>
              <a:cs typeface="Noto Sans Display Regular Light"/>
              <a:sym typeface="Noto Sans Display Regular Light"/>
            </a:endParaRPr>
          </a:p>
        </p:txBody>
      </p:sp>
      <p:pic>
        <p:nvPicPr>
          <p:cNvPr id="791" name="6603531.png" descr="6603531.png"/>
          <p:cNvPicPr>
            <a:picLocks noChangeAspect="1"/>
          </p:cNvPicPr>
          <p:nvPr/>
        </p:nvPicPr>
        <p:blipFill>
          <a:blip r:embed="rId2">
            <a:alphaModFix amt="9617"/>
          </a:blip>
          <a:stretch>
            <a:fillRect/>
          </a:stretch>
        </p:blipFill>
        <p:spPr>
          <a:xfrm rot="19800000">
            <a:off x="19083556" y="-2173821"/>
            <a:ext cx="7989815" cy="7989816"/>
          </a:xfrm>
          <a:prstGeom prst="rect">
            <a:avLst/>
          </a:prstGeom>
          <a:ln w="12700">
            <a:miter lim="400000"/>
          </a:ln>
        </p:spPr>
      </p:pic>
      <p:sp>
        <p:nvSpPr>
          <p:cNvPr id="792" name="Rectangle"/>
          <p:cNvSpPr/>
          <p:nvPr/>
        </p:nvSpPr>
        <p:spPr>
          <a:xfrm>
            <a:off x="1928282" y="3004853"/>
            <a:ext cx="3533738" cy="1547467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93" name="assignTable()"/>
          <p:cNvSpPr txBox="1"/>
          <p:nvPr/>
        </p:nvSpPr>
        <p:spPr>
          <a:xfrm>
            <a:off x="2177501" y="3259925"/>
            <a:ext cx="303530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20000"/>
              </a:lnSpc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assignTable()</a:t>
            </a:r>
          </a:p>
        </p:txBody>
      </p:sp>
      <p:sp>
        <p:nvSpPr>
          <p:cNvPr id="794" name="Rectangle"/>
          <p:cNvSpPr/>
          <p:nvPr/>
        </p:nvSpPr>
        <p:spPr>
          <a:xfrm>
            <a:off x="1928282" y="2942760"/>
            <a:ext cx="3533738" cy="114140"/>
          </a:xfrm>
          <a:prstGeom prst="rect">
            <a:avLst/>
          </a:prstGeom>
          <a:solidFill>
            <a:srgbClr val="912A2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95" name="Do the table assignment procedure at the moment of “time”"/>
          <p:cNvSpPr txBox="1"/>
          <p:nvPr/>
        </p:nvSpPr>
        <p:spPr>
          <a:xfrm>
            <a:off x="5752972" y="3259925"/>
            <a:ext cx="1363522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20000"/>
              </a:lnSpc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Do the table assignment procedure at the moment of “time”</a:t>
            </a:r>
          </a:p>
        </p:txBody>
      </p:sp>
      <p:sp>
        <p:nvSpPr>
          <p:cNvPr id="796" name="bool assignTable(int time) {…"/>
          <p:cNvSpPr txBox="1"/>
          <p:nvPr/>
        </p:nvSpPr>
        <p:spPr>
          <a:xfrm>
            <a:off x="1927147" y="4263050"/>
            <a:ext cx="20529707" cy="100203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0" tIns="254000" rIns="254000" bIns="254000">
            <a:spAutoFit/>
          </a:bodyPr>
          <a:lstStyle/>
          <a:p>
            <a:pPr algn="l" defTabSz="457200">
              <a:lnSpc>
                <a:spcPct val="120000"/>
              </a:lnSpc>
              <a:defRPr b="0">
                <a:solidFill>
                  <a:srgbClr val="795E2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0000FF"/>
                </a:solidFill>
              </a:rPr>
              <a:t>bool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/>
              <a:t>assignTable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>
                <a:solidFill>
                  <a:srgbClr val="0000FF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1080"/>
                </a:solidFill>
              </a:rPr>
              <a:t>time</a:t>
            </a:r>
            <a:r>
              <a:rPr dirty="0">
                <a:solidFill>
                  <a:srgbClr val="000000"/>
                </a:solidFill>
              </a:rPr>
              <a:t>) {</a:t>
            </a:r>
          </a:p>
          <a:p>
            <a:pPr algn="l" defTabSz="457200">
              <a:lnSpc>
                <a:spcPct val="120000"/>
              </a:lnSpc>
              <a:defRPr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lnSpc>
                <a:spcPct val="120000"/>
              </a:lnSpc>
              <a:defRPr b="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// no table or no one is waiting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lnSpc>
                <a:spcPct val="120000"/>
              </a:lnSpc>
              <a:defRPr b="0">
                <a:solidFill>
                  <a:srgbClr val="001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>
                <a:solidFill>
                  <a:srgbClr val="AF00DB"/>
                </a:solidFill>
              </a:rPr>
              <a:t>if</a:t>
            </a:r>
            <a:r>
              <a:rPr dirty="0">
                <a:solidFill>
                  <a:srgbClr val="000000"/>
                </a:solidFill>
              </a:rPr>
              <a:t> (</a:t>
            </a:r>
            <a:r>
              <a:rPr dirty="0" err="1"/>
              <a:t>table_avl</a:t>
            </a:r>
            <a:r>
              <a:rPr dirty="0" err="1">
                <a:solidFill>
                  <a:srgbClr val="000000"/>
                </a:solidFill>
              </a:rPr>
              <a:t>.</a:t>
            </a:r>
            <a:r>
              <a:rPr dirty="0" err="1">
                <a:solidFill>
                  <a:srgbClr val="795E26"/>
                </a:solidFill>
              </a:rPr>
              <a:t>empty</a:t>
            </a:r>
            <a:r>
              <a:rPr dirty="0">
                <a:solidFill>
                  <a:srgbClr val="000000"/>
                </a:solidFill>
              </a:rPr>
              <a:t>() || </a:t>
            </a:r>
            <a:r>
              <a:rPr dirty="0" err="1"/>
              <a:t>waiting_arrival</a:t>
            </a:r>
            <a:r>
              <a:rPr dirty="0" err="1">
                <a:solidFill>
                  <a:srgbClr val="000000"/>
                </a:solidFill>
              </a:rPr>
              <a:t>.</a:t>
            </a:r>
            <a:r>
              <a:rPr dirty="0" err="1">
                <a:solidFill>
                  <a:srgbClr val="795E26"/>
                </a:solidFill>
              </a:rPr>
              <a:t>empty</a:t>
            </a:r>
            <a:r>
              <a:rPr dirty="0">
                <a:solidFill>
                  <a:srgbClr val="000000"/>
                </a:solidFill>
              </a:rPr>
              <a:t>()) </a:t>
            </a:r>
            <a:r>
              <a:rPr dirty="0">
                <a:solidFill>
                  <a:srgbClr val="AF00DB"/>
                </a:solidFill>
              </a:rPr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false</a:t>
            </a:r>
            <a:r>
              <a:rPr dirty="0">
                <a:solidFill>
                  <a:srgbClr val="000000"/>
                </a:solidFill>
              </a:rPr>
              <a:t>;</a:t>
            </a:r>
          </a:p>
          <a:p>
            <a:pPr algn="l" defTabSz="457200">
              <a:lnSpc>
                <a:spcPct val="120000"/>
              </a:lnSpc>
              <a:defRPr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lnSpc>
                <a:spcPct val="120000"/>
              </a:lnSpc>
              <a:defRPr b="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// table (iterator) and guest are about to be assigned</a:t>
            </a:r>
          </a:p>
          <a:p>
            <a:pPr algn="l" defTabSz="457200">
              <a:lnSpc>
                <a:spcPct val="120000"/>
              </a:lnSpc>
              <a:defRPr b="0">
                <a:solidFill>
                  <a:srgbClr val="267F9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Guest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1080"/>
                </a:solidFill>
              </a:rPr>
              <a:t>guest</a:t>
            </a:r>
            <a:r>
              <a:rPr dirty="0">
                <a:solidFill>
                  <a:srgbClr val="00108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dirty="0">
                <a:solidFill>
                  <a:srgbClr val="001080"/>
                </a:solidFill>
              </a:rPr>
              <a:t> </a:t>
            </a:r>
            <a:r>
              <a:rPr dirty="0"/>
              <a:t>*</a:t>
            </a:r>
            <a:r>
              <a:rPr dirty="0" err="1">
                <a:solidFill>
                  <a:srgbClr val="001080"/>
                </a:solidFill>
              </a:rPr>
              <a:t>waiting_arrival</a:t>
            </a:r>
            <a:r>
              <a:rPr dirty="0" err="1">
                <a:solidFill>
                  <a:srgbClr val="000000"/>
                </a:solidFill>
              </a:rPr>
              <a:t>.</a:t>
            </a:r>
            <a:r>
              <a:rPr dirty="0" err="1"/>
              <a:t>begin</a:t>
            </a:r>
            <a:r>
              <a:rPr dirty="0">
                <a:solidFill>
                  <a:srgbClr val="000000"/>
                </a:solidFill>
              </a:rPr>
              <a:t>();</a:t>
            </a:r>
          </a:p>
          <a:p>
            <a:pPr algn="l" defTabSz="457200">
              <a:lnSpc>
                <a:spcPct val="120000"/>
              </a:lnSpc>
              <a:defRPr b="0">
                <a:solidFill>
                  <a:srgbClr val="795E2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>
                <a:solidFill>
                  <a:srgbClr val="0000FF"/>
                </a:solidFill>
              </a:rPr>
              <a:t>auto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1080"/>
                </a:solidFill>
              </a:rPr>
              <a:t>table</a:t>
            </a:r>
            <a:r>
              <a:rPr dirty="0">
                <a:solidFill>
                  <a:srgbClr val="000000"/>
                </a:solidFill>
              </a:rPr>
              <a:t> = </a:t>
            </a:r>
            <a:r>
              <a:rPr dirty="0" err="1">
                <a:solidFill>
                  <a:srgbClr val="001080"/>
                </a:solidFill>
              </a:rPr>
              <a:t>table_avl</a:t>
            </a:r>
            <a:r>
              <a:rPr dirty="0" err="1">
                <a:solidFill>
                  <a:srgbClr val="000000"/>
                </a:solidFill>
              </a:rPr>
              <a:t>.</a:t>
            </a:r>
            <a:r>
              <a:rPr dirty="0" err="1"/>
              <a:t>lower_bound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 err="1">
                <a:solidFill>
                  <a:srgbClr val="03107A"/>
                </a:solidFill>
              </a:rPr>
              <a:t>guest</a:t>
            </a:r>
            <a:r>
              <a:rPr dirty="0" err="1">
                <a:solidFill>
                  <a:srgbClr val="000000"/>
                </a:solidFill>
              </a:rPr>
              <a:t>.</a:t>
            </a:r>
            <a:r>
              <a:rPr dirty="0" err="1">
                <a:solidFill>
                  <a:srgbClr val="001080"/>
                </a:solidFill>
              </a:rPr>
              <a:t>group</a:t>
            </a:r>
            <a:r>
              <a:rPr dirty="0">
                <a:solidFill>
                  <a:srgbClr val="000000"/>
                </a:solidFill>
              </a:rPr>
              <a:t>);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// to find the smallest table that can accommodate the guest</a:t>
            </a:r>
            <a:endParaRPr dirty="0">
              <a:solidFill>
                <a:srgbClr val="008000"/>
              </a:solidFill>
            </a:endParaRPr>
          </a:p>
          <a:p>
            <a:pPr algn="l" defTabSz="457200">
              <a:lnSpc>
                <a:spcPct val="120000"/>
              </a:lnSpc>
              <a:defRPr b="0">
                <a:solidFill>
                  <a:srgbClr val="267F9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</a:p>
          <a:p>
            <a:pPr algn="l" defTabSz="457200">
              <a:lnSpc>
                <a:spcPct val="120000"/>
              </a:lnSpc>
              <a:defRPr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...</a:t>
            </a:r>
          </a:p>
          <a:p>
            <a:pPr algn="l" defTabSz="457200">
              <a:lnSpc>
                <a:spcPct val="120000"/>
              </a:lnSpc>
              <a:defRPr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  <a:p>
            <a:pPr algn="l" defTabSz="457200">
              <a:lnSpc>
                <a:spcPct val="120000"/>
              </a:lnSpc>
              <a:defRPr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  <a:p>
            <a:pPr algn="l" defTabSz="457200">
              <a:lnSpc>
                <a:spcPct val="120000"/>
              </a:lnSpc>
              <a:defRPr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  <a:p>
            <a:pPr algn="l" defTabSz="457200">
              <a:lnSpc>
                <a:spcPct val="120000"/>
              </a:lnSpc>
              <a:defRPr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  <a:p>
            <a:pPr algn="l" defTabSz="457200">
              <a:lnSpc>
                <a:spcPct val="120000"/>
              </a:lnSpc>
              <a:defRPr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  <a:p>
            <a:pPr algn="l" defTabSz="457200">
              <a:lnSpc>
                <a:spcPct val="120000"/>
              </a:lnSpc>
              <a:defRPr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  <a:p>
            <a:pPr algn="l" defTabSz="457200">
              <a:lnSpc>
                <a:spcPct val="120000"/>
              </a:lnSpc>
              <a:defRPr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Line"/>
          <p:cNvSpPr/>
          <p:nvPr/>
        </p:nvSpPr>
        <p:spPr>
          <a:xfrm flipV="1">
            <a:off x="1279963" y="977868"/>
            <a:ext cx="1" cy="1274262"/>
          </a:xfrm>
          <a:prstGeom prst="line">
            <a:avLst/>
          </a:prstGeom>
          <a:ln w="254000">
            <a:solidFill>
              <a:srgbClr val="912A29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99" name="Idea:  Release &amp; Assign the Table"/>
          <p:cNvSpPr txBox="1"/>
          <p:nvPr/>
        </p:nvSpPr>
        <p:spPr>
          <a:xfrm>
            <a:off x="1843980" y="969575"/>
            <a:ext cx="12648757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7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Idea: </a:t>
            </a:r>
            <a:r>
              <a:rPr>
                <a:latin typeface="Noto Sans Display Regular Light"/>
                <a:ea typeface="Noto Sans Display Regular Light"/>
                <a:cs typeface="Noto Sans Display Regular Light"/>
                <a:sym typeface="Noto Sans Display Regular Light"/>
              </a:rPr>
              <a:t> Release &amp; Assign the Table</a:t>
            </a:r>
            <a:endParaRPr>
              <a:solidFill>
                <a:schemeClr val="accent5">
                  <a:lumOff val="-29866"/>
                </a:schemeClr>
              </a:solidFill>
              <a:latin typeface="Noto Sans Display Regular Light"/>
              <a:ea typeface="Noto Sans Display Regular Light"/>
              <a:cs typeface="Noto Sans Display Regular Light"/>
              <a:sym typeface="Noto Sans Display Regular Light"/>
            </a:endParaRPr>
          </a:p>
        </p:txBody>
      </p:sp>
      <p:pic>
        <p:nvPicPr>
          <p:cNvPr id="800" name="6603531.png" descr="6603531.png"/>
          <p:cNvPicPr>
            <a:picLocks noChangeAspect="1"/>
          </p:cNvPicPr>
          <p:nvPr/>
        </p:nvPicPr>
        <p:blipFill>
          <a:blip r:embed="rId2">
            <a:alphaModFix amt="9617"/>
          </a:blip>
          <a:stretch>
            <a:fillRect/>
          </a:stretch>
        </p:blipFill>
        <p:spPr>
          <a:xfrm rot="19800000">
            <a:off x="19083556" y="-2173821"/>
            <a:ext cx="7989815" cy="7989816"/>
          </a:xfrm>
          <a:prstGeom prst="rect">
            <a:avLst/>
          </a:prstGeom>
          <a:ln w="12700">
            <a:miter lim="400000"/>
          </a:ln>
        </p:spPr>
      </p:pic>
      <p:sp>
        <p:nvSpPr>
          <p:cNvPr id="801" name="Rectangle"/>
          <p:cNvSpPr/>
          <p:nvPr/>
        </p:nvSpPr>
        <p:spPr>
          <a:xfrm>
            <a:off x="1928282" y="3004853"/>
            <a:ext cx="3533738" cy="1547467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02" name="assignTable()"/>
          <p:cNvSpPr txBox="1"/>
          <p:nvPr/>
        </p:nvSpPr>
        <p:spPr>
          <a:xfrm>
            <a:off x="2177501" y="3259925"/>
            <a:ext cx="303530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20000"/>
              </a:lnSpc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assignTable()</a:t>
            </a:r>
          </a:p>
        </p:txBody>
      </p:sp>
      <p:sp>
        <p:nvSpPr>
          <p:cNvPr id="803" name="Rectangle"/>
          <p:cNvSpPr/>
          <p:nvPr/>
        </p:nvSpPr>
        <p:spPr>
          <a:xfrm>
            <a:off x="1928282" y="2942760"/>
            <a:ext cx="3533738" cy="114140"/>
          </a:xfrm>
          <a:prstGeom prst="rect">
            <a:avLst/>
          </a:prstGeom>
          <a:solidFill>
            <a:srgbClr val="912A2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04" name="Do the table assignment procedure at the moment of “time”"/>
          <p:cNvSpPr txBox="1"/>
          <p:nvPr/>
        </p:nvSpPr>
        <p:spPr>
          <a:xfrm>
            <a:off x="5752972" y="3259925"/>
            <a:ext cx="1363522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20000"/>
              </a:lnSpc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Do the table assignment procedure at the moment of “time”</a:t>
            </a:r>
          </a:p>
        </p:txBody>
      </p:sp>
      <p:sp>
        <p:nvSpPr>
          <p:cNvPr id="805" name="bool assignTable(int time) {…"/>
          <p:cNvSpPr txBox="1"/>
          <p:nvPr/>
        </p:nvSpPr>
        <p:spPr>
          <a:xfrm>
            <a:off x="1927147" y="4263050"/>
            <a:ext cx="20529707" cy="94869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0" tIns="254000" rIns="254000" bIns="254000">
            <a:spAutoFit/>
          </a:bodyPr>
          <a:lstStyle/>
          <a:p>
            <a:pPr algn="l" defTabSz="457200">
              <a:lnSpc>
                <a:spcPct val="120000"/>
              </a:lnSpc>
              <a:defRPr b="0">
                <a:solidFill>
                  <a:srgbClr val="795E2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0000FF"/>
                </a:solidFill>
              </a:rPr>
              <a:t>bool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/>
              <a:t>assignTable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>
                <a:solidFill>
                  <a:srgbClr val="0000FF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1080"/>
                </a:solidFill>
              </a:rPr>
              <a:t>time</a:t>
            </a:r>
            <a:r>
              <a:rPr dirty="0">
                <a:solidFill>
                  <a:srgbClr val="000000"/>
                </a:solidFill>
              </a:rPr>
              <a:t>) {</a:t>
            </a:r>
          </a:p>
          <a:p>
            <a:pPr algn="l" defTabSz="457200">
              <a:lnSpc>
                <a:spcPct val="120000"/>
              </a:lnSpc>
              <a:defRPr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...</a:t>
            </a:r>
          </a:p>
          <a:p>
            <a:pPr algn="l" defTabSz="457200">
              <a:lnSpc>
                <a:spcPct val="120000"/>
              </a:lnSpc>
              <a:defRPr b="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>
                <a:solidFill>
                  <a:srgbClr val="AF00DB"/>
                </a:solidFill>
              </a:rPr>
              <a:t>if</a:t>
            </a:r>
            <a:r>
              <a:rPr dirty="0">
                <a:solidFill>
                  <a:srgbClr val="000000"/>
                </a:solidFill>
              </a:rPr>
              <a:t> (</a:t>
            </a:r>
            <a:r>
              <a:rPr dirty="0">
                <a:solidFill>
                  <a:srgbClr val="001080"/>
                </a:solidFill>
              </a:rPr>
              <a:t>table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95E26"/>
                </a:solidFill>
              </a:rPr>
              <a:t>==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table_avl.</a:t>
            </a:r>
            <a:r>
              <a:rPr dirty="0" err="1">
                <a:solidFill>
                  <a:srgbClr val="795E26"/>
                </a:solidFill>
              </a:rPr>
              <a:t>end</a:t>
            </a:r>
            <a:r>
              <a:rPr dirty="0">
                <a:solidFill>
                  <a:srgbClr val="000000"/>
                </a:solidFill>
              </a:rPr>
              <a:t>()) {</a:t>
            </a:r>
            <a:r>
              <a:rPr dirty="0"/>
              <a:t> // no </a:t>
            </a:r>
            <a:r>
              <a:rPr lang="en-US" dirty="0"/>
              <a:t>such </a:t>
            </a:r>
            <a:r>
              <a:rPr dirty="0"/>
              <a:t>table</a:t>
            </a:r>
          </a:p>
          <a:p>
            <a:pPr algn="l" defTabSz="457200">
              <a:lnSpc>
                <a:spcPct val="120000"/>
              </a:lnSpc>
              <a:defRPr b="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lnSpc>
                <a:spcPct val="120000"/>
              </a:lnSpc>
              <a:defRPr b="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000000"/>
                </a:solidFill>
              </a:rPr>
              <a:t>        </a:t>
            </a:r>
            <a:r>
              <a:rPr dirty="0">
                <a:solidFill>
                  <a:srgbClr val="0000FF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1080"/>
                </a:solidFill>
              </a:rPr>
              <a:t>largest_size</a:t>
            </a:r>
            <a:r>
              <a:rPr dirty="0">
                <a:solidFill>
                  <a:srgbClr val="000000"/>
                </a:solidFill>
              </a:rPr>
              <a:t> = (</a:t>
            </a:r>
            <a:r>
              <a:rPr dirty="0">
                <a:solidFill>
                  <a:srgbClr val="795E26"/>
                </a:solidFill>
              </a:rPr>
              <a:t>*</a:t>
            </a:r>
            <a:r>
              <a:rPr dirty="0" err="1">
                <a:solidFill>
                  <a:srgbClr val="001080"/>
                </a:solidFill>
              </a:rPr>
              <a:t>table_avl</a:t>
            </a:r>
            <a:r>
              <a:rPr dirty="0" err="1">
                <a:solidFill>
                  <a:srgbClr val="000000"/>
                </a:solidFill>
              </a:rPr>
              <a:t>.</a:t>
            </a:r>
            <a:r>
              <a:rPr dirty="0" err="1">
                <a:solidFill>
                  <a:srgbClr val="795E26"/>
                </a:solidFill>
              </a:rPr>
              <a:t>rbegin</a:t>
            </a:r>
            <a:r>
              <a:rPr dirty="0">
                <a:solidFill>
                  <a:srgbClr val="000000"/>
                </a:solidFill>
              </a:rPr>
              <a:t>()).</a:t>
            </a:r>
            <a:r>
              <a:rPr dirty="0">
                <a:solidFill>
                  <a:srgbClr val="001080"/>
                </a:solidFill>
              </a:rPr>
              <a:t>first</a:t>
            </a:r>
            <a:r>
              <a:rPr dirty="0">
                <a:solidFill>
                  <a:srgbClr val="000000"/>
                </a:solidFill>
              </a:rPr>
              <a:t>;</a:t>
            </a:r>
            <a:r>
              <a:rPr dirty="0"/>
              <a:t> // largest table size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lnSpc>
                <a:spcPct val="120000"/>
              </a:lnSpc>
              <a:defRPr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lnSpc>
                <a:spcPct val="120000"/>
              </a:lnSpc>
              <a:defRPr b="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    // </a:t>
            </a:r>
            <a:r>
              <a:rPr lang="en-US" dirty="0"/>
              <a:t>to find the </a:t>
            </a:r>
            <a:r>
              <a:rPr lang="en-US" altLang="zh-TW" dirty="0"/>
              <a:t>largest-sized </a:t>
            </a:r>
            <a:r>
              <a:rPr dirty="0"/>
              <a:t>guest </a:t>
            </a:r>
            <a:r>
              <a:rPr lang="en-US" dirty="0"/>
              <a:t>that</a:t>
            </a:r>
            <a:r>
              <a:rPr dirty="0"/>
              <a:t> can be accommodated 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lnSpc>
                <a:spcPct val="120000"/>
              </a:lnSpc>
              <a:defRPr b="0">
                <a:solidFill>
                  <a:srgbClr val="795E2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000000"/>
                </a:solidFill>
              </a:rPr>
              <a:t>        </a:t>
            </a:r>
            <a:r>
              <a:rPr dirty="0">
                <a:solidFill>
                  <a:srgbClr val="0000FF"/>
                </a:solidFill>
              </a:rPr>
              <a:t>auto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1080"/>
                </a:solidFill>
              </a:rPr>
              <a:t>it</a:t>
            </a:r>
            <a:r>
              <a:rPr dirty="0">
                <a:solidFill>
                  <a:srgbClr val="000000"/>
                </a:solidFill>
              </a:rPr>
              <a:t> = </a:t>
            </a:r>
            <a:r>
              <a:rPr dirty="0" err="1">
                <a:solidFill>
                  <a:srgbClr val="001080"/>
                </a:solidFill>
              </a:rPr>
              <a:t>waiting_group</a:t>
            </a:r>
            <a:r>
              <a:rPr dirty="0" err="1">
                <a:solidFill>
                  <a:srgbClr val="000000"/>
                </a:solidFill>
              </a:rPr>
              <a:t>.</a:t>
            </a:r>
            <a:r>
              <a:rPr dirty="0" err="1"/>
              <a:t>upper_bound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>
                <a:solidFill>
                  <a:srgbClr val="267F99"/>
                </a:solidFill>
              </a:rPr>
              <a:t>Guest</a:t>
            </a:r>
            <a:r>
              <a:rPr dirty="0">
                <a:solidFill>
                  <a:srgbClr val="000000"/>
                </a:solidFill>
              </a:rPr>
              <a:t>{</a:t>
            </a:r>
            <a:r>
              <a:rPr lang="en-US" altLang="zh-TW" dirty="0">
                <a:solidFill>
                  <a:srgbClr val="098658"/>
                </a:solidFill>
              </a:rPr>
              <a:t>0</a:t>
            </a:r>
            <a:r>
              <a:rPr dirty="0">
                <a:solidFill>
                  <a:srgbClr val="000000"/>
                </a:solidFill>
              </a:rPr>
              <a:t>, </a:t>
            </a:r>
            <a:r>
              <a:rPr lang="en-US" altLang="zh-TW" dirty="0">
                <a:solidFill>
                  <a:srgbClr val="098658"/>
                </a:solidFill>
              </a:rPr>
              <a:t>0</a:t>
            </a:r>
            <a:r>
              <a:rPr dirty="0">
                <a:solidFill>
                  <a:srgbClr val="000000"/>
                </a:solidFill>
              </a:rPr>
              <a:t>, </a:t>
            </a:r>
            <a:r>
              <a:rPr dirty="0" err="1">
                <a:solidFill>
                  <a:srgbClr val="001080"/>
                </a:solidFill>
              </a:rPr>
              <a:t>largest_size</a:t>
            </a:r>
            <a:r>
              <a:rPr dirty="0">
                <a:solidFill>
                  <a:srgbClr val="000000"/>
                </a:solidFill>
              </a:rPr>
              <a:t>, </a:t>
            </a:r>
            <a:r>
              <a:rPr dirty="0">
                <a:solidFill>
                  <a:srgbClr val="098658"/>
                </a:solidFill>
              </a:rPr>
              <a:t>0</a:t>
            </a:r>
            <a:r>
              <a:rPr dirty="0">
                <a:solidFill>
                  <a:srgbClr val="000000"/>
                </a:solidFill>
              </a:rPr>
              <a:t>}); </a:t>
            </a:r>
          </a:p>
          <a:p>
            <a:pPr algn="l" defTabSz="457200">
              <a:lnSpc>
                <a:spcPct val="120000"/>
              </a:lnSpc>
              <a:defRPr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    </a:t>
            </a:r>
            <a:r>
              <a:rPr dirty="0">
                <a:solidFill>
                  <a:srgbClr val="AF00DB"/>
                </a:solidFill>
              </a:rPr>
              <a:t>if</a:t>
            </a:r>
            <a:r>
              <a:rPr dirty="0"/>
              <a:t> (</a:t>
            </a:r>
            <a:r>
              <a:rPr dirty="0">
                <a:solidFill>
                  <a:srgbClr val="001080"/>
                </a:solidFill>
              </a:rPr>
              <a:t>it</a:t>
            </a:r>
            <a:r>
              <a:rPr dirty="0"/>
              <a:t> </a:t>
            </a:r>
            <a:r>
              <a:rPr dirty="0">
                <a:solidFill>
                  <a:srgbClr val="795E26"/>
                </a:solidFill>
              </a:rPr>
              <a:t>==</a:t>
            </a:r>
            <a:r>
              <a:rPr dirty="0"/>
              <a:t> </a:t>
            </a:r>
            <a:r>
              <a:rPr dirty="0" err="1">
                <a:solidFill>
                  <a:srgbClr val="001080"/>
                </a:solidFill>
              </a:rPr>
              <a:t>waiting_group</a:t>
            </a:r>
            <a:r>
              <a:rPr dirty="0" err="1"/>
              <a:t>.</a:t>
            </a:r>
            <a:r>
              <a:rPr dirty="0" err="1">
                <a:solidFill>
                  <a:srgbClr val="795E26"/>
                </a:solidFill>
              </a:rPr>
              <a:t>begin</a:t>
            </a:r>
            <a:r>
              <a:rPr dirty="0"/>
              <a:t>()) </a:t>
            </a:r>
            <a:r>
              <a:rPr dirty="0">
                <a:solidFill>
                  <a:srgbClr val="AF00DB"/>
                </a:solidFill>
              </a:rPr>
              <a:t>return</a:t>
            </a:r>
            <a:r>
              <a:rPr dirty="0"/>
              <a:t> </a:t>
            </a:r>
            <a:r>
              <a:rPr dirty="0">
                <a:solidFill>
                  <a:srgbClr val="0000FF"/>
                </a:solidFill>
              </a:rPr>
              <a:t>false</a:t>
            </a:r>
            <a:r>
              <a:rPr dirty="0"/>
              <a:t>;</a:t>
            </a:r>
          </a:p>
          <a:p>
            <a:pPr algn="l" defTabSz="457200">
              <a:lnSpc>
                <a:spcPct val="120000"/>
              </a:lnSpc>
              <a:defRPr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    </a:t>
            </a:r>
            <a:r>
              <a:rPr dirty="0">
                <a:solidFill>
                  <a:srgbClr val="001080"/>
                </a:solidFill>
              </a:rPr>
              <a:t>guest</a:t>
            </a:r>
            <a:r>
              <a:rPr dirty="0"/>
              <a:t> </a:t>
            </a:r>
            <a:r>
              <a:rPr dirty="0">
                <a:solidFill>
                  <a:srgbClr val="795E26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795E26"/>
                </a:solidFill>
              </a:rPr>
              <a:t>*</a:t>
            </a:r>
            <a:r>
              <a:rPr dirty="0"/>
              <a:t>(</a:t>
            </a:r>
            <a:r>
              <a:rPr dirty="0">
                <a:solidFill>
                  <a:srgbClr val="795E26"/>
                </a:solidFill>
              </a:rPr>
              <a:t>--</a:t>
            </a:r>
            <a:r>
              <a:rPr dirty="0">
                <a:solidFill>
                  <a:srgbClr val="001080"/>
                </a:solidFill>
              </a:rPr>
              <a:t>it</a:t>
            </a:r>
            <a:r>
              <a:rPr dirty="0"/>
              <a:t>);</a:t>
            </a:r>
          </a:p>
          <a:p>
            <a:pPr algn="l" defTabSz="457200">
              <a:lnSpc>
                <a:spcPct val="120000"/>
              </a:lnSpc>
              <a:defRPr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  <a:p>
            <a:pPr algn="l" defTabSz="457200">
              <a:lnSpc>
                <a:spcPct val="120000"/>
              </a:lnSpc>
              <a:defRPr b="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/>
              <a:t>        // to find the smallest table that can accommodate the guest</a:t>
            </a:r>
            <a:endParaRPr lang="en-US" dirty="0">
              <a:solidFill>
                <a:srgbClr val="000000"/>
              </a:solidFill>
            </a:endParaRPr>
          </a:p>
          <a:p>
            <a:pPr algn="l" defTabSz="457200">
              <a:lnSpc>
                <a:spcPct val="120000"/>
              </a:lnSpc>
              <a:defRPr b="0">
                <a:solidFill>
                  <a:srgbClr val="795E2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000000"/>
                </a:solidFill>
              </a:rPr>
              <a:t>        </a:t>
            </a:r>
            <a:r>
              <a:rPr dirty="0">
                <a:solidFill>
                  <a:srgbClr val="001080"/>
                </a:solidFill>
              </a:rPr>
              <a:t>table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1080"/>
                </a:solidFill>
              </a:rPr>
              <a:t>table_avl</a:t>
            </a:r>
            <a:r>
              <a:rPr dirty="0" err="1">
                <a:solidFill>
                  <a:srgbClr val="000000"/>
                </a:solidFill>
              </a:rPr>
              <a:t>.</a:t>
            </a:r>
            <a:r>
              <a:rPr dirty="0" err="1"/>
              <a:t>lower_bound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 err="1">
                <a:solidFill>
                  <a:srgbClr val="001080"/>
                </a:solidFill>
              </a:rPr>
              <a:t>guest</a:t>
            </a:r>
            <a:r>
              <a:rPr dirty="0" err="1">
                <a:solidFill>
                  <a:srgbClr val="000000"/>
                </a:solidFill>
              </a:rPr>
              <a:t>.</a:t>
            </a:r>
            <a:r>
              <a:rPr dirty="0" err="1">
                <a:solidFill>
                  <a:srgbClr val="001080"/>
                </a:solidFill>
              </a:rPr>
              <a:t>group</a:t>
            </a:r>
            <a:r>
              <a:rPr dirty="0">
                <a:solidFill>
                  <a:srgbClr val="000000"/>
                </a:solidFill>
              </a:rPr>
              <a:t>);</a:t>
            </a:r>
          </a:p>
          <a:p>
            <a:pPr algn="l" defTabSz="457200">
              <a:lnSpc>
                <a:spcPct val="120000"/>
              </a:lnSpc>
              <a:defRPr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lnSpc>
                <a:spcPct val="120000"/>
              </a:lnSpc>
              <a:defRPr b="0">
                <a:solidFill>
                  <a:srgbClr val="001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000000"/>
                </a:solidFill>
              </a:rPr>
              <a:t>    }</a:t>
            </a:r>
          </a:p>
          <a:p>
            <a:pPr algn="l" defTabSz="457200">
              <a:lnSpc>
                <a:spcPct val="120000"/>
              </a:lnSpc>
              <a:defRPr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...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Line"/>
          <p:cNvSpPr/>
          <p:nvPr/>
        </p:nvSpPr>
        <p:spPr>
          <a:xfrm flipV="1">
            <a:off x="1279963" y="977868"/>
            <a:ext cx="1" cy="1274262"/>
          </a:xfrm>
          <a:prstGeom prst="line">
            <a:avLst/>
          </a:prstGeom>
          <a:ln w="254000">
            <a:solidFill>
              <a:srgbClr val="912A29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808" name="Idea:  Release &amp; Assign the Table"/>
          <p:cNvSpPr txBox="1"/>
          <p:nvPr/>
        </p:nvSpPr>
        <p:spPr>
          <a:xfrm>
            <a:off x="1843980" y="969575"/>
            <a:ext cx="12648757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7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Idea: </a:t>
            </a:r>
            <a:r>
              <a:rPr>
                <a:latin typeface="Noto Sans Display Regular Light"/>
                <a:ea typeface="Noto Sans Display Regular Light"/>
                <a:cs typeface="Noto Sans Display Regular Light"/>
                <a:sym typeface="Noto Sans Display Regular Light"/>
              </a:rPr>
              <a:t> Release &amp; Assign the Table</a:t>
            </a:r>
            <a:endParaRPr>
              <a:solidFill>
                <a:schemeClr val="accent5">
                  <a:lumOff val="-29866"/>
                </a:schemeClr>
              </a:solidFill>
              <a:latin typeface="Noto Sans Display Regular Light"/>
              <a:ea typeface="Noto Sans Display Regular Light"/>
              <a:cs typeface="Noto Sans Display Regular Light"/>
              <a:sym typeface="Noto Sans Display Regular Light"/>
            </a:endParaRPr>
          </a:p>
        </p:txBody>
      </p:sp>
      <p:pic>
        <p:nvPicPr>
          <p:cNvPr id="809" name="6603531.png" descr="6603531.png"/>
          <p:cNvPicPr>
            <a:picLocks noChangeAspect="1"/>
          </p:cNvPicPr>
          <p:nvPr/>
        </p:nvPicPr>
        <p:blipFill>
          <a:blip r:embed="rId2">
            <a:alphaModFix amt="9617"/>
          </a:blip>
          <a:stretch>
            <a:fillRect/>
          </a:stretch>
        </p:blipFill>
        <p:spPr>
          <a:xfrm rot="19800000">
            <a:off x="19083556" y="-2173821"/>
            <a:ext cx="7989815" cy="7989816"/>
          </a:xfrm>
          <a:prstGeom prst="rect">
            <a:avLst/>
          </a:prstGeom>
          <a:ln w="12700">
            <a:miter lim="400000"/>
          </a:ln>
        </p:spPr>
      </p:pic>
      <p:sp>
        <p:nvSpPr>
          <p:cNvPr id="810" name="Rectangle"/>
          <p:cNvSpPr/>
          <p:nvPr/>
        </p:nvSpPr>
        <p:spPr>
          <a:xfrm>
            <a:off x="1928282" y="3004853"/>
            <a:ext cx="3533738" cy="1547467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11" name="assignTable()"/>
          <p:cNvSpPr txBox="1"/>
          <p:nvPr/>
        </p:nvSpPr>
        <p:spPr>
          <a:xfrm>
            <a:off x="2177501" y="3259925"/>
            <a:ext cx="303530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20000"/>
              </a:lnSpc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assignTable()</a:t>
            </a:r>
          </a:p>
        </p:txBody>
      </p:sp>
      <p:sp>
        <p:nvSpPr>
          <p:cNvPr id="812" name="Rectangle"/>
          <p:cNvSpPr/>
          <p:nvPr/>
        </p:nvSpPr>
        <p:spPr>
          <a:xfrm>
            <a:off x="1928282" y="2942760"/>
            <a:ext cx="3533738" cy="114140"/>
          </a:xfrm>
          <a:prstGeom prst="rect">
            <a:avLst/>
          </a:prstGeom>
          <a:solidFill>
            <a:srgbClr val="912A2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13" name="Do the table assignment procedure at the moment of “time”"/>
          <p:cNvSpPr txBox="1"/>
          <p:nvPr/>
        </p:nvSpPr>
        <p:spPr>
          <a:xfrm>
            <a:off x="5752972" y="3259925"/>
            <a:ext cx="1363522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20000"/>
              </a:lnSpc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Do the table assignment procedure at the moment of “time”</a:t>
            </a:r>
          </a:p>
        </p:txBody>
      </p:sp>
      <p:sp>
        <p:nvSpPr>
          <p:cNvPr id="814" name="bool assignTable(int time) {…"/>
          <p:cNvSpPr txBox="1"/>
          <p:nvPr/>
        </p:nvSpPr>
        <p:spPr>
          <a:xfrm>
            <a:off x="1927147" y="4263050"/>
            <a:ext cx="20529707" cy="78867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0" tIns="254000" rIns="254000" bIns="254000">
            <a:spAutoFit/>
          </a:bodyPr>
          <a:lstStyle/>
          <a:p>
            <a:pPr algn="l" defTabSz="457200">
              <a:lnSpc>
                <a:spcPct val="120000"/>
              </a:lnSpc>
              <a:defRPr b="0">
                <a:solidFill>
                  <a:srgbClr val="795E2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FF"/>
                </a:solidFill>
              </a:rPr>
              <a:t>bool</a:t>
            </a:r>
            <a:r>
              <a:rPr>
                <a:solidFill>
                  <a:srgbClr val="000000"/>
                </a:solidFill>
              </a:rPr>
              <a:t> </a:t>
            </a:r>
            <a:r>
              <a:t>assignTable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00FF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1080"/>
                </a:solidFill>
              </a:rPr>
              <a:t>time</a:t>
            </a:r>
            <a:r>
              <a:rPr>
                <a:solidFill>
                  <a:srgbClr val="000000"/>
                </a:solidFill>
              </a:rPr>
              <a:t>) {</a:t>
            </a:r>
          </a:p>
          <a:p>
            <a:pPr algn="l" defTabSz="457200">
              <a:lnSpc>
                <a:spcPct val="120000"/>
              </a:lnSpc>
              <a:defRPr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...</a:t>
            </a:r>
          </a:p>
          <a:p>
            <a:pPr algn="l" defTabSz="457200">
              <a:lnSpc>
                <a:spcPct val="120000"/>
              </a:lnSpc>
              <a:defRPr b="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// handle table availability</a:t>
            </a: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20000"/>
              </a:lnSpc>
              <a:defRPr b="0">
                <a:solidFill>
                  <a:srgbClr val="001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000FF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table_size</a:t>
            </a:r>
            <a:r>
              <a:rPr>
                <a:solidFill>
                  <a:srgbClr val="000000"/>
                </a:solidFill>
              </a:rPr>
              <a:t> = </a:t>
            </a:r>
            <a:r>
              <a:t>table</a:t>
            </a:r>
            <a:r>
              <a:rPr>
                <a:solidFill>
                  <a:srgbClr val="795E26"/>
                </a:solidFill>
              </a:rPr>
              <a:t>-&gt;</a:t>
            </a:r>
            <a:r>
              <a:t>first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 defTabSz="457200">
              <a:lnSpc>
                <a:spcPct val="120000"/>
              </a:lnSpc>
              <a:defRPr b="0">
                <a:solidFill>
                  <a:srgbClr val="001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table_avl</a:t>
            </a:r>
            <a:r>
              <a:rPr>
                <a:solidFill>
                  <a:srgbClr val="795E26"/>
                </a:solidFill>
              </a:rPr>
              <a:t>[</a:t>
            </a:r>
            <a:r>
              <a:t>table_size</a:t>
            </a:r>
            <a:r>
              <a:rPr>
                <a:solidFill>
                  <a:srgbClr val="795E26"/>
                </a:solidFill>
              </a:rPr>
              <a:t>]</a:t>
            </a:r>
            <a:r>
              <a:rPr>
                <a:solidFill>
                  <a:srgbClr val="000000"/>
                </a:solidFill>
              </a:rPr>
              <a:t>--;</a:t>
            </a:r>
          </a:p>
          <a:p>
            <a:pPr algn="l" defTabSz="457200">
              <a:lnSpc>
                <a:spcPct val="120000"/>
              </a:lnSpc>
              <a:defRPr b="0">
                <a:solidFill>
                  <a:srgbClr val="001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AF00DB"/>
                </a:solidFill>
              </a:rPr>
              <a:t>if</a:t>
            </a:r>
            <a:r>
              <a:rPr>
                <a:solidFill>
                  <a:srgbClr val="000000"/>
                </a:solidFill>
              </a:rPr>
              <a:t> (!</a:t>
            </a:r>
            <a:r>
              <a:t>table_avl</a:t>
            </a:r>
            <a:r>
              <a:rPr>
                <a:solidFill>
                  <a:srgbClr val="795E26"/>
                </a:solidFill>
              </a:rPr>
              <a:t>[</a:t>
            </a:r>
            <a:r>
              <a:t>table_size</a:t>
            </a:r>
            <a:r>
              <a:rPr>
                <a:solidFill>
                  <a:srgbClr val="795E26"/>
                </a:solidFill>
              </a:rPr>
              <a:t>]</a:t>
            </a:r>
            <a:r>
              <a:rPr>
                <a:solidFill>
                  <a:srgbClr val="000000"/>
                </a:solidFill>
              </a:rPr>
              <a:t>) </a:t>
            </a:r>
            <a:r>
              <a:t>table_avl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795E26"/>
                </a:solidFill>
              </a:rPr>
              <a:t>erase</a:t>
            </a:r>
            <a:r>
              <a:rPr>
                <a:solidFill>
                  <a:srgbClr val="000000"/>
                </a:solidFill>
              </a:rPr>
              <a:t>(</a:t>
            </a:r>
            <a:r>
              <a:t>table_size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algn="l" defTabSz="457200">
              <a:lnSpc>
                <a:spcPct val="120000"/>
              </a:lnSpc>
              <a:defRPr b="0">
                <a:solidFill>
                  <a:srgbClr val="001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table_use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795E26"/>
                </a:solidFill>
              </a:rPr>
              <a:t>insert</a:t>
            </a:r>
            <a:r>
              <a:rPr>
                <a:solidFill>
                  <a:srgbClr val="000000"/>
                </a:solidFill>
              </a:rPr>
              <a:t>({</a:t>
            </a:r>
            <a:r>
              <a:t>time</a:t>
            </a:r>
            <a:r>
              <a:rPr>
                <a:solidFill>
                  <a:srgbClr val="000000"/>
                </a:solidFill>
              </a:rPr>
              <a:t>+</a:t>
            </a:r>
            <a:r>
              <a:t>guest</a:t>
            </a:r>
            <a:r>
              <a:rPr>
                <a:solidFill>
                  <a:srgbClr val="000000"/>
                </a:solidFill>
              </a:rPr>
              <a:t>.</a:t>
            </a:r>
            <a:r>
              <a:t>duration, table_size</a:t>
            </a:r>
            <a:r>
              <a:rPr>
                <a:solidFill>
                  <a:srgbClr val="000000"/>
                </a:solidFill>
              </a:rPr>
              <a:t>});</a:t>
            </a:r>
          </a:p>
          <a:p>
            <a:pPr algn="l" defTabSz="457200">
              <a:lnSpc>
                <a:spcPct val="120000"/>
              </a:lnSpc>
              <a:defRPr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20000"/>
              </a:lnSpc>
              <a:defRPr b="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// record the answer and remove guest from the list</a:t>
            </a: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20000"/>
              </a:lnSpc>
              <a:defRPr b="0">
                <a:solidFill>
                  <a:srgbClr val="001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ans</a:t>
            </a:r>
            <a:r>
              <a:rPr>
                <a:solidFill>
                  <a:srgbClr val="000000"/>
                </a:solidFill>
              </a:rPr>
              <a:t>[</a:t>
            </a:r>
            <a:r>
              <a:t>guest</a:t>
            </a:r>
            <a:r>
              <a:rPr>
                <a:solidFill>
                  <a:srgbClr val="000000"/>
                </a:solidFill>
              </a:rPr>
              <a:t>.</a:t>
            </a:r>
            <a:r>
              <a:t>id</a:t>
            </a:r>
            <a:r>
              <a:rPr>
                <a:solidFill>
                  <a:srgbClr val="000000"/>
                </a:solidFill>
              </a:rPr>
              <a:t>] = </a:t>
            </a:r>
            <a:r>
              <a:t>time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 defTabSz="457200">
              <a:lnSpc>
                <a:spcPct val="120000"/>
              </a:lnSpc>
              <a:defRPr b="0">
                <a:solidFill>
                  <a:srgbClr val="001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waiting_arrival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795E26"/>
                </a:solidFill>
              </a:rPr>
              <a:t>erase</a:t>
            </a:r>
            <a:r>
              <a:rPr>
                <a:solidFill>
                  <a:srgbClr val="000000"/>
                </a:solidFill>
              </a:rPr>
              <a:t>(</a:t>
            </a:r>
            <a:r>
              <a:t>guest</a:t>
            </a:r>
            <a:r>
              <a:rPr>
                <a:solidFill>
                  <a:srgbClr val="000000"/>
                </a:solidFill>
              </a:rPr>
              <a:t>); </a:t>
            </a:r>
            <a:r>
              <a:t>waiting_group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795E26"/>
                </a:solidFill>
              </a:rPr>
              <a:t>erase</a:t>
            </a:r>
            <a:r>
              <a:rPr>
                <a:solidFill>
                  <a:srgbClr val="000000"/>
                </a:solidFill>
              </a:rPr>
              <a:t>(</a:t>
            </a:r>
            <a:r>
              <a:t>guest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algn="l" defTabSz="457200">
              <a:lnSpc>
                <a:spcPct val="120000"/>
              </a:lnSpc>
              <a:defRPr b="0">
                <a:solidFill>
                  <a:srgbClr val="AF00D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FF"/>
                </a:solidFill>
              </a:rPr>
              <a:t>true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 defTabSz="457200">
              <a:lnSpc>
                <a:spcPct val="120000"/>
              </a:lnSpc>
              <a:defRPr b="0">
                <a:solidFill>
                  <a:srgbClr val="AF00D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20000"/>
              </a:lnSpc>
              <a:defRPr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Line"/>
          <p:cNvSpPr/>
          <p:nvPr/>
        </p:nvSpPr>
        <p:spPr>
          <a:xfrm flipV="1">
            <a:off x="1279963" y="977868"/>
            <a:ext cx="1" cy="1274262"/>
          </a:xfrm>
          <a:prstGeom prst="line">
            <a:avLst/>
          </a:prstGeom>
          <a:ln w="254000">
            <a:solidFill>
              <a:srgbClr val="912A29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817" name="Idea:  Release &amp; Assign the Table"/>
          <p:cNvSpPr txBox="1"/>
          <p:nvPr/>
        </p:nvSpPr>
        <p:spPr>
          <a:xfrm>
            <a:off x="1843980" y="969575"/>
            <a:ext cx="12648757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7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Idea: </a:t>
            </a:r>
            <a:r>
              <a:rPr>
                <a:latin typeface="Noto Sans Display Regular Light"/>
                <a:ea typeface="Noto Sans Display Regular Light"/>
                <a:cs typeface="Noto Sans Display Regular Light"/>
                <a:sym typeface="Noto Sans Display Regular Light"/>
              </a:rPr>
              <a:t> Release &amp; Assign the Table</a:t>
            </a:r>
            <a:endParaRPr>
              <a:solidFill>
                <a:schemeClr val="accent5">
                  <a:lumOff val="-29866"/>
                </a:schemeClr>
              </a:solidFill>
              <a:latin typeface="Noto Sans Display Regular Light"/>
              <a:ea typeface="Noto Sans Display Regular Light"/>
              <a:cs typeface="Noto Sans Display Regular Light"/>
              <a:sym typeface="Noto Sans Display Regular Light"/>
            </a:endParaRPr>
          </a:p>
        </p:txBody>
      </p:sp>
      <p:pic>
        <p:nvPicPr>
          <p:cNvPr id="818" name="6603531.png" descr="6603531.png"/>
          <p:cNvPicPr>
            <a:picLocks noChangeAspect="1"/>
          </p:cNvPicPr>
          <p:nvPr/>
        </p:nvPicPr>
        <p:blipFill>
          <a:blip r:embed="rId2">
            <a:alphaModFix amt="9617"/>
          </a:blip>
          <a:stretch>
            <a:fillRect/>
          </a:stretch>
        </p:blipFill>
        <p:spPr>
          <a:xfrm rot="19800000">
            <a:off x="19083556" y="-2173821"/>
            <a:ext cx="7989815" cy="7989816"/>
          </a:xfrm>
          <a:prstGeom prst="rect">
            <a:avLst/>
          </a:prstGeom>
          <a:ln w="12700">
            <a:miter lim="400000"/>
          </a:ln>
        </p:spPr>
      </p:pic>
      <p:sp>
        <p:nvSpPr>
          <p:cNvPr id="819" name="Rectangle"/>
          <p:cNvSpPr/>
          <p:nvPr/>
        </p:nvSpPr>
        <p:spPr>
          <a:xfrm>
            <a:off x="1928282" y="3004853"/>
            <a:ext cx="3712555" cy="1547467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20" name="void releaseTable(int time) {…"/>
          <p:cNvSpPr txBox="1"/>
          <p:nvPr/>
        </p:nvSpPr>
        <p:spPr>
          <a:xfrm>
            <a:off x="1927147" y="4263050"/>
            <a:ext cx="20529707" cy="84201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0" tIns="254000" rIns="254000" bIns="254000">
            <a:spAutoFit/>
          </a:bodyPr>
          <a:lstStyle/>
          <a:p>
            <a:pPr algn="l" defTabSz="457200">
              <a:lnSpc>
                <a:spcPct val="120000"/>
              </a:lnSpc>
              <a:defRPr b="0">
                <a:solidFill>
                  <a:srgbClr val="795E2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0000FF"/>
                </a:solidFill>
              </a:rPr>
              <a:t>void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/>
              <a:t>releaseTable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>
                <a:solidFill>
                  <a:srgbClr val="0000FF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1080"/>
                </a:solidFill>
              </a:rPr>
              <a:t>time</a:t>
            </a:r>
            <a:r>
              <a:rPr dirty="0">
                <a:solidFill>
                  <a:srgbClr val="000000"/>
                </a:solidFill>
              </a:rPr>
              <a:t>) {</a:t>
            </a:r>
          </a:p>
          <a:p>
            <a:pPr algn="l" defTabSz="457200">
              <a:lnSpc>
                <a:spcPct val="120000"/>
              </a:lnSpc>
              <a:defRPr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</a:t>
            </a:r>
            <a:r>
              <a:rPr dirty="0">
                <a:solidFill>
                  <a:srgbClr val="AF00DB"/>
                </a:solidFill>
              </a:rPr>
              <a:t>while</a:t>
            </a:r>
            <a:r>
              <a:rPr dirty="0"/>
              <a:t> (</a:t>
            </a:r>
            <a:r>
              <a:rPr dirty="0" err="1">
                <a:solidFill>
                  <a:srgbClr val="001080"/>
                </a:solidFill>
              </a:rPr>
              <a:t>table_use</a:t>
            </a:r>
            <a:r>
              <a:rPr dirty="0" err="1"/>
              <a:t>.</a:t>
            </a:r>
            <a:r>
              <a:rPr dirty="0" err="1">
                <a:solidFill>
                  <a:srgbClr val="795E26"/>
                </a:solidFill>
              </a:rPr>
              <a:t>size</a:t>
            </a:r>
            <a:r>
              <a:rPr dirty="0"/>
              <a:t>() &amp;&amp; (</a:t>
            </a:r>
            <a:r>
              <a:rPr dirty="0">
                <a:solidFill>
                  <a:srgbClr val="795E26"/>
                </a:solidFill>
              </a:rPr>
              <a:t>*</a:t>
            </a:r>
            <a:r>
              <a:rPr dirty="0" err="1">
                <a:solidFill>
                  <a:srgbClr val="001080"/>
                </a:solidFill>
              </a:rPr>
              <a:t>table_use</a:t>
            </a:r>
            <a:r>
              <a:rPr dirty="0" err="1"/>
              <a:t>.</a:t>
            </a:r>
            <a:r>
              <a:rPr dirty="0" err="1">
                <a:solidFill>
                  <a:srgbClr val="795E26"/>
                </a:solidFill>
              </a:rPr>
              <a:t>begin</a:t>
            </a:r>
            <a:r>
              <a:rPr dirty="0"/>
              <a:t>()).</a:t>
            </a:r>
            <a:r>
              <a:rPr dirty="0">
                <a:solidFill>
                  <a:srgbClr val="001080"/>
                </a:solidFill>
              </a:rPr>
              <a:t>first</a:t>
            </a:r>
            <a:r>
              <a:rPr dirty="0"/>
              <a:t> &lt;= </a:t>
            </a:r>
            <a:r>
              <a:rPr dirty="0">
                <a:solidFill>
                  <a:srgbClr val="001080"/>
                </a:solidFill>
              </a:rPr>
              <a:t>time</a:t>
            </a:r>
            <a:r>
              <a:rPr dirty="0"/>
              <a:t>) {</a:t>
            </a:r>
          </a:p>
          <a:p>
            <a:pPr algn="l" defTabSz="457200">
              <a:lnSpc>
                <a:spcPct val="120000"/>
              </a:lnSpc>
              <a:defRPr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  <a:p>
            <a:pPr algn="l" defTabSz="457200">
              <a:lnSpc>
                <a:spcPct val="120000"/>
              </a:lnSpc>
              <a:defRPr b="0">
                <a:solidFill>
                  <a:srgbClr val="001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000000"/>
                </a:solidFill>
              </a:rPr>
              <a:t>        </a:t>
            </a:r>
            <a:r>
              <a:rPr dirty="0">
                <a:solidFill>
                  <a:srgbClr val="0000FF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/>
              <a:t>release_time</a:t>
            </a:r>
            <a:r>
              <a:rPr dirty="0">
                <a:solidFill>
                  <a:srgbClr val="000000"/>
                </a:solidFill>
              </a:rPr>
              <a:t> = (</a:t>
            </a:r>
            <a:r>
              <a:rPr dirty="0">
                <a:solidFill>
                  <a:srgbClr val="795E26"/>
                </a:solidFill>
              </a:rPr>
              <a:t>*</a:t>
            </a:r>
            <a:r>
              <a:rPr dirty="0" err="1"/>
              <a:t>table_use</a:t>
            </a:r>
            <a:r>
              <a:rPr dirty="0" err="1">
                <a:solidFill>
                  <a:srgbClr val="000000"/>
                </a:solidFill>
              </a:rPr>
              <a:t>.</a:t>
            </a:r>
            <a:r>
              <a:rPr dirty="0" err="1">
                <a:solidFill>
                  <a:srgbClr val="795E26"/>
                </a:solidFill>
              </a:rPr>
              <a:t>begin</a:t>
            </a:r>
            <a:r>
              <a:rPr dirty="0">
                <a:solidFill>
                  <a:srgbClr val="000000"/>
                </a:solidFill>
              </a:rPr>
              <a:t>()).first;</a:t>
            </a:r>
          </a:p>
          <a:p>
            <a:pPr algn="l" defTabSz="457200">
              <a:lnSpc>
                <a:spcPct val="120000"/>
              </a:lnSpc>
              <a:defRPr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    </a:t>
            </a:r>
            <a:r>
              <a:rPr dirty="0" err="1">
                <a:solidFill>
                  <a:srgbClr val="001080"/>
                </a:solidFill>
              </a:rPr>
              <a:t>table_avl</a:t>
            </a:r>
            <a:r>
              <a:rPr dirty="0">
                <a:solidFill>
                  <a:srgbClr val="795E26"/>
                </a:solidFill>
              </a:rPr>
              <a:t>[</a:t>
            </a:r>
            <a:r>
              <a:rPr dirty="0"/>
              <a:t>(</a:t>
            </a:r>
            <a:r>
              <a:rPr dirty="0">
                <a:solidFill>
                  <a:srgbClr val="795E26"/>
                </a:solidFill>
              </a:rPr>
              <a:t>*</a:t>
            </a:r>
            <a:r>
              <a:rPr dirty="0" err="1">
                <a:solidFill>
                  <a:srgbClr val="001080"/>
                </a:solidFill>
              </a:rPr>
              <a:t>table_use</a:t>
            </a:r>
            <a:r>
              <a:rPr dirty="0" err="1"/>
              <a:t>.</a:t>
            </a:r>
            <a:r>
              <a:rPr dirty="0" err="1">
                <a:solidFill>
                  <a:srgbClr val="795E26"/>
                </a:solidFill>
              </a:rPr>
              <a:t>begin</a:t>
            </a:r>
            <a:r>
              <a:rPr dirty="0"/>
              <a:t>()).</a:t>
            </a:r>
            <a:r>
              <a:rPr dirty="0">
                <a:solidFill>
                  <a:srgbClr val="001080"/>
                </a:solidFill>
              </a:rPr>
              <a:t>second</a:t>
            </a:r>
            <a:r>
              <a:rPr dirty="0">
                <a:solidFill>
                  <a:srgbClr val="795E26"/>
                </a:solidFill>
              </a:rPr>
              <a:t>]</a:t>
            </a:r>
            <a:r>
              <a:rPr dirty="0"/>
              <a:t>++;</a:t>
            </a:r>
          </a:p>
          <a:p>
            <a:pPr algn="l" defTabSz="457200">
              <a:lnSpc>
                <a:spcPct val="120000"/>
              </a:lnSpc>
              <a:defRPr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    </a:t>
            </a:r>
            <a:r>
              <a:rPr dirty="0" err="1">
                <a:solidFill>
                  <a:srgbClr val="001080"/>
                </a:solidFill>
              </a:rPr>
              <a:t>table_use</a:t>
            </a:r>
            <a:r>
              <a:rPr dirty="0" err="1"/>
              <a:t>.</a:t>
            </a:r>
            <a:r>
              <a:rPr dirty="0" err="1">
                <a:solidFill>
                  <a:srgbClr val="795E26"/>
                </a:solidFill>
              </a:rPr>
              <a:t>erase</a:t>
            </a:r>
            <a:r>
              <a:rPr dirty="0"/>
              <a:t>(</a:t>
            </a:r>
            <a:r>
              <a:rPr dirty="0" err="1"/>
              <a:t>table</a:t>
            </a:r>
            <a:r>
              <a:rPr dirty="0" err="1">
                <a:solidFill>
                  <a:srgbClr val="001080"/>
                </a:solidFill>
              </a:rPr>
              <a:t>_use</a:t>
            </a:r>
            <a:r>
              <a:rPr dirty="0" err="1"/>
              <a:t>.</a:t>
            </a:r>
            <a:r>
              <a:rPr dirty="0" err="1">
                <a:solidFill>
                  <a:srgbClr val="795E26"/>
                </a:solidFill>
              </a:rPr>
              <a:t>begin</a:t>
            </a:r>
            <a:r>
              <a:rPr dirty="0"/>
              <a:t>());</a:t>
            </a:r>
          </a:p>
          <a:p>
            <a:pPr algn="l" defTabSz="457200">
              <a:lnSpc>
                <a:spcPct val="120000"/>
              </a:lnSpc>
              <a:defRPr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  <a:p>
            <a:pPr algn="l" defTabSz="457200">
              <a:lnSpc>
                <a:spcPct val="120000"/>
              </a:lnSpc>
              <a:defRPr b="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    // table release simultaneously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lnSpc>
                <a:spcPct val="120000"/>
              </a:lnSpc>
              <a:defRPr b="0">
                <a:solidFill>
                  <a:srgbClr val="001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000000"/>
                </a:solidFill>
              </a:rPr>
              <a:t>        </a:t>
            </a:r>
            <a:r>
              <a:rPr dirty="0">
                <a:solidFill>
                  <a:srgbClr val="AF00DB"/>
                </a:solidFill>
              </a:rPr>
              <a:t>if</a:t>
            </a:r>
            <a:r>
              <a:rPr dirty="0">
                <a:solidFill>
                  <a:srgbClr val="000000"/>
                </a:solidFill>
              </a:rPr>
              <a:t> (</a:t>
            </a:r>
            <a:r>
              <a:rPr dirty="0" err="1"/>
              <a:t>table_use</a:t>
            </a:r>
            <a:r>
              <a:rPr dirty="0" err="1">
                <a:solidFill>
                  <a:srgbClr val="000000"/>
                </a:solidFill>
              </a:rPr>
              <a:t>.</a:t>
            </a:r>
            <a:r>
              <a:rPr dirty="0" err="1">
                <a:solidFill>
                  <a:srgbClr val="795E26"/>
                </a:solidFill>
              </a:rPr>
              <a:t>size</a:t>
            </a:r>
            <a:r>
              <a:rPr dirty="0">
                <a:solidFill>
                  <a:srgbClr val="000000"/>
                </a:solidFill>
              </a:rPr>
              <a:t>() &amp;&amp; ((</a:t>
            </a:r>
            <a:r>
              <a:rPr dirty="0">
                <a:solidFill>
                  <a:srgbClr val="795E26"/>
                </a:solidFill>
              </a:rPr>
              <a:t>*</a:t>
            </a:r>
            <a:r>
              <a:rPr dirty="0" err="1"/>
              <a:t>table_use</a:t>
            </a:r>
            <a:r>
              <a:rPr dirty="0" err="1">
                <a:solidFill>
                  <a:srgbClr val="000000"/>
                </a:solidFill>
              </a:rPr>
              <a:t>.</a:t>
            </a:r>
            <a:r>
              <a:rPr dirty="0" err="1">
                <a:solidFill>
                  <a:srgbClr val="795E26"/>
                </a:solidFill>
              </a:rPr>
              <a:t>begin</a:t>
            </a:r>
            <a:r>
              <a:rPr dirty="0">
                <a:solidFill>
                  <a:srgbClr val="000000"/>
                </a:solidFill>
              </a:rPr>
              <a:t>()).first) == </a:t>
            </a:r>
            <a:r>
              <a:rPr dirty="0" err="1"/>
              <a:t>release_time</a:t>
            </a:r>
            <a:r>
              <a:rPr dirty="0">
                <a:solidFill>
                  <a:srgbClr val="000000"/>
                </a:solidFill>
              </a:rPr>
              <a:t>) </a:t>
            </a:r>
            <a:r>
              <a:rPr dirty="0">
                <a:solidFill>
                  <a:srgbClr val="AF00DB"/>
                </a:solidFill>
              </a:rPr>
              <a:t>continue</a:t>
            </a:r>
            <a:r>
              <a:rPr dirty="0">
                <a:solidFill>
                  <a:srgbClr val="000000"/>
                </a:solidFill>
              </a:rPr>
              <a:t>;</a:t>
            </a:r>
          </a:p>
          <a:p>
            <a:pPr algn="l" defTabSz="457200">
              <a:lnSpc>
                <a:spcPct val="120000"/>
              </a:lnSpc>
              <a:defRPr b="0">
                <a:solidFill>
                  <a:srgbClr val="001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000000"/>
                </a:solidFill>
              </a:rPr>
              <a:t>        // table release simultaneously</a:t>
            </a:r>
          </a:p>
          <a:p>
            <a:pPr algn="l" defTabSz="457200">
              <a:lnSpc>
                <a:spcPct val="120000"/>
              </a:lnSpc>
              <a:defRPr b="0">
                <a:solidFill>
                  <a:srgbClr val="001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lnSpc>
                <a:spcPct val="120000"/>
              </a:lnSpc>
              <a:defRPr b="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000000"/>
                </a:solidFill>
              </a:rPr>
              <a:t>        </a:t>
            </a:r>
            <a:r>
              <a:rPr dirty="0">
                <a:solidFill>
                  <a:srgbClr val="387E22"/>
                </a:solidFill>
              </a:rPr>
              <a:t>// attempt to assign table</a:t>
            </a:r>
          </a:p>
          <a:p>
            <a:pPr algn="l" defTabSz="457200">
              <a:lnSpc>
                <a:spcPct val="120000"/>
              </a:lnSpc>
              <a:defRPr b="0">
                <a:solidFill>
                  <a:srgbClr val="001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000000"/>
                </a:solidFill>
              </a:rPr>
              <a:t>        </a:t>
            </a:r>
            <a:r>
              <a:rPr dirty="0">
                <a:solidFill>
                  <a:srgbClr val="AF00DB"/>
                </a:solidFill>
              </a:rPr>
              <a:t>while</a:t>
            </a:r>
            <a:r>
              <a:rPr dirty="0">
                <a:solidFill>
                  <a:srgbClr val="000000"/>
                </a:solidFill>
              </a:rPr>
              <a:t> (</a:t>
            </a:r>
            <a:r>
              <a:rPr dirty="0" err="1">
                <a:solidFill>
                  <a:srgbClr val="795E26"/>
                </a:solidFill>
              </a:rPr>
              <a:t>assignTable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 err="1"/>
              <a:t>release_time</a:t>
            </a:r>
            <a:r>
              <a:rPr dirty="0">
                <a:solidFill>
                  <a:srgbClr val="000000"/>
                </a:solidFill>
              </a:rPr>
              <a:t>));</a:t>
            </a:r>
          </a:p>
          <a:p>
            <a:pPr algn="l" defTabSz="457200">
              <a:lnSpc>
                <a:spcPct val="120000"/>
              </a:lnSpc>
              <a:defRPr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}</a:t>
            </a:r>
          </a:p>
          <a:p>
            <a:pPr algn="l" defTabSz="457200">
              <a:lnSpc>
                <a:spcPct val="120000"/>
              </a:lnSpc>
              <a:defRPr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}</a:t>
            </a:r>
          </a:p>
        </p:txBody>
      </p:sp>
      <p:sp>
        <p:nvSpPr>
          <p:cNvPr id="821" name="releaseTable()"/>
          <p:cNvSpPr txBox="1"/>
          <p:nvPr/>
        </p:nvSpPr>
        <p:spPr>
          <a:xfrm>
            <a:off x="2177501" y="3259925"/>
            <a:ext cx="321411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20000"/>
              </a:lnSpc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releaseTable()</a:t>
            </a:r>
          </a:p>
        </p:txBody>
      </p:sp>
      <p:sp>
        <p:nvSpPr>
          <p:cNvPr id="822" name="Rectangle"/>
          <p:cNvSpPr/>
          <p:nvPr/>
        </p:nvSpPr>
        <p:spPr>
          <a:xfrm>
            <a:off x="1928282" y="2942760"/>
            <a:ext cx="3712555" cy="114140"/>
          </a:xfrm>
          <a:prstGeom prst="rect">
            <a:avLst/>
          </a:prstGeom>
          <a:solidFill>
            <a:srgbClr val="912A2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23" name="Release all the tables before the moment of “time”"/>
          <p:cNvSpPr txBox="1"/>
          <p:nvPr/>
        </p:nvSpPr>
        <p:spPr>
          <a:xfrm>
            <a:off x="5918072" y="3259925"/>
            <a:ext cx="1143000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20000"/>
              </a:lnSpc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Release all the tables before the moment of “time”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Line"/>
          <p:cNvSpPr/>
          <p:nvPr/>
        </p:nvSpPr>
        <p:spPr>
          <a:xfrm flipV="1">
            <a:off x="1279963" y="977868"/>
            <a:ext cx="1" cy="1274262"/>
          </a:xfrm>
          <a:prstGeom prst="line">
            <a:avLst/>
          </a:prstGeom>
          <a:ln w="254000">
            <a:solidFill>
              <a:srgbClr val="912A29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826" name="Idea"/>
          <p:cNvSpPr txBox="1"/>
          <p:nvPr/>
        </p:nvSpPr>
        <p:spPr>
          <a:xfrm>
            <a:off x="1843980" y="969575"/>
            <a:ext cx="1860297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Idea</a:t>
            </a:r>
            <a:endParaRPr>
              <a:solidFill>
                <a:schemeClr val="accent5">
                  <a:lumOff val="-29866"/>
                </a:schemeClr>
              </a:solidFill>
              <a:latin typeface="Noto Sans Display Regular Light"/>
              <a:ea typeface="Noto Sans Display Regular Light"/>
              <a:cs typeface="Noto Sans Display Regular Light"/>
              <a:sym typeface="Noto Sans Display Regular Light"/>
            </a:endParaRPr>
          </a:p>
        </p:txBody>
      </p:sp>
      <p:pic>
        <p:nvPicPr>
          <p:cNvPr id="827" name="6603531.png" descr="6603531.png"/>
          <p:cNvPicPr>
            <a:picLocks noChangeAspect="1"/>
          </p:cNvPicPr>
          <p:nvPr/>
        </p:nvPicPr>
        <p:blipFill>
          <a:blip r:embed="rId2">
            <a:alphaModFix amt="9617"/>
          </a:blip>
          <a:stretch>
            <a:fillRect/>
          </a:stretch>
        </p:blipFill>
        <p:spPr>
          <a:xfrm rot="19800000">
            <a:off x="19083556" y="-2173821"/>
            <a:ext cx="7989815" cy="7989816"/>
          </a:xfrm>
          <a:prstGeom prst="rect">
            <a:avLst/>
          </a:prstGeom>
          <a:ln w="12700">
            <a:miter lim="400000"/>
          </a:ln>
        </p:spPr>
      </p:pic>
      <p:sp>
        <p:nvSpPr>
          <p:cNvPr id="828" name="Maintain the Waiting List…"/>
          <p:cNvSpPr txBox="1"/>
          <p:nvPr/>
        </p:nvSpPr>
        <p:spPr>
          <a:xfrm>
            <a:off x="1827972" y="2999698"/>
            <a:ext cx="8263679" cy="4074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661458" indent="-661458" algn="l">
              <a:lnSpc>
                <a:spcPct val="120000"/>
              </a:lnSpc>
              <a:buSzPct val="125000"/>
              <a:buChar char="•"/>
              <a:defRPr sz="5000" b="0">
                <a:solidFill>
                  <a:srgbClr val="D5D5D5"/>
                </a:solidFill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Maintain the Waiting List </a:t>
            </a:r>
          </a:p>
          <a:p>
            <a:pPr marL="661458" indent="-661458" algn="l">
              <a:lnSpc>
                <a:spcPct val="120000"/>
              </a:lnSpc>
              <a:buSzPct val="125000"/>
              <a:buChar char="•"/>
              <a:defRPr sz="5000" b="0">
                <a:solidFill>
                  <a:srgbClr val="D5D5D5"/>
                </a:solidFill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Maintain the Table Status</a:t>
            </a:r>
          </a:p>
          <a:p>
            <a:pPr marL="661458" indent="-661458" algn="l">
              <a:lnSpc>
                <a:spcPct val="120000"/>
              </a:lnSpc>
              <a:buSzPct val="125000"/>
              <a:buChar char="•"/>
              <a:defRPr sz="5000" b="0">
                <a:solidFill>
                  <a:srgbClr val="D5D5D5"/>
                </a:solidFill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Release &amp; Assign the Table</a:t>
            </a:r>
          </a:p>
          <a:p>
            <a:pPr marL="661458" indent="-661458" algn="l">
              <a:lnSpc>
                <a:spcPct val="120000"/>
              </a:lnSpc>
              <a:buSzPct val="125000"/>
              <a:buChar char="•"/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Solving the Problem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Line"/>
          <p:cNvSpPr/>
          <p:nvPr/>
        </p:nvSpPr>
        <p:spPr>
          <a:xfrm flipV="1">
            <a:off x="1279963" y="977868"/>
            <a:ext cx="1" cy="1274262"/>
          </a:xfrm>
          <a:prstGeom prst="line">
            <a:avLst/>
          </a:prstGeom>
          <a:ln w="254000">
            <a:solidFill>
              <a:srgbClr val="912A29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831" name="Idea:  Now we have…"/>
          <p:cNvSpPr txBox="1"/>
          <p:nvPr/>
        </p:nvSpPr>
        <p:spPr>
          <a:xfrm>
            <a:off x="1843980" y="969575"/>
            <a:ext cx="8201090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7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Idea: </a:t>
            </a:r>
            <a:r>
              <a:rPr>
                <a:latin typeface="Noto Sans Display Regular Light"/>
                <a:ea typeface="Noto Sans Display Regular Light"/>
                <a:cs typeface="Noto Sans Display Regular Light"/>
                <a:sym typeface="Noto Sans Display Regular Light"/>
              </a:rPr>
              <a:t> Now we have…</a:t>
            </a:r>
            <a:endParaRPr>
              <a:solidFill>
                <a:schemeClr val="accent5">
                  <a:lumOff val="-29866"/>
                </a:schemeClr>
              </a:solidFill>
              <a:latin typeface="Noto Sans Display Regular Light"/>
              <a:ea typeface="Noto Sans Display Regular Light"/>
              <a:cs typeface="Noto Sans Display Regular Light"/>
              <a:sym typeface="Noto Sans Display Regular Light"/>
            </a:endParaRPr>
          </a:p>
        </p:txBody>
      </p:sp>
      <p:pic>
        <p:nvPicPr>
          <p:cNvPr id="832" name="6603531.png" descr="6603531.png"/>
          <p:cNvPicPr>
            <a:picLocks noChangeAspect="1"/>
          </p:cNvPicPr>
          <p:nvPr/>
        </p:nvPicPr>
        <p:blipFill>
          <a:blip r:embed="rId2">
            <a:alphaModFix amt="9617"/>
          </a:blip>
          <a:stretch>
            <a:fillRect/>
          </a:stretch>
        </p:blipFill>
        <p:spPr>
          <a:xfrm rot="19800000">
            <a:off x="19083556" y="-2173821"/>
            <a:ext cx="7989815" cy="7989816"/>
          </a:xfrm>
          <a:prstGeom prst="rect">
            <a:avLst/>
          </a:prstGeom>
          <a:ln w="12700">
            <a:miter lim="400000"/>
          </a:ln>
        </p:spPr>
      </p:pic>
      <p:sp>
        <p:nvSpPr>
          <p:cNvPr id="833" name="Waiting list (sort by…)…"/>
          <p:cNvSpPr txBox="1"/>
          <p:nvPr/>
        </p:nvSpPr>
        <p:spPr>
          <a:xfrm>
            <a:off x="1804992" y="2885707"/>
            <a:ext cx="6816514" cy="303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661458" indent="-661458" algn="l">
              <a:lnSpc>
                <a:spcPct val="120000"/>
              </a:lnSpc>
              <a:buSzPct val="125000"/>
              <a:buChar char="•"/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Waiting list (sort by…)</a:t>
            </a:r>
          </a:p>
          <a:p>
            <a:pPr marL="1296458" lvl="1" indent="-661458" algn="l">
              <a:lnSpc>
                <a:spcPct val="120000"/>
              </a:lnSpc>
              <a:buSzPct val="125000"/>
              <a:buChar char="•"/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arrival time</a:t>
            </a:r>
          </a:p>
          <a:p>
            <a:pPr marL="1296458" lvl="1" indent="-661458" algn="l">
              <a:lnSpc>
                <a:spcPct val="120000"/>
              </a:lnSpc>
              <a:buSzPct val="125000"/>
              <a:buChar char="•"/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group size</a:t>
            </a:r>
          </a:p>
        </p:txBody>
      </p:sp>
      <p:sp>
        <p:nvSpPr>
          <p:cNvPr id="834" name="table_avl"/>
          <p:cNvSpPr txBox="1"/>
          <p:nvPr/>
        </p:nvSpPr>
        <p:spPr>
          <a:xfrm>
            <a:off x="9642568" y="7349465"/>
            <a:ext cx="4699001" cy="10160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0" tIns="254000" rIns="254000" bIns="254000">
            <a:spAutoFit/>
          </a:bodyPr>
          <a:lstStyle>
            <a:lvl1pPr algn="l" defTabSz="457200">
              <a:defRPr sz="3500" b="0">
                <a:solidFill>
                  <a:srgbClr val="03107B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table_avl</a:t>
            </a:r>
          </a:p>
        </p:txBody>
      </p:sp>
      <p:sp>
        <p:nvSpPr>
          <p:cNvPr id="835" name="Table…"/>
          <p:cNvSpPr txBox="1"/>
          <p:nvPr/>
        </p:nvSpPr>
        <p:spPr>
          <a:xfrm>
            <a:off x="1803400" y="6392024"/>
            <a:ext cx="5806864" cy="3037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661458" indent="-661458" algn="l">
              <a:lnSpc>
                <a:spcPct val="120000"/>
              </a:lnSpc>
              <a:buSzPct val="125000"/>
              <a:buChar char="•"/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Table</a:t>
            </a:r>
          </a:p>
          <a:p>
            <a:pPr marL="1296458" lvl="1" indent="-661458" algn="l">
              <a:lnSpc>
                <a:spcPct val="120000"/>
              </a:lnSpc>
              <a:buSzPct val="125000"/>
              <a:buChar char="•"/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Available tables</a:t>
            </a:r>
          </a:p>
          <a:p>
            <a:pPr marL="1296458" lvl="1" indent="-661458" algn="l">
              <a:lnSpc>
                <a:spcPct val="120000"/>
              </a:lnSpc>
              <a:buSzPct val="125000"/>
              <a:buChar char="•"/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Tables in use</a:t>
            </a:r>
          </a:p>
        </p:txBody>
      </p:sp>
      <p:sp>
        <p:nvSpPr>
          <p:cNvPr id="836" name="table_use"/>
          <p:cNvSpPr txBox="1"/>
          <p:nvPr/>
        </p:nvSpPr>
        <p:spPr>
          <a:xfrm>
            <a:off x="9642568" y="8403881"/>
            <a:ext cx="4699001" cy="10160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0" tIns="254000" rIns="254000" bIns="254000">
            <a:spAutoFit/>
          </a:bodyPr>
          <a:lstStyle>
            <a:lvl1pPr algn="l" defTabSz="457200">
              <a:defRPr sz="3500" b="0">
                <a:solidFill>
                  <a:srgbClr val="001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table_use</a:t>
            </a:r>
          </a:p>
        </p:txBody>
      </p:sp>
      <p:sp>
        <p:nvSpPr>
          <p:cNvPr id="837" name="waiting_arrival"/>
          <p:cNvSpPr txBox="1"/>
          <p:nvPr/>
        </p:nvSpPr>
        <p:spPr>
          <a:xfrm>
            <a:off x="9642568" y="3933807"/>
            <a:ext cx="4699001" cy="10160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0" tIns="254000" rIns="254000" bIns="254000">
            <a:spAutoFit/>
          </a:bodyPr>
          <a:lstStyle>
            <a:lvl1pPr algn="l" defTabSz="457200">
              <a:lnSpc>
                <a:spcPct val="120000"/>
              </a:lnSpc>
              <a:defRPr sz="3500" b="0">
                <a:solidFill>
                  <a:srgbClr val="001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>
              <a:defRPr>
                <a:solidFill>
                  <a:srgbClr val="0000FF"/>
                </a:solidFill>
              </a:defRPr>
            </a:pPr>
            <a:r>
              <a:rPr>
                <a:solidFill>
                  <a:srgbClr val="001080"/>
                </a:solidFill>
              </a:rPr>
              <a:t>waiting_arrival</a:t>
            </a:r>
          </a:p>
        </p:txBody>
      </p:sp>
      <p:sp>
        <p:nvSpPr>
          <p:cNvPr id="838" name="waiting_group"/>
          <p:cNvSpPr txBox="1"/>
          <p:nvPr/>
        </p:nvSpPr>
        <p:spPr>
          <a:xfrm>
            <a:off x="9642568" y="4997720"/>
            <a:ext cx="4699001" cy="10160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0" tIns="254000" rIns="254000" bIns="254000">
            <a:spAutoFit/>
          </a:bodyPr>
          <a:lstStyle>
            <a:lvl1pPr algn="l" defTabSz="457200">
              <a:lnSpc>
                <a:spcPct val="120000"/>
              </a:lnSpc>
              <a:defRPr sz="3500" b="0">
                <a:solidFill>
                  <a:srgbClr val="001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>
              <a:defRPr>
                <a:solidFill>
                  <a:srgbClr val="0000FF"/>
                </a:solidFill>
              </a:defRPr>
            </a:pPr>
            <a:r>
              <a:rPr>
                <a:solidFill>
                  <a:srgbClr val="001080"/>
                </a:solidFill>
              </a:rPr>
              <a:t>waiting_group</a:t>
            </a:r>
          </a:p>
        </p:txBody>
      </p:sp>
      <p:sp>
        <p:nvSpPr>
          <p:cNvPr id="839" name="Procedures"/>
          <p:cNvSpPr txBox="1"/>
          <p:nvPr/>
        </p:nvSpPr>
        <p:spPr>
          <a:xfrm>
            <a:off x="1803400" y="9898342"/>
            <a:ext cx="3961554" cy="303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661458" indent="-661458" algn="l">
              <a:lnSpc>
                <a:spcPct val="120000"/>
              </a:lnSpc>
              <a:buSzPct val="125000"/>
              <a:buChar char="•"/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  <a:lvl2pPr marL="1296458" indent="-661458" algn="l">
              <a:lnSpc>
                <a:spcPct val="120000"/>
              </a:lnSpc>
              <a:buSzPct val="125000"/>
              <a:buChar char="•"/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2pPr>
          </a:lstStyle>
          <a:p>
            <a:r>
              <a:t>Procedures</a:t>
            </a:r>
          </a:p>
          <a:p>
            <a:pPr lvl="1"/>
            <a:r>
              <a:t> </a:t>
            </a:r>
          </a:p>
        </p:txBody>
      </p:sp>
      <p:sp>
        <p:nvSpPr>
          <p:cNvPr id="840" name="assignTable()"/>
          <p:cNvSpPr txBox="1"/>
          <p:nvPr/>
        </p:nvSpPr>
        <p:spPr>
          <a:xfrm>
            <a:off x="3216857" y="10879811"/>
            <a:ext cx="4699001" cy="10160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0" tIns="254000" rIns="254000" bIns="254000">
            <a:spAutoFit/>
          </a:bodyPr>
          <a:lstStyle>
            <a:lvl1pPr algn="l" defTabSz="457200">
              <a:defRPr sz="3500" b="0">
                <a:solidFill>
                  <a:srgbClr val="03107B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assignTable()</a:t>
            </a:r>
          </a:p>
        </p:txBody>
      </p:sp>
      <p:sp>
        <p:nvSpPr>
          <p:cNvPr id="841" name="releaseTable()"/>
          <p:cNvSpPr txBox="1"/>
          <p:nvPr/>
        </p:nvSpPr>
        <p:spPr>
          <a:xfrm>
            <a:off x="3216857" y="11934227"/>
            <a:ext cx="4699001" cy="10160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0" tIns="254000" rIns="254000" bIns="254000">
            <a:spAutoFit/>
          </a:bodyPr>
          <a:lstStyle>
            <a:lvl1pPr algn="l" defTabSz="457200">
              <a:defRPr sz="3500" b="0">
                <a:solidFill>
                  <a:srgbClr val="001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releaseTable()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Rounded Rectangle"/>
          <p:cNvSpPr/>
          <p:nvPr/>
        </p:nvSpPr>
        <p:spPr>
          <a:xfrm>
            <a:off x="4300282" y="10085508"/>
            <a:ext cx="7782608" cy="2540001"/>
          </a:xfrm>
          <a:prstGeom prst="roundRect">
            <a:avLst>
              <a:gd name="adj" fmla="val 13022"/>
            </a:avLst>
          </a:prstGeom>
          <a:solidFill>
            <a:srgbClr val="EAEAE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843" name="Line"/>
          <p:cNvSpPr/>
          <p:nvPr/>
        </p:nvSpPr>
        <p:spPr>
          <a:xfrm flipV="1">
            <a:off x="1279963" y="977868"/>
            <a:ext cx="1" cy="1274262"/>
          </a:xfrm>
          <a:prstGeom prst="line">
            <a:avLst/>
          </a:prstGeom>
          <a:ln w="254000">
            <a:solidFill>
              <a:srgbClr val="912A29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844" name="Idea:  Solving the Problem"/>
          <p:cNvSpPr txBox="1"/>
          <p:nvPr/>
        </p:nvSpPr>
        <p:spPr>
          <a:xfrm>
            <a:off x="1843980" y="969575"/>
            <a:ext cx="10153778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7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Idea: </a:t>
            </a:r>
            <a:r>
              <a:rPr>
                <a:latin typeface="Noto Sans Display Regular Light"/>
                <a:ea typeface="Noto Sans Display Regular Light"/>
                <a:cs typeface="Noto Sans Display Regular Light"/>
                <a:sym typeface="Noto Sans Display Regular Light"/>
              </a:rPr>
              <a:t> Solving the Problem</a:t>
            </a:r>
            <a:endParaRPr>
              <a:solidFill>
                <a:schemeClr val="accent5">
                  <a:lumOff val="-29866"/>
                </a:schemeClr>
              </a:solidFill>
              <a:latin typeface="Noto Sans Display Regular Light"/>
              <a:ea typeface="Noto Sans Display Regular Light"/>
              <a:cs typeface="Noto Sans Display Regular Light"/>
              <a:sym typeface="Noto Sans Display Regular Light"/>
            </a:endParaRPr>
          </a:p>
        </p:txBody>
      </p:sp>
      <p:pic>
        <p:nvPicPr>
          <p:cNvPr id="845" name="6603531.png" descr="6603531.png"/>
          <p:cNvPicPr>
            <a:picLocks noChangeAspect="1"/>
          </p:cNvPicPr>
          <p:nvPr/>
        </p:nvPicPr>
        <p:blipFill>
          <a:blip r:embed="rId2">
            <a:alphaModFix amt="9617"/>
          </a:blip>
          <a:stretch>
            <a:fillRect/>
          </a:stretch>
        </p:blipFill>
        <p:spPr>
          <a:xfrm rot="19800000">
            <a:off x="19083556" y="-2173821"/>
            <a:ext cx="7989815" cy="7989816"/>
          </a:xfrm>
          <a:prstGeom prst="rect">
            <a:avLst/>
          </a:prstGeom>
          <a:ln w="12700">
            <a:miter lim="400000"/>
          </a:ln>
        </p:spPr>
      </p:pic>
      <p:sp>
        <p:nvSpPr>
          <p:cNvPr id="846" name="Rounded Rectangle"/>
          <p:cNvSpPr/>
          <p:nvPr/>
        </p:nvSpPr>
        <p:spPr>
          <a:xfrm>
            <a:off x="4300281" y="3403521"/>
            <a:ext cx="7854303" cy="2540001"/>
          </a:xfrm>
          <a:prstGeom prst="roundRect">
            <a:avLst>
              <a:gd name="adj" fmla="val 13022"/>
            </a:avLst>
          </a:prstGeom>
          <a:solidFill>
            <a:srgbClr val="EAEAE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47" name="Release the table before the next guest arrives."/>
          <p:cNvSpPr txBox="1"/>
          <p:nvPr/>
        </p:nvSpPr>
        <p:spPr>
          <a:xfrm>
            <a:off x="4309074" y="3759121"/>
            <a:ext cx="7854303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rPr dirty="0"/>
              <a:t>Release the table before the next guest arrives.</a:t>
            </a:r>
          </a:p>
        </p:txBody>
      </p:sp>
      <p:sp>
        <p:nvSpPr>
          <p:cNvPr id="848" name="Rounded Rectangle"/>
          <p:cNvSpPr/>
          <p:nvPr/>
        </p:nvSpPr>
        <p:spPr>
          <a:xfrm>
            <a:off x="4300282" y="6744514"/>
            <a:ext cx="7782608" cy="2540001"/>
          </a:xfrm>
          <a:prstGeom prst="roundRect">
            <a:avLst>
              <a:gd name="adj" fmla="val 13022"/>
            </a:avLst>
          </a:prstGeom>
          <a:solidFill>
            <a:srgbClr val="EAEAE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49" name="Attempt to assign the table to the guest on the list."/>
          <p:cNvSpPr txBox="1"/>
          <p:nvPr/>
        </p:nvSpPr>
        <p:spPr>
          <a:xfrm>
            <a:off x="4325887" y="10550880"/>
            <a:ext cx="7757003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rPr dirty="0"/>
              <a:t>Attempt to assign the table to the guest on the list.</a:t>
            </a:r>
          </a:p>
        </p:txBody>
      </p:sp>
      <p:sp>
        <p:nvSpPr>
          <p:cNvPr id="859" name="Connection Line"/>
          <p:cNvSpPr/>
          <p:nvPr/>
        </p:nvSpPr>
        <p:spPr>
          <a:xfrm>
            <a:off x="2891891" y="3128399"/>
            <a:ext cx="1417183" cy="1227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02" h="21600" extrusionOk="0">
                <a:moveTo>
                  <a:pt x="117" y="0"/>
                </a:moveTo>
                <a:cubicBezTo>
                  <a:pt x="-998" y="12972"/>
                  <a:pt x="5830" y="20172"/>
                  <a:pt x="20602" y="21600"/>
                </a:cubicBezTo>
              </a:path>
            </a:pathLst>
          </a:cu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52" name="Add the arrived guest to the waiting list."/>
          <p:cNvSpPr txBox="1"/>
          <p:nvPr/>
        </p:nvSpPr>
        <p:spPr>
          <a:xfrm>
            <a:off x="4315002" y="7208050"/>
            <a:ext cx="7757003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rPr dirty="0"/>
              <a:t>Add the arrived guest to the waiting list.</a:t>
            </a:r>
          </a:p>
        </p:txBody>
      </p:sp>
      <p:sp>
        <p:nvSpPr>
          <p:cNvPr id="860" name="Connection Line"/>
          <p:cNvSpPr/>
          <p:nvPr/>
        </p:nvSpPr>
        <p:spPr>
          <a:xfrm>
            <a:off x="12234995" y="5732612"/>
            <a:ext cx="824314" cy="15474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401" h="21600" extrusionOk="0">
                <a:moveTo>
                  <a:pt x="6459" y="21600"/>
                </a:moveTo>
                <a:cubicBezTo>
                  <a:pt x="21600" y="13168"/>
                  <a:pt x="19447" y="5968"/>
                  <a:pt x="0" y="0"/>
                </a:cubicBezTo>
              </a:path>
            </a:pathLst>
          </a:cu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61" name="Connection Line"/>
          <p:cNvSpPr/>
          <p:nvPr/>
        </p:nvSpPr>
        <p:spPr>
          <a:xfrm>
            <a:off x="12234995" y="9038587"/>
            <a:ext cx="824314" cy="15474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401" h="21600" extrusionOk="0">
                <a:moveTo>
                  <a:pt x="6459" y="0"/>
                </a:moveTo>
                <a:cubicBezTo>
                  <a:pt x="21600" y="8432"/>
                  <a:pt x="19447" y="15632"/>
                  <a:pt x="0" y="21600"/>
                </a:cubicBezTo>
              </a:path>
            </a:pathLst>
          </a:cu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62" name="Connection Line"/>
          <p:cNvSpPr/>
          <p:nvPr/>
        </p:nvSpPr>
        <p:spPr>
          <a:xfrm>
            <a:off x="3252169" y="9107733"/>
            <a:ext cx="824314" cy="15474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401" h="21600" extrusionOk="0">
                <a:moveTo>
                  <a:pt x="9942" y="0"/>
                </a:moveTo>
                <a:cubicBezTo>
                  <a:pt x="-5199" y="8432"/>
                  <a:pt x="-3046" y="15632"/>
                  <a:pt x="16401" y="21600"/>
                </a:cubicBezTo>
              </a:path>
            </a:pathLst>
          </a:custGeom>
          <a:ln w="1143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863" name="Connection Line"/>
          <p:cNvSpPr/>
          <p:nvPr/>
        </p:nvSpPr>
        <p:spPr>
          <a:xfrm>
            <a:off x="3259117" y="5675241"/>
            <a:ext cx="824314" cy="16514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401" h="21600" extrusionOk="0">
                <a:moveTo>
                  <a:pt x="9942" y="21600"/>
                </a:moveTo>
                <a:cubicBezTo>
                  <a:pt x="-5199" y="13168"/>
                  <a:pt x="-3046" y="5968"/>
                  <a:pt x="16401" y="0"/>
                </a:cubicBezTo>
              </a:path>
            </a:pathLst>
          </a:custGeom>
          <a:ln w="1143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857" name="Next guest has not yet arrived."/>
          <p:cNvSpPr txBox="1"/>
          <p:nvPr/>
        </p:nvSpPr>
        <p:spPr>
          <a:xfrm>
            <a:off x="13493010" y="5877012"/>
            <a:ext cx="7669560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Next guest has not yet arrived.</a:t>
            </a:r>
          </a:p>
        </p:txBody>
      </p:sp>
      <p:sp>
        <p:nvSpPr>
          <p:cNvPr id="858" name="Next guest has arrived."/>
          <p:cNvSpPr txBox="1"/>
          <p:nvPr/>
        </p:nvSpPr>
        <p:spPr>
          <a:xfrm>
            <a:off x="13596692" y="9507604"/>
            <a:ext cx="7669560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Next guest has arrived.</a:t>
            </a: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C7B9326-70D5-4324-9D4B-2541C5BBA68E}"/>
              </a:ext>
            </a:extLst>
          </p:cNvPr>
          <p:cNvCxnSpPr/>
          <p:nvPr/>
        </p:nvCxnSpPr>
        <p:spPr>
          <a:xfrm>
            <a:off x="13759543" y="3056709"/>
            <a:ext cx="781158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821A88B-81FC-42FC-80EB-83D94874CDC5}"/>
              </a:ext>
            </a:extLst>
          </p:cNvPr>
          <p:cNvCxnSpPr/>
          <p:nvPr/>
        </p:nvCxnSpPr>
        <p:spPr>
          <a:xfrm>
            <a:off x="14012091" y="2386149"/>
            <a:ext cx="0" cy="670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AFCB3C08-3C25-4888-B7DD-474054760473}"/>
              </a:ext>
            </a:extLst>
          </p:cNvPr>
          <p:cNvSpPr txBox="1"/>
          <p:nvPr/>
        </p:nvSpPr>
        <p:spPr>
          <a:xfrm>
            <a:off x="13254446" y="718708"/>
            <a:ext cx="1523998" cy="1487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1st guest arrival</a:t>
            </a:r>
            <a:endParaRPr kumimoji="0" lang="zh-TW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6AF0855D-BBB2-4459-B3E8-45C6B5AAA2E7}"/>
              </a:ext>
            </a:extLst>
          </p:cNvPr>
          <p:cNvCxnSpPr/>
          <p:nvPr/>
        </p:nvCxnSpPr>
        <p:spPr>
          <a:xfrm>
            <a:off x="15984584" y="2390500"/>
            <a:ext cx="0" cy="670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13A9CE2-2E84-4048-AA3D-53B9ED5B45F9}"/>
              </a:ext>
            </a:extLst>
          </p:cNvPr>
          <p:cNvSpPr txBox="1"/>
          <p:nvPr/>
        </p:nvSpPr>
        <p:spPr>
          <a:xfrm>
            <a:off x="15226939" y="723059"/>
            <a:ext cx="1523998" cy="1487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2nd guest arrival</a:t>
            </a:r>
            <a:endParaRPr kumimoji="0" lang="zh-TW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56710744-778E-4213-BB4F-286B538F4894}"/>
              </a:ext>
            </a:extLst>
          </p:cNvPr>
          <p:cNvCxnSpPr/>
          <p:nvPr/>
        </p:nvCxnSpPr>
        <p:spPr>
          <a:xfrm>
            <a:off x="20051502" y="2390502"/>
            <a:ext cx="0" cy="670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767EB8F-B822-4251-BDE1-05B1E1965221}"/>
              </a:ext>
            </a:extLst>
          </p:cNvPr>
          <p:cNvSpPr txBox="1"/>
          <p:nvPr/>
        </p:nvSpPr>
        <p:spPr>
          <a:xfrm>
            <a:off x="19293857" y="723061"/>
            <a:ext cx="1523998" cy="1487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nth guest arrival</a:t>
            </a:r>
            <a:endParaRPr kumimoji="0" lang="zh-TW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60F0F4E-FE17-41AC-815D-F482A0C831C5}"/>
              </a:ext>
            </a:extLst>
          </p:cNvPr>
          <p:cNvSpPr txBox="1"/>
          <p:nvPr/>
        </p:nvSpPr>
        <p:spPr>
          <a:xfrm>
            <a:off x="17199429" y="1675603"/>
            <a:ext cx="1440790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kumimoji="0" lang="zh-TW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Line"/>
          <p:cNvSpPr/>
          <p:nvPr/>
        </p:nvSpPr>
        <p:spPr>
          <a:xfrm flipV="1">
            <a:off x="1279963" y="977868"/>
            <a:ext cx="1" cy="1274262"/>
          </a:xfrm>
          <a:prstGeom prst="line">
            <a:avLst/>
          </a:prstGeom>
          <a:ln w="254000">
            <a:solidFill>
              <a:srgbClr val="912A29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866" name="Idea:  Solving the Problem"/>
          <p:cNvSpPr txBox="1"/>
          <p:nvPr/>
        </p:nvSpPr>
        <p:spPr>
          <a:xfrm>
            <a:off x="1843980" y="969575"/>
            <a:ext cx="10153778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7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Idea: </a:t>
            </a:r>
            <a:r>
              <a:rPr>
                <a:latin typeface="Noto Sans Display Regular Light"/>
                <a:ea typeface="Noto Sans Display Regular Light"/>
                <a:cs typeface="Noto Sans Display Regular Light"/>
                <a:sym typeface="Noto Sans Display Regular Light"/>
              </a:rPr>
              <a:t> Solving the Problem</a:t>
            </a:r>
            <a:endParaRPr>
              <a:solidFill>
                <a:schemeClr val="accent5">
                  <a:lumOff val="-29866"/>
                </a:schemeClr>
              </a:solidFill>
              <a:latin typeface="Noto Sans Display Regular Light"/>
              <a:ea typeface="Noto Sans Display Regular Light"/>
              <a:cs typeface="Noto Sans Display Regular Light"/>
              <a:sym typeface="Noto Sans Display Regular Light"/>
            </a:endParaRPr>
          </a:p>
        </p:txBody>
      </p:sp>
      <p:pic>
        <p:nvPicPr>
          <p:cNvPr id="867" name="6603531.png" descr="6603531.png"/>
          <p:cNvPicPr>
            <a:picLocks noChangeAspect="1"/>
          </p:cNvPicPr>
          <p:nvPr/>
        </p:nvPicPr>
        <p:blipFill>
          <a:blip r:embed="rId2">
            <a:alphaModFix amt="9617"/>
          </a:blip>
          <a:stretch>
            <a:fillRect/>
          </a:stretch>
        </p:blipFill>
        <p:spPr>
          <a:xfrm rot="19800000">
            <a:off x="19083556" y="-2173821"/>
            <a:ext cx="7989815" cy="7989816"/>
          </a:xfrm>
          <a:prstGeom prst="rect">
            <a:avLst/>
          </a:prstGeom>
          <a:ln w="12700">
            <a:miter lim="400000"/>
          </a:ln>
        </p:spPr>
      </p:pic>
      <p:sp>
        <p:nvSpPr>
          <p:cNvPr id="868" name="Rectangle"/>
          <p:cNvSpPr/>
          <p:nvPr/>
        </p:nvSpPr>
        <p:spPr>
          <a:xfrm>
            <a:off x="1928282" y="3004853"/>
            <a:ext cx="2041742" cy="1547467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69" name="main()"/>
          <p:cNvSpPr txBox="1"/>
          <p:nvPr/>
        </p:nvSpPr>
        <p:spPr>
          <a:xfrm>
            <a:off x="2177501" y="3259925"/>
            <a:ext cx="1543305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20000"/>
              </a:lnSpc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main()</a:t>
            </a:r>
          </a:p>
        </p:txBody>
      </p:sp>
      <p:sp>
        <p:nvSpPr>
          <p:cNvPr id="870" name="Rectangle"/>
          <p:cNvSpPr/>
          <p:nvPr/>
        </p:nvSpPr>
        <p:spPr>
          <a:xfrm>
            <a:off x="1928282" y="2942760"/>
            <a:ext cx="2041742" cy="114140"/>
          </a:xfrm>
          <a:prstGeom prst="rect">
            <a:avLst/>
          </a:prstGeom>
          <a:solidFill>
            <a:srgbClr val="912A2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71" name="Guest arr[N];…"/>
          <p:cNvSpPr txBox="1"/>
          <p:nvPr/>
        </p:nvSpPr>
        <p:spPr>
          <a:xfrm>
            <a:off x="1927147" y="4263050"/>
            <a:ext cx="20529707" cy="84201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0" tIns="254000" rIns="254000" bIns="254000">
            <a:spAutoFit/>
          </a:bodyPr>
          <a:lstStyle/>
          <a:p>
            <a:pPr algn="l" defTabSz="457200">
              <a:lnSpc>
                <a:spcPct val="120000"/>
              </a:lnSpc>
              <a:defRPr b="0">
                <a:solidFill>
                  <a:srgbClr val="001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427D96"/>
                </a:solidFill>
              </a:rPr>
              <a:t>Guest</a:t>
            </a:r>
            <a:r>
              <a:rPr>
                <a:solidFill>
                  <a:srgbClr val="000000"/>
                </a:solidFill>
              </a:rPr>
              <a:t> </a:t>
            </a:r>
            <a:r>
              <a:t>arr</a:t>
            </a:r>
            <a:r>
              <a:rPr>
                <a:solidFill>
                  <a:srgbClr val="000000"/>
                </a:solidFill>
              </a:rPr>
              <a:t>[</a:t>
            </a:r>
            <a:r>
              <a:t>N</a:t>
            </a:r>
            <a:r>
              <a:rPr>
                <a:solidFill>
                  <a:srgbClr val="000000"/>
                </a:solidFill>
              </a:rPr>
              <a:t>];</a:t>
            </a:r>
          </a:p>
          <a:p>
            <a:pPr algn="l" defTabSz="457200">
              <a:lnSpc>
                <a:spcPct val="120000"/>
              </a:lnSpc>
              <a:defRPr b="0">
                <a:solidFill>
                  <a:srgbClr val="001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20000"/>
              </a:lnSpc>
              <a:defRPr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AF00DB"/>
                </a:solidFill>
              </a:rPr>
              <a:t>for</a:t>
            </a:r>
            <a:r>
              <a:t> (</a:t>
            </a:r>
            <a:r>
              <a:rPr>
                <a:solidFill>
                  <a:srgbClr val="0000FF"/>
                </a:solidFill>
              </a:rPr>
              <a:t>int</a:t>
            </a:r>
            <a:r>
              <a:t> </a:t>
            </a:r>
            <a:r>
              <a:rPr>
                <a:solidFill>
                  <a:srgbClr val="001080"/>
                </a:solidFill>
              </a:rPr>
              <a:t>i</a:t>
            </a:r>
            <a:r>
              <a:t>=</a:t>
            </a:r>
            <a:r>
              <a:rPr>
                <a:solidFill>
                  <a:srgbClr val="098658"/>
                </a:solidFill>
              </a:rPr>
              <a:t>0</a:t>
            </a:r>
            <a:r>
              <a:t>; </a:t>
            </a:r>
            <a:r>
              <a:rPr>
                <a:solidFill>
                  <a:srgbClr val="001080"/>
                </a:solidFill>
              </a:rPr>
              <a:t>i</a:t>
            </a:r>
            <a:r>
              <a:t>&lt;</a:t>
            </a:r>
            <a:r>
              <a:rPr>
                <a:solidFill>
                  <a:srgbClr val="001080"/>
                </a:solidFill>
              </a:rPr>
              <a:t>n</a:t>
            </a:r>
            <a:r>
              <a:t>; </a:t>
            </a:r>
            <a:r>
              <a:rPr>
                <a:solidFill>
                  <a:srgbClr val="001080"/>
                </a:solidFill>
              </a:rPr>
              <a:t>i</a:t>
            </a:r>
            <a:r>
              <a:t>++) {</a:t>
            </a:r>
          </a:p>
          <a:p>
            <a:pPr algn="l" defTabSz="457200">
              <a:lnSpc>
                <a:spcPct val="120000"/>
              </a:lnSpc>
              <a:defRPr b="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// clear and assign table before i-th arrival</a:t>
            </a: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20000"/>
              </a:lnSpc>
              <a:defRPr b="0">
                <a:solidFill>
                  <a:srgbClr val="795E2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releaseTable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1080"/>
                </a:solidFill>
              </a:rPr>
              <a:t>arr</a:t>
            </a:r>
            <a:r>
              <a:rPr>
                <a:solidFill>
                  <a:srgbClr val="000000"/>
                </a:solidFill>
              </a:rPr>
              <a:t>[</a:t>
            </a:r>
            <a:r>
              <a:rPr>
                <a:solidFill>
                  <a:srgbClr val="001080"/>
                </a:solidFill>
              </a:rPr>
              <a:t>i</a:t>
            </a:r>
            <a:r>
              <a:rPr>
                <a:solidFill>
                  <a:srgbClr val="000000"/>
                </a:solidFill>
              </a:rPr>
              <a:t>].</a:t>
            </a:r>
            <a:r>
              <a:rPr>
                <a:solidFill>
                  <a:srgbClr val="001080"/>
                </a:solidFill>
              </a:rPr>
              <a:t>arrival</a:t>
            </a:r>
            <a:r>
              <a:rPr>
                <a:solidFill>
                  <a:srgbClr val="000000"/>
                </a:solidFill>
              </a:rPr>
              <a:t>-</a:t>
            </a:r>
            <a:r>
              <a:rPr>
                <a:solidFill>
                  <a:srgbClr val="098658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algn="l" defTabSz="457200">
              <a:lnSpc>
                <a:spcPct val="120000"/>
              </a:lnSpc>
              <a:defRPr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20000"/>
              </a:lnSpc>
              <a:defRPr b="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// add to waiting list</a:t>
            </a: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20000"/>
              </a:lnSpc>
              <a:defRPr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001080"/>
                </a:solidFill>
              </a:rPr>
              <a:t>waiting_arrival</a:t>
            </a:r>
            <a:r>
              <a:t>.</a:t>
            </a:r>
            <a:r>
              <a:rPr>
                <a:solidFill>
                  <a:srgbClr val="795E26"/>
                </a:solidFill>
              </a:rPr>
              <a:t>insert</a:t>
            </a:r>
            <a:r>
              <a:t>(</a:t>
            </a:r>
            <a:r>
              <a:rPr>
                <a:solidFill>
                  <a:srgbClr val="001080"/>
                </a:solidFill>
              </a:rPr>
              <a:t>arr</a:t>
            </a:r>
            <a:r>
              <a:t>[</a:t>
            </a:r>
            <a:r>
              <a:rPr>
                <a:solidFill>
                  <a:srgbClr val="001080"/>
                </a:solidFill>
              </a:rPr>
              <a:t>i</a:t>
            </a:r>
            <a:r>
              <a:t>]); </a:t>
            </a:r>
            <a:r>
              <a:rPr>
                <a:solidFill>
                  <a:srgbClr val="001080"/>
                </a:solidFill>
              </a:rPr>
              <a:t>waiting_group</a:t>
            </a:r>
            <a:r>
              <a:t>.</a:t>
            </a:r>
            <a:r>
              <a:rPr>
                <a:solidFill>
                  <a:srgbClr val="795E26"/>
                </a:solidFill>
              </a:rPr>
              <a:t>insert</a:t>
            </a:r>
            <a:r>
              <a:t>(</a:t>
            </a:r>
            <a:r>
              <a:rPr>
                <a:solidFill>
                  <a:srgbClr val="001080"/>
                </a:solidFill>
              </a:rPr>
              <a:t>arr</a:t>
            </a:r>
            <a:r>
              <a:t>[</a:t>
            </a:r>
            <a:r>
              <a:rPr>
                <a:solidFill>
                  <a:srgbClr val="001080"/>
                </a:solidFill>
              </a:rPr>
              <a:t>i</a:t>
            </a:r>
            <a:r>
              <a:t>]);</a:t>
            </a:r>
          </a:p>
          <a:p>
            <a:pPr algn="l" defTabSz="457200">
              <a:lnSpc>
                <a:spcPct val="120000"/>
              </a:lnSpc>
              <a:defRPr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457200">
              <a:lnSpc>
                <a:spcPct val="120000"/>
              </a:lnSpc>
              <a:defRPr b="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// clear all the table and try to assign table on i-th arrival</a:t>
            </a: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20000"/>
              </a:lnSpc>
              <a:defRPr b="0">
                <a:solidFill>
                  <a:srgbClr val="795E2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releaseTable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1080"/>
                </a:solidFill>
              </a:rPr>
              <a:t>arr</a:t>
            </a:r>
            <a:r>
              <a:rPr>
                <a:solidFill>
                  <a:srgbClr val="000000"/>
                </a:solidFill>
              </a:rPr>
              <a:t>[</a:t>
            </a:r>
            <a:r>
              <a:rPr>
                <a:solidFill>
                  <a:srgbClr val="001080"/>
                </a:solidFill>
              </a:rPr>
              <a:t>i</a:t>
            </a:r>
            <a:r>
              <a:rPr>
                <a:solidFill>
                  <a:srgbClr val="000000"/>
                </a:solidFill>
              </a:rPr>
              <a:t>].</a:t>
            </a:r>
            <a:r>
              <a:rPr>
                <a:solidFill>
                  <a:srgbClr val="001080"/>
                </a:solidFill>
              </a:rPr>
              <a:t>arrival</a:t>
            </a:r>
            <a:r>
              <a:rPr>
                <a:solidFill>
                  <a:srgbClr val="000000"/>
                </a:solidFill>
              </a:rPr>
              <a:t>); </a:t>
            </a:r>
            <a:r>
              <a:t>assignTable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1080"/>
                </a:solidFill>
              </a:rPr>
              <a:t>arr</a:t>
            </a:r>
            <a:r>
              <a:rPr>
                <a:solidFill>
                  <a:srgbClr val="000000"/>
                </a:solidFill>
              </a:rPr>
              <a:t>[</a:t>
            </a:r>
            <a:r>
              <a:rPr>
                <a:solidFill>
                  <a:srgbClr val="001080"/>
                </a:solidFill>
              </a:rPr>
              <a:t>i</a:t>
            </a:r>
            <a:r>
              <a:rPr>
                <a:solidFill>
                  <a:srgbClr val="000000"/>
                </a:solidFill>
              </a:rPr>
              <a:t>].</a:t>
            </a:r>
            <a:r>
              <a:rPr>
                <a:solidFill>
                  <a:srgbClr val="001080"/>
                </a:solidFill>
              </a:rPr>
              <a:t>arrival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algn="l" defTabSz="457200">
              <a:lnSpc>
                <a:spcPct val="120000"/>
              </a:lnSpc>
              <a:defRPr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  <a:p>
            <a:pPr algn="l" defTabSz="457200">
              <a:lnSpc>
                <a:spcPct val="120000"/>
              </a:lnSpc>
              <a:defRPr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457200">
              <a:lnSpc>
                <a:spcPct val="120000"/>
              </a:lnSpc>
              <a:defRPr b="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 clear all the remaining table</a:t>
            </a:r>
          </a:p>
          <a:p>
            <a:pPr algn="l" defTabSz="457200">
              <a:lnSpc>
                <a:spcPct val="120000"/>
              </a:lnSpc>
              <a:defRPr b="0">
                <a:solidFill>
                  <a:srgbClr val="795E2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AF00DB"/>
                </a:solidFill>
              </a:rPr>
              <a:t>if</a:t>
            </a:r>
            <a:r>
              <a:rPr>
                <a:solidFill>
                  <a:srgbClr val="000000"/>
                </a:solidFill>
              </a:rPr>
              <a:t> (</a:t>
            </a:r>
            <a:r>
              <a:rPr>
                <a:solidFill>
                  <a:srgbClr val="001080"/>
                </a:solidFill>
              </a:rPr>
              <a:t>waiting_arrival</a:t>
            </a:r>
            <a:r>
              <a:rPr>
                <a:solidFill>
                  <a:srgbClr val="000000"/>
                </a:solidFill>
              </a:rPr>
              <a:t>.</a:t>
            </a:r>
            <a:r>
              <a:t>size</a:t>
            </a:r>
            <a:r>
              <a:rPr>
                <a:solidFill>
                  <a:srgbClr val="000000"/>
                </a:solidFill>
              </a:rPr>
              <a:t>()) </a:t>
            </a:r>
            <a:r>
              <a:t>releaseTable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98658"/>
                </a:solidFill>
              </a:rPr>
              <a:t>1e9</a:t>
            </a:r>
            <a:r>
              <a:rPr>
                <a:solidFill>
                  <a:srgbClr val="000000"/>
                </a:solidFill>
              </a:rPr>
              <a:t>);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Line"/>
          <p:cNvSpPr/>
          <p:nvPr/>
        </p:nvSpPr>
        <p:spPr>
          <a:xfrm flipV="1">
            <a:off x="1279963" y="977868"/>
            <a:ext cx="1" cy="1274262"/>
          </a:xfrm>
          <a:prstGeom prst="line">
            <a:avLst/>
          </a:prstGeom>
          <a:ln w="254000">
            <a:solidFill>
              <a:srgbClr val="912A29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879" name="Good Luck!"/>
          <p:cNvSpPr txBox="1"/>
          <p:nvPr/>
        </p:nvSpPr>
        <p:spPr>
          <a:xfrm>
            <a:off x="1843980" y="969575"/>
            <a:ext cx="4508628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Good Luck!</a:t>
            </a:r>
            <a:endParaRPr>
              <a:solidFill>
                <a:schemeClr val="accent5">
                  <a:lumOff val="-29866"/>
                </a:schemeClr>
              </a:solidFill>
              <a:latin typeface="Noto Sans Display Regular Light"/>
              <a:ea typeface="Noto Sans Display Regular Light"/>
              <a:cs typeface="Noto Sans Display Regular Light"/>
              <a:sym typeface="Noto Sans Display Regular Light"/>
            </a:endParaRPr>
          </a:p>
        </p:txBody>
      </p:sp>
      <p:pic>
        <p:nvPicPr>
          <p:cNvPr id="880" name="6603531.png" descr="6603531.png"/>
          <p:cNvPicPr>
            <a:picLocks noChangeAspect="1"/>
          </p:cNvPicPr>
          <p:nvPr/>
        </p:nvPicPr>
        <p:blipFill>
          <a:blip r:embed="rId2">
            <a:alphaModFix amt="70441"/>
          </a:blip>
          <a:stretch>
            <a:fillRect/>
          </a:stretch>
        </p:blipFill>
        <p:spPr>
          <a:xfrm rot="19800000">
            <a:off x="19083556" y="-2173821"/>
            <a:ext cx="7989815" cy="7989816"/>
          </a:xfrm>
          <a:prstGeom prst="rect">
            <a:avLst/>
          </a:prstGeom>
          <a:ln w="12700">
            <a:miter lim="400000"/>
          </a:ln>
        </p:spPr>
      </p:pic>
      <p:sp>
        <p:nvSpPr>
          <p:cNvPr id="881" name="Let's become more familiar with these…"/>
          <p:cNvSpPr txBox="1"/>
          <p:nvPr/>
        </p:nvSpPr>
        <p:spPr>
          <a:xfrm>
            <a:off x="1905000" y="3140300"/>
            <a:ext cx="12359641" cy="200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Let's become more familiar with these </a:t>
            </a:r>
          </a:p>
          <a:p>
            <a:pPr algn="l">
              <a:lnSpc>
                <a:spcPct val="12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commonly used STLs through this problem!</a:t>
            </a:r>
          </a:p>
        </p:txBody>
      </p:sp>
      <p:pic>
        <p:nvPicPr>
          <p:cNvPr id="882" name="sticker-2-185.png" descr="sticker-2-18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7290" y="8167137"/>
            <a:ext cx="4368620" cy="4818331"/>
          </a:xfrm>
          <a:prstGeom prst="rect">
            <a:avLst/>
          </a:prstGeom>
          <a:ln w="12700">
            <a:miter lim="400000"/>
          </a:ln>
        </p:spPr>
      </p:pic>
      <p:sp>
        <p:nvSpPr>
          <p:cNvPr id="883" name="Happy Summer Holidays~"/>
          <p:cNvSpPr txBox="1"/>
          <p:nvPr/>
        </p:nvSpPr>
        <p:spPr>
          <a:xfrm>
            <a:off x="11929627" y="11671989"/>
            <a:ext cx="7167182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r">
              <a:defRPr sz="5000" b="0" i="1">
                <a:solidFill>
                  <a:schemeClr val="accent1">
                    <a:hueOff val="114395"/>
                    <a:lumOff val="-24975"/>
                  </a:schemeClr>
                </a:solidFill>
                <a:latin typeface="Noto Sans Display Regular Medium"/>
                <a:ea typeface="Noto Sans Display Regular Medium"/>
                <a:cs typeface="Noto Sans Display Regular Medium"/>
                <a:sym typeface="Noto Sans Display Regular Medium"/>
              </a:defRPr>
            </a:lvl1pPr>
          </a:lstStyle>
          <a:p>
            <a:r>
              <a:t>Happy Summer Holidays~</a:t>
            </a:r>
          </a:p>
        </p:txBody>
      </p:sp>
      <p:pic>
        <p:nvPicPr>
          <p:cNvPr id="8" name="Picture 2" descr="https://scontent-tpe1-1.xx.fbcdn.net/v/t39.30808-6/340776902_270763668618894_3808374127287368563_n.jpg?_nc_cat=109&amp;ccb=1-7&amp;_nc_sid=e3f864&amp;_nc_ohc=iInrvLrbXjAAX86iMtb&amp;_nc_ht=scontent-tpe1-1.xx&amp;oh=00_AfBGkMU9TN7B9jYkQBKHptjHIsD-XZNUuKJKuqsi9tJJlA&amp;oe=647DFF88">
            <a:extLst>
              <a:ext uri="{FF2B5EF4-FFF2-40B4-BE49-F238E27FC236}">
                <a16:creationId xmlns:a16="http://schemas.microsoft.com/office/drawing/2014/main" id="{A3274FCC-B94B-4C30-8F86-F0AA91EF7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76" y="5805684"/>
            <a:ext cx="13825083" cy="526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B88BA309-18C0-4DF7-BDB8-CBB9917002FC}"/>
              </a:ext>
            </a:extLst>
          </p:cNvPr>
          <p:cNvSpPr txBox="1"/>
          <p:nvPr/>
        </p:nvSpPr>
        <p:spPr>
          <a:xfrm>
            <a:off x="14965960" y="6122406"/>
            <a:ext cx="6256829" cy="21339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6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kumimoji="0" lang="zh-TW" altLang="en-US" sz="6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zh-TW" sz="6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feel </a:t>
            </a:r>
            <a:r>
              <a:rPr lang="en-US" altLang="zh-TW" sz="6600" dirty="0"/>
              <a:t>hungry again!!</a:t>
            </a:r>
            <a:endParaRPr kumimoji="0" lang="zh-TW" altLang="en-US" sz="6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Line"/>
          <p:cNvSpPr/>
          <p:nvPr/>
        </p:nvSpPr>
        <p:spPr>
          <a:xfrm flipV="1">
            <a:off x="1279963" y="977868"/>
            <a:ext cx="1" cy="1274262"/>
          </a:xfrm>
          <a:prstGeom prst="line">
            <a:avLst/>
          </a:prstGeom>
          <a:ln w="254000">
            <a:solidFill>
              <a:srgbClr val="912A29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8" name="Description"/>
          <p:cNvSpPr txBox="1"/>
          <p:nvPr/>
        </p:nvSpPr>
        <p:spPr>
          <a:xfrm>
            <a:off x="1843980" y="969575"/>
            <a:ext cx="4635755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Description</a:t>
            </a:r>
          </a:p>
        </p:txBody>
      </p:sp>
      <p:sp>
        <p:nvSpPr>
          <p:cNvPr id="139" name="Rectangle"/>
          <p:cNvSpPr/>
          <p:nvPr/>
        </p:nvSpPr>
        <p:spPr>
          <a:xfrm>
            <a:off x="1215984" y="3502824"/>
            <a:ext cx="7206946" cy="1178462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0" name="Waiting List"/>
          <p:cNvSpPr txBox="1"/>
          <p:nvPr/>
        </p:nvSpPr>
        <p:spPr>
          <a:xfrm>
            <a:off x="3248386" y="3878060"/>
            <a:ext cx="338518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5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Waiting List</a:t>
            </a:r>
          </a:p>
        </p:txBody>
      </p:sp>
      <p:sp>
        <p:nvSpPr>
          <p:cNvPr id="141" name="Line"/>
          <p:cNvSpPr/>
          <p:nvPr/>
        </p:nvSpPr>
        <p:spPr>
          <a:xfrm>
            <a:off x="1542066" y="6544133"/>
            <a:ext cx="655478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2" name="Arrival…"/>
          <p:cNvSpPr txBox="1"/>
          <p:nvPr/>
        </p:nvSpPr>
        <p:spPr>
          <a:xfrm>
            <a:off x="2931996" y="5039647"/>
            <a:ext cx="1398906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35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Arrival</a:t>
            </a:r>
          </a:p>
          <a:p>
            <a:pPr>
              <a:defRPr sz="35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Time</a:t>
            </a:r>
          </a:p>
        </p:txBody>
      </p:sp>
      <p:sp>
        <p:nvSpPr>
          <p:cNvPr id="143" name="Group…"/>
          <p:cNvSpPr txBox="1"/>
          <p:nvPr/>
        </p:nvSpPr>
        <p:spPr>
          <a:xfrm>
            <a:off x="4713794" y="5039647"/>
            <a:ext cx="1353567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35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Group</a:t>
            </a:r>
          </a:p>
          <a:p>
            <a:pPr>
              <a:defRPr sz="35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Size</a:t>
            </a:r>
          </a:p>
        </p:txBody>
      </p:sp>
      <p:sp>
        <p:nvSpPr>
          <p:cNvPr id="144" name="Dining…"/>
          <p:cNvSpPr txBox="1"/>
          <p:nvPr/>
        </p:nvSpPr>
        <p:spPr>
          <a:xfrm>
            <a:off x="6281030" y="5039647"/>
            <a:ext cx="1855852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35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Dining</a:t>
            </a:r>
          </a:p>
          <a:p>
            <a:pPr>
              <a:defRPr sz="35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Duration</a:t>
            </a:r>
          </a:p>
        </p:txBody>
      </p:sp>
      <p:sp>
        <p:nvSpPr>
          <p:cNvPr id="145" name="#3"/>
          <p:cNvSpPr txBox="1"/>
          <p:nvPr/>
        </p:nvSpPr>
        <p:spPr>
          <a:xfrm>
            <a:off x="1616363" y="9666943"/>
            <a:ext cx="840741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5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#3</a:t>
            </a:r>
          </a:p>
        </p:txBody>
      </p:sp>
      <p:sp>
        <p:nvSpPr>
          <p:cNvPr id="146" name="780"/>
          <p:cNvSpPr txBox="1"/>
          <p:nvPr/>
        </p:nvSpPr>
        <p:spPr>
          <a:xfrm>
            <a:off x="3062806" y="6950070"/>
            <a:ext cx="113728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5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780</a:t>
            </a:r>
          </a:p>
        </p:txBody>
      </p:sp>
      <p:sp>
        <p:nvSpPr>
          <p:cNvPr id="147" name="820"/>
          <p:cNvSpPr txBox="1"/>
          <p:nvPr/>
        </p:nvSpPr>
        <p:spPr>
          <a:xfrm>
            <a:off x="3062806" y="8308506"/>
            <a:ext cx="113728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5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820</a:t>
            </a:r>
          </a:p>
        </p:txBody>
      </p:sp>
      <p:sp>
        <p:nvSpPr>
          <p:cNvPr id="148" name="850"/>
          <p:cNvSpPr txBox="1"/>
          <p:nvPr/>
        </p:nvSpPr>
        <p:spPr>
          <a:xfrm>
            <a:off x="3062806" y="9666943"/>
            <a:ext cx="113728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5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850</a:t>
            </a:r>
          </a:p>
        </p:txBody>
      </p:sp>
      <p:sp>
        <p:nvSpPr>
          <p:cNvPr id="149" name="#2"/>
          <p:cNvSpPr txBox="1"/>
          <p:nvPr/>
        </p:nvSpPr>
        <p:spPr>
          <a:xfrm>
            <a:off x="1616363" y="8308506"/>
            <a:ext cx="840741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5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#2</a:t>
            </a:r>
          </a:p>
        </p:txBody>
      </p:sp>
      <p:sp>
        <p:nvSpPr>
          <p:cNvPr id="150" name="#1"/>
          <p:cNvSpPr txBox="1"/>
          <p:nvPr/>
        </p:nvSpPr>
        <p:spPr>
          <a:xfrm>
            <a:off x="1616363" y="6950070"/>
            <a:ext cx="840741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5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#1</a:t>
            </a:r>
          </a:p>
        </p:txBody>
      </p:sp>
      <p:sp>
        <p:nvSpPr>
          <p:cNvPr id="151" name="5"/>
          <p:cNvSpPr txBox="1"/>
          <p:nvPr/>
        </p:nvSpPr>
        <p:spPr>
          <a:xfrm>
            <a:off x="5162930" y="6950070"/>
            <a:ext cx="45529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5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5</a:t>
            </a:r>
          </a:p>
        </p:txBody>
      </p:sp>
      <p:sp>
        <p:nvSpPr>
          <p:cNvPr id="152" name="2"/>
          <p:cNvSpPr txBox="1"/>
          <p:nvPr/>
        </p:nvSpPr>
        <p:spPr>
          <a:xfrm>
            <a:off x="5162930" y="8308506"/>
            <a:ext cx="45529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5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2</a:t>
            </a:r>
          </a:p>
        </p:txBody>
      </p:sp>
      <p:sp>
        <p:nvSpPr>
          <p:cNvPr id="153" name="3"/>
          <p:cNvSpPr txBox="1"/>
          <p:nvPr/>
        </p:nvSpPr>
        <p:spPr>
          <a:xfrm>
            <a:off x="5162930" y="9666943"/>
            <a:ext cx="45529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5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3</a:t>
            </a:r>
          </a:p>
        </p:txBody>
      </p:sp>
      <p:sp>
        <p:nvSpPr>
          <p:cNvPr id="154" name="50"/>
          <p:cNvSpPr txBox="1"/>
          <p:nvPr/>
        </p:nvSpPr>
        <p:spPr>
          <a:xfrm>
            <a:off x="6810811" y="6950070"/>
            <a:ext cx="796291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5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50</a:t>
            </a:r>
          </a:p>
        </p:txBody>
      </p:sp>
      <p:sp>
        <p:nvSpPr>
          <p:cNvPr id="155" name="40"/>
          <p:cNvSpPr txBox="1"/>
          <p:nvPr/>
        </p:nvSpPr>
        <p:spPr>
          <a:xfrm>
            <a:off x="6810811" y="8308506"/>
            <a:ext cx="796291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5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40</a:t>
            </a:r>
          </a:p>
        </p:txBody>
      </p:sp>
      <p:sp>
        <p:nvSpPr>
          <p:cNvPr id="156" name="45"/>
          <p:cNvSpPr txBox="1"/>
          <p:nvPr/>
        </p:nvSpPr>
        <p:spPr>
          <a:xfrm>
            <a:off x="6810811" y="9666943"/>
            <a:ext cx="796291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5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45</a:t>
            </a:r>
          </a:p>
        </p:txBody>
      </p:sp>
      <p:sp>
        <p:nvSpPr>
          <p:cNvPr id="157" name="When a guest arrives, add them to the list"/>
          <p:cNvSpPr txBox="1"/>
          <p:nvPr/>
        </p:nvSpPr>
        <p:spPr>
          <a:xfrm>
            <a:off x="9110112" y="3878060"/>
            <a:ext cx="12406519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15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When a guest arrives, add them to the list</a:t>
            </a:r>
          </a:p>
        </p:txBody>
      </p:sp>
      <p:sp>
        <p:nvSpPr>
          <p:cNvPr id="160" name="Connection Line"/>
          <p:cNvSpPr/>
          <p:nvPr/>
        </p:nvSpPr>
        <p:spPr>
          <a:xfrm>
            <a:off x="7655896" y="9043756"/>
            <a:ext cx="2071762" cy="2022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5" h="21600" extrusionOk="0">
                <a:moveTo>
                  <a:pt x="20965" y="0"/>
                </a:moveTo>
                <a:cubicBezTo>
                  <a:pt x="21600" y="13664"/>
                  <a:pt x="14612" y="20864"/>
                  <a:pt x="0" y="21600"/>
                </a:cubicBezTo>
              </a:path>
            </a:pathLst>
          </a:custGeom>
          <a:ln w="1270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pic>
        <p:nvPicPr>
          <p:cNvPr id="159" name="6603531.png" descr="6603531.png"/>
          <p:cNvPicPr>
            <a:picLocks noChangeAspect="1"/>
          </p:cNvPicPr>
          <p:nvPr/>
        </p:nvPicPr>
        <p:blipFill>
          <a:blip r:embed="rId2">
            <a:alphaModFix amt="9617"/>
          </a:blip>
          <a:stretch>
            <a:fillRect/>
          </a:stretch>
        </p:blipFill>
        <p:spPr>
          <a:xfrm rot="19800000">
            <a:off x="19083556" y="-2173821"/>
            <a:ext cx="7989815" cy="7989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Line"/>
          <p:cNvSpPr/>
          <p:nvPr/>
        </p:nvSpPr>
        <p:spPr>
          <a:xfrm flipV="1">
            <a:off x="1279963" y="977868"/>
            <a:ext cx="1" cy="1274262"/>
          </a:xfrm>
          <a:prstGeom prst="line">
            <a:avLst/>
          </a:prstGeom>
          <a:ln w="254000">
            <a:solidFill>
              <a:srgbClr val="912A29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3" name="Description"/>
          <p:cNvSpPr txBox="1"/>
          <p:nvPr/>
        </p:nvSpPr>
        <p:spPr>
          <a:xfrm>
            <a:off x="1843980" y="969575"/>
            <a:ext cx="4635755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Description</a:t>
            </a:r>
          </a:p>
        </p:txBody>
      </p:sp>
      <p:sp>
        <p:nvSpPr>
          <p:cNvPr id="164" name="Rectangle"/>
          <p:cNvSpPr/>
          <p:nvPr/>
        </p:nvSpPr>
        <p:spPr>
          <a:xfrm>
            <a:off x="1215984" y="3502824"/>
            <a:ext cx="7206946" cy="1178462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5" name="Waiting List"/>
          <p:cNvSpPr txBox="1"/>
          <p:nvPr/>
        </p:nvSpPr>
        <p:spPr>
          <a:xfrm>
            <a:off x="3248386" y="3878060"/>
            <a:ext cx="338518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5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Waiting List</a:t>
            </a:r>
          </a:p>
        </p:txBody>
      </p:sp>
      <p:sp>
        <p:nvSpPr>
          <p:cNvPr id="166" name="Line"/>
          <p:cNvSpPr/>
          <p:nvPr/>
        </p:nvSpPr>
        <p:spPr>
          <a:xfrm>
            <a:off x="1542066" y="6544133"/>
            <a:ext cx="655478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7" name="Arrival…"/>
          <p:cNvSpPr txBox="1"/>
          <p:nvPr/>
        </p:nvSpPr>
        <p:spPr>
          <a:xfrm>
            <a:off x="2931996" y="5039647"/>
            <a:ext cx="1398906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35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Arrival</a:t>
            </a:r>
          </a:p>
          <a:p>
            <a:pPr>
              <a:defRPr sz="35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Time</a:t>
            </a:r>
          </a:p>
        </p:txBody>
      </p:sp>
      <p:sp>
        <p:nvSpPr>
          <p:cNvPr id="168" name="Group…"/>
          <p:cNvSpPr txBox="1"/>
          <p:nvPr/>
        </p:nvSpPr>
        <p:spPr>
          <a:xfrm>
            <a:off x="4713794" y="5039647"/>
            <a:ext cx="1353567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35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Group</a:t>
            </a:r>
          </a:p>
          <a:p>
            <a:pPr>
              <a:defRPr sz="35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Size</a:t>
            </a:r>
          </a:p>
        </p:txBody>
      </p:sp>
      <p:sp>
        <p:nvSpPr>
          <p:cNvPr id="169" name="Dining…"/>
          <p:cNvSpPr txBox="1"/>
          <p:nvPr/>
        </p:nvSpPr>
        <p:spPr>
          <a:xfrm>
            <a:off x="6281030" y="5039647"/>
            <a:ext cx="1855852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35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Dining</a:t>
            </a:r>
          </a:p>
          <a:p>
            <a:pPr>
              <a:defRPr sz="35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Duration</a:t>
            </a:r>
          </a:p>
        </p:txBody>
      </p:sp>
      <p:sp>
        <p:nvSpPr>
          <p:cNvPr id="170" name="#3"/>
          <p:cNvSpPr txBox="1"/>
          <p:nvPr/>
        </p:nvSpPr>
        <p:spPr>
          <a:xfrm>
            <a:off x="1616363" y="9666943"/>
            <a:ext cx="840741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5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#3</a:t>
            </a:r>
          </a:p>
        </p:txBody>
      </p:sp>
      <p:sp>
        <p:nvSpPr>
          <p:cNvPr id="171" name="780"/>
          <p:cNvSpPr txBox="1"/>
          <p:nvPr/>
        </p:nvSpPr>
        <p:spPr>
          <a:xfrm>
            <a:off x="3062806" y="6950070"/>
            <a:ext cx="113728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5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780</a:t>
            </a:r>
          </a:p>
        </p:txBody>
      </p:sp>
      <p:sp>
        <p:nvSpPr>
          <p:cNvPr id="172" name="820"/>
          <p:cNvSpPr txBox="1"/>
          <p:nvPr/>
        </p:nvSpPr>
        <p:spPr>
          <a:xfrm>
            <a:off x="3062806" y="8308506"/>
            <a:ext cx="113728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5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820</a:t>
            </a:r>
          </a:p>
        </p:txBody>
      </p:sp>
      <p:sp>
        <p:nvSpPr>
          <p:cNvPr id="173" name="850"/>
          <p:cNvSpPr txBox="1"/>
          <p:nvPr/>
        </p:nvSpPr>
        <p:spPr>
          <a:xfrm>
            <a:off x="3062806" y="9666943"/>
            <a:ext cx="113728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5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850</a:t>
            </a:r>
          </a:p>
        </p:txBody>
      </p:sp>
      <p:sp>
        <p:nvSpPr>
          <p:cNvPr id="174" name="#2"/>
          <p:cNvSpPr txBox="1"/>
          <p:nvPr/>
        </p:nvSpPr>
        <p:spPr>
          <a:xfrm>
            <a:off x="1616363" y="8308506"/>
            <a:ext cx="840741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5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#2</a:t>
            </a:r>
          </a:p>
        </p:txBody>
      </p:sp>
      <p:sp>
        <p:nvSpPr>
          <p:cNvPr id="175" name="#1"/>
          <p:cNvSpPr txBox="1"/>
          <p:nvPr/>
        </p:nvSpPr>
        <p:spPr>
          <a:xfrm>
            <a:off x="1616363" y="6950070"/>
            <a:ext cx="840741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5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#1</a:t>
            </a:r>
          </a:p>
        </p:txBody>
      </p:sp>
      <p:sp>
        <p:nvSpPr>
          <p:cNvPr id="176" name="5"/>
          <p:cNvSpPr txBox="1"/>
          <p:nvPr/>
        </p:nvSpPr>
        <p:spPr>
          <a:xfrm>
            <a:off x="5162930" y="6950070"/>
            <a:ext cx="45529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5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5</a:t>
            </a:r>
          </a:p>
        </p:txBody>
      </p:sp>
      <p:sp>
        <p:nvSpPr>
          <p:cNvPr id="177" name="2"/>
          <p:cNvSpPr txBox="1"/>
          <p:nvPr/>
        </p:nvSpPr>
        <p:spPr>
          <a:xfrm>
            <a:off x="5162930" y="8308506"/>
            <a:ext cx="45529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5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2</a:t>
            </a:r>
          </a:p>
        </p:txBody>
      </p:sp>
      <p:sp>
        <p:nvSpPr>
          <p:cNvPr id="178" name="3"/>
          <p:cNvSpPr txBox="1"/>
          <p:nvPr/>
        </p:nvSpPr>
        <p:spPr>
          <a:xfrm>
            <a:off x="5162930" y="9666943"/>
            <a:ext cx="45529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5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3</a:t>
            </a:r>
          </a:p>
        </p:txBody>
      </p:sp>
      <p:sp>
        <p:nvSpPr>
          <p:cNvPr id="179" name="50"/>
          <p:cNvSpPr txBox="1"/>
          <p:nvPr/>
        </p:nvSpPr>
        <p:spPr>
          <a:xfrm>
            <a:off x="6810811" y="6950070"/>
            <a:ext cx="796291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5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50</a:t>
            </a:r>
          </a:p>
        </p:txBody>
      </p:sp>
      <p:sp>
        <p:nvSpPr>
          <p:cNvPr id="180" name="40"/>
          <p:cNvSpPr txBox="1"/>
          <p:nvPr/>
        </p:nvSpPr>
        <p:spPr>
          <a:xfrm>
            <a:off x="6810811" y="8308506"/>
            <a:ext cx="796291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5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40</a:t>
            </a:r>
          </a:p>
        </p:txBody>
      </p:sp>
      <p:sp>
        <p:nvSpPr>
          <p:cNvPr id="181" name="45"/>
          <p:cNvSpPr txBox="1"/>
          <p:nvPr/>
        </p:nvSpPr>
        <p:spPr>
          <a:xfrm>
            <a:off x="6810811" y="9666943"/>
            <a:ext cx="796291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5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45</a:t>
            </a:r>
          </a:p>
        </p:txBody>
      </p:sp>
      <p:sp>
        <p:nvSpPr>
          <p:cNvPr id="182" name="When a guest arrives, add them to the list"/>
          <p:cNvSpPr txBox="1"/>
          <p:nvPr/>
        </p:nvSpPr>
        <p:spPr>
          <a:xfrm>
            <a:off x="9110112" y="3878060"/>
            <a:ext cx="12406519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15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When a guest arrives, add them to the list</a:t>
            </a:r>
          </a:p>
        </p:txBody>
      </p:sp>
      <p:sp>
        <p:nvSpPr>
          <p:cNvPr id="183" name="Whenever a new guest arrives or some occupied tables are released…"/>
          <p:cNvSpPr txBox="1"/>
          <p:nvPr/>
        </p:nvSpPr>
        <p:spPr>
          <a:xfrm>
            <a:off x="9110112" y="5629733"/>
            <a:ext cx="12406519" cy="200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12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rPr dirty="0"/>
              <a:t>Whenever a new guest arrives or some occupied tables are released</a:t>
            </a:r>
            <a:r>
              <a:rPr lang="en-US" dirty="0"/>
              <a:t>,</a:t>
            </a:r>
            <a:endParaRPr dirty="0"/>
          </a:p>
        </p:txBody>
      </p:sp>
      <p:sp>
        <p:nvSpPr>
          <p:cNvPr id="184" name="The 1st guest on the waiting list can be accommodated…"/>
          <p:cNvSpPr txBox="1"/>
          <p:nvPr/>
        </p:nvSpPr>
        <p:spPr>
          <a:xfrm>
            <a:off x="9150725" y="8332979"/>
            <a:ext cx="13390193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508000" indent="-508000" algn="l">
              <a:buSzPct val="125000"/>
              <a:buChar char="•"/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rPr dirty="0"/>
              <a:t>The 1st guest on the waiting list can be accommodated</a:t>
            </a:r>
            <a:r>
              <a:rPr lang="en-US" dirty="0"/>
              <a:t>.</a:t>
            </a:r>
            <a:endParaRPr dirty="0"/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rPr dirty="0"/>
              <a:t>    </a:t>
            </a:r>
            <a:r>
              <a:rPr dirty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Noto Sans Display Regular SemiBold"/>
                <a:ea typeface="Noto Sans Display Regular SemiBold"/>
                <a:cs typeface="Noto Sans Display Regular SemiBold"/>
                <a:sym typeface="Noto Sans Display Regular SemiBold"/>
              </a:rPr>
              <a:t>Assign the smallest table to them!</a:t>
            </a:r>
          </a:p>
        </p:txBody>
      </p:sp>
      <p:sp>
        <p:nvSpPr>
          <p:cNvPr id="185" name="Rounded Rectangle"/>
          <p:cNvSpPr/>
          <p:nvPr/>
        </p:nvSpPr>
        <p:spPr>
          <a:xfrm>
            <a:off x="1406208" y="7088250"/>
            <a:ext cx="6826498" cy="1091176"/>
          </a:xfrm>
          <a:prstGeom prst="roundRect">
            <a:avLst>
              <a:gd name="adj" fmla="val 20662"/>
            </a:avLst>
          </a:prstGeom>
          <a:ln w="76200">
            <a:solidFill>
              <a:schemeClr val="accent3">
                <a:hueOff val="914337"/>
                <a:satOff val="31515"/>
                <a:lumOff val="-3079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6" name="Some other guests on the waiting list can be accommodated…"/>
          <p:cNvSpPr txBox="1"/>
          <p:nvPr/>
        </p:nvSpPr>
        <p:spPr>
          <a:xfrm>
            <a:off x="9150725" y="10299625"/>
            <a:ext cx="14389087" cy="219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508000" indent="-508000" algn="l">
              <a:buSzPct val="125000"/>
              <a:buChar char="•"/>
              <a:defRPr sz="4000" b="0">
                <a:solidFill>
                  <a:srgbClr val="D5D5D5"/>
                </a:solidFill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Some other guests on the waiting list can be accommodated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    </a:t>
            </a:r>
            <a:r>
              <a:rPr>
                <a:solidFill>
                  <a:srgbClr val="D5D5D5"/>
                </a:solidFill>
              </a:rPr>
              <a:t>then, select the guest with the largest group size</a:t>
            </a:r>
          </a:p>
          <a:p>
            <a:pPr algn="l">
              <a:defRPr sz="4000" b="0">
                <a:solidFill>
                  <a:srgbClr val="D5D5D5"/>
                </a:solidFill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    </a:t>
            </a:r>
            <a:r>
              <a:rPr>
                <a:latin typeface="Noto Sans Display Regular SemiBold"/>
                <a:ea typeface="Noto Sans Display Regular SemiBold"/>
                <a:cs typeface="Noto Sans Display Regular SemiBold"/>
                <a:sym typeface="Noto Sans Display Regular SemiBold"/>
              </a:rPr>
              <a:t>Assign the smallest table to them!</a:t>
            </a:r>
          </a:p>
        </p:txBody>
      </p:sp>
      <p:pic>
        <p:nvPicPr>
          <p:cNvPr id="187" name="6603531.png" descr="6603531.png"/>
          <p:cNvPicPr>
            <a:picLocks noChangeAspect="1"/>
          </p:cNvPicPr>
          <p:nvPr/>
        </p:nvPicPr>
        <p:blipFill>
          <a:blip r:embed="rId2">
            <a:alphaModFix amt="9617"/>
          </a:blip>
          <a:stretch>
            <a:fillRect/>
          </a:stretch>
        </p:blipFill>
        <p:spPr>
          <a:xfrm rot="19800000">
            <a:off x="19083556" y="-2173821"/>
            <a:ext cx="7989815" cy="7989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Line"/>
          <p:cNvSpPr/>
          <p:nvPr/>
        </p:nvSpPr>
        <p:spPr>
          <a:xfrm flipV="1">
            <a:off x="1279963" y="977868"/>
            <a:ext cx="1" cy="1274262"/>
          </a:xfrm>
          <a:prstGeom prst="line">
            <a:avLst/>
          </a:prstGeom>
          <a:ln w="254000">
            <a:solidFill>
              <a:srgbClr val="912A29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90" name="Description"/>
          <p:cNvSpPr txBox="1"/>
          <p:nvPr/>
        </p:nvSpPr>
        <p:spPr>
          <a:xfrm>
            <a:off x="1843980" y="969575"/>
            <a:ext cx="4635755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Description</a:t>
            </a:r>
          </a:p>
        </p:txBody>
      </p:sp>
      <p:sp>
        <p:nvSpPr>
          <p:cNvPr id="191" name="Rectangle"/>
          <p:cNvSpPr/>
          <p:nvPr/>
        </p:nvSpPr>
        <p:spPr>
          <a:xfrm>
            <a:off x="1215984" y="3502824"/>
            <a:ext cx="7206946" cy="1178462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" name="Waiting List"/>
          <p:cNvSpPr txBox="1"/>
          <p:nvPr/>
        </p:nvSpPr>
        <p:spPr>
          <a:xfrm>
            <a:off x="3248386" y="3878060"/>
            <a:ext cx="338518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5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Waiting List</a:t>
            </a:r>
          </a:p>
        </p:txBody>
      </p:sp>
      <p:sp>
        <p:nvSpPr>
          <p:cNvPr id="193" name="Line"/>
          <p:cNvSpPr/>
          <p:nvPr/>
        </p:nvSpPr>
        <p:spPr>
          <a:xfrm>
            <a:off x="1542066" y="6544133"/>
            <a:ext cx="655478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94" name="Arrival…"/>
          <p:cNvSpPr txBox="1"/>
          <p:nvPr/>
        </p:nvSpPr>
        <p:spPr>
          <a:xfrm>
            <a:off x="2931996" y="5039647"/>
            <a:ext cx="1398906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35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Arrival</a:t>
            </a:r>
          </a:p>
          <a:p>
            <a:pPr>
              <a:defRPr sz="35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Time</a:t>
            </a:r>
          </a:p>
        </p:txBody>
      </p:sp>
      <p:sp>
        <p:nvSpPr>
          <p:cNvPr id="195" name="Group…"/>
          <p:cNvSpPr txBox="1"/>
          <p:nvPr/>
        </p:nvSpPr>
        <p:spPr>
          <a:xfrm>
            <a:off x="4713794" y="5039647"/>
            <a:ext cx="1353567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35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Group</a:t>
            </a:r>
          </a:p>
          <a:p>
            <a:pPr>
              <a:defRPr sz="35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Size</a:t>
            </a:r>
          </a:p>
        </p:txBody>
      </p:sp>
      <p:sp>
        <p:nvSpPr>
          <p:cNvPr id="196" name="Dining…"/>
          <p:cNvSpPr txBox="1"/>
          <p:nvPr/>
        </p:nvSpPr>
        <p:spPr>
          <a:xfrm>
            <a:off x="6281030" y="5039647"/>
            <a:ext cx="1855852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35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Dining</a:t>
            </a:r>
          </a:p>
          <a:p>
            <a:pPr>
              <a:defRPr sz="35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Duration</a:t>
            </a:r>
          </a:p>
        </p:txBody>
      </p:sp>
      <p:sp>
        <p:nvSpPr>
          <p:cNvPr id="197" name="#3"/>
          <p:cNvSpPr txBox="1"/>
          <p:nvPr/>
        </p:nvSpPr>
        <p:spPr>
          <a:xfrm>
            <a:off x="1616363" y="9666943"/>
            <a:ext cx="840741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5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#3</a:t>
            </a:r>
          </a:p>
        </p:txBody>
      </p:sp>
      <p:sp>
        <p:nvSpPr>
          <p:cNvPr id="198" name="780"/>
          <p:cNvSpPr txBox="1"/>
          <p:nvPr/>
        </p:nvSpPr>
        <p:spPr>
          <a:xfrm>
            <a:off x="3062806" y="6950070"/>
            <a:ext cx="113728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5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780</a:t>
            </a:r>
          </a:p>
        </p:txBody>
      </p:sp>
      <p:sp>
        <p:nvSpPr>
          <p:cNvPr id="199" name="820"/>
          <p:cNvSpPr txBox="1"/>
          <p:nvPr/>
        </p:nvSpPr>
        <p:spPr>
          <a:xfrm>
            <a:off x="3062806" y="8308506"/>
            <a:ext cx="113728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5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820</a:t>
            </a:r>
          </a:p>
        </p:txBody>
      </p:sp>
      <p:sp>
        <p:nvSpPr>
          <p:cNvPr id="200" name="850"/>
          <p:cNvSpPr txBox="1"/>
          <p:nvPr/>
        </p:nvSpPr>
        <p:spPr>
          <a:xfrm>
            <a:off x="3062806" y="9666943"/>
            <a:ext cx="113728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5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850</a:t>
            </a:r>
          </a:p>
        </p:txBody>
      </p:sp>
      <p:sp>
        <p:nvSpPr>
          <p:cNvPr id="201" name="#2"/>
          <p:cNvSpPr txBox="1"/>
          <p:nvPr/>
        </p:nvSpPr>
        <p:spPr>
          <a:xfrm>
            <a:off x="1616363" y="8308506"/>
            <a:ext cx="840741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5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#2</a:t>
            </a:r>
          </a:p>
        </p:txBody>
      </p:sp>
      <p:sp>
        <p:nvSpPr>
          <p:cNvPr id="202" name="#1"/>
          <p:cNvSpPr txBox="1"/>
          <p:nvPr/>
        </p:nvSpPr>
        <p:spPr>
          <a:xfrm>
            <a:off x="1616363" y="6950070"/>
            <a:ext cx="840741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5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#1</a:t>
            </a:r>
          </a:p>
        </p:txBody>
      </p:sp>
      <p:sp>
        <p:nvSpPr>
          <p:cNvPr id="203" name="5"/>
          <p:cNvSpPr txBox="1"/>
          <p:nvPr/>
        </p:nvSpPr>
        <p:spPr>
          <a:xfrm>
            <a:off x="5162930" y="6950070"/>
            <a:ext cx="45529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5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5</a:t>
            </a:r>
          </a:p>
        </p:txBody>
      </p:sp>
      <p:sp>
        <p:nvSpPr>
          <p:cNvPr id="204" name="2"/>
          <p:cNvSpPr txBox="1"/>
          <p:nvPr/>
        </p:nvSpPr>
        <p:spPr>
          <a:xfrm>
            <a:off x="5162930" y="8308506"/>
            <a:ext cx="45529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5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2</a:t>
            </a:r>
          </a:p>
        </p:txBody>
      </p:sp>
      <p:sp>
        <p:nvSpPr>
          <p:cNvPr id="205" name="3"/>
          <p:cNvSpPr txBox="1"/>
          <p:nvPr/>
        </p:nvSpPr>
        <p:spPr>
          <a:xfrm>
            <a:off x="5162930" y="9666943"/>
            <a:ext cx="45529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5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3</a:t>
            </a:r>
          </a:p>
        </p:txBody>
      </p:sp>
      <p:sp>
        <p:nvSpPr>
          <p:cNvPr id="206" name="50"/>
          <p:cNvSpPr txBox="1"/>
          <p:nvPr/>
        </p:nvSpPr>
        <p:spPr>
          <a:xfrm>
            <a:off x="6810811" y="6950070"/>
            <a:ext cx="796291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5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50</a:t>
            </a:r>
          </a:p>
        </p:txBody>
      </p:sp>
      <p:sp>
        <p:nvSpPr>
          <p:cNvPr id="207" name="40"/>
          <p:cNvSpPr txBox="1"/>
          <p:nvPr/>
        </p:nvSpPr>
        <p:spPr>
          <a:xfrm>
            <a:off x="6810811" y="8308506"/>
            <a:ext cx="796291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5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40</a:t>
            </a:r>
          </a:p>
        </p:txBody>
      </p:sp>
      <p:sp>
        <p:nvSpPr>
          <p:cNvPr id="208" name="45"/>
          <p:cNvSpPr txBox="1"/>
          <p:nvPr/>
        </p:nvSpPr>
        <p:spPr>
          <a:xfrm>
            <a:off x="6810811" y="9666943"/>
            <a:ext cx="796291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5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45</a:t>
            </a:r>
          </a:p>
        </p:txBody>
      </p:sp>
      <p:sp>
        <p:nvSpPr>
          <p:cNvPr id="209" name="When a guest arrives, add them to the list"/>
          <p:cNvSpPr txBox="1"/>
          <p:nvPr/>
        </p:nvSpPr>
        <p:spPr>
          <a:xfrm>
            <a:off x="9110112" y="3878060"/>
            <a:ext cx="12406519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15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When a guest arrives, add them to the list</a:t>
            </a:r>
          </a:p>
        </p:txBody>
      </p:sp>
      <p:sp>
        <p:nvSpPr>
          <p:cNvPr id="210" name="Rounded Rectangle"/>
          <p:cNvSpPr/>
          <p:nvPr/>
        </p:nvSpPr>
        <p:spPr>
          <a:xfrm>
            <a:off x="1406208" y="9813505"/>
            <a:ext cx="6826498" cy="1091176"/>
          </a:xfrm>
          <a:prstGeom prst="roundRect">
            <a:avLst>
              <a:gd name="adj" fmla="val 20662"/>
            </a:avLst>
          </a:prstGeom>
          <a:ln w="76200">
            <a:solidFill>
              <a:schemeClr val="accent3">
                <a:hueOff val="914337"/>
                <a:satOff val="31515"/>
                <a:lumOff val="-3079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1" name="Whenever a new guest arrives or some occupied tables are released…"/>
          <p:cNvSpPr txBox="1"/>
          <p:nvPr/>
        </p:nvSpPr>
        <p:spPr>
          <a:xfrm>
            <a:off x="9110112" y="5629733"/>
            <a:ext cx="12406519" cy="200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120000"/>
              </a:lnSpc>
              <a:defRPr sz="5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rPr dirty="0"/>
              <a:t>Whenever a new guest arrives or some occupied tables are released</a:t>
            </a:r>
            <a:r>
              <a:rPr lang="en-US" dirty="0"/>
              <a:t>,</a:t>
            </a:r>
            <a:endParaRPr dirty="0"/>
          </a:p>
        </p:txBody>
      </p:sp>
      <p:sp>
        <p:nvSpPr>
          <p:cNvPr id="212" name="The 1st guest on the waiting list can be accommodated…"/>
          <p:cNvSpPr txBox="1"/>
          <p:nvPr/>
        </p:nvSpPr>
        <p:spPr>
          <a:xfrm>
            <a:off x="9150725" y="8332979"/>
            <a:ext cx="13390193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508000" indent="-508000" algn="l">
              <a:buSzPct val="125000"/>
              <a:buChar char="•"/>
              <a:defRPr sz="4000" b="0">
                <a:solidFill>
                  <a:srgbClr val="D5D5D5"/>
                </a:solidFill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rPr dirty="0"/>
              <a:t>The 1st guest on the waiting list can be accommodated</a:t>
            </a:r>
            <a:r>
              <a:rPr lang="en-US" dirty="0"/>
              <a:t>.</a:t>
            </a:r>
            <a:endParaRPr dirty="0"/>
          </a:p>
          <a:p>
            <a:pPr algn="l">
              <a:defRPr sz="4000" b="0">
                <a:solidFill>
                  <a:srgbClr val="D5D5D5"/>
                </a:solidFill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rPr dirty="0"/>
              <a:t>    </a:t>
            </a:r>
            <a:r>
              <a:rPr dirty="0">
                <a:latin typeface="Noto Sans Display Regular SemiBold"/>
                <a:ea typeface="Noto Sans Display Regular SemiBold"/>
                <a:cs typeface="Noto Sans Display Regular SemiBold"/>
                <a:sym typeface="Noto Sans Display Regular SemiBold"/>
              </a:rPr>
              <a:t>Assign the smallest table to them!</a:t>
            </a:r>
          </a:p>
        </p:txBody>
      </p:sp>
      <p:sp>
        <p:nvSpPr>
          <p:cNvPr id="213" name="Some other guests on the waiting list can be accommodated…"/>
          <p:cNvSpPr txBox="1"/>
          <p:nvPr/>
        </p:nvSpPr>
        <p:spPr>
          <a:xfrm>
            <a:off x="9150725" y="10299625"/>
            <a:ext cx="14389087" cy="219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508000" indent="-508000" algn="l">
              <a:buSzPct val="125000"/>
              <a:buChar char="•"/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Some other guests on the waiting list can be accommodated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    then, select the guest with the largest group size</a:t>
            </a:r>
          </a:p>
          <a:p>
            <a:pPr algn="l">
              <a:defRPr sz="4000" b="0">
                <a:solidFill>
                  <a:srgbClr val="D5D5D5"/>
                </a:solidFill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    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Noto Sans Display Regular SemiBold"/>
                <a:ea typeface="Noto Sans Display Regular SemiBold"/>
                <a:cs typeface="Noto Sans Display Regular SemiBold"/>
                <a:sym typeface="Noto Sans Display Regular SemiBold"/>
              </a:rPr>
              <a:t>Assign the smallest table to them!</a:t>
            </a:r>
          </a:p>
        </p:txBody>
      </p:sp>
      <p:pic>
        <p:nvPicPr>
          <p:cNvPr id="214" name="6603531.png" descr="6603531.png"/>
          <p:cNvPicPr>
            <a:picLocks noChangeAspect="1"/>
          </p:cNvPicPr>
          <p:nvPr/>
        </p:nvPicPr>
        <p:blipFill>
          <a:blip r:embed="rId2">
            <a:alphaModFix amt="9617"/>
          </a:blip>
          <a:stretch>
            <a:fillRect/>
          </a:stretch>
        </p:blipFill>
        <p:spPr>
          <a:xfrm rot="19800000">
            <a:off x="19083556" y="-2173821"/>
            <a:ext cx="7989815" cy="7989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Line"/>
          <p:cNvSpPr/>
          <p:nvPr/>
        </p:nvSpPr>
        <p:spPr>
          <a:xfrm flipV="1">
            <a:off x="1279963" y="977868"/>
            <a:ext cx="1" cy="1274262"/>
          </a:xfrm>
          <a:prstGeom prst="line">
            <a:avLst/>
          </a:prstGeom>
          <a:ln w="254000">
            <a:solidFill>
              <a:srgbClr val="912A29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7" name="Sample I/O"/>
          <p:cNvSpPr txBox="1"/>
          <p:nvPr/>
        </p:nvSpPr>
        <p:spPr>
          <a:xfrm>
            <a:off x="1843980" y="969575"/>
            <a:ext cx="4505072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Sample I/O</a:t>
            </a:r>
          </a:p>
        </p:txBody>
      </p:sp>
      <p:pic>
        <p:nvPicPr>
          <p:cNvPr id="218" name="6603531.png" descr="6603531.png"/>
          <p:cNvPicPr>
            <a:picLocks noChangeAspect="1"/>
          </p:cNvPicPr>
          <p:nvPr/>
        </p:nvPicPr>
        <p:blipFill>
          <a:blip r:embed="rId2">
            <a:alphaModFix amt="9617"/>
          </a:blip>
          <a:stretch>
            <a:fillRect/>
          </a:stretch>
        </p:blipFill>
        <p:spPr>
          <a:xfrm rot="19800000">
            <a:off x="19083556" y="-2173821"/>
            <a:ext cx="7989815" cy="7989816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Rounded Rectangle"/>
          <p:cNvSpPr/>
          <p:nvPr/>
        </p:nvSpPr>
        <p:spPr>
          <a:xfrm>
            <a:off x="10168174" y="1433703"/>
            <a:ext cx="8854558" cy="10883206"/>
          </a:xfrm>
          <a:prstGeom prst="roundRect">
            <a:avLst>
              <a:gd name="adj" fmla="val 4653"/>
            </a:avLst>
          </a:prstGeom>
          <a:solidFill>
            <a:srgbClr val="EAEAE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0" name="Rounded Rectangle"/>
          <p:cNvSpPr/>
          <p:nvPr/>
        </p:nvSpPr>
        <p:spPr>
          <a:xfrm>
            <a:off x="20057416" y="3442523"/>
            <a:ext cx="2508683" cy="2476241"/>
          </a:xfrm>
          <a:prstGeom prst="roundRect">
            <a:avLst>
              <a:gd name="adj" fmla="val 12262"/>
            </a:avLst>
          </a:prstGeom>
          <a:solidFill>
            <a:srgbClr val="D5D5D5"/>
          </a:solidFill>
          <a:ln w="101600">
            <a:solidFill>
              <a:schemeClr val="accent3">
                <a:hueOff val="914337"/>
                <a:satOff val="31515"/>
                <a:lumOff val="-3079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21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0406354" y="369724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0406354" y="4754896"/>
            <a:ext cx="909141" cy="9091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1308020" y="4754896"/>
            <a:ext cx="909141" cy="9091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1308020" y="3697249"/>
            <a:ext cx="909141" cy="909141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Rounded Rectangle"/>
          <p:cNvSpPr/>
          <p:nvPr/>
        </p:nvSpPr>
        <p:spPr>
          <a:xfrm>
            <a:off x="20057416" y="6880203"/>
            <a:ext cx="2508683" cy="2476241"/>
          </a:xfrm>
          <a:prstGeom prst="roundRect">
            <a:avLst>
              <a:gd name="adj" fmla="val 12262"/>
            </a:avLst>
          </a:prstGeom>
          <a:solidFill>
            <a:srgbClr val="D5D5D5"/>
          </a:solidFill>
          <a:ln w="101600">
            <a:solidFill>
              <a:schemeClr val="accent3">
                <a:hueOff val="914337"/>
                <a:satOff val="31515"/>
                <a:lumOff val="-3079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26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0406354" y="713492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0406354" y="8192576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1308020" y="8192576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1308020" y="7134929"/>
            <a:ext cx="909141" cy="909141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Rounded Rectangle"/>
          <p:cNvSpPr/>
          <p:nvPr/>
        </p:nvSpPr>
        <p:spPr>
          <a:xfrm>
            <a:off x="20061994" y="10317882"/>
            <a:ext cx="2508683" cy="1418594"/>
          </a:xfrm>
          <a:prstGeom prst="roundRect">
            <a:avLst>
              <a:gd name="adj" fmla="val 21404"/>
            </a:avLst>
          </a:prstGeom>
          <a:solidFill>
            <a:srgbClr val="D5D5D5"/>
          </a:solidFill>
          <a:ln w="101600">
            <a:solidFill>
              <a:schemeClr val="accent3">
                <a:hueOff val="914337"/>
                <a:satOff val="31515"/>
                <a:lumOff val="-3079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31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0410932" y="10572608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1312598" y="10572608"/>
            <a:ext cx="909141" cy="90914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33" name="Table 1"/>
          <p:cNvGraphicFramePr/>
          <p:nvPr/>
        </p:nvGraphicFramePr>
        <p:xfrm>
          <a:off x="10462879" y="1795305"/>
          <a:ext cx="8265148" cy="101599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066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6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6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6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428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arrival 
timestamp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group
size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dining
duration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answer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4" name="Current Time"/>
          <p:cNvSpPr txBox="1"/>
          <p:nvPr/>
        </p:nvSpPr>
        <p:spPr>
          <a:xfrm>
            <a:off x="20186667" y="1236570"/>
            <a:ext cx="225018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Current Time</a:t>
            </a:r>
          </a:p>
        </p:txBody>
      </p:sp>
      <p:sp>
        <p:nvSpPr>
          <p:cNvPr id="235" name="0"/>
          <p:cNvSpPr txBox="1"/>
          <p:nvPr/>
        </p:nvSpPr>
        <p:spPr>
          <a:xfrm>
            <a:off x="20988023" y="1659944"/>
            <a:ext cx="647467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 b="0" i="1">
                <a:latin typeface="Noto Sans Display Regular Medium"/>
                <a:ea typeface="Noto Sans Display Regular Medium"/>
                <a:cs typeface="Noto Sans Display Regular Medium"/>
                <a:sym typeface="Noto Sans Display Regular Medium"/>
              </a:defRPr>
            </a:lvl1pPr>
          </a:lstStyle>
          <a:p>
            <a:r>
              <a:t>0</a:t>
            </a:r>
          </a:p>
        </p:txBody>
      </p:sp>
      <p:sp>
        <p:nvSpPr>
          <p:cNvPr id="236" name="Available"/>
          <p:cNvSpPr txBox="1"/>
          <p:nvPr/>
        </p:nvSpPr>
        <p:spPr>
          <a:xfrm>
            <a:off x="20503277" y="6024470"/>
            <a:ext cx="16169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Available</a:t>
            </a:r>
          </a:p>
        </p:txBody>
      </p:sp>
      <p:sp>
        <p:nvSpPr>
          <p:cNvPr id="237" name="Available"/>
          <p:cNvSpPr txBox="1"/>
          <p:nvPr/>
        </p:nvSpPr>
        <p:spPr>
          <a:xfrm>
            <a:off x="20527285" y="9462149"/>
            <a:ext cx="16169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Available</a:t>
            </a:r>
          </a:p>
        </p:txBody>
      </p:sp>
      <p:sp>
        <p:nvSpPr>
          <p:cNvPr id="238" name="Available"/>
          <p:cNvSpPr txBox="1"/>
          <p:nvPr/>
        </p:nvSpPr>
        <p:spPr>
          <a:xfrm>
            <a:off x="20527285" y="11857129"/>
            <a:ext cx="16169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Available</a:t>
            </a:r>
          </a:p>
        </p:txBody>
      </p:sp>
      <p:sp>
        <p:nvSpPr>
          <p:cNvPr id="239" name="Rectangle"/>
          <p:cNvSpPr/>
          <p:nvPr/>
        </p:nvSpPr>
        <p:spPr>
          <a:xfrm>
            <a:off x="1418185" y="5178825"/>
            <a:ext cx="3194371" cy="6936643"/>
          </a:xfrm>
          <a:prstGeom prst="roundRect">
            <a:avLst>
              <a:gd name="adj" fmla="val 0"/>
            </a:avLst>
          </a:prstGeom>
          <a:solidFill>
            <a:srgbClr val="EAEAE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0" name="6 2…"/>
          <p:cNvSpPr txBox="1"/>
          <p:nvPr/>
        </p:nvSpPr>
        <p:spPr>
          <a:xfrm>
            <a:off x="1831275" y="5453096"/>
            <a:ext cx="2368190" cy="638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6 2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780 1 75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820 2 40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830 3 30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840 4 100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845 1 60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850 2 65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2 1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4 2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Line"/>
          <p:cNvSpPr/>
          <p:nvPr/>
        </p:nvSpPr>
        <p:spPr>
          <a:xfrm flipV="1">
            <a:off x="1279963" y="977868"/>
            <a:ext cx="1" cy="1274262"/>
          </a:xfrm>
          <a:prstGeom prst="line">
            <a:avLst/>
          </a:prstGeom>
          <a:ln w="254000">
            <a:solidFill>
              <a:srgbClr val="912A29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3" name="Sample I/O"/>
          <p:cNvSpPr txBox="1"/>
          <p:nvPr/>
        </p:nvSpPr>
        <p:spPr>
          <a:xfrm>
            <a:off x="1843980" y="969575"/>
            <a:ext cx="4505072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Sample I/O</a:t>
            </a:r>
          </a:p>
        </p:txBody>
      </p:sp>
      <p:pic>
        <p:nvPicPr>
          <p:cNvPr id="244" name="6603531.png" descr="6603531.png"/>
          <p:cNvPicPr>
            <a:picLocks noChangeAspect="1"/>
          </p:cNvPicPr>
          <p:nvPr/>
        </p:nvPicPr>
        <p:blipFill>
          <a:blip r:embed="rId2">
            <a:alphaModFix amt="9617"/>
          </a:blip>
          <a:stretch>
            <a:fillRect/>
          </a:stretch>
        </p:blipFill>
        <p:spPr>
          <a:xfrm rot="19800000">
            <a:off x="19083556" y="-2173821"/>
            <a:ext cx="7989815" cy="7989816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Rounded Rectangle"/>
          <p:cNvSpPr/>
          <p:nvPr/>
        </p:nvSpPr>
        <p:spPr>
          <a:xfrm>
            <a:off x="20057416" y="3442522"/>
            <a:ext cx="2508683" cy="2476242"/>
          </a:xfrm>
          <a:prstGeom prst="roundRect">
            <a:avLst>
              <a:gd name="adj" fmla="val 12262"/>
            </a:avLst>
          </a:prstGeom>
          <a:solidFill>
            <a:srgbClr val="D5D5D5"/>
          </a:solidFill>
          <a:ln w="101600">
            <a:solidFill>
              <a:schemeClr val="accent3">
                <a:hueOff val="914337"/>
                <a:satOff val="31515"/>
                <a:lumOff val="-3079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6" name="Rounded Rectangle"/>
          <p:cNvSpPr/>
          <p:nvPr/>
        </p:nvSpPr>
        <p:spPr>
          <a:xfrm>
            <a:off x="20057416" y="6880203"/>
            <a:ext cx="2508683" cy="2476241"/>
          </a:xfrm>
          <a:prstGeom prst="roundRect">
            <a:avLst>
              <a:gd name="adj" fmla="val 12262"/>
            </a:avLst>
          </a:prstGeom>
          <a:solidFill>
            <a:srgbClr val="D5D5D5"/>
          </a:solidFill>
          <a:ln w="101600">
            <a:solidFill>
              <a:schemeClr val="accent3">
                <a:hueOff val="914337"/>
                <a:satOff val="31515"/>
                <a:lumOff val="-3079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7" name="Rounded Rectangle"/>
          <p:cNvSpPr/>
          <p:nvPr/>
        </p:nvSpPr>
        <p:spPr>
          <a:xfrm>
            <a:off x="20061994" y="10317882"/>
            <a:ext cx="2508683" cy="1418594"/>
          </a:xfrm>
          <a:prstGeom prst="roundRect">
            <a:avLst>
              <a:gd name="adj" fmla="val 21404"/>
            </a:avLst>
          </a:prstGeom>
          <a:solidFill>
            <a:srgbClr val="D5D5D5"/>
          </a:solidFill>
          <a:ln w="101600">
            <a:solidFill>
              <a:schemeClr val="accent3">
                <a:hueOff val="914337"/>
                <a:satOff val="31515"/>
                <a:lumOff val="-3079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48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0406354" y="369724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0406354" y="4754896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1308020" y="4754896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1308020" y="369724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0406354" y="713492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0406354" y="8192576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1308020" y="8192576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1308020" y="7134929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0410932" y="10572608"/>
            <a:ext cx="909141" cy="909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user (1).png" descr="user (1).png"/>
          <p:cNvPicPr>
            <a:picLocks noChangeAspect="1"/>
          </p:cNvPicPr>
          <p:nvPr/>
        </p:nvPicPr>
        <p:blipFill>
          <a:blip r:embed="rId3">
            <a:alphaModFix amt="14590"/>
          </a:blip>
          <a:stretch>
            <a:fillRect/>
          </a:stretch>
        </p:blipFill>
        <p:spPr>
          <a:xfrm>
            <a:off x="21312598" y="10572608"/>
            <a:ext cx="909141" cy="90914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Current Time"/>
          <p:cNvSpPr txBox="1"/>
          <p:nvPr/>
        </p:nvSpPr>
        <p:spPr>
          <a:xfrm>
            <a:off x="20186667" y="1236570"/>
            <a:ext cx="225018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Current Time</a:t>
            </a:r>
          </a:p>
        </p:txBody>
      </p:sp>
      <p:sp>
        <p:nvSpPr>
          <p:cNvPr id="259" name="780"/>
          <p:cNvSpPr txBox="1"/>
          <p:nvPr/>
        </p:nvSpPr>
        <p:spPr>
          <a:xfrm>
            <a:off x="20454856" y="1659944"/>
            <a:ext cx="1713801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 b="0" i="1">
                <a:latin typeface="Noto Sans Display Regular Medium"/>
                <a:ea typeface="Noto Sans Display Regular Medium"/>
                <a:cs typeface="Noto Sans Display Regular Medium"/>
                <a:sym typeface="Noto Sans Display Regular Medium"/>
              </a:defRPr>
            </a:lvl1pPr>
          </a:lstStyle>
          <a:p>
            <a:r>
              <a:t>780</a:t>
            </a:r>
          </a:p>
        </p:txBody>
      </p:sp>
      <p:sp>
        <p:nvSpPr>
          <p:cNvPr id="260" name="Available"/>
          <p:cNvSpPr txBox="1"/>
          <p:nvPr/>
        </p:nvSpPr>
        <p:spPr>
          <a:xfrm>
            <a:off x="20503277" y="6024469"/>
            <a:ext cx="16169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Available</a:t>
            </a:r>
          </a:p>
        </p:txBody>
      </p:sp>
      <p:sp>
        <p:nvSpPr>
          <p:cNvPr id="261" name="Available"/>
          <p:cNvSpPr txBox="1"/>
          <p:nvPr/>
        </p:nvSpPr>
        <p:spPr>
          <a:xfrm>
            <a:off x="20527285" y="9462149"/>
            <a:ext cx="16169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Available</a:t>
            </a:r>
          </a:p>
        </p:txBody>
      </p:sp>
      <p:sp>
        <p:nvSpPr>
          <p:cNvPr id="262" name="Available"/>
          <p:cNvSpPr txBox="1"/>
          <p:nvPr/>
        </p:nvSpPr>
        <p:spPr>
          <a:xfrm>
            <a:off x="20527285" y="11857129"/>
            <a:ext cx="16169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Available</a:t>
            </a:r>
          </a:p>
        </p:txBody>
      </p:sp>
      <p:sp>
        <p:nvSpPr>
          <p:cNvPr id="263" name="Rounded Rectangle"/>
          <p:cNvSpPr/>
          <p:nvPr/>
        </p:nvSpPr>
        <p:spPr>
          <a:xfrm>
            <a:off x="10168174" y="1433703"/>
            <a:ext cx="8854558" cy="10883206"/>
          </a:xfrm>
          <a:prstGeom prst="roundRect">
            <a:avLst>
              <a:gd name="adj" fmla="val 4653"/>
            </a:avLst>
          </a:prstGeom>
          <a:solidFill>
            <a:srgbClr val="EAEAE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aphicFrame>
        <p:nvGraphicFramePr>
          <p:cNvPr id="264" name="Table 1"/>
          <p:cNvGraphicFramePr/>
          <p:nvPr/>
        </p:nvGraphicFramePr>
        <p:xfrm>
          <a:off x="10462879" y="1795305"/>
          <a:ext cx="8265148" cy="101599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066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6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6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6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428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arrival 
timestamp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group
size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dining
duration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>
                          <a:latin typeface="Noto Sans TC"/>
                          <a:ea typeface="Noto Sans TC"/>
                          <a:cs typeface="Noto Sans TC"/>
                          <a:sym typeface="Noto Sans TC"/>
                        </a:rPr>
                        <a:t>answer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780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75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500">
                          <a:sym typeface="Helvetica Neue"/>
                        </a:rPr>
                        <a:t>780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1428"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5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5" name="Rectangle"/>
          <p:cNvSpPr/>
          <p:nvPr/>
        </p:nvSpPr>
        <p:spPr>
          <a:xfrm>
            <a:off x="1418185" y="5178825"/>
            <a:ext cx="3194371" cy="6936643"/>
          </a:xfrm>
          <a:prstGeom prst="roundRect">
            <a:avLst>
              <a:gd name="adj" fmla="val 0"/>
            </a:avLst>
          </a:prstGeom>
          <a:solidFill>
            <a:srgbClr val="EAEAE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6" name="6 2…"/>
          <p:cNvSpPr txBox="1"/>
          <p:nvPr/>
        </p:nvSpPr>
        <p:spPr>
          <a:xfrm>
            <a:off x="1831275" y="5453096"/>
            <a:ext cx="2368190" cy="638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6 2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780 1 75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820 2 40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830 3 30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840 4 100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845 1 60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850 2 65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2 1</a:t>
            </a:r>
          </a:p>
          <a:p>
            <a: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pPr>
            <a:r>
              <a:t>4 2</a:t>
            </a:r>
          </a:p>
        </p:txBody>
      </p:sp>
      <p:sp>
        <p:nvSpPr>
          <p:cNvPr id="267" name="Line"/>
          <p:cNvSpPr/>
          <p:nvPr/>
        </p:nvSpPr>
        <p:spPr>
          <a:xfrm flipH="1">
            <a:off x="4165698" y="6441988"/>
            <a:ext cx="909141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8" name="Add to waiting list"/>
          <p:cNvSpPr txBox="1"/>
          <p:nvPr/>
        </p:nvSpPr>
        <p:spPr>
          <a:xfrm>
            <a:off x="5442870" y="6041938"/>
            <a:ext cx="450507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4000" b="0">
                <a:latin typeface="Noto Sans Display Regular Regular"/>
                <a:ea typeface="Noto Sans Display Regular Regular"/>
                <a:cs typeface="Noto Sans Display Regular Regular"/>
                <a:sym typeface="Noto Sans Display Regular Regular"/>
              </a:defRPr>
            </a:lvl1pPr>
          </a:lstStyle>
          <a:p>
            <a:r>
              <a:t>Add to waiting list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3325</Words>
  <Application>Microsoft Office PowerPoint</Application>
  <PresentationFormat>自訂</PresentationFormat>
  <Paragraphs>939</Paragraphs>
  <Slides>49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60" baseType="lpstr">
      <vt:lpstr>Helvetica Neue</vt:lpstr>
      <vt:lpstr>Helvetica Neue Light</vt:lpstr>
      <vt:lpstr>Helvetica Neue Medium</vt:lpstr>
      <vt:lpstr>Menlo Regular</vt:lpstr>
      <vt:lpstr>Noto Sans Display Regular Light</vt:lpstr>
      <vt:lpstr>Noto Sans Display Regular Medium</vt:lpstr>
      <vt:lpstr>Noto Sans Display Regular Regular</vt:lpstr>
      <vt:lpstr>Noto Sans Display Regular SemiBold</vt:lpstr>
      <vt:lpstr>Noto Sans TC</vt:lpstr>
      <vt:lpstr>Arial</vt:lpstr>
      <vt:lpstr>White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shunrenyang shunrenyang</cp:lastModifiedBy>
  <cp:revision>49</cp:revision>
  <dcterms:modified xsi:type="dcterms:W3CDTF">2023-06-02T16:57:32Z</dcterms:modified>
</cp:coreProperties>
</file>