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63" r:id="rId3"/>
    <p:sldId id="264" r:id="rId4"/>
    <p:sldId id="257" r:id="rId5"/>
    <p:sldId id="316" r:id="rId6"/>
    <p:sldId id="265" r:id="rId7"/>
    <p:sldId id="266" r:id="rId8"/>
    <p:sldId id="272" r:id="rId9"/>
    <p:sldId id="267" r:id="rId10"/>
    <p:sldId id="268" r:id="rId11"/>
    <p:sldId id="273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269" r:id="rId23"/>
    <p:sldId id="319" r:id="rId24"/>
    <p:sldId id="320" r:id="rId25"/>
    <p:sldId id="288" r:id="rId26"/>
    <p:sldId id="321" r:id="rId27"/>
    <p:sldId id="322" r:id="rId28"/>
    <p:sldId id="323" r:id="rId29"/>
    <p:sldId id="317" r:id="rId30"/>
    <p:sldId id="324" r:id="rId31"/>
    <p:sldId id="325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26" r:id="rId44"/>
    <p:sldId id="327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28" r:id="rId5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7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05864-BB9F-4F3B-9176-A3F9B60939C7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35D83-41FC-48C9-8E75-057D11F1D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31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E07EC-DBCB-4876-8669-A1193802C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DFC528-936F-4234-B16A-B6A0C694F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0788A9-2A84-4A11-95F6-D3FA06AD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F03E-146B-4DEA-BFC3-AC99F542CCD0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B4E57-51C5-4366-93DF-97143F3B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6538A1-F3F6-4EA6-A0ED-9400641B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E86A-93A8-482D-BDA3-4A189196D2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15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C9F28-F6B4-49CF-8B97-D386E025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D72005-A9AE-4458-9902-EDEDFE419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AE32B6-3FE4-4107-AAD5-EA819D7D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F03E-146B-4DEA-BFC3-AC99F542CCD0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EA95CC-4FD0-4DE4-A47F-AE3A63DE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633F1B-C539-48B4-9951-DD2ABEAD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E86A-93A8-482D-BDA3-4A189196D2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65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3C69A7-BEED-4920-B151-35F63AC2E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5ED501-A1D2-4D1A-8202-8D7AF282C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04D89B-1F64-4682-BDCF-A44D1A74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F03E-146B-4DEA-BFC3-AC99F542CCD0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842791-A419-4CCA-83F7-DB7693FA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6D0467-9878-4B76-B469-09CC34CE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E86A-93A8-482D-BDA3-4A189196D2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58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1E484-4F41-4175-B66C-1943DA9B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450814-9140-4FAD-A575-57A657CA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8E6DFD-42B2-4305-A749-134B9B1B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F03E-146B-4DEA-BFC3-AC99F542CCD0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B6D070-1E6F-4C7D-B9EB-AFA1A829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00BF16-4D00-4329-A770-9FAE852D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E86A-93A8-482D-BDA3-4A189196D2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4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E637B8-172F-4607-AE95-9B10490E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4B19C8-6B67-4575-8014-6FF358396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2223B9-BCAD-4978-A0FC-2A4B2F78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F03E-146B-4DEA-BFC3-AC99F542CCD0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0C2C53-9B03-434E-929F-5035050B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EE6E86-46EC-4396-890F-114036E3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E86A-93A8-482D-BDA3-4A189196D2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85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CFA58-95F8-429C-B5B7-3B695959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A0687F-CE47-457E-903B-228ECE503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61EC22-3080-4316-9C69-B95862733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2319AC-5143-4A00-9084-6974AB71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F03E-146B-4DEA-BFC3-AC99F542CCD0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DD89E5-AB10-4347-B550-69C7270B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FE3FC7-51E2-4219-8673-A04FAB1C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E86A-93A8-482D-BDA3-4A189196D2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76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E00CA0-F906-49B8-B5A8-87B4E51D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071FD7-CF72-4048-9687-D76AE0F02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389637-12E3-45F5-984C-66CD2581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D90DD4-83E9-4998-89E7-4061CBCB0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286DA0-0FAF-4A34-A67E-7CF5CA056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75D387-CE02-4D7E-A661-B79DA758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F03E-146B-4DEA-BFC3-AC99F542CCD0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D4F3559-8B46-4A74-80A7-89B3F07D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D7B516-7DB8-4F6B-8048-9F4F3BB5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E86A-93A8-482D-BDA3-4A189196D2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76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3B593-F3A3-4976-86E3-773E1C24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A98309-B7FE-4CD9-80D0-6867359F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F03E-146B-4DEA-BFC3-AC99F542CCD0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9999E3-ABA5-45E1-8BA6-03D83D23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94E1A3-6D20-4EC5-A820-1637B4A2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E86A-93A8-482D-BDA3-4A189196D2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18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F50202-952A-48DA-9E50-11D6520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F03E-146B-4DEA-BFC3-AC99F542CCD0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6CECB7-5320-4D2F-9199-7D4F7C46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743AFC-F0B4-4838-B610-2AE42BCE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E86A-93A8-482D-BDA3-4A189196D2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6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DDC93-8DA6-4073-BE41-7D659803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69E0D7-9162-4D41-99F0-1CD01289B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543D48-6472-468D-9530-4034AF02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830973-218F-4EE1-95A3-4EA8F0BD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F03E-146B-4DEA-BFC3-AC99F542CCD0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2E922C-BF85-477B-AF6F-A5F34459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A85B9A-E6F1-4EF5-A7E1-CA92EDC3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E86A-93A8-482D-BDA3-4A189196D2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74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D6078-F10C-4580-BA6E-18B60E19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52555D-EA55-4573-8E83-CAF0FF17A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E1432D-66CA-413C-BDC3-328E5D58B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21E077-577D-4937-B953-055C78AA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F03E-146B-4DEA-BFC3-AC99F542CCD0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1B1DB4-8C9F-44D1-938C-FC0C1A1B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9495BC-6320-4298-AA11-C00AB361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E86A-93A8-482D-BDA3-4A189196D2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7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E1C1718-987B-4456-B7FD-572BAABC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6C8ED9-7693-4D19-ACDF-A5C7EC45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F2EC6-FFCF-4793-9576-5B0DC8D97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2F03E-146B-4DEA-BFC3-AC99F542CCD0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EF7F23-9DB4-4D4E-9105-BC772B46D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DCF52D-2893-4EA4-AAB1-F8E1BC9BA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BE86A-93A8-482D-BDA3-4A189196D2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0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04140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micShannsMono Nerd Font" panose="02000009000000000000" pitchFamily="49" charset="0"/>
              </a:rPr>
              <a:t>14300 - Hard working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A9955D-D5CE-4D02-A745-1AB459A2A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82" y="3627133"/>
            <a:ext cx="5862918" cy="29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想法泡泡: 雲朵 2">
            <a:extLst>
              <a:ext uri="{FF2B5EF4-FFF2-40B4-BE49-F238E27FC236}">
                <a16:creationId xmlns:a16="http://schemas.microsoft.com/office/drawing/2014/main" id="{CADA0DBE-80C2-4A51-AA8C-40EBC3127A14}"/>
              </a:ext>
            </a:extLst>
          </p:cNvPr>
          <p:cNvSpPr/>
          <p:nvPr/>
        </p:nvSpPr>
        <p:spPr>
          <a:xfrm>
            <a:off x="6929717" y="3627133"/>
            <a:ext cx="2779059" cy="1567329"/>
          </a:xfrm>
          <a:prstGeom prst="cloudCallout">
            <a:avLst>
              <a:gd name="adj1" fmla="val -63091"/>
              <a:gd name="adj2" fmla="val 47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Little cutes (</a:t>
            </a:r>
            <a:r>
              <a:rPr lang="zh-TW" altLang="en-US" sz="2400" dirty="0"/>
              <a:t>小可愛</a:t>
            </a:r>
            <a:r>
              <a:rPr lang="en-US" altLang="zh-TW" sz="2400" dirty="0"/>
              <a:t>)</a:t>
            </a:r>
            <a:r>
              <a:rPr lang="zh-TW" altLang="en-US" sz="2400" dirty="0"/>
              <a:t> 出頭天</a:t>
            </a:r>
            <a:r>
              <a:rPr lang="en-US" altLang="zh-TW" sz="2400" dirty="0"/>
              <a:t>!!!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178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ShannsMono Nerd Font" panose="02000009000000000000" pitchFamily="49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ComicShannsMono Nerd Font" panose="02000009000000000000" pitchFamily="49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/>
          <a:lstStyle/>
          <a:p>
            <a:r>
              <a:rPr lang="en-US" altLang="zh-TW" dirty="0">
                <a:solidFill>
                  <a:schemeClr val="accent3"/>
                </a:solidFill>
                <a:latin typeface="ComicShannsMono Nerd Font" panose="02000009000000000000" pitchFamily="49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solidFill>
                <a:schemeClr val="accent3"/>
              </a:solidFill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accent3"/>
                </a:solidFill>
                <a:latin typeface="ComicShannsMono Nerd Font" panose="02000009000000000000" pitchFamily="49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>
              <a:solidFill>
                <a:schemeClr val="accent3"/>
              </a:solidFill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ComicShannsMono Nerd Font" panose="02000009000000000000" pitchFamily="49" charset="0"/>
                <a:cs typeface="Arial" panose="020B0604020202020204" pitchFamily="34" charset="0"/>
              </a:rPr>
              <a:t>Basic </a:t>
            </a:r>
            <a:r>
              <a:rPr lang="en-US" altLang="zh-TW" dirty="0" err="1">
                <a:latin typeface="ComicShannsMono Nerd Font" panose="02000009000000000000" pitchFamily="49" charset="0"/>
                <a:cs typeface="Arial" panose="020B0604020202020204" pitchFamily="34" charset="0"/>
              </a:rPr>
              <a:t>testcase</a:t>
            </a:r>
            <a:endParaRPr lang="en-US" altLang="zh-TW" dirty="0"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endParaRPr lang="en-US" altLang="zh-TW" dirty="0">
              <a:solidFill>
                <a:schemeClr val="accent3"/>
              </a:solidFill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accent3"/>
                </a:solidFill>
                <a:latin typeface="ComicShannsMono Nerd Font" panose="02000009000000000000" pitchFamily="49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380471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80238" y="2060891"/>
            <a:ext cx="4226650" cy="10156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Who take the jobs: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1, 1, 0, 2, 3, 2, 2, 4, 0, 4</a:t>
            </a:r>
            <a:endParaRPr lang="zh-TW" altLang="en-US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04605" y="1348970"/>
            <a:ext cx="37779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output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202252-C9F1-4B38-A97F-1939306F4C34}"/>
              </a:ext>
            </a:extLst>
          </p:cNvPr>
          <p:cNvSpPr txBox="1"/>
          <p:nvPr/>
        </p:nvSpPr>
        <p:spPr>
          <a:xfrm>
            <a:off x="2810934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71B24FE-BA14-4515-82DB-C10973A4E0D4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6048B06-BEE6-42D8-8D1A-3758F500F337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37BB6C8-8CC5-474F-A5B0-81A3C21651E4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555F77C-1F02-4768-90A5-386ED64E0274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39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80238" y="2060891"/>
            <a:ext cx="4226650" cy="10156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Who take the jobs: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1, 1, 0, 2, 3, 2, 2, 4, 0, 4</a:t>
            </a:r>
            <a:endParaRPr lang="zh-TW" altLang="en-US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04605" y="1348970"/>
            <a:ext cx="37779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output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202252-C9F1-4B38-A97F-1939306F4C34}"/>
              </a:ext>
            </a:extLst>
          </p:cNvPr>
          <p:cNvSpPr txBox="1"/>
          <p:nvPr/>
        </p:nvSpPr>
        <p:spPr>
          <a:xfrm>
            <a:off x="2810934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71B24FE-BA14-4515-82DB-C10973A4E0D4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6048B06-BEE6-42D8-8D1A-3758F500F337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37BB6C8-8CC5-474F-A5B0-81A3C21651E4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555F77C-1F02-4768-90A5-386ED64E0274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98BD442B-1AAC-4644-8899-EB04138130C5}"/>
              </a:ext>
            </a:extLst>
          </p:cNvPr>
          <p:cNvSpPr/>
          <p:nvPr/>
        </p:nvSpPr>
        <p:spPr>
          <a:xfrm>
            <a:off x="85112" y="3051154"/>
            <a:ext cx="2632688" cy="846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77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80238" y="2060891"/>
            <a:ext cx="4226650" cy="10156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Who take the jobs: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1, 1, 0, 2, 3, 2, 2, 4, 0, 4</a:t>
            </a:r>
            <a:endParaRPr lang="zh-TW" altLang="en-US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04605" y="1348970"/>
            <a:ext cx="37779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output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202252-C9F1-4B38-A97F-1939306F4C34}"/>
              </a:ext>
            </a:extLst>
          </p:cNvPr>
          <p:cNvSpPr txBox="1"/>
          <p:nvPr/>
        </p:nvSpPr>
        <p:spPr>
          <a:xfrm>
            <a:off x="2810934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71B24FE-BA14-4515-82DB-C10973A4E0D4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6048B06-BEE6-42D8-8D1A-3758F500F337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37BB6C8-8CC5-474F-A5B0-81A3C21651E4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555F77C-1F02-4768-90A5-386ED64E0274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98BD442B-1AAC-4644-8899-EB04138130C5}"/>
              </a:ext>
            </a:extLst>
          </p:cNvPr>
          <p:cNvSpPr/>
          <p:nvPr/>
        </p:nvSpPr>
        <p:spPr>
          <a:xfrm>
            <a:off x="85112" y="3051154"/>
            <a:ext cx="2632688" cy="846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D4B17C-382E-4352-8A07-C64A12B1FB0B}"/>
              </a:ext>
            </a:extLst>
          </p:cNvPr>
          <p:cNvSpPr/>
          <p:nvPr/>
        </p:nvSpPr>
        <p:spPr>
          <a:xfrm>
            <a:off x="85112" y="3524737"/>
            <a:ext cx="355155" cy="359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1378A2-53D7-4917-BDDA-582007C1940F}"/>
              </a:ext>
            </a:extLst>
          </p:cNvPr>
          <p:cNvSpPr/>
          <p:nvPr/>
        </p:nvSpPr>
        <p:spPr>
          <a:xfrm>
            <a:off x="3257660" y="3076554"/>
            <a:ext cx="355155" cy="359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8E51619-5614-416D-B8A9-75AC37D152F0}"/>
              </a:ext>
            </a:extLst>
          </p:cNvPr>
          <p:cNvSpPr txBox="1"/>
          <p:nvPr/>
        </p:nvSpPr>
        <p:spPr>
          <a:xfrm>
            <a:off x="3031067" y="3622649"/>
            <a:ext cx="211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Taken by little cute 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2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80238" y="2060891"/>
            <a:ext cx="4226650" cy="10156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Who take the jobs: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1, 1, 0, 2, 3, 2, 2, 4, 0, 4</a:t>
            </a:r>
            <a:endParaRPr lang="zh-TW" altLang="en-US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04605" y="1348970"/>
            <a:ext cx="37779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output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202252-C9F1-4B38-A97F-1939306F4C34}"/>
              </a:ext>
            </a:extLst>
          </p:cNvPr>
          <p:cNvSpPr txBox="1"/>
          <p:nvPr/>
        </p:nvSpPr>
        <p:spPr>
          <a:xfrm>
            <a:off x="2810934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71B24FE-BA14-4515-82DB-C10973A4E0D4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6048B06-BEE6-42D8-8D1A-3758F500F337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37BB6C8-8CC5-474F-A5B0-81A3C21651E4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555F77C-1F02-4768-90A5-386ED64E0274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98BD442B-1AAC-4644-8899-EB04138130C5}"/>
              </a:ext>
            </a:extLst>
          </p:cNvPr>
          <p:cNvSpPr/>
          <p:nvPr/>
        </p:nvSpPr>
        <p:spPr>
          <a:xfrm>
            <a:off x="85112" y="3051154"/>
            <a:ext cx="2632688" cy="846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D4B17C-382E-4352-8A07-C64A12B1FB0B}"/>
              </a:ext>
            </a:extLst>
          </p:cNvPr>
          <p:cNvSpPr/>
          <p:nvPr/>
        </p:nvSpPr>
        <p:spPr>
          <a:xfrm>
            <a:off x="415312" y="3529893"/>
            <a:ext cx="355155" cy="359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1378A2-53D7-4917-BDDA-582007C1940F}"/>
              </a:ext>
            </a:extLst>
          </p:cNvPr>
          <p:cNvSpPr/>
          <p:nvPr/>
        </p:nvSpPr>
        <p:spPr>
          <a:xfrm>
            <a:off x="3257660" y="3076554"/>
            <a:ext cx="355155" cy="3598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DD97AB-2E77-4C1C-9B93-F7480E10B0BD}"/>
              </a:ext>
            </a:extLst>
          </p:cNvPr>
          <p:cNvSpPr/>
          <p:nvPr/>
        </p:nvSpPr>
        <p:spPr>
          <a:xfrm>
            <a:off x="2855938" y="3076554"/>
            <a:ext cx="355155" cy="359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AD2485-0CA7-47C3-B245-48FE08E4C032}"/>
              </a:ext>
            </a:extLst>
          </p:cNvPr>
          <p:cNvSpPr txBox="1"/>
          <p:nvPr/>
        </p:nvSpPr>
        <p:spPr>
          <a:xfrm>
            <a:off x="2717800" y="3609766"/>
            <a:ext cx="284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It’s also taken by little cute 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57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80238" y="2060891"/>
            <a:ext cx="4226650" cy="10156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Who take the jobs: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1, 1, 0, 2, 3, 2, 2, 4, 0, 4</a:t>
            </a:r>
            <a:endParaRPr lang="zh-TW" altLang="en-US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04605" y="1348970"/>
            <a:ext cx="37779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output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202252-C9F1-4B38-A97F-1939306F4C34}"/>
              </a:ext>
            </a:extLst>
          </p:cNvPr>
          <p:cNvSpPr txBox="1"/>
          <p:nvPr/>
        </p:nvSpPr>
        <p:spPr>
          <a:xfrm>
            <a:off x="2810934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71B24FE-BA14-4515-82DB-C10973A4E0D4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6048B06-BEE6-42D8-8D1A-3758F500F337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37BB6C8-8CC5-474F-A5B0-81A3C21651E4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555F77C-1F02-4768-90A5-386ED64E0274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91378A2-53D7-4917-BDDA-582007C1940F}"/>
              </a:ext>
            </a:extLst>
          </p:cNvPr>
          <p:cNvSpPr/>
          <p:nvPr/>
        </p:nvSpPr>
        <p:spPr>
          <a:xfrm>
            <a:off x="3257660" y="3076554"/>
            <a:ext cx="355155" cy="3598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DD97AB-2E77-4C1C-9B93-F7480E10B0BD}"/>
              </a:ext>
            </a:extLst>
          </p:cNvPr>
          <p:cNvSpPr/>
          <p:nvPr/>
        </p:nvSpPr>
        <p:spPr>
          <a:xfrm>
            <a:off x="2855938" y="3076554"/>
            <a:ext cx="355155" cy="3598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DEBA4D3-9F25-4C5B-A502-AE59F7B384CE}"/>
              </a:ext>
            </a:extLst>
          </p:cNvPr>
          <p:cNvSpPr/>
          <p:nvPr/>
        </p:nvSpPr>
        <p:spPr>
          <a:xfrm>
            <a:off x="3208867" y="3005667"/>
            <a:ext cx="5181600" cy="2104087"/>
          </a:xfrm>
          <a:custGeom>
            <a:avLst/>
            <a:gdLst>
              <a:gd name="connsiteX0" fmla="*/ 0 w 5181600"/>
              <a:gd name="connsiteY0" fmla="*/ 440266 h 2104087"/>
              <a:gd name="connsiteX1" fmla="*/ 3674533 w 5181600"/>
              <a:gd name="connsiteY1" fmla="*/ 2099733 h 2104087"/>
              <a:gd name="connsiteX2" fmla="*/ 5181600 w 5181600"/>
              <a:gd name="connsiteY2" fmla="*/ 0 h 210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2104087">
                <a:moveTo>
                  <a:pt x="0" y="440266"/>
                </a:moveTo>
                <a:cubicBezTo>
                  <a:pt x="1405466" y="1306688"/>
                  <a:pt x="2810933" y="2173111"/>
                  <a:pt x="3674533" y="2099733"/>
                </a:cubicBezTo>
                <a:cubicBezTo>
                  <a:pt x="4538133" y="2026355"/>
                  <a:pt x="4787900" y="682978"/>
                  <a:pt x="5181600" y="0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45F0B96-46C2-4190-A2F9-F6D8C45825E3}"/>
              </a:ext>
            </a:extLst>
          </p:cNvPr>
          <p:cNvCxnSpPr/>
          <p:nvPr/>
        </p:nvCxnSpPr>
        <p:spPr>
          <a:xfrm>
            <a:off x="8001000" y="3005667"/>
            <a:ext cx="6604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1B0DED6-65EE-46F0-ACC9-245BF1B89FB5}"/>
              </a:ext>
            </a:extLst>
          </p:cNvPr>
          <p:cNvSpPr txBox="1"/>
          <p:nvPr/>
        </p:nvSpPr>
        <p:spPr>
          <a:xfrm>
            <a:off x="8104605" y="3781447"/>
            <a:ext cx="309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The two jobs are taken by No.1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183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80238" y="2060891"/>
            <a:ext cx="4226650" cy="10156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Who take the jobs: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1, 1, 0, 2, 3, 2, 2, 4, 0, 4</a:t>
            </a:r>
            <a:endParaRPr lang="zh-TW" altLang="en-US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04605" y="1348970"/>
            <a:ext cx="37779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output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202252-C9F1-4B38-A97F-1939306F4C34}"/>
              </a:ext>
            </a:extLst>
          </p:cNvPr>
          <p:cNvSpPr txBox="1"/>
          <p:nvPr/>
        </p:nvSpPr>
        <p:spPr>
          <a:xfrm>
            <a:off x="2810934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71B24FE-BA14-4515-82DB-C10973A4E0D4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6048B06-BEE6-42D8-8D1A-3758F500F337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37BB6C8-8CC5-474F-A5B0-81A3C21651E4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555F77C-1F02-4768-90A5-386ED64E0274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91378A2-53D7-4917-BDDA-582007C1940F}"/>
              </a:ext>
            </a:extLst>
          </p:cNvPr>
          <p:cNvSpPr/>
          <p:nvPr/>
        </p:nvSpPr>
        <p:spPr>
          <a:xfrm>
            <a:off x="3257660" y="3076554"/>
            <a:ext cx="355155" cy="3598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DD97AB-2E77-4C1C-9B93-F7480E10B0BD}"/>
              </a:ext>
            </a:extLst>
          </p:cNvPr>
          <p:cNvSpPr/>
          <p:nvPr/>
        </p:nvSpPr>
        <p:spPr>
          <a:xfrm>
            <a:off x="2855938" y="3076554"/>
            <a:ext cx="355155" cy="3598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45F0B96-46C2-4190-A2F9-F6D8C45825E3}"/>
              </a:ext>
            </a:extLst>
          </p:cNvPr>
          <p:cNvCxnSpPr/>
          <p:nvPr/>
        </p:nvCxnSpPr>
        <p:spPr>
          <a:xfrm>
            <a:off x="8001000" y="3005667"/>
            <a:ext cx="6604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6AA405F-04B4-4E00-8F8E-1AA08C94A326}"/>
              </a:ext>
            </a:extLst>
          </p:cNvPr>
          <p:cNvSpPr/>
          <p:nvPr/>
        </p:nvSpPr>
        <p:spPr>
          <a:xfrm>
            <a:off x="85112" y="3991900"/>
            <a:ext cx="2632688" cy="846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77810A-9E42-4B65-8127-BA76A18B53CE}"/>
              </a:ext>
            </a:extLst>
          </p:cNvPr>
          <p:cNvSpPr/>
          <p:nvPr/>
        </p:nvSpPr>
        <p:spPr>
          <a:xfrm>
            <a:off x="104272" y="4453180"/>
            <a:ext cx="355155" cy="359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75B316-3D99-4315-9CD9-5B039384C665}"/>
              </a:ext>
            </a:extLst>
          </p:cNvPr>
          <p:cNvSpPr/>
          <p:nvPr/>
        </p:nvSpPr>
        <p:spPr>
          <a:xfrm>
            <a:off x="5379006" y="3087899"/>
            <a:ext cx="355155" cy="359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73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80238" y="2060891"/>
            <a:ext cx="4226650" cy="10156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Who take the jobs: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1, 1, 0, 2, 3, 2, 2, 4, 0, 4</a:t>
            </a:r>
            <a:endParaRPr lang="zh-TW" altLang="en-US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04605" y="1348970"/>
            <a:ext cx="37779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output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202252-C9F1-4B38-A97F-1939306F4C34}"/>
              </a:ext>
            </a:extLst>
          </p:cNvPr>
          <p:cNvSpPr txBox="1"/>
          <p:nvPr/>
        </p:nvSpPr>
        <p:spPr>
          <a:xfrm>
            <a:off x="2810934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71B24FE-BA14-4515-82DB-C10973A4E0D4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6048B06-BEE6-42D8-8D1A-3758F500F337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37BB6C8-8CC5-474F-A5B0-81A3C21651E4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555F77C-1F02-4768-90A5-386ED64E0274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91378A2-53D7-4917-BDDA-582007C1940F}"/>
              </a:ext>
            </a:extLst>
          </p:cNvPr>
          <p:cNvSpPr/>
          <p:nvPr/>
        </p:nvSpPr>
        <p:spPr>
          <a:xfrm>
            <a:off x="3257660" y="3076554"/>
            <a:ext cx="355155" cy="3598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DD97AB-2E77-4C1C-9B93-F7480E10B0BD}"/>
              </a:ext>
            </a:extLst>
          </p:cNvPr>
          <p:cNvSpPr/>
          <p:nvPr/>
        </p:nvSpPr>
        <p:spPr>
          <a:xfrm>
            <a:off x="2855938" y="3076554"/>
            <a:ext cx="355155" cy="3598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45F0B96-46C2-4190-A2F9-F6D8C45825E3}"/>
              </a:ext>
            </a:extLst>
          </p:cNvPr>
          <p:cNvCxnSpPr/>
          <p:nvPr/>
        </p:nvCxnSpPr>
        <p:spPr>
          <a:xfrm>
            <a:off x="8001000" y="3005667"/>
            <a:ext cx="6604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6AA405F-04B4-4E00-8F8E-1AA08C94A326}"/>
              </a:ext>
            </a:extLst>
          </p:cNvPr>
          <p:cNvSpPr/>
          <p:nvPr/>
        </p:nvSpPr>
        <p:spPr>
          <a:xfrm>
            <a:off x="85112" y="3991900"/>
            <a:ext cx="2632688" cy="846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77810A-9E42-4B65-8127-BA76A18B53CE}"/>
              </a:ext>
            </a:extLst>
          </p:cNvPr>
          <p:cNvSpPr/>
          <p:nvPr/>
        </p:nvSpPr>
        <p:spPr>
          <a:xfrm>
            <a:off x="417538" y="4460813"/>
            <a:ext cx="355155" cy="359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75B316-3D99-4315-9CD9-5B039384C665}"/>
              </a:ext>
            </a:extLst>
          </p:cNvPr>
          <p:cNvSpPr/>
          <p:nvPr/>
        </p:nvSpPr>
        <p:spPr>
          <a:xfrm>
            <a:off x="5379006" y="3087899"/>
            <a:ext cx="355155" cy="3598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FE4E94-5628-4294-AB28-9DA35F8188FA}"/>
              </a:ext>
            </a:extLst>
          </p:cNvPr>
          <p:cNvSpPr/>
          <p:nvPr/>
        </p:nvSpPr>
        <p:spPr>
          <a:xfrm>
            <a:off x="4930717" y="3087899"/>
            <a:ext cx="355155" cy="359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89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80238" y="2060891"/>
            <a:ext cx="4226650" cy="10156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Who take the jobs: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1, 1, 0, 2, 3, 2, 2, 4, 0, 4</a:t>
            </a:r>
            <a:endParaRPr lang="zh-TW" altLang="en-US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04605" y="1348970"/>
            <a:ext cx="37779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output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202252-C9F1-4B38-A97F-1939306F4C34}"/>
              </a:ext>
            </a:extLst>
          </p:cNvPr>
          <p:cNvSpPr txBox="1"/>
          <p:nvPr/>
        </p:nvSpPr>
        <p:spPr>
          <a:xfrm>
            <a:off x="2810934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71B24FE-BA14-4515-82DB-C10973A4E0D4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6048B06-BEE6-42D8-8D1A-3758F500F337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37BB6C8-8CC5-474F-A5B0-81A3C21651E4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555F77C-1F02-4768-90A5-386ED64E0274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91378A2-53D7-4917-BDDA-582007C1940F}"/>
              </a:ext>
            </a:extLst>
          </p:cNvPr>
          <p:cNvSpPr/>
          <p:nvPr/>
        </p:nvSpPr>
        <p:spPr>
          <a:xfrm>
            <a:off x="3257660" y="3076554"/>
            <a:ext cx="355155" cy="3598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DD97AB-2E77-4C1C-9B93-F7480E10B0BD}"/>
              </a:ext>
            </a:extLst>
          </p:cNvPr>
          <p:cNvSpPr/>
          <p:nvPr/>
        </p:nvSpPr>
        <p:spPr>
          <a:xfrm>
            <a:off x="2855938" y="3076554"/>
            <a:ext cx="355155" cy="3598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45F0B96-46C2-4190-A2F9-F6D8C45825E3}"/>
              </a:ext>
            </a:extLst>
          </p:cNvPr>
          <p:cNvCxnSpPr/>
          <p:nvPr/>
        </p:nvCxnSpPr>
        <p:spPr>
          <a:xfrm>
            <a:off x="8001000" y="3005667"/>
            <a:ext cx="6604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6AA405F-04B4-4E00-8F8E-1AA08C94A326}"/>
              </a:ext>
            </a:extLst>
          </p:cNvPr>
          <p:cNvSpPr/>
          <p:nvPr/>
        </p:nvSpPr>
        <p:spPr>
          <a:xfrm>
            <a:off x="85112" y="3991900"/>
            <a:ext cx="2632688" cy="846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77810A-9E42-4B65-8127-BA76A18B53CE}"/>
              </a:ext>
            </a:extLst>
          </p:cNvPr>
          <p:cNvSpPr/>
          <p:nvPr/>
        </p:nvSpPr>
        <p:spPr>
          <a:xfrm>
            <a:off x="730805" y="4422728"/>
            <a:ext cx="355155" cy="359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75B316-3D99-4315-9CD9-5B039384C665}"/>
              </a:ext>
            </a:extLst>
          </p:cNvPr>
          <p:cNvSpPr/>
          <p:nvPr/>
        </p:nvSpPr>
        <p:spPr>
          <a:xfrm>
            <a:off x="5379006" y="3087899"/>
            <a:ext cx="355155" cy="3598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FE4E94-5628-4294-AB28-9DA35F8188FA}"/>
              </a:ext>
            </a:extLst>
          </p:cNvPr>
          <p:cNvSpPr/>
          <p:nvPr/>
        </p:nvSpPr>
        <p:spPr>
          <a:xfrm>
            <a:off x="4930717" y="3087899"/>
            <a:ext cx="355155" cy="3598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67F880-3B59-4EA1-9EC4-D95D01317ECC}"/>
              </a:ext>
            </a:extLst>
          </p:cNvPr>
          <p:cNvSpPr/>
          <p:nvPr/>
        </p:nvSpPr>
        <p:spPr>
          <a:xfrm>
            <a:off x="4080931" y="3087899"/>
            <a:ext cx="355155" cy="359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80238" y="2060891"/>
            <a:ext cx="4226650" cy="10156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Who take the jobs: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1, 1, 0, 2, 3, 2, 2, 4, 0, 4</a:t>
            </a:r>
            <a:endParaRPr lang="zh-TW" altLang="en-US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04605" y="1348970"/>
            <a:ext cx="37779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output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202252-C9F1-4B38-A97F-1939306F4C34}"/>
              </a:ext>
            </a:extLst>
          </p:cNvPr>
          <p:cNvSpPr txBox="1"/>
          <p:nvPr/>
        </p:nvSpPr>
        <p:spPr>
          <a:xfrm>
            <a:off x="2810934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71B24FE-BA14-4515-82DB-C10973A4E0D4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6048B06-BEE6-42D8-8D1A-3758F500F337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37BB6C8-8CC5-474F-A5B0-81A3C21651E4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555F77C-1F02-4768-90A5-386ED64E0274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91378A2-53D7-4917-BDDA-582007C1940F}"/>
              </a:ext>
            </a:extLst>
          </p:cNvPr>
          <p:cNvSpPr/>
          <p:nvPr/>
        </p:nvSpPr>
        <p:spPr>
          <a:xfrm>
            <a:off x="3257660" y="3076554"/>
            <a:ext cx="355155" cy="3598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DD97AB-2E77-4C1C-9B93-F7480E10B0BD}"/>
              </a:ext>
            </a:extLst>
          </p:cNvPr>
          <p:cNvSpPr/>
          <p:nvPr/>
        </p:nvSpPr>
        <p:spPr>
          <a:xfrm>
            <a:off x="2855938" y="3076554"/>
            <a:ext cx="355155" cy="3598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45F0B96-46C2-4190-A2F9-F6D8C45825E3}"/>
              </a:ext>
            </a:extLst>
          </p:cNvPr>
          <p:cNvCxnSpPr/>
          <p:nvPr/>
        </p:nvCxnSpPr>
        <p:spPr>
          <a:xfrm>
            <a:off x="8001000" y="3005667"/>
            <a:ext cx="6604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2975B316-3D99-4315-9CD9-5B039384C665}"/>
              </a:ext>
            </a:extLst>
          </p:cNvPr>
          <p:cNvSpPr/>
          <p:nvPr/>
        </p:nvSpPr>
        <p:spPr>
          <a:xfrm>
            <a:off x="5379006" y="3087899"/>
            <a:ext cx="355155" cy="3598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FE4E94-5628-4294-AB28-9DA35F8188FA}"/>
              </a:ext>
            </a:extLst>
          </p:cNvPr>
          <p:cNvSpPr/>
          <p:nvPr/>
        </p:nvSpPr>
        <p:spPr>
          <a:xfrm>
            <a:off x="4930717" y="3087899"/>
            <a:ext cx="355155" cy="3598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67F880-3B59-4EA1-9EC4-D95D01317ECC}"/>
              </a:ext>
            </a:extLst>
          </p:cNvPr>
          <p:cNvSpPr/>
          <p:nvPr/>
        </p:nvSpPr>
        <p:spPr>
          <a:xfrm>
            <a:off x="4080931" y="3087899"/>
            <a:ext cx="355155" cy="3598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48010BF-EFE4-4986-841C-048590B7DD7C}"/>
              </a:ext>
            </a:extLst>
          </p:cNvPr>
          <p:cNvCxnSpPr/>
          <p:nvPr/>
        </p:nvCxnSpPr>
        <p:spPr>
          <a:xfrm>
            <a:off x="10100734" y="3017287"/>
            <a:ext cx="6604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10E38FE-CCE1-4AB6-B6BB-90C084A65054}"/>
              </a:ext>
            </a:extLst>
          </p:cNvPr>
          <p:cNvCxnSpPr>
            <a:cxnSpLocks/>
          </p:cNvCxnSpPr>
          <p:nvPr/>
        </p:nvCxnSpPr>
        <p:spPr>
          <a:xfrm>
            <a:off x="9169400" y="3017287"/>
            <a:ext cx="37253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5702E36B-BEF1-4E6C-BADF-4A4E7029CBEA}"/>
              </a:ext>
            </a:extLst>
          </p:cNvPr>
          <p:cNvSpPr/>
          <p:nvPr/>
        </p:nvSpPr>
        <p:spPr>
          <a:xfrm>
            <a:off x="4436086" y="3087899"/>
            <a:ext cx="5783181" cy="2104087"/>
          </a:xfrm>
          <a:custGeom>
            <a:avLst/>
            <a:gdLst>
              <a:gd name="connsiteX0" fmla="*/ 0 w 5181600"/>
              <a:gd name="connsiteY0" fmla="*/ 440266 h 2104087"/>
              <a:gd name="connsiteX1" fmla="*/ 3674533 w 5181600"/>
              <a:gd name="connsiteY1" fmla="*/ 2099733 h 2104087"/>
              <a:gd name="connsiteX2" fmla="*/ 5181600 w 5181600"/>
              <a:gd name="connsiteY2" fmla="*/ 0 h 210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2104087">
                <a:moveTo>
                  <a:pt x="0" y="440266"/>
                </a:moveTo>
                <a:cubicBezTo>
                  <a:pt x="1405466" y="1306688"/>
                  <a:pt x="2810933" y="2173111"/>
                  <a:pt x="3674533" y="2099733"/>
                </a:cubicBezTo>
                <a:cubicBezTo>
                  <a:pt x="4538133" y="2026355"/>
                  <a:pt x="4787900" y="682978"/>
                  <a:pt x="5181600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88CE5AC-B59F-4FC0-9940-64D9312396A4}"/>
              </a:ext>
            </a:extLst>
          </p:cNvPr>
          <p:cNvSpPr txBox="1"/>
          <p:nvPr/>
        </p:nvSpPr>
        <p:spPr>
          <a:xfrm>
            <a:off x="7734103" y="5430335"/>
            <a:ext cx="323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The three jobs are taken by No.2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3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ShannsMono Nerd Font" panose="02000009000000000000" pitchFamily="49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ComicShannsMono Nerd Font" panose="02000009000000000000" pitchFamily="49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/>
          <a:lstStyle/>
          <a:p>
            <a:r>
              <a:rPr lang="en-US" altLang="zh-TW" dirty="0">
                <a:latin typeface="ComicShannsMono Nerd Font" panose="02000009000000000000" pitchFamily="49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ComicShannsMono Nerd Font" panose="02000009000000000000" pitchFamily="49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ComicShannsMono Nerd Font" panose="02000009000000000000" pitchFamily="49" charset="0"/>
                <a:cs typeface="Arial" panose="020B0604020202020204" pitchFamily="34" charset="0"/>
              </a:rPr>
              <a:t>Basic </a:t>
            </a:r>
            <a:r>
              <a:rPr lang="en-US" altLang="zh-TW" dirty="0" err="1">
                <a:latin typeface="ComicShannsMono Nerd Font" panose="02000009000000000000" pitchFamily="49" charset="0"/>
                <a:cs typeface="Arial" panose="020B0604020202020204" pitchFamily="34" charset="0"/>
              </a:rPr>
              <a:t>testcase</a:t>
            </a:r>
            <a:endParaRPr lang="en-US" altLang="zh-TW" dirty="0"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endParaRPr lang="en-US" altLang="zh-TW" dirty="0"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ComicShannsMono Nerd Font" panose="02000009000000000000" pitchFamily="49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70058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80238" y="2060891"/>
            <a:ext cx="4226650" cy="10156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Who take the jobs: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1, 1, 0, 2, 3, 2, 2, 4, 0, 4</a:t>
            </a:r>
            <a:endParaRPr lang="zh-TW" altLang="en-US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04605" y="1348970"/>
            <a:ext cx="37779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output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202252-C9F1-4B38-A97F-1939306F4C34}"/>
              </a:ext>
            </a:extLst>
          </p:cNvPr>
          <p:cNvSpPr txBox="1"/>
          <p:nvPr/>
        </p:nvSpPr>
        <p:spPr>
          <a:xfrm>
            <a:off x="2810934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71B24FE-BA14-4515-82DB-C10973A4E0D4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6048B06-BEE6-42D8-8D1A-3758F500F337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37BB6C8-8CC5-474F-A5B0-81A3C21651E4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555F77C-1F02-4768-90A5-386ED64E0274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91378A2-53D7-4917-BDDA-582007C1940F}"/>
              </a:ext>
            </a:extLst>
          </p:cNvPr>
          <p:cNvSpPr/>
          <p:nvPr/>
        </p:nvSpPr>
        <p:spPr>
          <a:xfrm>
            <a:off x="3257660" y="3076554"/>
            <a:ext cx="355155" cy="3598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DD97AB-2E77-4C1C-9B93-F7480E10B0BD}"/>
              </a:ext>
            </a:extLst>
          </p:cNvPr>
          <p:cNvSpPr/>
          <p:nvPr/>
        </p:nvSpPr>
        <p:spPr>
          <a:xfrm>
            <a:off x="2855938" y="3076554"/>
            <a:ext cx="355155" cy="3598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45F0B96-46C2-4190-A2F9-F6D8C45825E3}"/>
              </a:ext>
            </a:extLst>
          </p:cNvPr>
          <p:cNvCxnSpPr/>
          <p:nvPr/>
        </p:nvCxnSpPr>
        <p:spPr>
          <a:xfrm>
            <a:off x="8001000" y="3005667"/>
            <a:ext cx="6604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2975B316-3D99-4315-9CD9-5B039384C665}"/>
              </a:ext>
            </a:extLst>
          </p:cNvPr>
          <p:cNvSpPr/>
          <p:nvPr/>
        </p:nvSpPr>
        <p:spPr>
          <a:xfrm>
            <a:off x="5379006" y="3087899"/>
            <a:ext cx="355155" cy="3598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FE4E94-5628-4294-AB28-9DA35F8188FA}"/>
              </a:ext>
            </a:extLst>
          </p:cNvPr>
          <p:cNvSpPr/>
          <p:nvPr/>
        </p:nvSpPr>
        <p:spPr>
          <a:xfrm>
            <a:off x="4930717" y="3087899"/>
            <a:ext cx="355155" cy="3598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67F880-3B59-4EA1-9EC4-D95D01317ECC}"/>
              </a:ext>
            </a:extLst>
          </p:cNvPr>
          <p:cNvSpPr/>
          <p:nvPr/>
        </p:nvSpPr>
        <p:spPr>
          <a:xfrm>
            <a:off x="4080931" y="3087899"/>
            <a:ext cx="355155" cy="3598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48010BF-EFE4-4986-841C-048590B7DD7C}"/>
              </a:ext>
            </a:extLst>
          </p:cNvPr>
          <p:cNvCxnSpPr/>
          <p:nvPr/>
        </p:nvCxnSpPr>
        <p:spPr>
          <a:xfrm>
            <a:off x="10100734" y="3017287"/>
            <a:ext cx="6604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10E38FE-CCE1-4AB6-B6BB-90C084A65054}"/>
              </a:ext>
            </a:extLst>
          </p:cNvPr>
          <p:cNvCxnSpPr>
            <a:cxnSpLocks/>
          </p:cNvCxnSpPr>
          <p:nvPr/>
        </p:nvCxnSpPr>
        <p:spPr>
          <a:xfrm>
            <a:off x="9169400" y="3017287"/>
            <a:ext cx="37253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EADF18F-A97A-4808-AC4D-C86F841F1EA4}"/>
              </a:ext>
            </a:extLst>
          </p:cNvPr>
          <p:cNvSpPr/>
          <p:nvPr/>
        </p:nvSpPr>
        <p:spPr>
          <a:xfrm>
            <a:off x="4505824" y="3087899"/>
            <a:ext cx="355155" cy="35989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3A3B145-B121-4995-9E21-A9DB393E23A1}"/>
              </a:ext>
            </a:extLst>
          </p:cNvPr>
          <p:cNvCxnSpPr>
            <a:cxnSpLocks/>
          </p:cNvCxnSpPr>
          <p:nvPr/>
        </p:nvCxnSpPr>
        <p:spPr>
          <a:xfrm>
            <a:off x="9621030" y="3005667"/>
            <a:ext cx="372533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7E4B81C1-D292-45D6-9857-7E0F8AD2E1D0}"/>
              </a:ext>
            </a:extLst>
          </p:cNvPr>
          <p:cNvSpPr/>
          <p:nvPr/>
        </p:nvSpPr>
        <p:spPr>
          <a:xfrm>
            <a:off x="4647753" y="3051154"/>
            <a:ext cx="5207447" cy="2104087"/>
          </a:xfrm>
          <a:custGeom>
            <a:avLst/>
            <a:gdLst>
              <a:gd name="connsiteX0" fmla="*/ 0 w 5181600"/>
              <a:gd name="connsiteY0" fmla="*/ 440266 h 2104087"/>
              <a:gd name="connsiteX1" fmla="*/ 3674533 w 5181600"/>
              <a:gd name="connsiteY1" fmla="*/ 2099733 h 2104087"/>
              <a:gd name="connsiteX2" fmla="*/ 5181600 w 5181600"/>
              <a:gd name="connsiteY2" fmla="*/ 0 h 210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2104087">
                <a:moveTo>
                  <a:pt x="0" y="440266"/>
                </a:moveTo>
                <a:cubicBezTo>
                  <a:pt x="1405466" y="1306688"/>
                  <a:pt x="2810933" y="2173111"/>
                  <a:pt x="3674533" y="2099733"/>
                </a:cubicBezTo>
                <a:cubicBezTo>
                  <a:pt x="4538133" y="2026355"/>
                  <a:pt x="4787900" y="682978"/>
                  <a:pt x="5181600" y="0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AE0DFF-6301-4D8D-BCC2-501DD2BDF9B0}"/>
              </a:ext>
            </a:extLst>
          </p:cNvPr>
          <p:cNvSpPr/>
          <p:nvPr/>
        </p:nvSpPr>
        <p:spPr>
          <a:xfrm>
            <a:off x="85112" y="4905513"/>
            <a:ext cx="2632688" cy="846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891C7AF-6C44-43D5-945D-4C2BCA1D388D}"/>
              </a:ext>
            </a:extLst>
          </p:cNvPr>
          <p:cNvSpPr txBox="1"/>
          <p:nvPr/>
        </p:nvSpPr>
        <p:spPr>
          <a:xfrm>
            <a:off x="7165101" y="5324364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This job is taken by No.3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9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80238" y="2060891"/>
            <a:ext cx="4226650" cy="10156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Who take the jobs: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1, 1, 0, 2, 3, 2, 2, 4, 0, 4</a:t>
            </a:r>
            <a:endParaRPr lang="zh-TW" altLang="en-US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04605" y="1348970"/>
            <a:ext cx="37779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output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202252-C9F1-4B38-A97F-1939306F4C34}"/>
              </a:ext>
            </a:extLst>
          </p:cNvPr>
          <p:cNvSpPr txBox="1"/>
          <p:nvPr/>
        </p:nvSpPr>
        <p:spPr>
          <a:xfrm>
            <a:off x="2810934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71B24FE-BA14-4515-82DB-C10973A4E0D4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6048B06-BEE6-42D8-8D1A-3758F500F337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37BB6C8-8CC5-474F-A5B0-81A3C21651E4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555F77C-1F02-4768-90A5-386ED64E0274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91378A2-53D7-4917-BDDA-582007C1940F}"/>
              </a:ext>
            </a:extLst>
          </p:cNvPr>
          <p:cNvSpPr/>
          <p:nvPr/>
        </p:nvSpPr>
        <p:spPr>
          <a:xfrm>
            <a:off x="3257660" y="3076554"/>
            <a:ext cx="355155" cy="3598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DD97AB-2E77-4C1C-9B93-F7480E10B0BD}"/>
              </a:ext>
            </a:extLst>
          </p:cNvPr>
          <p:cNvSpPr/>
          <p:nvPr/>
        </p:nvSpPr>
        <p:spPr>
          <a:xfrm>
            <a:off x="2855938" y="3076554"/>
            <a:ext cx="355155" cy="3598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45F0B96-46C2-4190-A2F9-F6D8C45825E3}"/>
              </a:ext>
            </a:extLst>
          </p:cNvPr>
          <p:cNvCxnSpPr/>
          <p:nvPr/>
        </p:nvCxnSpPr>
        <p:spPr>
          <a:xfrm>
            <a:off x="8001000" y="3005667"/>
            <a:ext cx="6604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2975B316-3D99-4315-9CD9-5B039384C665}"/>
              </a:ext>
            </a:extLst>
          </p:cNvPr>
          <p:cNvSpPr/>
          <p:nvPr/>
        </p:nvSpPr>
        <p:spPr>
          <a:xfrm>
            <a:off x="5379006" y="3087899"/>
            <a:ext cx="355155" cy="3598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FE4E94-5628-4294-AB28-9DA35F8188FA}"/>
              </a:ext>
            </a:extLst>
          </p:cNvPr>
          <p:cNvSpPr/>
          <p:nvPr/>
        </p:nvSpPr>
        <p:spPr>
          <a:xfrm>
            <a:off x="4930717" y="3087899"/>
            <a:ext cx="355155" cy="3598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67F880-3B59-4EA1-9EC4-D95D01317ECC}"/>
              </a:ext>
            </a:extLst>
          </p:cNvPr>
          <p:cNvSpPr/>
          <p:nvPr/>
        </p:nvSpPr>
        <p:spPr>
          <a:xfrm>
            <a:off x="4080931" y="3087899"/>
            <a:ext cx="355155" cy="3598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48010BF-EFE4-4986-841C-048590B7DD7C}"/>
              </a:ext>
            </a:extLst>
          </p:cNvPr>
          <p:cNvCxnSpPr/>
          <p:nvPr/>
        </p:nvCxnSpPr>
        <p:spPr>
          <a:xfrm>
            <a:off x="10100734" y="3017287"/>
            <a:ext cx="6604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10E38FE-CCE1-4AB6-B6BB-90C084A65054}"/>
              </a:ext>
            </a:extLst>
          </p:cNvPr>
          <p:cNvCxnSpPr>
            <a:cxnSpLocks/>
          </p:cNvCxnSpPr>
          <p:nvPr/>
        </p:nvCxnSpPr>
        <p:spPr>
          <a:xfrm>
            <a:off x="9169400" y="3017287"/>
            <a:ext cx="37253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EADF18F-A97A-4808-AC4D-C86F841F1EA4}"/>
              </a:ext>
            </a:extLst>
          </p:cNvPr>
          <p:cNvSpPr/>
          <p:nvPr/>
        </p:nvSpPr>
        <p:spPr>
          <a:xfrm>
            <a:off x="4505824" y="3087899"/>
            <a:ext cx="355155" cy="35989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3A3B145-B121-4995-9E21-A9DB393E23A1}"/>
              </a:ext>
            </a:extLst>
          </p:cNvPr>
          <p:cNvCxnSpPr>
            <a:cxnSpLocks/>
          </p:cNvCxnSpPr>
          <p:nvPr/>
        </p:nvCxnSpPr>
        <p:spPr>
          <a:xfrm>
            <a:off x="9621030" y="3005667"/>
            <a:ext cx="372533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7E4B81C1-D292-45D6-9857-7E0F8AD2E1D0}"/>
              </a:ext>
            </a:extLst>
          </p:cNvPr>
          <p:cNvSpPr/>
          <p:nvPr/>
        </p:nvSpPr>
        <p:spPr>
          <a:xfrm>
            <a:off x="5975463" y="3068087"/>
            <a:ext cx="5207447" cy="2104087"/>
          </a:xfrm>
          <a:custGeom>
            <a:avLst/>
            <a:gdLst>
              <a:gd name="connsiteX0" fmla="*/ 0 w 5181600"/>
              <a:gd name="connsiteY0" fmla="*/ 440266 h 2104087"/>
              <a:gd name="connsiteX1" fmla="*/ 3674533 w 5181600"/>
              <a:gd name="connsiteY1" fmla="*/ 2099733 h 2104087"/>
              <a:gd name="connsiteX2" fmla="*/ 5181600 w 5181600"/>
              <a:gd name="connsiteY2" fmla="*/ 0 h 210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2104087">
                <a:moveTo>
                  <a:pt x="0" y="440266"/>
                </a:moveTo>
                <a:cubicBezTo>
                  <a:pt x="1405466" y="1306688"/>
                  <a:pt x="2810933" y="2173111"/>
                  <a:pt x="3674533" y="2099733"/>
                </a:cubicBezTo>
                <a:cubicBezTo>
                  <a:pt x="4538133" y="2026355"/>
                  <a:pt x="4787900" y="682978"/>
                  <a:pt x="5181600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8B8472B-0E05-473A-AC46-95A1CE3FD02A}"/>
              </a:ext>
            </a:extLst>
          </p:cNvPr>
          <p:cNvSpPr/>
          <p:nvPr/>
        </p:nvSpPr>
        <p:spPr>
          <a:xfrm>
            <a:off x="5839212" y="3087899"/>
            <a:ext cx="355155" cy="35989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1E3C161-A06F-4B9E-8BFA-32051C496C55}"/>
              </a:ext>
            </a:extLst>
          </p:cNvPr>
          <p:cNvSpPr/>
          <p:nvPr/>
        </p:nvSpPr>
        <p:spPr>
          <a:xfrm>
            <a:off x="85112" y="5825066"/>
            <a:ext cx="2632688" cy="846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CEE13E4-3690-4DCF-B83D-A1FC16C97151}"/>
              </a:ext>
            </a:extLst>
          </p:cNvPr>
          <p:cNvSpPr/>
          <p:nvPr/>
        </p:nvSpPr>
        <p:spPr>
          <a:xfrm>
            <a:off x="6653351" y="3087899"/>
            <a:ext cx="355155" cy="35989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D16984ED-9F5B-4521-AF04-3A73C3EBF4C2}"/>
              </a:ext>
            </a:extLst>
          </p:cNvPr>
          <p:cNvCxnSpPr>
            <a:cxnSpLocks/>
          </p:cNvCxnSpPr>
          <p:nvPr/>
        </p:nvCxnSpPr>
        <p:spPr>
          <a:xfrm>
            <a:off x="10874097" y="3017287"/>
            <a:ext cx="372533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C153BF7B-EE26-4EFC-9FE9-9D6BCF342994}"/>
              </a:ext>
            </a:extLst>
          </p:cNvPr>
          <p:cNvCxnSpPr>
            <a:cxnSpLocks/>
          </p:cNvCxnSpPr>
          <p:nvPr/>
        </p:nvCxnSpPr>
        <p:spPr>
          <a:xfrm>
            <a:off x="11696254" y="3017287"/>
            <a:ext cx="372533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2732382-0834-47B0-8A57-D906C413816F}"/>
              </a:ext>
            </a:extLst>
          </p:cNvPr>
          <p:cNvSpPr txBox="1"/>
          <p:nvPr/>
        </p:nvSpPr>
        <p:spPr>
          <a:xfrm>
            <a:off x="8305205" y="5430335"/>
            <a:ext cx="267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The jobs are taken by No.4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52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ShannsMono Nerd Font" panose="02000009000000000000" pitchFamily="49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ComicShannsMono Nerd Font" panose="02000009000000000000" pitchFamily="49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omicShannsMono Nerd Font" panose="02000009000000000000" pitchFamily="49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solidFill>
                <a:schemeClr val="bg1">
                  <a:lumMod val="75000"/>
                </a:schemeClr>
              </a:solidFill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omicShannsMono Nerd Font" panose="02000009000000000000" pitchFamily="49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>
              <a:solidFill>
                <a:schemeClr val="bg1">
                  <a:lumMod val="75000"/>
                </a:schemeClr>
              </a:solidFill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omicShannsMono Nerd Font" panose="02000009000000000000" pitchFamily="49" charset="0"/>
                <a:cs typeface="Arial" panose="020B0604020202020204" pitchFamily="34" charset="0"/>
              </a:rPr>
              <a:t>Basic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  <a:latin typeface="ComicShannsMono Nerd Font" panose="02000009000000000000" pitchFamily="49" charset="0"/>
                <a:cs typeface="Arial" panose="020B0604020202020204" pitchFamily="34" charset="0"/>
              </a:rPr>
              <a:t>testcase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endParaRPr lang="en-US" altLang="zh-TW" dirty="0">
              <a:solidFill>
                <a:schemeClr val="bg2"/>
              </a:solidFill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ComicShannsMono Nerd Font" panose="02000009000000000000" pitchFamily="49" charset="0"/>
                <a:cs typeface="Arial" panose="020B0604020202020204" pitchFamily="34" charset="0"/>
              </a:rPr>
              <a:t>Concept &amp; Code</a:t>
            </a:r>
            <a:endParaRPr lang="en-US" altLang="zh-TW" dirty="0">
              <a:solidFill>
                <a:schemeClr val="bg2"/>
              </a:solidFill>
              <a:latin typeface="ComicShannsMono Nerd Font" panose="020000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13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(0-1)  Input Data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73187"/>
            <a:ext cx="10515600" cy="5298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800" b="1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444444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m, n; </a:t>
            </a:r>
            <a:r>
              <a:rPr lang="en-US" altLang="zh-TW" sz="1800" b="0" i="0" dirty="0" err="1">
                <a:solidFill>
                  <a:srgbClr val="397300"/>
                </a:solidFill>
                <a:effectLst/>
                <a:latin typeface="Courier New" panose="02070309020205020404" pitchFamily="49" charset="0"/>
              </a:rPr>
              <a:t>cin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&gt;&gt; m &gt;&gt; n; </a:t>
            </a:r>
          </a:p>
          <a:p>
            <a:pPr marL="0" indent="0">
              <a:buNone/>
            </a:pPr>
            <a:r>
              <a:rPr lang="en-US" altLang="zh-TW" sz="1800" b="0" i="0" dirty="0">
                <a:solidFill>
                  <a:srgbClr val="397300"/>
                </a:solidFill>
                <a:effectLst/>
                <a:latin typeface="Courier New" panose="02070309020205020404" pitchFamily="49" charset="0"/>
              </a:rPr>
              <a:t>	vector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job_set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[m]; </a:t>
            </a:r>
            <a:r>
              <a:rPr lang="en-US" altLang="zh-TW" sz="1800" b="0" i="0" dirty="0"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// job sets for m little cutes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	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444444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TW" sz="18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&lt; m;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++) { </a:t>
            </a:r>
          </a:p>
          <a:p>
            <a:pPr marL="0" indent="0">
              <a:buNone/>
            </a:pP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		int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k; </a:t>
            </a:r>
            <a:r>
              <a:rPr lang="en-US" altLang="zh-TW" sz="1800" b="0" i="0" dirty="0" err="1">
                <a:solidFill>
                  <a:srgbClr val="397300"/>
                </a:solidFill>
                <a:effectLst/>
                <a:latin typeface="Courier New" panose="02070309020205020404" pitchFamily="49" charset="0"/>
              </a:rPr>
              <a:t>cin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&gt;&gt; k;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444444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job_set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].resize(k);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444444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j = </a:t>
            </a:r>
            <a:r>
              <a:rPr lang="en-US" altLang="zh-TW" sz="18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 j &lt; k;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j++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en-US" altLang="zh-TW" sz="1800" b="0" i="0" dirty="0">
                <a:solidFill>
                  <a:srgbClr val="3973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en-US" altLang="zh-TW" sz="1800" b="0" i="0" dirty="0" err="1">
                <a:solidFill>
                  <a:srgbClr val="397300"/>
                </a:solidFill>
                <a:effectLst/>
                <a:latin typeface="Courier New" panose="02070309020205020404" pitchFamily="49" charset="0"/>
              </a:rPr>
              <a:t>cin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&gt;&gt;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job_set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][j]; </a:t>
            </a:r>
          </a:p>
          <a:p>
            <a:pPr marL="0" indent="0">
              <a:buNone/>
            </a:pP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		} </a:t>
            </a:r>
          </a:p>
          <a:p>
            <a:pPr marL="0" indent="0">
              <a:buNone/>
            </a:pP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	} </a:t>
            </a:r>
          </a:p>
          <a:p>
            <a:pPr marL="0" indent="0">
              <a:buNone/>
            </a:pPr>
            <a:r>
              <a:rPr lang="en-US" altLang="zh-TW" sz="1800" b="0" i="0" dirty="0">
                <a:solidFill>
                  <a:srgbClr val="397300"/>
                </a:solidFill>
                <a:effectLst/>
                <a:latin typeface="Courier New" panose="02070309020205020404" pitchFamily="49" charset="0"/>
              </a:rPr>
              <a:t>	vector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job_type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(n);</a:t>
            </a:r>
            <a:r>
              <a:rPr lang="en-US" altLang="zh-TW" sz="1800" b="0" i="0" dirty="0"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// job types for n jobs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444444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TW" sz="18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&lt; n;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++) { </a:t>
            </a:r>
          </a:p>
          <a:p>
            <a:pPr marL="0" indent="0">
              <a:buNone/>
            </a:pPr>
            <a:r>
              <a:rPr lang="en-US" altLang="zh-TW" sz="1800" b="0" i="0" dirty="0">
                <a:solidFill>
                  <a:srgbClr val="3973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altLang="zh-TW" sz="1800" b="0" i="0" dirty="0" err="1">
                <a:solidFill>
                  <a:srgbClr val="397300"/>
                </a:solidFill>
                <a:effectLst/>
                <a:latin typeface="Courier New" panose="02070309020205020404" pitchFamily="49" charset="0"/>
              </a:rPr>
              <a:t>cin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&gt;&gt;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job_type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];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444444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}</a:t>
            </a:r>
            <a:endParaRPr lang="pt-BR" altLang="zh-TW" sz="1800" dirty="0"/>
          </a:p>
        </p:txBody>
      </p:sp>
    </p:spTree>
    <p:extLst>
      <p:ext uri="{BB962C8B-B14F-4D97-AF65-F5344CB8AC3E}">
        <p14:creationId xmlns:p14="http://schemas.microsoft.com/office/powerpoint/2010/main" val="84290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(0-2)  Output Function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B988440D-8ABF-4E4C-A336-92955309A83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151471"/>
            <a:ext cx="10515600" cy="2555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b="1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i="0" dirty="0">
                <a:solidFill>
                  <a:srgbClr val="397300"/>
                </a:solidFill>
                <a:effectLst/>
                <a:latin typeface="Courier New" panose="02070309020205020404" pitchFamily="49" charset="0"/>
              </a:rPr>
              <a:t>vector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&gt; &amp;v){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444444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TW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v.size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(); 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++) {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444444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b="0" i="0" dirty="0" err="1">
                <a:solidFill>
                  <a:srgbClr val="3973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&lt;&lt; v[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] &lt;&lt; </a:t>
            </a:r>
            <a:r>
              <a:rPr lang="en-US" altLang="zh-TW" b="0" i="0" dirty="0" err="1">
                <a:solidFill>
                  <a:srgbClr val="3973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444444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237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(1-1)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altLang="zh-TW" dirty="0">
                <a:effectLst/>
                <a:latin typeface="mjxc-tex-main-r"/>
              </a:rPr>
              <a:t>1 ≤ </a:t>
            </a:r>
            <a:r>
              <a:rPr lang="pt-BR" altLang="zh-TW" dirty="0">
                <a:effectLst/>
                <a:latin typeface="mjxc-tex-math-i"/>
              </a:rPr>
              <a:t>M </a:t>
            </a:r>
            <a:r>
              <a:rPr lang="pt-BR" altLang="zh-TW" dirty="0">
                <a:effectLst/>
                <a:latin typeface="mjxc-tex-main-r"/>
              </a:rPr>
              <a:t>≤ 100</a:t>
            </a:r>
            <a:r>
              <a:rPr lang="pt-BR" altLang="zh-TW" dirty="0"/>
              <a:t>, </a:t>
            </a:r>
            <a:r>
              <a:rPr lang="pt-BR" altLang="zh-TW" dirty="0">
                <a:effectLst/>
                <a:latin typeface="mjxc-tex-main-r"/>
              </a:rPr>
              <a:t>1 ≤ N</a:t>
            </a:r>
            <a:r>
              <a:rPr lang="pt-BR" altLang="zh-TW" dirty="0">
                <a:effectLst/>
                <a:latin typeface="mjxc-tex-math-i"/>
              </a:rPr>
              <a:t> </a:t>
            </a:r>
            <a:r>
              <a:rPr lang="pt-BR" altLang="zh-TW" dirty="0">
                <a:effectLst/>
                <a:latin typeface="mjxc-tex-main-r"/>
              </a:rPr>
              <a:t>≤ 100</a:t>
            </a:r>
            <a:r>
              <a:rPr lang="pt-BR" altLang="zh-TW" dirty="0"/>
              <a:t>  </a:t>
            </a:r>
          </a:p>
          <a:p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each</a:t>
            </a:r>
            <a:r>
              <a:rPr lang="zh-TW" altLang="en-US" dirty="0"/>
              <a:t> </a:t>
            </a:r>
            <a:r>
              <a:rPr lang="en-US" altLang="zh-TW" dirty="0"/>
              <a:t>job set, we use </a:t>
            </a:r>
            <a:r>
              <a:rPr lang="en-US" altLang="zh-TW" b="1" dirty="0"/>
              <a:t>linear search method </a:t>
            </a:r>
            <a:r>
              <a:rPr lang="en-US" altLang="zh-TW" dirty="0"/>
              <a:t>to check whether the job has been taken.</a:t>
            </a:r>
          </a:p>
          <a:p>
            <a:r>
              <a:rPr lang="en-US" altLang="zh-TW" dirty="0"/>
              <a:t>Any of the job set’s jobs doesn’t exist or has been taken? </a:t>
            </a:r>
          </a:p>
          <a:p>
            <a:pPr lvl="1"/>
            <a:r>
              <a:rPr lang="en-US" altLang="zh-TW" dirty="0"/>
              <a:t>if yes: the other little cutes behind him can’t get the job, meaning that we need to break up the for loop;</a:t>
            </a:r>
          </a:p>
          <a:p>
            <a:pPr lvl="1"/>
            <a:r>
              <a:rPr lang="en-US" altLang="zh-TW" dirty="0"/>
              <a:t>if no: he gets all the jobs he want.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6379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202519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(1-2) Code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958" y="957347"/>
            <a:ext cx="12149042" cy="5946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0" i="0" dirty="0">
                <a:solidFill>
                  <a:srgbClr val="397300"/>
                </a:solidFill>
                <a:effectLst/>
                <a:latin typeface="Courier New" panose="02070309020205020404" pitchFamily="49" charset="0"/>
              </a:rPr>
              <a:t>vector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ans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(n);</a:t>
            </a:r>
            <a:r>
              <a:rPr lang="en-US" altLang="zh-TW" sz="1800" b="0" i="0" dirty="0"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// job </a:t>
            </a:r>
            <a:r>
              <a:rPr lang="en-US" altLang="zh-TW" sz="1800" b="0" i="0" dirty="0" err="1"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800" b="0" i="0" dirty="0"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 is taken by </a:t>
            </a:r>
            <a:r>
              <a:rPr lang="en-US" altLang="zh-TW" sz="1800" b="0" i="0" dirty="0" err="1"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ans</a:t>
            </a:r>
            <a:r>
              <a:rPr lang="en-US" altLang="zh-TW" sz="1800" b="0" i="0" dirty="0"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TW" sz="1800" b="0" i="0" dirty="0" err="1"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800" b="0" i="0" dirty="0"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TW" sz="18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&lt; m;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++) {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444444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b="0" i="0" dirty="0">
                <a:solidFill>
                  <a:srgbClr val="397300"/>
                </a:solidFill>
                <a:effectLst/>
                <a:latin typeface="Courier New" panose="02070309020205020404" pitchFamily="49" charset="0"/>
              </a:rPr>
              <a:t>vector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job_taken_list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altLang="zh-TW" sz="1800" dirty="0">
                <a:solidFill>
                  <a:srgbClr val="888888"/>
                </a:solidFill>
                <a:latin typeface="Courier New" panose="02070309020205020404" pitchFamily="49" charset="0"/>
              </a:rPr>
              <a:t>// which jobs he has taken</a:t>
            </a:r>
            <a:r>
              <a:rPr lang="en-US" altLang="zh-TW" sz="1800" dirty="0">
                <a:solidFill>
                  <a:srgbClr val="444444"/>
                </a:solidFill>
                <a:latin typeface="Courier New" panose="02070309020205020404" pitchFamily="49" charset="0"/>
              </a:rPr>
              <a:t> </a:t>
            </a:r>
            <a:endParaRPr lang="en-US" altLang="zh-TW" sz="1800" b="0" i="0" dirty="0">
              <a:solidFill>
                <a:srgbClr val="44444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444444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j = </a:t>
            </a:r>
            <a:r>
              <a:rPr lang="en-US" altLang="zh-TW" sz="18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 j &lt;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job_set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].size();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j++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444444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index = Find(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job_type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job_set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][j]); </a:t>
            </a:r>
            <a:r>
              <a:rPr lang="en-US" altLang="zh-TW" sz="1800" b="0" i="0" dirty="0"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// linear search</a:t>
            </a:r>
            <a:endParaRPr lang="en-US" altLang="zh-TW" sz="1800" b="0" i="0" dirty="0">
              <a:solidFill>
                <a:srgbClr val="44444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444444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(index == -1) {</a:t>
            </a:r>
            <a:r>
              <a:rPr lang="en-US" altLang="zh-TW" sz="1800" b="0" i="0" dirty="0"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//didn't find the job he wants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			print(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ans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8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444444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444444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job_taken_list.push_back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(index);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444444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job_type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[index] = </a:t>
            </a:r>
            <a:r>
              <a:rPr lang="en-US" altLang="zh-TW" sz="18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altLang="zh-TW" sz="1800" b="0" i="0" dirty="0"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// this job has been taken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444444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444444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b="0" i="0" dirty="0"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// update answer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444444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8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j = </a:t>
            </a:r>
            <a:r>
              <a:rPr lang="en-US" altLang="zh-TW" sz="18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 j &lt;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job_taken_list.size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();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j++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444444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ans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job_taken_list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[j]] = </a:t>
            </a:r>
            <a:r>
              <a:rPr lang="en-US" altLang="zh-TW" sz="1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altLang="zh-TW" sz="18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444444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zh-TW" sz="1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41842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122737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(1-3)  Find()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87EEB2-5592-438D-AB14-03BD95E16826}"/>
              </a:ext>
            </a:extLst>
          </p:cNvPr>
          <p:cNvSpPr txBox="1"/>
          <p:nvPr/>
        </p:nvSpPr>
        <p:spPr>
          <a:xfrm>
            <a:off x="0" y="166128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2400" b="1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Find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2400" b="0" i="0" dirty="0">
                <a:solidFill>
                  <a:srgbClr val="397300"/>
                </a:solidFill>
                <a:effectLst/>
                <a:latin typeface="Courier New" panose="02070309020205020404" pitchFamily="49" charset="0"/>
              </a:rPr>
              <a:t>vector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24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&gt; &amp;v, </a:t>
            </a:r>
            <a:r>
              <a:rPr lang="en-US" altLang="zh-TW" sz="24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target) { </a:t>
            </a:r>
          </a:p>
          <a:p>
            <a:r>
              <a:rPr lang="en-US" altLang="zh-TW" sz="2400" dirty="0">
                <a:solidFill>
                  <a:srgbClr val="444444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24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24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v.size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();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++) { </a:t>
            </a:r>
          </a:p>
          <a:p>
            <a:r>
              <a:rPr lang="en-US" altLang="zh-TW" sz="2400" dirty="0">
                <a:solidFill>
                  <a:srgbClr val="444444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24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(v[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] == target) </a:t>
            </a:r>
            <a:r>
              <a:rPr lang="en-US" altLang="zh-TW" sz="24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altLang="zh-TW" sz="2400" dirty="0">
                <a:solidFill>
                  <a:srgbClr val="444444"/>
                </a:solidFill>
                <a:latin typeface="Courier New" panose="02070309020205020404" pitchFamily="49" charset="0"/>
              </a:rPr>
              <a:t>//return target’s index</a:t>
            </a:r>
            <a:endParaRPr lang="en-US" altLang="zh-TW" sz="2400" b="0" i="0" dirty="0">
              <a:solidFill>
                <a:srgbClr val="44444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444444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r>
              <a:rPr lang="en-US" altLang="zh-TW" sz="2400" dirty="0">
                <a:solidFill>
                  <a:srgbClr val="444444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24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-1</a:t>
            </a:r>
            <a:r>
              <a:rPr lang="en-US" altLang="zh-TW" sz="2400" dirty="0">
                <a:solidFill>
                  <a:srgbClr val="444444"/>
                </a:solidFill>
                <a:latin typeface="Courier New" panose="02070309020205020404" pitchFamily="49" charset="0"/>
              </a:rPr>
              <a:t>//didn’t find the target</a:t>
            </a:r>
            <a:endParaRPr lang="en-US" altLang="zh-TW" sz="2400" b="0" i="0" dirty="0">
              <a:solidFill>
                <a:srgbClr val="44444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}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432C504-7E98-4EFC-9A94-B0BC31723832}"/>
                  </a:ext>
                </a:extLst>
              </p:cNvPr>
              <p:cNvSpPr txBox="1"/>
              <p:nvPr/>
            </p:nvSpPr>
            <p:spPr>
              <a:xfrm>
                <a:off x="3529880" y="4507856"/>
                <a:ext cx="513223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/>
                  <a:t>Linear Search: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dirty="0"/>
                  <a:t>Traverse all job sets: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(∑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dirty="0"/>
                  <a:t>Total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time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complexity:</a:t>
                </a:r>
                <a:r>
                  <a:rPr lang="zh-TW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⋅∑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432C504-7E98-4EFC-9A94-B0BC31723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880" y="4507856"/>
                <a:ext cx="5132239" cy="1384995"/>
              </a:xfrm>
              <a:prstGeom prst="rect">
                <a:avLst/>
              </a:prstGeom>
              <a:blipFill>
                <a:blip r:embed="rId2"/>
                <a:stretch>
                  <a:fillRect l="-2375" t="-3947" b="-114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2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866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(1-4)  Time Complexity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D87EEB2-5592-438D-AB14-03BD95E16826}"/>
                  </a:ext>
                </a:extLst>
              </p:cNvPr>
              <p:cNvSpPr txBox="1"/>
              <p:nvPr/>
            </p:nvSpPr>
            <p:spPr>
              <a:xfrm>
                <a:off x="0" y="1661288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Total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time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complexity: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⋅∑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In this test case: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≤100, ∑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⋅∑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≃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D87EEB2-5592-438D-AB14-03BD95E16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61288"/>
                <a:ext cx="12192000" cy="1200329"/>
              </a:xfrm>
              <a:prstGeom prst="rect">
                <a:avLst/>
              </a:prstGeom>
              <a:blipFill>
                <a:blip r:embed="rId2"/>
                <a:stretch>
                  <a:fillRect l="-750" t="-4082" b="-112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E3268477-EEDB-4F49-9C7B-EA3A2B06B289}"/>
              </a:ext>
            </a:extLst>
          </p:cNvPr>
          <p:cNvGrpSpPr/>
          <p:nvPr/>
        </p:nvGrpSpPr>
        <p:grpSpPr>
          <a:xfrm>
            <a:off x="4551781" y="3043908"/>
            <a:ext cx="3088438" cy="3562478"/>
            <a:chOff x="4551781" y="3043908"/>
            <a:chExt cx="3088438" cy="356247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9A1F853-3191-443B-A931-E7E8C4F59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781" y="3043908"/>
              <a:ext cx="3088438" cy="3562478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A19E06-0DBE-48FE-AE97-A67910E035D4}"/>
                </a:ext>
              </a:extLst>
            </p:cNvPr>
            <p:cNvSpPr txBox="1"/>
            <p:nvPr/>
          </p:nvSpPr>
          <p:spPr>
            <a:xfrm>
              <a:off x="6848795" y="3307796"/>
              <a:ext cx="4379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會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dirty="0">
                  <a:latin typeface="ComicShannsMono Nerd Font" panose="02000009000000000000" pitchFamily="49" charset="0"/>
                  <a:ea typeface="標楷體" panose="03000509000000000000" pitchFamily="65" charset="-120"/>
                </a:rPr>
                <a:t>AC</a:t>
              </a: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01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(2-1)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2859"/>
                <a:ext cx="10515600" cy="5253197"/>
              </a:xfrm>
            </p:spPr>
            <p:txBody>
              <a:bodyPr>
                <a:normAutofit/>
              </a:bodyPr>
              <a:lstStyle/>
              <a:p>
                <a:r>
                  <a:rPr lang="pt-BR" altLang="zh-TW" dirty="0">
                    <a:effectLst/>
                    <a:latin typeface="mjxc-tex-main-r"/>
                  </a:rPr>
                  <a:t>1 ≤ </a:t>
                </a:r>
                <a:r>
                  <a:rPr lang="pt-BR" altLang="zh-TW" dirty="0">
                    <a:effectLst/>
                    <a:latin typeface="mjxc-tex-math-i"/>
                  </a:rPr>
                  <a:t>M </a:t>
                </a:r>
                <a:r>
                  <a:rPr lang="pt-BR" altLang="zh-TW" dirty="0">
                    <a:effectLst/>
                    <a:latin typeface="mjxc-tex-main-r"/>
                  </a:rPr>
                  <a:t>≤ 1000</a:t>
                </a:r>
                <a:r>
                  <a:rPr lang="pt-BR" altLang="zh-TW" dirty="0"/>
                  <a:t>, </a:t>
                </a:r>
                <a:r>
                  <a:rPr lang="pt-BR" altLang="zh-TW" dirty="0">
                    <a:effectLst/>
                    <a:latin typeface="mjxc-tex-main-r"/>
                  </a:rPr>
                  <a:t>1 ≤ </a:t>
                </a:r>
                <a:r>
                  <a:rPr lang="pt-BR" altLang="zh-TW" dirty="0">
                    <a:effectLst/>
                    <a:latin typeface="mjxc-tex-math-i"/>
                  </a:rPr>
                  <a:t>N </a:t>
                </a:r>
                <a:r>
                  <a:rPr lang="pt-BR" altLang="zh-TW" dirty="0">
                    <a:effectLst/>
                    <a:latin typeface="mjxc-tex-main-r"/>
                  </a:rPr>
                  <a:t>≤ 10000</a:t>
                </a:r>
                <a:r>
                  <a:rPr lang="pt-BR" altLang="zh-TW" dirty="0"/>
                  <a:t> </a:t>
                </a:r>
              </a:p>
              <a:p>
                <a:r>
                  <a:rPr lang="pt-BR" altLang="zh-TW" dirty="0"/>
                  <a:t>Linear Search?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⋅∑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≃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It seems we can’t get AC…</a:t>
                </a:r>
              </a:p>
              <a:p>
                <a:r>
                  <a:rPr lang="en-US" altLang="zh-TW" dirty="0"/>
                  <a:t>BUT!</a:t>
                </a:r>
              </a:p>
              <a:p>
                <a:r>
                  <a:rPr lang="pt-BR" altLang="zh-TW" dirty="0"/>
                  <a:t>For each job, it can only be taken away once.</a:t>
                </a:r>
              </a:p>
              <a:p>
                <a:r>
                  <a:rPr lang="pt-BR" altLang="zh-TW" dirty="0"/>
                  <a:t>Take counts: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∑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≃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dirty="0"/>
                  <a:t>Correct Time Complexity: </a:t>
                </a:r>
              </a:p>
              <a:p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 ∑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∑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≃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2859"/>
                <a:ext cx="10515600" cy="5253197"/>
              </a:xfrm>
              <a:blipFill>
                <a:blip r:embed="rId2"/>
                <a:stretch>
                  <a:fillRect l="-1043" t="-19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49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ShannsMono Nerd Font" panose="02000009000000000000" pitchFamily="49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ComicShannsMono Nerd Font" panose="02000009000000000000" pitchFamily="49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/>
          <a:lstStyle/>
          <a:p>
            <a:r>
              <a:rPr lang="en-US" altLang="zh-TW" dirty="0">
                <a:latin typeface="ComicShannsMono Nerd Font" panose="02000009000000000000" pitchFamily="49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accent3"/>
                </a:solidFill>
                <a:latin typeface="ComicShannsMono Nerd Font" panose="02000009000000000000" pitchFamily="49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>
              <a:solidFill>
                <a:schemeClr val="accent3"/>
              </a:solidFill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accent3"/>
                </a:solidFill>
                <a:latin typeface="ComicShannsMono Nerd Font" panose="02000009000000000000" pitchFamily="49" charset="0"/>
                <a:cs typeface="Arial" panose="020B0604020202020204" pitchFamily="34" charset="0"/>
              </a:rPr>
              <a:t>Basic </a:t>
            </a:r>
            <a:r>
              <a:rPr lang="en-US" altLang="zh-TW" dirty="0" err="1">
                <a:solidFill>
                  <a:schemeClr val="accent3"/>
                </a:solidFill>
                <a:latin typeface="ComicShannsMono Nerd Font" panose="02000009000000000000" pitchFamily="49" charset="0"/>
                <a:cs typeface="Arial" panose="020B0604020202020204" pitchFamily="34" charset="0"/>
              </a:rPr>
              <a:t>testcase</a:t>
            </a:r>
            <a:endParaRPr lang="en-US" altLang="zh-TW" dirty="0">
              <a:solidFill>
                <a:schemeClr val="accent3"/>
              </a:solidFill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endParaRPr lang="en-US" altLang="zh-TW" dirty="0">
              <a:solidFill>
                <a:schemeClr val="accent3"/>
              </a:solidFill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accent3"/>
                </a:solidFill>
                <a:latin typeface="ComicShannsMono Nerd Font" panose="02000009000000000000" pitchFamily="49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1626712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(3-1)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2859"/>
                <a:ext cx="10515600" cy="525319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1 ≤ 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lang="pt-BR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TW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altLang="zh-TW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zh-TW" i="1" dirty="0">
                        <a:latin typeface="Cambria Math" panose="02040503050406030204" pitchFamily="18" charset="0"/>
                      </a:rPr>
                      <m:t>1 ≤ </m:t>
                    </m:r>
                    <m:r>
                      <a:rPr lang="pt-BR" altLang="zh-TW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altLang="zh-TW" i="1" dirty="0">
                        <a:latin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TW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∑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)≃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pt-BR" altLang="zh-TW" dirty="0"/>
              </a:p>
              <a:p>
                <a:r>
                  <a:rPr lang="pt-BR" altLang="zh-TW" dirty="0"/>
                  <a:t>Linear Search will be too slow!</a:t>
                </a:r>
              </a:p>
              <a:p>
                <a:r>
                  <a:rPr lang="pt-BR" altLang="zh-TW" dirty="0"/>
                  <a:t>How can we improve the search speed?</a:t>
                </a:r>
              </a:p>
              <a:p>
                <a:r>
                  <a:rPr lang="pt-BR" altLang="zh-TW" dirty="0"/>
                  <a:t>We can use </a:t>
                </a:r>
                <a:r>
                  <a:rPr lang="pt-BR" altLang="zh-TW" dirty="0">
                    <a:solidFill>
                      <a:srgbClr val="FF0000"/>
                    </a:solidFill>
                  </a:rPr>
                  <a:t>std::map</a:t>
                </a:r>
                <a:r>
                  <a:rPr lang="pt-BR" altLang="zh-TW" dirty="0"/>
                  <a:t>!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2859"/>
                <a:ext cx="10515600" cy="525319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269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(3-2) Input job type data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2859"/>
            <a:ext cx="10515600" cy="525319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zh-TW" sz="2000" dirty="0"/>
            </a:br>
            <a:r>
              <a:rPr lang="en-US" altLang="zh-TW" sz="2000" b="1" i="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map&lt;int, queue&lt;int&gt;&gt; </a:t>
            </a:r>
            <a:r>
              <a:rPr lang="en-US" altLang="zh-TW" sz="20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0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  <a:r>
              <a:rPr lang="en-US" altLang="zh-TW" sz="2000" b="0" i="0" dirty="0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  <a:t>// job types for n jobs</a:t>
            </a:r>
            <a:r>
              <a:rPr lang="en-US" altLang="zh-TW" sz="20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2000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for</a:t>
            </a:r>
            <a:r>
              <a:rPr lang="en-US" altLang="zh-TW" sz="20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zh-TW" sz="20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0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zh-TW" sz="20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altLang="zh-TW" sz="20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zh-TW" sz="20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zh-TW" sz="20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 </a:t>
            </a:r>
            <a:r>
              <a:rPr lang="en-US" altLang="zh-TW" sz="20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altLang="zh-TW" sz="20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&lt; n; </a:t>
            </a:r>
            <a:r>
              <a:rPr lang="en-US" altLang="zh-TW" sz="20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altLang="zh-TW" sz="20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++) { 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444444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0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0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t; </a:t>
            </a:r>
            <a:r>
              <a:rPr lang="en-US" altLang="zh-TW" sz="20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cin</a:t>
            </a:r>
            <a:r>
              <a:rPr lang="en-US" altLang="zh-TW" sz="20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&gt;&gt; t; 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444444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0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0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[t].</a:t>
            </a:r>
            <a:r>
              <a:rPr lang="en-US" altLang="zh-TW" sz="2000" b="0" i="0" dirty="0">
                <a:solidFill>
                  <a:srgbClr val="397300"/>
                </a:solidFill>
                <a:effectLst/>
                <a:latin typeface="Lucida Console" panose="020B0609040504020204" pitchFamily="49" charset="0"/>
              </a:rPr>
              <a:t>push</a:t>
            </a:r>
            <a:r>
              <a:rPr lang="en-US" altLang="zh-TW" sz="20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zh-TW" sz="20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altLang="zh-TW" sz="20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TW" sz="20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444444"/>
                </a:solidFill>
                <a:latin typeface="ComicShannsMono Nerd Font" panose="02000009000000000000" pitchFamily="49" charset="0"/>
              </a:rPr>
              <a:t>job_type</a:t>
            </a:r>
            <a:r>
              <a:rPr lang="en-US" altLang="zh-TW" sz="2000" dirty="0">
                <a:solidFill>
                  <a:srgbClr val="444444"/>
                </a:solidFill>
                <a:latin typeface="ComicShannsMono Nerd Font" panose="02000009000000000000" pitchFamily="49" charset="0"/>
              </a:rPr>
              <a:t>[t] stores type t’s indices (positions)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444444"/>
                </a:solidFill>
                <a:latin typeface="ComicShannsMono Nerd Font" panose="02000009000000000000" pitchFamily="49" charset="0"/>
              </a:rPr>
              <a:t>Why use queue? 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444444"/>
                </a:solidFill>
                <a:latin typeface="ComicShannsMono Nerd Font" panose="02000009000000000000" pitchFamily="49" charset="0"/>
              </a:rPr>
              <a:t>Since it is a FIFO data structure!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444444"/>
                </a:solidFill>
                <a:latin typeface="ComicShannsMono Nerd Font" panose="02000009000000000000" pitchFamily="49" charset="0"/>
              </a:rPr>
              <a:t>Among jobs of the same type t, we always take the one with the smallest index.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444444"/>
                </a:solidFill>
                <a:latin typeface="ComicShannsMono Nerd Font" panose="02000009000000000000" pitchFamily="49" charset="0"/>
              </a:rPr>
              <a:t>=&gt; </a:t>
            </a:r>
            <a:r>
              <a:rPr lang="en-US" altLang="zh-TW" sz="2000" dirty="0" err="1">
                <a:solidFill>
                  <a:srgbClr val="444444"/>
                </a:solidFill>
                <a:latin typeface="ComicShannsMono Nerd Font" panose="02000009000000000000" pitchFamily="49" charset="0"/>
              </a:rPr>
              <a:t>job_type</a:t>
            </a:r>
            <a:r>
              <a:rPr lang="en-US" altLang="zh-TW" sz="2000" dirty="0">
                <a:solidFill>
                  <a:srgbClr val="444444"/>
                </a:solidFill>
                <a:latin typeface="ComicShannsMono Nerd Font" panose="02000009000000000000" pitchFamily="49" charset="0"/>
              </a:rPr>
              <a:t>[t].front(), </a:t>
            </a:r>
            <a:r>
              <a:rPr lang="en-US" altLang="zh-TW" sz="2000" dirty="0" err="1">
                <a:solidFill>
                  <a:srgbClr val="444444"/>
                </a:solidFill>
                <a:latin typeface="ComicShannsMono Nerd Font" panose="02000009000000000000" pitchFamily="49" charset="0"/>
              </a:rPr>
              <a:t>job_type</a:t>
            </a:r>
            <a:r>
              <a:rPr lang="en-US" altLang="zh-TW" sz="2000" dirty="0">
                <a:solidFill>
                  <a:srgbClr val="444444"/>
                </a:solidFill>
                <a:latin typeface="ComicShannsMono Nerd Font" panose="02000009000000000000" pitchFamily="49" charset="0"/>
              </a:rPr>
              <a:t>[t].pop()</a:t>
            </a:r>
            <a:endParaRPr lang="en-US" altLang="zh-TW" sz="2000" dirty="0">
              <a:latin typeface="ComicShannsMono Nerd Font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(3-2) Input job type data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AA0B07-A7EC-461A-A731-3ECD4E942C5F}"/>
              </a:ext>
            </a:extLst>
          </p:cNvPr>
          <p:cNvSpPr txBox="1"/>
          <p:nvPr/>
        </p:nvSpPr>
        <p:spPr>
          <a:xfrm>
            <a:off x="152401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5590684" y="197991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(3-2) Input job type data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AA0B07-A7EC-461A-A731-3ECD4E942C5F}"/>
              </a:ext>
            </a:extLst>
          </p:cNvPr>
          <p:cNvSpPr txBox="1"/>
          <p:nvPr/>
        </p:nvSpPr>
        <p:spPr>
          <a:xfrm>
            <a:off x="152401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5590684" y="197991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{0};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AD6AB1-3F72-4C45-8E22-182588F4B6DA}"/>
              </a:ext>
            </a:extLst>
          </p:cNvPr>
          <p:cNvSpPr/>
          <p:nvPr/>
        </p:nvSpPr>
        <p:spPr>
          <a:xfrm>
            <a:off x="152401" y="3014133"/>
            <a:ext cx="457199" cy="524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744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(3-2) Input job type data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AA0B07-A7EC-461A-A731-3ECD4E942C5F}"/>
              </a:ext>
            </a:extLst>
          </p:cNvPr>
          <p:cNvSpPr txBox="1"/>
          <p:nvPr/>
        </p:nvSpPr>
        <p:spPr>
          <a:xfrm>
            <a:off x="152401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5590684" y="197991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{1};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{0};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AD6AB1-3F72-4C45-8E22-182588F4B6DA}"/>
              </a:ext>
            </a:extLst>
          </p:cNvPr>
          <p:cNvSpPr/>
          <p:nvPr/>
        </p:nvSpPr>
        <p:spPr>
          <a:xfrm>
            <a:off x="524934" y="3014133"/>
            <a:ext cx="457199" cy="524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995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(3-2) Input job type data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AA0B07-A7EC-461A-A731-3ECD4E942C5F}"/>
              </a:ext>
            </a:extLst>
          </p:cNvPr>
          <p:cNvSpPr txBox="1"/>
          <p:nvPr/>
        </p:nvSpPr>
        <p:spPr>
          <a:xfrm>
            <a:off x="152401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5590684" y="197991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{1, 2};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{0};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AD6AB1-3F72-4C45-8E22-182588F4B6DA}"/>
              </a:ext>
            </a:extLst>
          </p:cNvPr>
          <p:cNvSpPr/>
          <p:nvPr/>
        </p:nvSpPr>
        <p:spPr>
          <a:xfrm>
            <a:off x="946262" y="3014133"/>
            <a:ext cx="457199" cy="524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360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(3-2) Input job type data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AA0B07-A7EC-461A-A731-3ECD4E942C5F}"/>
              </a:ext>
            </a:extLst>
          </p:cNvPr>
          <p:cNvSpPr txBox="1"/>
          <p:nvPr/>
        </p:nvSpPr>
        <p:spPr>
          <a:xfrm>
            <a:off x="152401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5590684" y="197991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{1, 2};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{0};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{3};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AD6AB1-3F72-4C45-8E22-182588F4B6DA}"/>
              </a:ext>
            </a:extLst>
          </p:cNvPr>
          <p:cNvSpPr/>
          <p:nvPr/>
        </p:nvSpPr>
        <p:spPr>
          <a:xfrm>
            <a:off x="1327262" y="2997624"/>
            <a:ext cx="457199" cy="524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450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(3-2) Input job type data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AA0B07-A7EC-461A-A731-3ECD4E942C5F}"/>
              </a:ext>
            </a:extLst>
          </p:cNvPr>
          <p:cNvSpPr txBox="1"/>
          <p:nvPr/>
        </p:nvSpPr>
        <p:spPr>
          <a:xfrm>
            <a:off x="152401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5590684" y="197991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{1, 2};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{0};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{3, 4};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AD6AB1-3F72-4C45-8E22-182588F4B6DA}"/>
              </a:ext>
            </a:extLst>
          </p:cNvPr>
          <p:cNvSpPr/>
          <p:nvPr/>
        </p:nvSpPr>
        <p:spPr>
          <a:xfrm>
            <a:off x="1750596" y="3014133"/>
            <a:ext cx="457199" cy="524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53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(3-2) Input job type data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AA0B07-A7EC-461A-A731-3ECD4E942C5F}"/>
              </a:ext>
            </a:extLst>
          </p:cNvPr>
          <p:cNvSpPr txBox="1"/>
          <p:nvPr/>
        </p:nvSpPr>
        <p:spPr>
          <a:xfrm>
            <a:off x="152401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5590684" y="197991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{1, 2};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{0};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{5};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{3, 4};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AD6AB1-3F72-4C45-8E22-182588F4B6DA}"/>
              </a:ext>
            </a:extLst>
          </p:cNvPr>
          <p:cNvSpPr/>
          <p:nvPr/>
        </p:nvSpPr>
        <p:spPr>
          <a:xfrm>
            <a:off x="2199330" y="3014133"/>
            <a:ext cx="457199" cy="524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018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(3-2) Input job type data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AA0B07-A7EC-461A-A731-3ECD4E942C5F}"/>
              </a:ext>
            </a:extLst>
          </p:cNvPr>
          <p:cNvSpPr txBox="1"/>
          <p:nvPr/>
        </p:nvSpPr>
        <p:spPr>
          <a:xfrm>
            <a:off x="152401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5590684" y="197991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{1, 2};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{0, 6};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{5};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{3, 4};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AD6AB1-3F72-4C45-8E22-182588F4B6DA}"/>
              </a:ext>
            </a:extLst>
          </p:cNvPr>
          <p:cNvSpPr/>
          <p:nvPr/>
        </p:nvSpPr>
        <p:spPr>
          <a:xfrm>
            <a:off x="2639597" y="3014133"/>
            <a:ext cx="457199" cy="524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93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8576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micShannsMono Nerd Font" panose="02000009000000000000" pitchFamily="49" charset="0"/>
                <a:cs typeface="Arial" panose="020B0604020202020204" pitchFamily="34" charset="0"/>
              </a:rPr>
              <a:t>Description</a:t>
            </a:r>
            <a:endParaRPr lang="zh-TW" altLang="en-US" dirty="0">
              <a:latin typeface="ComicShannsMono Nerd Font" panose="02000009000000000000" pitchFamily="49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88575" y="1132681"/>
                <a:ext cx="11564879" cy="554602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There are </a:t>
                </a:r>
                <a:r>
                  <a:rPr lang="en-US" altLang="zh-TW" b="1" i="1" dirty="0"/>
                  <a:t>N</a:t>
                </a:r>
                <a:r>
                  <a:rPr lang="en-US" altLang="zh-TW" dirty="0"/>
                  <a:t> jobs, where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 represent their job types, respectively.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There are </a:t>
                </a:r>
                <a:r>
                  <a:rPr lang="en-US" altLang="zh-TW" b="1" i="1" dirty="0"/>
                  <a:t>M</a:t>
                </a:r>
                <a:r>
                  <a:rPr lang="en-US" altLang="zh-TW" dirty="0"/>
                  <a:t> little cutes wanting to get the jobs, where each little cute has his own job 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Once a little cute gets all his jobs, he will leave the queue; otherwise, he will stay in the queue and cry, and at last the little cute and those behind him all can't get the jobs</a:t>
                </a:r>
                <a:r>
                  <a:rPr lang="en-US" altLang="zh-TW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575" y="1132681"/>
                <a:ext cx="11564879" cy="5546026"/>
              </a:xfrm>
              <a:blipFill>
                <a:blip r:embed="rId2"/>
                <a:stretch>
                  <a:fillRect l="-949" r="-1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538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(3-2) Input job type data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AA0B07-A7EC-461A-A731-3ECD4E942C5F}"/>
              </a:ext>
            </a:extLst>
          </p:cNvPr>
          <p:cNvSpPr txBox="1"/>
          <p:nvPr/>
        </p:nvSpPr>
        <p:spPr>
          <a:xfrm>
            <a:off x="152401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5590684" y="197991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{1, 2};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{0, 6, 7};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{5};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{3, 4};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AD6AB1-3F72-4C45-8E22-182588F4B6DA}"/>
              </a:ext>
            </a:extLst>
          </p:cNvPr>
          <p:cNvSpPr/>
          <p:nvPr/>
        </p:nvSpPr>
        <p:spPr>
          <a:xfrm>
            <a:off x="3062930" y="3014133"/>
            <a:ext cx="457199" cy="524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825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(3-2) Input job type data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AA0B07-A7EC-461A-A731-3ECD4E942C5F}"/>
              </a:ext>
            </a:extLst>
          </p:cNvPr>
          <p:cNvSpPr txBox="1"/>
          <p:nvPr/>
        </p:nvSpPr>
        <p:spPr>
          <a:xfrm>
            <a:off x="152401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5590684" y="197991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{1, 2, 8};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{0, 6, 7};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{5};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{3, 4};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AD6AB1-3F72-4C45-8E22-182588F4B6DA}"/>
              </a:ext>
            </a:extLst>
          </p:cNvPr>
          <p:cNvSpPr/>
          <p:nvPr/>
        </p:nvSpPr>
        <p:spPr>
          <a:xfrm>
            <a:off x="3511001" y="3014133"/>
            <a:ext cx="457199" cy="524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80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(3-2) Input job type data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AA0B07-A7EC-461A-A731-3ECD4E942C5F}"/>
              </a:ext>
            </a:extLst>
          </p:cNvPr>
          <p:cNvSpPr txBox="1"/>
          <p:nvPr/>
        </p:nvSpPr>
        <p:spPr>
          <a:xfrm>
            <a:off x="152401" y="2060891"/>
            <a:ext cx="4351866" cy="14773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= 10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job types: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2, 1, 1, 4, 4, 3, 2, 2, 1, 3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5590684" y="197991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{1, 2, 8};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{0, 6, 7};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{5, 9};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{3, 4};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AD6AB1-3F72-4C45-8E22-182588F4B6DA}"/>
              </a:ext>
            </a:extLst>
          </p:cNvPr>
          <p:cNvSpPr/>
          <p:nvPr/>
        </p:nvSpPr>
        <p:spPr>
          <a:xfrm>
            <a:off x="3970204" y="3014133"/>
            <a:ext cx="457199" cy="524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35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(3-3) Find()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39646B-9930-4726-9DD0-887F17090D29}"/>
              </a:ext>
            </a:extLst>
          </p:cNvPr>
          <p:cNvSpPr txBox="1"/>
          <p:nvPr/>
        </p:nvSpPr>
        <p:spPr>
          <a:xfrm>
            <a:off x="51372" y="2116812"/>
            <a:ext cx="121029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zh-TW" b="1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Find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(map&lt;</a:t>
            </a:r>
            <a:r>
              <a:rPr lang="en-US" altLang="zh-TW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&amp;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mp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zh-TW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target) { </a:t>
            </a:r>
          </a:p>
          <a:p>
            <a:r>
              <a:rPr lang="en-US" altLang="zh-TW" dirty="0">
                <a:solidFill>
                  <a:srgbClr val="444444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if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mp.</a:t>
            </a:r>
            <a:r>
              <a:rPr lang="en-US" altLang="zh-TW" b="0" i="0" dirty="0" err="1">
                <a:solidFill>
                  <a:srgbClr val="397300"/>
                </a:solidFill>
                <a:effectLst/>
                <a:latin typeface="Lucida Console" panose="020B0609040504020204" pitchFamily="49" charset="0"/>
              </a:rPr>
              <a:t>count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(target) &amp;&amp; 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mp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[target].</a:t>
            </a:r>
            <a:r>
              <a:rPr lang="en-US" altLang="zh-TW" b="0" i="0" dirty="0">
                <a:solidFill>
                  <a:srgbClr val="397300"/>
                </a:solidFill>
                <a:effectLst/>
                <a:latin typeface="Lucida Console" panose="020B0609040504020204" pitchFamily="49" charset="0"/>
              </a:rPr>
              <a:t>size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() &gt; </a:t>
            </a:r>
            <a:r>
              <a:rPr lang="en-US" altLang="zh-TW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 { </a:t>
            </a:r>
          </a:p>
          <a:p>
            <a:r>
              <a:rPr lang="en-US" altLang="zh-TW" dirty="0">
                <a:solidFill>
                  <a:srgbClr val="444444"/>
                </a:solidFill>
                <a:latin typeface="Lucida Console" panose="020B0609040504020204" pitchFamily="49" charset="0"/>
              </a:rPr>
              <a:t>		</a:t>
            </a:r>
            <a:r>
              <a:rPr lang="en-US" altLang="zh-TW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return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mp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[target].</a:t>
            </a:r>
            <a:r>
              <a:rPr lang="en-US" altLang="zh-TW" b="0" i="0" dirty="0">
                <a:solidFill>
                  <a:srgbClr val="397300"/>
                </a:solidFill>
                <a:effectLst/>
                <a:latin typeface="Lucida Console" panose="020B0609040504020204" pitchFamily="49" charset="0"/>
              </a:rPr>
              <a:t>front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(); </a:t>
            </a:r>
            <a:r>
              <a:rPr lang="en-US" altLang="zh-TW" dirty="0">
                <a:solidFill>
                  <a:srgbClr val="697070"/>
                </a:solidFill>
                <a:latin typeface="Lucida Console" panose="020B0609040504020204" pitchFamily="49" charset="0"/>
              </a:rPr>
              <a:t>// return the smallest index for type "target"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444444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} </a:t>
            </a:r>
          </a:p>
          <a:p>
            <a:r>
              <a:rPr lang="en-US" altLang="zh-TW" dirty="0">
                <a:solidFill>
                  <a:srgbClr val="444444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else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{ </a:t>
            </a:r>
          </a:p>
          <a:p>
            <a:r>
              <a:rPr lang="en-US" altLang="zh-TW" dirty="0">
                <a:solidFill>
                  <a:srgbClr val="444444"/>
                </a:solidFill>
                <a:latin typeface="Lucida Console" panose="020B0609040504020204" pitchFamily="49" charset="0"/>
              </a:rPr>
              <a:t>		</a:t>
            </a:r>
            <a:r>
              <a:rPr lang="en-US" altLang="zh-TW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return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zh-TW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-1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 </a:t>
            </a:r>
            <a:r>
              <a:rPr lang="en-US" altLang="zh-TW" dirty="0">
                <a:solidFill>
                  <a:srgbClr val="697070"/>
                </a:solidFill>
                <a:latin typeface="Lucida Console" panose="020B0609040504020204" pitchFamily="49" charset="0"/>
              </a:rPr>
              <a:t>//not found</a:t>
            </a:r>
            <a:endParaRPr lang="en-US" altLang="zh-TW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444444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} </a:t>
            </a:r>
          </a:p>
          <a:p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} 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sz="2400" dirty="0" err="1">
                <a:latin typeface="ComicShannsMono Nerd Font" panose="02000009000000000000" pitchFamily="49" charset="0"/>
              </a:rPr>
              <a:t>mp.count</a:t>
            </a:r>
            <a:r>
              <a:rPr lang="en-US" altLang="zh-TW" sz="2400" dirty="0">
                <a:latin typeface="ComicShannsMono Nerd Font" panose="02000009000000000000" pitchFamily="49" charset="0"/>
              </a:rPr>
              <a:t>(target): check if we have type “target” recorded</a:t>
            </a:r>
          </a:p>
          <a:p>
            <a:r>
              <a:rPr lang="en-US" altLang="zh-TW" sz="2400" dirty="0" err="1">
                <a:latin typeface="ComicShannsMono Nerd Font" panose="02000009000000000000" pitchFamily="49" charset="0"/>
              </a:rPr>
              <a:t>mp</a:t>
            </a:r>
            <a:r>
              <a:rPr lang="en-US" altLang="zh-TW" sz="2400" dirty="0">
                <a:latin typeface="ComicShannsMono Nerd Font" panose="02000009000000000000" pitchFamily="49" charset="0"/>
              </a:rPr>
              <a:t>[target].size() &gt; 0: check if the jobs of type “target” have all been taken or not</a:t>
            </a:r>
          </a:p>
          <a:p>
            <a:r>
              <a:rPr lang="en-US" altLang="zh-TW" sz="2400" dirty="0" err="1">
                <a:latin typeface="ComicShannsMono Nerd Font" panose="02000009000000000000" pitchFamily="49" charset="0"/>
              </a:rPr>
              <a:t>mp</a:t>
            </a:r>
            <a:r>
              <a:rPr lang="en-US" altLang="zh-TW" sz="2400" dirty="0">
                <a:latin typeface="ComicShannsMono Nerd Font" panose="02000009000000000000" pitchFamily="49" charset="0"/>
              </a:rPr>
              <a:t>[target].front(): return job type “</a:t>
            </a:r>
            <a:r>
              <a:rPr lang="en-US" altLang="zh-TW" sz="2400" dirty="0" err="1">
                <a:latin typeface="ComicShannsMono Nerd Font" panose="02000009000000000000" pitchFamily="49" charset="0"/>
              </a:rPr>
              <a:t>target”‘s</a:t>
            </a:r>
            <a:r>
              <a:rPr lang="en-US" altLang="zh-TW" sz="2400" dirty="0">
                <a:latin typeface="ComicShannsMono Nerd Font" panose="02000009000000000000" pitchFamily="49" charset="0"/>
              </a:rPr>
              <a:t> smallest index</a:t>
            </a:r>
          </a:p>
        </p:txBody>
      </p:sp>
    </p:spTree>
    <p:extLst>
      <p:ext uri="{BB962C8B-B14F-4D97-AF65-F5344CB8AC3E}">
        <p14:creationId xmlns:p14="http://schemas.microsoft.com/office/powerpoint/2010/main" val="6703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(3-4) Solution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AE52356-B5D6-41BB-A6E5-E0B768A9431E}"/>
              </a:ext>
            </a:extLst>
          </p:cNvPr>
          <p:cNvSpPr txBox="1"/>
          <p:nvPr/>
        </p:nvSpPr>
        <p:spPr>
          <a:xfrm>
            <a:off x="265933" y="1355971"/>
            <a:ext cx="1166013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vector&lt;</a:t>
            </a:r>
            <a:r>
              <a:rPr lang="en-US" altLang="zh-TW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lang="en-US" altLang="zh-TW" b="1" i="0" dirty="0" err="1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ans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(n);</a:t>
            </a:r>
            <a:r>
              <a:rPr lang="en-US" altLang="zh-TW" b="0" i="0" dirty="0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  <a:t>// job </a:t>
            </a:r>
            <a:r>
              <a:rPr lang="en-US" altLang="zh-TW" b="0" i="0" dirty="0" err="1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altLang="zh-TW" b="0" i="0" dirty="0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  <a:t> is taken by </a:t>
            </a:r>
            <a:r>
              <a:rPr lang="en-US" altLang="zh-TW" b="0" i="0" dirty="0" err="1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  <a:t>ans</a:t>
            </a:r>
            <a:r>
              <a:rPr lang="en-US" altLang="zh-TW" b="0" i="0" dirty="0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altLang="zh-TW" b="0" i="0" dirty="0" err="1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altLang="zh-TW" b="0" i="0" dirty="0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r>
              <a:rPr lang="en-US" altLang="zh-TW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for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zh-TW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zh-TW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 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&lt; m; 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++) { </a:t>
            </a:r>
          </a:p>
          <a:p>
            <a:r>
              <a:rPr lang="en-US" altLang="zh-TW" dirty="0">
                <a:solidFill>
                  <a:srgbClr val="444444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vector&lt;</a:t>
            </a:r>
            <a:r>
              <a:rPr lang="en-US" altLang="zh-TW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job_taken_list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 </a:t>
            </a:r>
          </a:p>
          <a:p>
            <a:r>
              <a:rPr lang="en-US" altLang="zh-TW" dirty="0">
                <a:solidFill>
                  <a:srgbClr val="444444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for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zh-TW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j = </a:t>
            </a:r>
            <a:r>
              <a:rPr lang="en-US" altLang="zh-TW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 j &lt; 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job_set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].</a:t>
            </a:r>
            <a:r>
              <a:rPr lang="en-US" altLang="zh-TW" b="0" i="0" dirty="0">
                <a:solidFill>
                  <a:srgbClr val="397300"/>
                </a:solidFill>
                <a:effectLst/>
                <a:latin typeface="Lucida Console" panose="020B0609040504020204" pitchFamily="49" charset="0"/>
              </a:rPr>
              <a:t>size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(); 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j++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 { </a:t>
            </a:r>
          </a:p>
          <a:p>
            <a:r>
              <a:rPr lang="en-US" altLang="zh-TW" dirty="0">
                <a:solidFill>
                  <a:srgbClr val="444444"/>
                </a:solidFill>
                <a:latin typeface="Lucida Console" panose="020B0609040504020204" pitchFamily="49" charset="0"/>
              </a:rPr>
              <a:t>		</a:t>
            </a:r>
            <a:r>
              <a:rPr lang="en-US" altLang="zh-TW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index = </a:t>
            </a:r>
            <a:r>
              <a:rPr lang="en-US" altLang="zh-TW" b="0" i="0" dirty="0">
                <a:solidFill>
                  <a:srgbClr val="397300"/>
                </a:solidFill>
                <a:effectLst/>
                <a:latin typeface="Lucida Console" panose="020B0609040504020204" pitchFamily="49" charset="0"/>
              </a:rPr>
              <a:t>Find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job_set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][j]); </a:t>
            </a:r>
          </a:p>
          <a:p>
            <a:r>
              <a:rPr lang="en-US" altLang="zh-TW" dirty="0">
                <a:solidFill>
                  <a:srgbClr val="444444"/>
                </a:solidFill>
                <a:latin typeface="Lucida Console" panose="020B0609040504020204" pitchFamily="49" charset="0"/>
              </a:rPr>
              <a:t>		</a:t>
            </a:r>
            <a:r>
              <a:rPr lang="en-US" altLang="zh-TW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if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(index == </a:t>
            </a:r>
            <a:r>
              <a:rPr lang="en-US" altLang="zh-TW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-1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 {</a:t>
            </a:r>
            <a:r>
              <a:rPr lang="en-US" altLang="zh-TW" b="0" i="0" dirty="0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  <a:t>// cannot find a job he wants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444444"/>
                </a:solidFill>
                <a:latin typeface="Lucida Console" panose="020B0609040504020204" pitchFamily="49" charset="0"/>
              </a:rPr>
              <a:t>			</a:t>
            </a:r>
            <a:r>
              <a:rPr lang="en-US" altLang="zh-TW" b="0" i="0" dirty="0">
                <a:solidFill>
                  <a:srgbClr val="397300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ans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); </a:t>
            </a:r>
            <a:r>
              <a:rPr lang="en-US" altLang="zh-TW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return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zh-TW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 </a:t>
            </a:r>
          </a:p>
          <a:p>
            <a:r>
              <a:rPr lang="en-US" altLang="zh-TW" dirty="0">
                <a:solidFill>
                  <a:srgbClr val="444444"/>
                </a:solidFill>
                <a:latin typeface="Lucida Console" panose="020B0609040504020204" pitchFamily="49" charset="0"/>
              </a:rPr>
              <a:t>		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} </a:t>
            </a:r>
          </a:p>
          <a:p>
            <a:r>
              <a:rPr lang="en-US" altLang="zh-TW" dirty="0">
                <a:solidFill>
                  <a:srgbClr val="444444"/>
                </a:solidFill>
                <a:latin typeface="Lucida Console" panose="020B0609040504020204" pitchFamily="49" charset="0"/>
              </a:rPr>
              <a:t>		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job_taken_list.</a:t>
            </a:r>
            <a:r>
              <a:rPr lang="en-US" altLang="zh-TW" b="0" i="0" dirty="0" err="1">
                <a:solidFill>
                  <a:srgbClr val="397300"/>
                </a:solidFill>
                <a:effectLst/>
                <a:latin typeface="Lucida Console" panose="020B0609040504020204" pitchFamily="49" charset="0"/>
              </a:rPr>
              <a:t>push_back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(index); </a:t>
            </a:r>
            <a:r>
              <a:rPr lang="en-US" altLang="zh-TW" b="0" i="0" dirty="0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  <a:t>// which jobs he has taken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444444"/>
                </a:solidFill>
                <a:latin typeface="Lucida Console" panose="020B0609040504020204" pitchFamily="49" charset="0"/>
              </a:rPr>
              <a:t>		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job_set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][j]].</a:t>
            </a:r>
            <a:r>
              <a:rPr lang="en-US" altLang="zh-TW" b="0" i="0" dirty="0">
                <a:solidFill>
                  <a:srgbClr val="397300"/>
                </a:solidFill>
                <a:effectLst/>
                <a:latin typeface="Lucida Console" panose="020B0609040504020204" pitchFamily="49" charset="0"/>
              </a:rPr>
              <a:t>pop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(); </a:t>
            </a:r>
          </a:p>
          <a:p>
            <a:r>
              <a:rPr lang="en-US" altLang="zh-TW" dirty="0">
                <a:solidFill>
                  <a:srgbClr val="444444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} </a:t>
            </a:r>
          </a:p>
          <a:p>
            <a:endParaRPr lang="en-US" altLang="zh-TW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444444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b="0" i="0" dirty="0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  <a:t>// update answer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444444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for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zh-TW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j = </a:t>
            </a:r>
            <a:r>
              <a:rPr lang="en-US" altLang="zh-TW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 j &lt; 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job_taken_list.</a:t>
            </a:r>
            <a:r>
              <a:rPr lang="en-US" altLang="zh-TW" b="0" i="0" dirty="0" err="1">
                <a:solidFill>
                  <a:srgbClr val="397300"/>
                </a:solidFill>
                <a:effectLst/>
                <a:latin typeface="Lucida Console" panose="020B0609040504020204" pitchFamily="49" charset="0"/>
              </a:rPr>
              <a:t>size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(); 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j++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 { </a:t>
            </a:r>
          </a:p>
          <a:p>
            <a:r>
              <a:rPr lang="en-US" altLang="zh-TW" dirty="0">
                <a:solidFill>
                  <a:srgbClr val="444444"/>
                </a:solidFill>
                <a:latin typeface="Lucida Console" panose="020B0609040504020204" pitchFamily="49" charset="0"/>
              </a:rPr>
              <a:t>		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ans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job_taken_list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[j]] = 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lang="en-US" altLang="zh-TW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 </a:t>
            </a:r>
          </a:p>
          <a:p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	} </a:t>
            </a:r>
          </a:p>
          <a:p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} </a:t>
            </a:r>
          </a:p>
          <a:p>
            <a:r>
              <a:rPr lang="en-US" altLang="zh-TW" b="0" i="0" dirty="0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  <a:t>// output answer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r>
              <a:rPr lang="en-US" altLang="zh-TW" b="0" i="0" dirty="0">
                <a:solidFill>
                  <a:srgbClr val="397300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ans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);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3A656F3-BEE2-407A-9CE6-95C075E465D2}"/>
              </a:ext>
            </a:extLst>
          </p:cNvPr>
          <p:cNvSpPr txBox="1"/>
          <p:nvPr/>
        </p:nvSpPr>
        <p:spPr>
          <a:xfrm>
            <a:off x="2111096" y="4099454"/>
            <a:ext cx="1001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omicShannsMono Nerd Font" panose="02000009000000000000" pitchFamily="49" charset="0"/>
              </a:rPr>
              <a:t>“Use queue’s pop to remove the job type </a:t>
            </a:r>
            <a:r>
              <a:rPr lang="en-US" altLang="zh-TW" sz="2000" dirty="0" err="1">
                <a:solidFill>
                  <a:srgbClr val="FF0000"/>
                </a:solidFill>
                <a:latin typeface="ComicShannsMono Nerd Font" panose="02000009000000000000" pitchFamily="49" charset="0"/>
              </a:rPr>
              <a:t>job_set</a:t>
            </a:r>
            <a:r>
              <a:rPr lang="en-US" altLang="zh-TW" sz="2000" dirty="0">
                <a:solidFill>
                  <a:srgbClr val="FF0000"/>
                </a:solidFill>
                <a:latin typeface="ComicShannsMono Nerd Font" panose="02000009000000000000" pitchFamily="49" charset="0"/>
              </a:rPr>
              <a:t>[</a:t>
            </a:r>
            <a:r>
              <a:rPr lang="en-US" altLang="zh-TW" sz="2000" dirty="0" err="1">
                <a:solidFill>
                  <a:srgbClr val="FF0000"/>
                </a:solidFill>
                <a:latin typeface="ComicShannsMono Nerd Font" panose="02000009000000000000" pitchFamily="49" charset="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latin typeface="ComicShannsMono Nerd Font" panose="02000009000000000000" pitchFamily="49" charset="0"/>
              </a:rPr>
              <a:t>][j] with the smallest index”</a:t>
            </a:r>
            <a:endParaRPr lang="zh-TW" altLang="en-US" sz="2000" dirty="0">
              <a:solidFill>
                <a:srgbClr val="FF0000"/>
              </a:solidFill>
              <a:latin typeface="ComicShannsMono Nerd Font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57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(3-4) Solution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6343772" y="206089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{1, 2, 8};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{0, 6, 7};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{5, 9};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{3, 4};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0CD65C-225D-449E-AFA5-BD7BDBB1A978}"/>
              </a:ext>
            </a:extLst>
          </p:cNvPr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51BF6E0-D67E-44AB-AE77-FCDAAF2D62FE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2BEB4E0-9A8E-4473-9A16-260E7FD7DFF3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E001B30-969C-43F9-9756-D6BE5C0953D5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95F29F1-9E83-4FFE-B8F1-62C24E33B8A0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E5CBF86-9308-49FC-A549-393533C7BB25}"/>
              </a:ext>
            </a:extLst>
          </p:cNvPr>
          <p:cNvSpPr/>
          <p:nvPr/>
        </p:nvSpPr>
        <p:spPr>
          <a:xfrm>
            <a:off x="85112" y="3081569"/>
            <a:ext cx="2632688" cy="846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848B88-601C-4C16-9857-0BF554F847FC}"/>
              </a:ext>
            </a:extLst>
          </p:cNvPr>
          <p:cNvSpPr txBox="1"/>
          <p:nvPr/>
        </p:nvSpPr>
        <p:spPr>
          <a:xfrm>
            <a:off x="3009746" y="150920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micShannsMono Nerd Font" panose="02000009000000000000" pitchFamily="49" charset="0"/>
              </a:rPr>
              <a:t>Job index they take: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08E43F-66ED-4A9C-84DE-42F88FBEC6AF}"/>
              </a:ext>
            </a:extLst>
          </p:cNvPr>
          <p:cNvSpPr txBox="1"/>
          <p:nvPr/>
        </p:nvSpPr>
        <p:spPr>
          <a:xfrm>
            <a:off x="3204536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CB5FCF7-1B61-4246-92DC-3BC42AE00151}"/>
              </a:ext>
            </a:extLst>
          </p:cNvPr>
          <p:cNvCxnSpPr/>
          <p:nvPr/>
        </p:nvCxnSpPr>
        <p:spPr>
          <a:xfrm>
            <a:off x="3204536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7DA15EB-C9F4-4430-83F4-0E78148B80A2}"/>
              </a:ext>
            </a:extLst>
          </p:cNvPr>
          <p:cNvCxnSpPr/>
          <p:nvPr/>
        </p:nvCxnSpPr>
        <p:spPr>
          <a:xfrm>
            <a:off x="3204536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B114E3-44F4-4355-A443-FCB75EE3FF74}"/>
              </a:ext>
            </a:extLst>
          </p:cNvPr>
          <p:cNvCxnSpPr/>
          <p:nvPr/>
        </p:nvCxnSpPr>
        <p:spPr>
          <a:xfrm>
            <a:off x="3204536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4B5700E-F879-497A-B988-E8FBE8F92869}"/>
              </a:ext>
            </a:extLst>
          </p:cNvPr>
          <p:cNvCxnSpPr/>
          <p:nvPr/>
        </p:nvCxnSpPr>
        <p:spPr>
          <a:xfrm>
            <a:off x="3204536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593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57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(3-4) Solution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6343772" y="206089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{2, 8};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{0, 6, 7};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{5, 9};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{3, 4};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0CD65C-225D-449E-AFA5-BD7BDBB1A978}"/>
              </a:ext>
            </a:extLst>
          </p:cNvPr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51BF6E0-D67E-44AB-AE77-FCDAAF2D62FE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2BEB4E0-9A8E-4473-9A16-260E7FD7DFF3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E001B30-969C-43F9-9756-D6BE5C0953D5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95F29F1-9E83-4FFE-B8F1-62C24E33B8A0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E5CBF86-9308-49FC-A549-393533C7BB25}"/>
              </a:ext>
            </a:extLst>
          </p:cNvPr>
          <p:cNvSpPr/>
          <p:nvPr/>
        </p:nvSpPr>
        <p:spPr>
          <a:xfrm>
            <a:off x="85112" y="3081569"/>
            <a:ext cx="2632688" cy="846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848B88-601C-4C16-9857-0BF554F847FC}"/>
              </a:ext>
            </a:extLst>
          </p:cNvPr>
          <p:cNvSpPr txBox="1"/>
          <p:nvPr/>
        </p:nvSpPr>
        <p:spPr>
          <a:xfrm>
            <a:off x="3009746" y="150920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micShannsMono Nerd Font" panose="02000009000000000000" pitchFamily="49" charset="0"/>
              </a:rPr>
              <a:t>Job index they take: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08E43F-66ED-4A9C-84DE-42F88FBEC6AF}"/>
              </a:ext>
            </a:extLst>
          </p:cNvPr>
          <p:cNvSpPr txBox="1"/>
          <p:nvPr/>
        </p:nvSpPr>
        <p:spPr>
          <a:xfrm>
            <a:off x="3204536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CB5FCF7-1B61-4246-92DC-3BC42AE00151}"/>
              </a:ext>
            </a:extLst>
          </p:cNvPr>
          <p:cNvCxnSpPr/>
          <p:nvPr/>
        </p:nvCxnSpPr>
        <p:spPr>
          <a:xfrm>
            <a:off x="3204536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7DA15EB-C9F4-4430-83F4-0E78148B80A2}"/>
              </a:ext>
            </a:extLst>
          </p:cNvPr>
          <p:cNvCxnSpPr/>
          <p:nvPr/>
        </p:nvCxnSpPr>
        <p:spPr>
          <a:xfrm>
            <a:off x="3204536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B114E3-44F4-4355-A443-FCB75EE3FF74}"/>
              </a:ext>
            </a:extLst>
          </p:cNvPr>
          <p:cNvCxnSpPr/>
          <p:nvPr/>
        </p:nvCxnSpPr>
        <p:spPr>
          <a:xfrm>
            <a:off x="3204536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4B5700E-F879-497A-B988-E8FBE8F92869}"/>
              </a:ext>
            </a:extLst>
          </p:cNvPr>
          <p:cNvCxnSpPr/>
          <p:nvPr/>
        </p:nvCxnSpPr>
        <p:spPr>
          <a:xfrm>
            <a:off x="3204536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3921A35-D4C6-4FA4-8334-4CCD1DC6885C}"/>
              </a:ext>
            </a:extLst>
          </p:cNvPr>
          <p:cNvSpPr/>
          <p:nvPr/>
        </p:nvSpPr>
        <p:spPr>
          <a:xfrm>
            <a:off x="85112" y="3530599"/>
            <a:ext cx="405955" cy="367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4C67F3-77A7-4EA9-A365-D82EB0DE1675}"/>
              </a:ext>
            </a:extLst>
          </p:cNvPr>
          <p:cNvSpPr/>
          <p:nvPr/>
        </p:nvSpPr>
        <p:spPr>
          <a:xfrm>
            <a:off x="7976046" y="2785533"/>
            <a:ext cx="405955" cy="449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535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57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(3-4) Solution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6343772" y="206089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{2, 8};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{6, 7};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{5, 9};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{3, 4};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0CD65C-225D-449E-AFA5-BD7BDBB1A978}"/>
              </a:ext>
            </a:extLst>
          </p:cNvPr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51BF6E0-D67E-44AB-AE77-FCDAAF2D62FE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2BEB4E0-9A8E-4473-9A16-260E7FD7DFF3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E001B30-969C-43F9-9756-D6BE5C0953D5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95F29F1-9E83-4FFE-B8F1-62C24E33B8A0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E5CBF86-9308-49FC-A549-393533C7BB25}"/>
              </a:ext>
            </a:extLst>
          </p:cNvPr>
          <p:cNvSpPr/>
          <p:nvPr/>
        </p:nvSpPr>
        <p:spPr>
          <a:xfrm>
            <a:off x="85112" y="3081569"/>
            <a:ext cx="2632688" cy="846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848B88-601C-4C16-9857-0BF554F847FC}"/>
              </a:ext>
            </a:extLst>
          </p:cNvPr>
          <p:cNvSpPr txBox="1"/>
          <p:nvPr/>
        </p:nvSpPr>
        <p:spPr>
          <a:xfrm>
            <a:off x="3009746" y="150920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micShannsMono Nerd Font" panose="02000009000000000000" pitchFamily="49" charset="0"/>
              </a:rPr>
              <a:t>Job index they take: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08E43F-66ED-4A9C-84DE-42F88FBEC6AF}"/>
              </a:ext>
            </a:extLst>
          </p:cNvPr>
          <p:cNvSpPr txBox="1"/>
          <p:nvPr/>
        </p:nvSpPr>
        <p:spPr>
          <a:xfrm>
            <a:off x="3204536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1, 0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CB5FCF7-1B61-4246-92DC-3BC42AE00151}"/>
              </a:ext>
            </a:extLst>
          </p:cNvPr>
          <p:cNvCxnSpPr/>
          <p:nvPr/>
        </p:nvCxnSpPr>
        <p:spPr>
          <a:xfrm>
            <a:off x="3204536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7DA15EB-C9F4-4430-83F4-0E78148B80A2}"/>
              </a:ext>
            </a:extLst>
          </p:cNvPr>
          <p:cNvCxnSpPr/>
          <p:nvPr/>
        </p:nvCxnSpPr>
        <p:spPr>
          <a:xfrm>
            <a:off x="3204536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B114E3-44F4-4355-A443-FCB75EE3FF74}"/>
              </a:ext>
            </a:extLst>
          </p:cNvPr>
          <p:cNvCxnSpPr/>
          <p:nvPr/>
        </p:nvCxnSpPr>
        <p:spPr>
          <a:xfrm>
            <a:off x="3204536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4B5700E-F879-497A-B988-E8FBE8F92869}"/>
              </a:ext>
            </a:extLst>
          </p:cNvPr>
          <p:cNvCxnSpPr/>
          <p:nvPr/>
        </p:nvCxnSpPr>
        <p:spPr>
          <a:xfrm>
            <a:off x="3204536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3921A35-D4C6-4FA4-8334-4CCD1DC6885C}"/>
              </a:ext>
            </a:extLst>
          </p:cNvPr>
          <p:cNvSpPr/>
          <p:nvPr/>
        </p:nvSpPr>
        <p:spPr>
          <a:xfrm>
            <a:off x="432245" y="3528864"/>
            <a:ext cx="405955" cy="367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4C67F3-77A7-4EA9-A365-D82EB0DE1675}"/>
              </a:ext>
            </a:extLst>
          </p:cNvPr>
          <p:cNvSpPr/>
          <p:nvPr/>
        </p:nvSpPr>
        <p:spPr>
          <a:xfrm>
            <a:off x="7984513" y="3528864"/>
            <a:ext cx="405955" cy="449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6965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57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(3-4) Solution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6343772" y="206089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{2, 8};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{7};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{5, 9};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{3, 4};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0CD65C-225D-449E-AFA5-BD7BDBB1A978}"/>
              </a:ext>
            </a:extLst>
          </p:cNvPr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51BF6E0-D67E-44AB-AE77-FCDAAF2D62FE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2BEB4E0-9A8E-4473-9A16-260E7FD7DFF3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E001B30-969C-43F9-9756-D6BE5C0953D5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95F29F1-9E83-4FFE-B8F1-62C24E33B8A0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E5CBF86-9308-49FC-A549-393533C7BB25}"/>
              </a:ext>
            </a:extLst>
          </p:cNvPr>
          <p:cNvSpPr/>
          <p:nvPr/>
        </p:nvSpPr>
        <p:spPr>
          <a:xfrm>
            <a:off x="65300" y="3980879"/>
            <a:ext cx="2632688" cy="846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848B88-601C-4C16-9857-0BF554F847FC}"/>
              </a:ext>
            </a:extLst>
          </p:cNvPr>
          <p:cNvSpPr txBox="1"/>
          <p:nvPr/>
        </p:nvSpPr>
        <p:spPr>
          <a:xfrm>
            <a:off x="3009746" y="150920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micShannsMono Nerd Font" panose="02000009000000000000" pitchFamily="49" charset="0"/>
              </a:rPr>
              <a:t>Job index they take: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08E43F-66ED-4A9C-84DE-42F88FBEC6AF}"/>
              </a:ext>
            </a:extLst>
          </p:cNvPr>
          <p:cNvSpPr txBox="1"/>
          <p:nvPr/>
        </p:nvSpPr>
        <p:spPr>
          <a:xfrm>
            <a:off x="3204536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1, 0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CB5FCF7-1B61-4246-92DC-3BC42AE00151}"/>
              </a:ext>
            </a:extLst>
          </p:cNvPr>
          <p:cNvCxnSpPr/>
          <p:nvPr/>
        </p:nvCxnSpPr>
        <p:spPr>
          <a:xfrm>
            <a:off x="3204536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7DA15EB-C9F4-4430-83F4-0E78148B80A2}"/>
              </a:ext>
            </a:extLst>
          </p:cNvPr>
          <p:cNvCxnSpPr/>
          <p:nvPr/>
        </p:nvCxnSpPr>
        <p:spPr>
          <a:xfrm>
            <a:off x="3204536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B114E3-44F4-4355-A443-FCB75EE3FF74}"/>
              </a:ext>
            </a:extLst>
          </p:cNvPr>
          <p:cNvCxnSpPr/>
          <p:nvPr/>
        </p:nvCxnSpPr>
        <p:spPr>
          <a:xfrm>
            <a:off x="3204536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4B5700E-F879-497A-B988-E8FBE8F92869}"/>
              </a:ext>
            </a:extLst>
          </p:cNvPr>
          <p:cNvCxnSpPr/>
          <p:nvPr/>
        </p:nvCxnSpPr>
        <p:spPr>
          <a:xfrm>
            <a:off x="3204536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3921A35-D4C6-4FA4-8334-4CCD1DC6885C}"/>
              </a:ext>
            </a:extLst>
          </p:cNvPr>
          <p:cNvSpPr/>
          <p:nvPr/>
        </p:nvSpPr>
        <p:spPr>
          <a:xfrm>
            <a:off x="85112" y="4460314"/>
            <a:ext cx="405955" cy="367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4C67F3-77A7-4EA9-A365-D82EB0DE1675}"/>
              </a:ext>
            </a:extLst>
          </p:cNvPr>
          <p:cNvSpPr/>
          <p:nvPr/>
        </p:nvSpPr>
        <p:spPr>
          <a:xfrm>
            <a:off x="7984513" y="3528864"/>
            <a:ext cx="405955" cy="449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854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57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(3-4) Solution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6343772" y="206089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{2, 8};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{7};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{9};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{3, 4};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0CD65C-225D-449E-AFA5-BD7BDBB1A978}"/>
              </a:ext>
            </a:extLst>
          </p:cNvPr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51BF6E0-D67E-44AB-AE77-FCDAAF2D62FE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2BEB4E0-9A8E-4473-9A16-260E7FD7DFF3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E001B30-969C-43F9-9756-D6BE5C0953D5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95F29F1-9E83-4FFE-B8F1-62C24E33B8A0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E5CBF86-9308-49FC-A549-393533C7BB25}"/>
              </a:ext>
            </a:extLst>
          </p:cNvPr>
          <p:cNvSpPr/>
          <p:nvPr/>
        </p:nvSpPr>
        <p:spPr>
          <a:xfrm>
            <a:off x="65300" y="3980879"/>
            <a:ext cx="2632688" cy="846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848B88-601C-4C16-9857-0BF554F847FC}"/>
              </a:ext>
            </a:extLst>
          </p:cNvPr>
          <p:cNvSpPr txBox="1"/>
          <p:nvPr/>
        </p:nvSpPr>
        <p:spPr>
          <a:xfrm>
            <a:off x="3009746" y="150920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micShannsMono Nerd Font" panose="02000009000000000000" pitchFamily="49" charset="0"/>
              </a:rPr>
              <a:t>Job index they take: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08E43F-66ED-4A9C-84DE-42F88FBEC6AF}"/>
              </a:ext>
            </a:extLst>
          </p:cNvPr>
          <p:cNvSpPr txBox="1"/>
          <p:nvPr/>
        </p:nvSpPr>
        <p:spPr>
          <a:xfrm>
            <a:off x="3204536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1, 0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6, 5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CB5FCF7-1B61-4246-92DC-3BC42AE00151}"/>
              </a:ext>
            </a:extLst>
          </p:cNvPr>
          <p:cNvCxnSpPr/>
          <p:nvPr/>
        </p:nvCxnSpPr>
        <p:spPr>
          <a:xfrm>
            <a:off x="3204536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7DA15EB-C9F4-4430-83F4-0E78148B80A2}"/>
              </a:ext>
            </a:extLst>
          </p:cNvPr>
          <p:cNvCxnSpPr/>
          <p:nvPr/>
        </p:nvCxnSpPr>
        <p:spPr>
          <a:xfrm>
            <a:off x="3204536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B114E3-44F4-4355-A443-FCB75EE3FF74}"/>
              </a:ext>
            </a:extLst>
          </p:cNvPr>
          <p:cNvCxnSpPr/>
          <p:nvPr/>
        </p:nvCxnSpPr>
        <p:spPr>
          <a:xfrm>
            <a:off x="3204536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4B5700E-F879-497A-B988-E8FBE8F92869}"/>
              </a:ext>
            </a:extLst>
          </p:cNvPr>
          <p:cNvCxnSpPr/>
          <p:nvPr/>
        </p:nvCxnSpPr>
        <p:spPr>
          <a:xfrm>
            <a:off x="3204536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3921A35-D4C6-4FA4-8334-4CCD1DC6885C}"/>
              </a:ext>
            </a:extLst>
          </p:cNvPr>
          <p:cNvSpPr/>
          <p:nvPr/>
        </p:nvSpPr>
        <p:spPr>
          <a:xfrm>
            <a:off x="356045" y="4460314"/>
            <a:ext cx="405955" cy="367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4C67F3-77A7-4EA9-A365-D82EB0DE1675}"/>
              </a:ext>
            </a:extLst>
          </p:cNvPr>
          <p:cNvSpPr/>
          <p:nvPr/>
        </p:nvSpPr>
        <p:spPr>
          <a:xfrm>
            <a:off x="7967579" y="4235621"/>
            <a:ext cx="405955" cy="449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58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8576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micShannsMono Nerd Font" panose="02000009000000000000" pitchFamily="49" charset="0"/>
                <a:cs typeface="Arial" panose="020B0604020202020204" pitchFamily="34" charset="0"/>
              </a:rPr>
              <a:t>Description</a:t>
            </a:r>
            <a:endParaRPr lang="zh-TW" altLang="en-US" dirty="0">
              <a:latin typeface="ComicShannsMono Nerd Font" panose="02000009000000000000" pitchFamily="49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8576" y="1132680"/>
            <a:ext cx="11214848" cy="33586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Note that when choosing a job, among jobs of this type, a little cute will choose the job with </a:t>
            </a:r>
            <a:r>
              <a:rPr lang="en-US" altLang="zh-TW" dirty="0">
                <a:solidFill>
                  <a:srgbClr val="FF0000"/>
                </a:solidFill>
              </a:rPr>
              <a:t>the smallest </a:t>
            </a:r>
            <a:r>
              <a:rPr lang="en-US" altLang="zh-TW" i="1" dirty="0" err="1">
                <a:solidFill>
                  <a:srgbClr val="FF0000"/>
                </a:solidFill>
              </a:rPr>
              <a:t>job_id</a:t>
            </a:r>
            <a:r>
              <a:rPr lang="en-US" altLang="zh-TW" i="1" dirty="0"/>
              <a:t> </a:t>
            </a:r>
            <a:r>
              <a:rPr lang="en-US" altLang="zh-TW" dirty="0"/>
              <a:t>(1 ≤ </a:t>
            </a:r>
            <a:r>
              <a:rPr lang="en-US" altLang="zh-TW" i="1" dirty="0" err="1"/>
              <a:t>job_id</a:t>
            </a:r>
            <a:r>
              <a:rPr lang="en-US" altLang="zh-TW" i="1" dirty="0"/>
              <a:t> </a:t>
            </a:r>
            <a:r>
              <a:rPr lang="en-US" altLang="zh-TW" dirty="0"/>
              <a:t>≤ N).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Each job can only be chosen once.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For each job, you should output the </a:t>
            </a:r>
            <a:r>
              <a:rPr lang="en-US" altLang="zh-TW" i="1" dirty="0" err="1">
                <a:solidFill>
                  <a:srgbClr val="FF0000"/>
                </a:solidFill>
              </a:rPr>
              <a:t>little_cute_id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(1 ≤ </a:t>
            </a:r>
            <a:r>
              <a:rPr lang="en-US" altLang="zh-TW" i="1" dirty="0" err="1"/>
              <a:t>little_cute_id</a:t>
            </a:r>
            <a:r>
              <a:rPr lang="en-US" altLang="zh-TW" i="1" dirty="0"/>
              <a:t> </a:t>
            </a:r>
            <a:r>
              <a:rPr lang="en-US" altLang="zh-TW" dirty="0"/>
              <a:t>≤ M) of the little cute who has taken it, or 0 if nobody does.</a:t>
            </a:r>
          </a:p>
        </p:txBody>
      </p:sp>
    </p:spTree>
    <p:extLst>
      <p:ext uri="{BB962C8B-B14F-4D97-AF65-F5344CB8AC3E}">
        <p14:creationId xmlns:p14="http://schemas.microsoft.com/office/powerpoint/2010/main" val="1787497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57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(3-4) Solution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6343772" y="206089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{2, 8};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{7};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{9};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{4};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0CD65C-225D-449E-AFA5-BD7BDBB1A978}"/>
              </a:ext>
            </a:extLst>
          </p:cNvPr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51BF6E0-D67E-44AB-AE77-FCDAAF2D62FE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2BEB4E0-9A8E-4473-9A16-260E7FD7DFF3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E001B30-969C-43F9-9756-D6BE5C0953D5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95F29F1-9E83-4FFE-B8F1-62C24E33B8A0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E5CBF86-9308-49FC-A549-393533C7BB25}"/>
              </a:ext>
            </a:extLst>
          </p:cNvPr>
          <p:cNvSpPr/>
          <p:nvPr/>
        </p:nvSpPr>
        <p:spPr>
          <a:xfrm>
            <a:off x="65300" y="3980879"/>
            <a:ext cx="2632688" cy="846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848B88-601C-4C16-9857-0BF554F847FC}"/>
              </a:ext>
            </a:extLst>
          </p:cNvPr>
          <p:cNvSpPr txBox="1"/>
          <p:nvPr/>
        </p:nvSpPr>
        <p:spPr>
          <a:xfrm>
            <a:off x="3009746" y="150920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micShannsMono Nerd Font" panose="02000009000000000000" pitchFamily="49" charset="0"/>
              </a:rPr>
              <a:t>Job index they take: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08E43F-66ED-4A9C-84DE-42F88FBEC6AF}"/>
              </a:ext>
            </a:extLst>
          </p:cNvPr>
          <p:cNvSpPr txBox="1"/>
          <p:nvPr/>
        </p:nvSpPr>
        <p:spPr>
          <a:xfrm>
            <a:off x="3204536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1, 0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6, 5, 3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CB5FCF7-1B61-4246-92DC-3BC42AE00151}"/>
              </a:ext>
            </a:extLst>
          </p:cNvPr>
          <p:cNvCxnSpPr/>
          <p:nvPr/>
        </p:nvCxnSpPr>
        <p:spPr>
          <a:xfrm>
            <a:off x="3204536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7DA15EB-C9F4-4430-83F4-0E78148B80A2}"/>
              </a:ext>
            </a:extLst>
          </p:cNvPr>
          <p:cNvCxnSpPr/>
          <p:nvPr/>
        </p:nvCxnSpPr>
        <p:spPr>
          <a:xfrm>
            <a:off x="3204536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B114E3-44F4-4355-A443-FCB75EE3FF74}"/>
              </a:ext>
            </a:extLst>
          </p:cNvPr>
          <p:cNvCxnSpPr/>
          <p:nvPr/>
        </p:nvCxnSpPr>
        <p:spPr>
          <a:xfrm>
            <a:off x="3204536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4B5700E-F879-497A-B988-E8FBE8F92869}"/>
              </a:ext>
            </a:extLst>
          </p:cNvPr>
          <p:cNvCxnSpPr/>
          <p:nvPr/>
        </p:nvCxnSpPr>
        <p:spPr>
          <a:xfrm>
            <a:off x="3204536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3921A35-D4C6-4FA4-8334-4CCD1DC6885C}"/>
              </a:ext>
            </a:extLst>
          </p:cNvPr>
          <p:cNvSpPr/>
          <p:nvPr/>
        </p:nvSpPr>
        <p:spPr>
          <a:xfrm>
            <a:off x="720112" y="4460313"/>
            <a:ext cx="405955" cy="367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4C67F3-77A7-4EA9-A365-D82EB0DE1675}"/>
              </a:ext>
            </a:extLst>
          </p:cNvPr>
          <p:cNvSpPr/>
          <p:nvPr/>
        </p:nvSpPr>
        <p:spPr>
          <a:xfrm>
            <a:off x="7976045" y="5013833"/>
            <a:ext cx="405955" cy="449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9685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57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(3-4) Solution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6343772" y="206089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{2, 8};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{7};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{9};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0CD65C-225D-449E-AFA5-BD7BDBB1A978}"/>
              </a:ext>
            </a:extLst>
          </p:cNvPr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51BF6E0-D67E-44AB-AE77-FCDAAF2D62FE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2BEB4E0-9A8E-4473-9A16-260E7FD7DFF3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E001B30-969C-43F9-9756-D6BE5C0953D5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95F29F1-9E83-4FFE-B8F1-62C24E33B8A0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E5CBF86-9308-49FC-A549-393533C7BB25}"/>
              </a:ext>
            </a:extLst>
          </p:cNvPr>
          <p:cNvSpPr/>
          <p:nvPr/>
        </p:nvSpPr>
        <p:spPr>
          <a:xfrm>
            <a:off x="65300" y="4912213"/>
            <a:ext cx="2632688" cy="846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848B88-601C-4C16-9857-0BF554F847FC}"/>
              </a:ext>
            </a:extLst>
          </p:cNvPr>
          <p:cNvSpPr txBox="1"/>
          <p:nvPr/>
        </p:nvSpPr>
        <p:spPr>
          <a:xfrm>
            <a:off x="3009746" y="150920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micShannsMono Nerd Font" panose="02000009000000000000" pitchFamily="49" charset="0"/>
              </a:rPr>
              <a:t>Job index they take: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08E43F-66ED-4A9C-84DE-42F88FBEC6AF}"/>
              </a:ext>
            </a:extLst>
          </p:cNvPr>
          <p:cNvSpPr txBox="1"/>
          <p:nvPr/>
        </p:nvSpPr>
        <p:spPr>
          <a:xfrm>
            <a:off x="3204536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1, 0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6, 5, 3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CB5FCF7-1B61-4246-92DC-3BC42AE00151}"/>
              </a:ext>
            </a:extLst>
          </p:cNvPr>
          <p:cNvCxnSpPr/>
          <p:nvPr/>
        </p:nvCxnSpPr>
        <p:spPr>
          <a:xfrm>
            <a:off x="3204536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7DA15EB-C9F4-4430-83F4-0E78148B80A2}"/>
              </a:ext>
            </a:extLst>
          </p:cNvPr>
          <p:cNvCxnSpPr/>
          <p:nvPr/>
        </p:nvCxnSpPr>
        <p:spPr>
          <a:xfrm>
            <a:off x="3204536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B114E3-44F4-4355-A443-FCB75EE3FF74}"/>
              </a:ext>
            </a:extLst>
          </p:cNvPr>
          <p:cNvCxnSpPr/>
          <p:nvPr/>
        </p:nvCxnSpPr>
        <p:spPr>
          <a:xfrm>
            <a:off x="3204536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4B5700E-F879-497A-B988-E8FBE8F92869}"/>
              </a:ext>
            </a:extLst>
          </p:cNvPr>
          <p:cNvCxnSpPr/>
          <p:nvPr/>
        </p:nvCxnSpPr>
        <p:spPr>
          <a:xfrm>
            <a:off x="3204536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3921A35-D4C6-4FA4-8334-4CCD1DC6885C}"/>
              </a:ext>
            </a:extLst>
          </p:cNvPr>
          <p:cNvSpPr/>
          <p:nvPr/>
        </p:nvSpPr>
        <p:spPr>
          <a:xfrm>
            <a:off x="82234" y="5391648"/>
            <a:ext cx="405955" cy="367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4C67F3-77A7-4EA9-A365-D82EB0DE1675}"/>
              </a:ext>
            </a:extLst>
          </p:cNvPr>
          <p:cNvSpPr/>
          <p:nvPr/>
        </p:nvSpPr>
        <p:spPr>
          <a:xfrm>
            <a:off x="7976045" y="5013833"/>
            <a:ext cx="405955" cy="449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5440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57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(3-4) Solution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6343772" y="206089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{2, 8};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{9};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0CD65C-225D-449E-AFA5-BD7BDBB1A978}"/>
              </a:ext>
            </a:extLst>
          </p:cNvPr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51BF6E0-D67E-44AB-AE77-FCDAAF2D62FE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2BEB4E0-9A8E-4473-9A16-260E7FD7DFF3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E001B30-969C-43F9-9756-D6BE5C0953D5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95F29F1-9E83-4FFE-B8F1-62C24E33B8A0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E5CBF86-9308-49FC-A549-393533C7BB25}"/>
              </a:ext>
            </a:extLst>
          </p:cNvPr>
          <p:cNvSpPr/>
          <p:nvPr/>
        </p:nvSpPr>
        <p:spPr>
          <a:xfrm>
            <a:off x="85112" y="5825067"/>
            <a:ext cx="2632688" cy="846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848B88-601C-4C16-9857-0BF554F847FC}"/>
              </a:ext>
            </a:extLst>
          </p:cNvPr>
          <p:cNvSpPr txBox="1"/>
          <p:nvPr/>
        </p:nvSpPr>
        <p:spPr>
          <a:xfrm>
            <a:off x="3009746" y="150920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micShannsMono Nerd Font" panose="02000009000000000000" pitchFamily="49" charset="0"/>
              </a:rPr>
              <a:t>Job index they take: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08E43F-66ED-4A9C-84DE-42F88FBEC6AF}"/>
              </a:ext>
            </a:extLst>
          </p:cNvPr>
          <p:cNvSpPr txBox="1"/>
          <p:nvPr/>
        </p:nvSpPr>
        <p:spPr>
          <a:xfrm>
            <a:off x="3204536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1, 0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6, 5, 3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CB5FCF7-1B61-4246-92DC-3BC42AE00151}"/>
              </a:ext>
            </a:extLst>
          </p:cNvPr>
          <p:cNvCxnSpPr/>
          <p:nvPr/>
        </p:nvCxnSpPr>
        <p:spPr>
          <a:xfrm>
            <a:off x="3204536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7DA15EB-C9F4-4430-83F4-0E78148B80A2}"/>
              </a:ext>
            </a:extLst>
          </p:cNvPr>
          <p:cNvCxnSpPr/>
          <p:nvPr/>
        </p:nvCxnSpPr>
        <p:spPr>
          <a:xfrm>
            <a:off x="3204536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B114E3-44F4-4355-A443-FCB75EE3FF74}"/>
              </a:ext>
            </a:extLst>
          </p:cNvPr>
          <p:cNvCxnSpPr/>
          <p:nvPr/>
        </p:nvCxnSpPr>
        <p:spPr>
          <a:xfrm>
            <a:off x="3204536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4B5700E-F879-497A-B988-E8FBE8F92869}"/>
              </a:ext>
            </a:extLst>
          </p:cNvPr>
          <p:cNvCxnSpPr/>
          <p:nvPr/>
        </p:nvCxnSpPr>
        <p:spPr>
          <a:xfrm>
            <a:off x="3204536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3921A35-D4C6-4FA4-8334-4CCD1DC6885C}"/>
              </a:ext>
            </a:extLst>
          </p:cNvPr>
          <p:cNvSpPr/>
          <p:nvPr/>
        </p:nvSpPr>
        <p:spPr>
          <a:xfrm>
            <a:off x="73768" y="6280313"/>
            <a:ext cx="405955" cy="367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4C67F3-77A7-4EA9-A365-D82EB0DE1675}"/>
              </a:ext>
            </a:extLst>
          </p:cNvPr>
          <p:cNvSpPr/>
          <p:nvPr/>
        </p:nvSpPr>
        <p:spPr>
          <a:xfrm>
            <a:off x="7976045" y="5013833"/>
            <a:ext cx="405955" cy="449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9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57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(3-4) Solution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A0D88-1B55-4A48-B8A0-000B2EF997A1}"/>
              </a:ext>
            </a:extLst>
          </p:cNvPr>
          <p:cNvSpPr txBox="1"/>
          <p:nvPr/>
        </p:nvSpPr>
        <p:spPr>
          <a:xfrm>
            <a:off x="0" y="1348970"/>
            <a:ext cx="280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B4CCF4-141A-4D25-9123-C783688A35D8}"/>
              </a:ext>
            </a:extLst>
          </p:cNvPr>
          <p:cNvSpPr txBox="1"/>
          <p:nvPr/>
        </p:nvSpPr>
        <p:spPr>
          <a:xfrm>
            <a:off x="6343772" y="2060892"/>
            <a:ext cx="5763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map&lt;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queue&lt;</a:t>
            </a:r>
            <a:r>
              <a:rPr lang="en-US" altLang="zh-TW" sz="2400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&gt;&gt; 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 = {2, 8};</a:t>
            </a:r>
          </a:p>
          <a:p>
            <a:endParaRPr lang="en-US" altLang="zh-TW" sz="24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ob_type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[2] = {};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[3] = {};</a:t>
            </a:r>
          </a:p>
          <a:p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altLang="zh-TW" sz="2400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job_type</a:t>
            </a:r>
            <a:r>
              <a:rPr lang="en-US" altLang="zh-TW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[4] = {};</a:t>
            </a:r>
            <a:endParaRPr lang="en-US" altLang="zh-TW" sz="2400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0CD65C-225D-449E-AFA5-BD7BDBB1A978}"/>
              </a:ext>
            </a:extLst>
          </p:cNvPr>
          <p:cNvSpPr txBox="1"/>
          <p:nvPr/>
        </p:nvSpPr>
        <p:spPr>
          <a:xfrm>
            <a:off x="85112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51BF6E0-D67E-44AB-AE77-FCDAAF2D62FE}"/>
              </a:ext>
            </a:extLst>
          </p:cNvPr>
          <p:cNvCxnSpPr/>
          <p:nvPr/>
        </p:nvCxnSpPr>
        <p:spPr>
          <a:xfrm>
            <a:off x="85112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2BEB4E0-9A8E-4473-9A16-260E7FD7DFF3}"/>
              </a:ext>
            </a:extLst>
          </p:cNvPr>
          <p:cNvCxnSpPr/>
          <p:nvPr/>
        </p:nvCxnSpPr>
        <p:spPr>
          <a:xfrm>
            <a:off x="85112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E001B30-969C-43F9-9756-D6BE5C0953D5}"/>
              </a:ext>
            </a:extLst>
          </p:cNvPr>
          <p:cNvCxnSpPr/>
          <p:nvPr/>
        </p:nvCxnSpPr>
        <p:spPr>
          <a:xfrm>
            <a:off x="85112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95F29F1-9E83-4FFE-B8F1-62C24E33B8A0}"/>
              </a:ext>
            </a:extLst>
          </p:cNvPr>
          <p:cNvCxnSpPr/>
          <p:nvPr/>
        </p:nvCxnSpPr>
        <p:spPr>
          <a:xfrm>
            <a:off x="85112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E5CBF86-9308-49FC-A549-393533C7BB25}"/>
              </a:ext>
            </a:extLst>
          </p:cNvPr>
          <p:cNvSpPr/>
          <p:nvPr/>
        </p:nvSpPr>
        <p:spPr>
          <a:xfrm>
            <a:off x="85112" y="5825067"/>
            <a:ext cx="2632688" cy="846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848B88-601C-4C16-9857-0BF554F847FC}"/>
              </a:ext>
            </a:extLst>
          </p:cNvPr>
          <p:cNvSpPr txBox="1"/>
          <p:nvPr/>
        </p:nvSpPr>
        <p:spPr>
          <a:xfrm>
            <a:off x="3009746" y="150920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micShannsMono Nerd Font" panose="02000009000000000000" pitchFamily="49" charset="0"/>
              </a:rPr>
              <a:t>Job index they take: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08E43F-66ED-4A9C-84DE-42F88FBEC6AF}"/>
              </a:ext>
            </a:extLst>
          </p:cNvPr>
          <p:cNvSpPr txBox="1"/>
          <p:nvPr/>
        </p:nvSpPr>
        <p:spPr>
          <a:xfrm>
            <a:off x="3204536" y="2060892"/>
            <a:ext cx="2632688" cy="470898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= 4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job sets: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1, 0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6, 5, 3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  <a:p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7, 9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CB5FCF7-1B61-4246-92DC-3BC42AE00151}"/>
              </a:ext>
            </a:extLst>
          </p:cNvPr>
          <p:cNvCxnSpPr/>
          <p:nvPr/>
        </p:nvCxnSpPr>
        <p:spPr>
          <a:xfrm>
            <a:off x="3204536" y="3911600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7DA15EB-C9F4-4430-83F4-0E78148B80A2}"/>
              </a:ext>
            </a:extLst>
          </p:cNvPr>
          <p:cNvCxnSpPr/>
          <p:nvPr/>
        </p:nvCxnSpPr>
        <p:spPr>
          <a:xfrm>
            <a:off x="3204536" y="4868333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B114E3-44F4-4355-A443-FCB75EE3FF74}"/>
              </a:ext>
            </a:extLst>
          </p:cNvPr>
          <p:cNvCxnSpPr/>
          <p:nvPr/>
        </p:nvCxnSpPr>
        <p:spPr>
          <a:xfrm>
            <a:off x="3204536" y="5799667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4B5700E-F879-497A-B988-E8FBE8F92869}"/>
              </a:ext>
            </a:extLst>
          </p:cNvPr>
          <p:cNvCxnSpPr/>
          <p:nvPr/>
        </p:nvCxnSpPr>
        <p:spPr>
          <a:xfrm>
            <a:off x="3204536" y="3051154"/>
            <a:ext cx="263268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3921A35-D4C6-4FA4-8334-4CCD1DC6885C}"/>
              </a:ext>
            </a:extLst>
          </p:cNvPr>
          <p:cNvSpPr/>
          <p:nvPr/>
        </p:nvSpPr>
        <p:spPr>
          <a:xfrm>
            <a:off x="432245" y="6267501"/>
            <a:ext cx="405955" cy="367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4C67F3-77A7-4EA9-A365-D82EB0DE1675}"/>
              </a:ext>
            </a:extLst>
          </p:cNvPr>
          <p:cNvSpPr/>
          <p:nvPr/>
        </p:nvSpPr>
        <p:spPr>
          <a:xfrm>
            <a:off x="7984512" y="4277233"/>
            <a:ext cx="405955" cy="449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787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(3-5)  Time Complexity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6C13F1A-5C5B-4AC1-8690-E7720141C950}"/>
                  </a:ext>
                </a:extLst>
              </p:cNvPr>
              <p:cNvSpPr txBox="1"/>
              <p:nvPr/>
            </p:nvSpPr>
            <p:spPr>
              <a:xfrm>
                <a:off x="245476" y="1816526"/>
                <a:ext cx="10357194" cy="2772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>
                    <a:latin typeface="ComicShannsMono Nerd Font" panose="02000009000000000000" pitchFamily="49" charset="0"/>
                  </a:rPr>
                  <a:t>Find():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2400" dirty="0">
                    <a:latin typeface="ComicShannsMono Nerd Font" panose="02000009000000000000" pitchFamily="49" charset="0"/>
                  </a:rPr>
                  <a:t>, since we use job type as the key in map, </a:t>
                </a:r>
              </a:p>
              <a:p>
                <a:r>
                  <a:rPr lang="en-US" altLang="zh-TW" sz="2400" dirty="0">
                    <a:latin typeface="ComicShannsMono Nerd Font" panose="02000009000000000000" pitchFamily="49" charset="0"/>
                  </a:rPr>
                  <a:t>			  there are at most N different </a:t>
                </a:r>
                <a:r>
                  <a:rPr lang="en-US" altLang="zh-TW" sz="2400">
                    <a:latin typeface="ComicShannsMono Nerd Font" panose="02000009000000000000" pitchFamily="49" charset="0"/>
                  </a:rPr>
                  <a:t>job types.</a:t>
                </a:r>
                <a:endParaRPr lang="en-US" altLang="zh-TW" sz="2400" dirty="0">
                  <a:latin typeface="ComicShannsMono Nerd Font" panose="02000009000000000000" pitchFamily="49" charset="0"/>
                </a:endParaRPr>
              </a:p>
              <a:p>
                <a:r>
                  <a:rPr lang="en-US" altLang="zh-TW" sz="2400" dirty="0">
                    <a:latin typeface="ComicShannsMono Nerd Font" panose="02000009000000000000" pitchFamily="49" charset="0"/>
                  </a:rPr>
                  <a:t>Total Time Complexity: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 ∑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 ∑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TW" sz="2400" dirty="0">
                  <a:latin typeface="ComicShannsMono Nerd Font" panose="02000009000000000000" pitchFamily="49" charset="0"/>
                </a:endParaRPr>
              </a:p>
              <a:p>
                <a:endParaRPr lang="en-US" altLang="zh-TW" sz="2400" dirty="0">
                  <a:latin typeface="ComicShannsMono Nerd Font" panose="02000009000000000000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 ∑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≃2×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altLang="zh-TW" sz="2400" dirty="0">
                  <a:latin typeface="ComicShannsMono Nerd Font" panose="02000009000000000000" pitchFamily="49" charset="0"/>
                </a:endParaRPr>
              </a:p>
              <a:p>
                <a:endParaRPr lang="en-US" altLang="zh-TW" sz="2400" dirty="0">
                  <a:latin typeface="ComicShannsMono Nerd Font" panose="02000009000000000000" pitchFamily="49" charset="0"/>
                </a:endParaRPr>
              </a:p>
              <a:p>
                <a:r>
                  <a:rPr lang="en-US" altLang="zh-TW" sz="2400" dirty="0">
                    <a:latin typeface="ComicShannsMono Nerd Font" panose="02000009000000000000" pitchFamily="49" charset="0"/>
                  </a:rPr>
                  <a:t>We can use this method to get AC!</a:t>
                </a:r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6C13F1A-5C5B-4AC1-8690-E7720141C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76" y="1816526"/>
                <a:ext cx="10357194" cy="2772682"/>
              </a:xfrm>
              <a:prstGeom prst="rect">
                <a:avLst/>
              </a:prstGeom>
              <a:blipFill>
                <a:blip r:embed="rId2"/>
                <a:stretch>
                  <a:fillRect l="-883" t="-659" b="-39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9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ShannsMono Nerd Font" panose="02000009000000000000" pitchFamily="49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ComicShannsMono Nerd Font" panose="02000009000000000000" pitchFamily="49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475"/>
          </a:xfrm>
        </p:spPr>
        <p:txBody>
          <a:bodyPr/>
          <a:lstStyle/>
          <a:p>
            <a:r>
              <a:rPr lang="en-US" altLang="zh-TW" dirty="0">
                <a:solidFill>
                  <a:schemeClr val="accent3"/>
                </a:solidFill>
                <a:latin typeface="ComicShannsMono Nerd Font" panose="02000009000000000000" pitchFamily="49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ComicShannsMono Nerd Font" panose="02000009000000000000" pitchFamily="49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accent3"/>
                </a:solidFill>
                <a:latin typeface="ComicShannsMono Nerd Font" panose="02000009000000000000" pitchFamily="49" charset="0"/>
                <a:cs typeface="Arial" panose="020B0604020202020204" pitchFamily="34" charset="0"/>
              </a:rPr>
              <a:t>Basic </a:t>
            </a:r>
            <a:r>
              <a:rPr lang="en-US" altLang="zh-TW" dirty="0" err="1">
                <a:solidFill>
                  <a:schemeClr val="accent3"/>
                </a:solidFill>
                <a:latin typeface="ComicShannsMono Nerd Font" panose="02000009000000000000" pitchFamily="49" charset="0"/>
                <a:cs typeface="Arial" panose="020B0604020202020204" pitchFamily="34" charset="0"/>
              </a:rPr>
              <a:t>testcase</a:t>
            </a:r>
            <a:endParaRPr lang="en-US" altLang="zh-TW" dirty="0">
              <a:solidFill>
                <a:schemeClr val="accent3"/>
              </a:solidFill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endParaRPr lang="en-US" altLang="zh-TW" dirty="0">
              <a:solidFill>
                <a:schemeClr val="accent3"/>
              </a:solidFill>
              <a:latin typeface="ComicShannsMono Nerd Font" panose="02000009000000000000" pitchFamily="49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accent3"/>
                </a:solidFill>
                <a:latin typeface="ComicShannsMono Nerd Font" panose="02000009000000000000" pitchFamily="49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116091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first line of input contains the two positive integers: the number of little cutes </a:t>
            </a:r>
            <a:r>
              <a:rPr lang="en-US" altLang="zh-TW" b="1" dirty="0"/>
              <a:t>M</a:t>
            </a:r>
            <a:r>
              <a:rPr lang="en-US" altLang="zh-TW" dirty="0"/>
              <a:t>, and the number of jobs </a:t>
            </a:r>
            <a:r>
              <a:rPr lang="en-US" altLang="zh-TW" b="1" dirty="0"/>
              <a:t>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Next, there would be </a:t>
            </a:r>
            <a:r>
              <a:rPr lang="en-US" altLang="zh-TW" b="1" dirty="0"/>
              <a:t>M</a:t>
            </a:r>
            <a:r>
              <a:rPr lang="en-US" altLang="zh-TW" dirty="0"/>
              <a:t> job sets, each represented by two lines: </a:t>
            </a:r>
          </a:p>
          <a:p>
            <a:pPr lvl="1"/>
            <a:r>
              <a:rPr lang="en-US" altLang="zh-TW" dirty="0"/>
              <a:t>1) the first line contains a single positive integer </a:t>
            </a:r>
            <a:r>
              <a:rPr lang="en-US" altLang="zh-TW" b="1" dirty="0" err="1"/>
              <a:t>k</a:t>
            </a:r>
            <a:r>
              <a:rPr lang="en-US" altLang="zh-TW" b="1" baseline="-25000" dirty="0" err="1"/>
              <a:t>j</a:t>
            </a:r>
            <a:r>
              <a:rPr lang="en-US" altLang="zh-TW" dirty="0"/>
              <a:t>, denoting the size of the </a:t>
            </a:r>
            <a:r>
              <a:rPr lang="en-US" altLang="zh-TW" b="1" dirty="0" err="1"/>
              <a:t>j</a:t>
            </a:r>
            <a:r>
              <a:rPr lang="en-US" altLang="zh-TW" dirty="0" err="1"/>
              <a:t>th</a:t>
            </a:r>
            <a:r>
              <a:rPr lang="en-US" altLang="zh-TW" dirty="0"/>
              <a:t> little </a:t>
            </a:r>
            <a:r>
              <a:rPr lang="en-US" altLang="zh-TW" dirty="0" err="1"/>
              <a:t>cute's</a:t>
            </a:r>
            <a:r>
              <a:rPr lang="en-US" altLang="zh-TW" dirty="0"/>
              <a:t> job set; </a:t>
            </a:r>
          </a:p>
          <a:p>
            <a:pPr lvl="1"/>
            <a:r>
              <a:rPr lang="en-US" altLang="zh-TW" dirty="0"/>
              <a:t>2) the second line contains </a:t>
            </a:r>
            <a:r>
              <a:rPr lang="en-US" altLang="zh-TW" b="1" dirty="0" err="1"/>
              <a:t>k</a:t>
            </a:r>
            <a:r>
              <a:rPr lang="en-US" altLang="zh-TW" b="1" baseline="-25000" dirty="0" err="1"/>
              <a:t>j</a:t>
            </a:r>
            <a:r>
              <a:rPr lang="en-US" altLang="zh-TW" dirty="0"/>
              <a:t> integers, each denoting one of the job types in this job set.</a:t>
            </a:r>
          </a:p>
          <a:p>
            <a:r>
              <a:rPr lang="en-US" altLang="zh-TW" dirty="0"/>
              <a:t>Finally, there would be </a:t>
            </a:r>
            <a:r>
              <a:rPr lang="en-US" altLang="zh-TW" b="1" dirty="0"/>
              <a:t>N</a:t>
            </a:r>
            <a:r>
              <a:rPr lang="en-US" altLang="zh-TW" dirty="0"/>
              <a:t> integers, </a:t>
            </a:r>
            <a:r>
              <a:rPr lang="en-US" altLang="zh-TW" b="1" dirty="0"/>
              <a:t>t</a:t>
            </a:r>
            <a:r>
              <a:rPr lang="en-US" altLang="zh-TW" b="1" baseline="-25000" dirty="0"/>
              <a:t>1</a:t>
            </a:r>
            <a:r>
              <a:rPr lang="en-US" altLang="zh-TW" b="1" dirty="0"/>
              <a:t>∼ </a:t>
            </a:r>
            <a:r>
              <a:rPr lang="en-US" altLang="zh-TW" b="1" dirty="0" err="1"/>
              <a:t>t</a:t>
            </a:r>
            <a:r>
              <a:rPr lang="en-US" altLang="zh-TW" b="1" baseline="-25000" dirty="0" err="1"/>
              <a:t>N</a:t>
            </a:r>
            <a:r>
              <a:rPr lang="en-US" altLang="zh-TW" dirty="0"/>
              <a:t>, indicating the type of each job.</a:t>
            </a:r>
          </a:p>
        </p:txBody>
      </p:sp>
    </p:spTree>
    <p:extLst>
      <p:ext uri="{BB962C8B-B14F-4D97-AF65-F5344CB8AC3E}">
        <p14:creationId xmlns:p14="http://schemas.microsoft.com/office/powerpoint/2010/main" val="404684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101AAD-0337-4FD1-B320-07EB34E6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458" y="1346107"/>
            <a:ext cx="5942346" cy="52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9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Output N lines, each containing a single integer, indicating which little cute has taken the corresponding job.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28906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4402</Words>
  <Application>Microsoft Office PowerPoint</Application>
  <PresentationFormat>寬螢幕</PresentationFormat>
  <Paragraphs>822</Paragraphs>
  <Slides>54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6" baseType="lpstr">
      <vt:lpstr>Arial Unicode MS</vt:lpstr>
      <vt:lpstr>ComicShannsMono Nerd Font</vt:lpstr>
      <vt:lpstr>mjxc-tex-main-r</vt:lpstr>
      <vt:lpstr>mjxc-tex-math-i</vt:lpstr>
      <vt:lpstr>標楷體</vt:lpstr>
      <vt:lpstr>Arial</vt:lpstr>
      <vt:lpstr>Calibri</vt:lpstr>
      <vt:lpstr>Calibri Light</vt:lpstr>
      <vt:lpstr>Cambria Math</vt:lpstr>
      <vt:lpstr>Courier New</vt:lpstr>
      <vt:lpstr>Lucida Console</vt:lpstr>
      <vt:lpstr>Office 佈景主題</vt:lpstr>
      <vt:lpstr>14300 - Hard working</vt:lpstr>
      <vt:lpstr>Outline</vt:lpstr>
      <vt:lpstr>Outline</vt:lpstr>
      <vt:lpstr>Description</vt:lpstr>
      <vt:lpstr>Description</vt:lpstr>
      <vt:lpstr>Outline</vt:lpstr>
      <vt:lpstr>Input</vt:lpstr>
      <vt:lpstr>Input</vt:lpstr>
      <vt:lpstr>Output</vt:lpstr>
      <vt:lpstr>Outline</vt:lpstr>
      <vt:lpstr>Basic testcase </vt:lpstr>
      <vt:lpstr>Basic testcase </vt:lpstr>
      <vt:lpstr>Basic testcase </vt:lpstr>
      <vt:lpstr>Basic testcase </vt:lpstr>
      <vt:lpstr>Basic testcase </vt:lpstr>
      <vt:lpstr>Basic testcase </vt:lpstr>
      <vt:lpstr>Basic testcase </vt:lpstr>
      <vt:lpstr>Basic testcase </vt:lpstr>
      <vt:lpstr>Basic testcase </vt:lpstr>
      <vt:lpstr>Basic testcase </vt:lpstr>
      <vt:lpstr>Basic testcase </vt:lpstr>
      <vt:lpstr>Outline</vt:lpstr>
      <vt:lpstr>Concept (0-1)  Input Data</vt:lpstr>
      <vt:lpstr>Concept (0-2)  Output Function</vt:lpstr>
      <vt:lpstr>Concept (1-1)</vt:lpstr>
      <vt:lpstr>Concept (1-2) Code</vt:lpstr>
      <vt:lpstr>Concept (1-3)  Find()</vt:lpstr>
      <vt:lpstr>Concept (1-4)  Time Complexity</vt:lpstr>
      <vt:lpstr>Concept (2-1)</vt:lpstr>
      <vt:lpstr>Concept (3-1)</vt:lpstr>
      <vt:lpstr>Concept (3-2) Input job type data</vt:lpstr>
      <vt:lpstr>Concept (3-2) Input job type data</vt:lpstr>
      <vt:lpstr>Concept (3-2) Input job type data</vt:lpstr>
      <vt:lpstr>Concept (3-2) Input job type data</vt:lpstr>
      <vt:lpstr>Concept (3-2) Input job type data</vt:lpstr>
      <vt:lpstr>Concept (3-2) Input job type data</vt:lpstr>
      <vt:lpstr>Concept (3-2) Input job type data</vt:lpstr>
      <vt:lpstr>Concept (3-2) Input job type data</vt:lpstr>
      <vt:lpstr>Concept (3-2) Input job type data</vt:lpstr>
      <vt:lpstr>Concept (3-2) Input job type data</vt:lpstr>
      <vt:lpstr>Concept (3-2) Input job type data</vt:lpstr>
      <vt:lpstr>Concept (3-2) Input job type data</vt:lpstr>
      <vt:lpstr>Concept (3-3) Find()</vt:lpstr>
      <vt:lpstr>Concept (3-4) Solution</vt:lpstr>
      <vt:lpstr>Concept (3-4) Solution</vt:lpstr>
      <vt:lpstr>Concept (3-4) Solution</vt:lpstr>
      <vt:lpstr>Concept (3-4) Solution</vt:lpstr>
      <vt:lpstr>Concept (3-4) Solution</vt:lpstr>
      <vt:lpstr>Concept (3-4) Solution</vt:lpstr>
      <vt:lpstr>Concept (3-4) Solution</vt:lpstr>
      <vt:lpstr>Concept (3-4) Solution</vt:lpstr>
      <vt:lpstr>Concept (3-4) Solution</vt:lpstr>
      <vt:lpstr>Concept (3-4) Solution</vt:lpstr>
      <vt:lpstr>Concept (3-5)  Time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14300 - Hard working</dc:title>
  <dc:creator>佳樺 李</dc:creator>
  <cp:lastModifiedBy>shunrenyang shunrenyang</cp:lastModifiedBy>
  <cp:revision>86</cp:revision>
  <dcterms:created xsi:type="dcterms:W3CDTF">2024-05-27T15:46:03Z</dcterms:created>
  <dcterms:modified xsi:type="dcterms:W3CDTF">2024-05-30T12:47:39Z</dcterms:modified>
</cp:coreProperties>
</file>