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7.xml" Type="http://schemas.openxmlformats.org/officeDocument/2006/relationships/slide" Id="rId12"/><Relationship Target="presProps.xml" Type="http://schemas.openxmlformats.org/officeDocument/2006/relationships/presProps" Id="rId2"/><Relationship Target="theme/theme1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Connor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Vanda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Jeffrey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Adam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Connor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Adam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Jeffrey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1200150" x="0"/>
            <a:ext cy="2743199" cx="91440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" name="Shape 9"/>
          <p:cNvGrpSpPr/>
          <p:nvPr/>
        </p:nvGrpSpPr>
        <p:grpSpPr>
          <a:xfrm>
            <a:off y="-1078" x="0"/>
            <a:ext cy="5144627" cx="1827407"/>
            <a:chOff y="-1438" x="0"/>
            <a:chExt cy="6859503" cx="798029"/>
          </a:xfrm>
        </p:grpSpPr>
        <p:sp>
          <p:nvSpPr>
            <p:cNvPr id="10" name="Shape 10"/>
            <p:cNvSpPr/>
            <p:nvPr/>
          </p:nvSpPr>
          <p:spPr>
            <a:xfrm>
              <a:off y="-1438" x="0"/>
              <a:ext cy="6858065" cx="798029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y="0" x="0"/>
              <a:ext cy="6858065" cx="399014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" name="Shape 12"/>
          <p:cNvGrpSpPr/>
          <p:nvPr/>
        </p:nvGrpSpPr>
        <p:grpSpPr>
          <a:xfrm flipH="1">
            <a:off y="0" x="7316591"/>
            <a:ext cy="5144627" cx="1827407"/>
            <a:chOff y="-1438" x="0"/>
            <a:chExt cy="6859503" cx="798029"/>
          </a:xfrm>
        </p:grpSpPr>
        <p:sp>
          <p:nvSpPr>
            <p:cNvPr id="13" name="Shape 13"/>
            <p:cNvSpPr/>
            <p:nvPr/>
          </p:nvSpPr>
          <p:spPr>
            <a:xfrm>
              <a:off y="-1438" x="0"/>
              <a:ext cy="6858065" cx="798029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y="0" x="0"/>
              <a:ext cy="6858065" cx="399014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" name="Shape 15"/>
          <p:cNvSpPr txBox="1"/>
          <p:nvPr>
            <p:ph type="ctrTitle"/>
          </p:nvPr>
        </p:nvSpPr>
        <p:spPr>
          <a:xfrm>
            <a:off y="1568184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y="2914650" x="685800"/>
            <a:ext cy="6585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-1078" x="0"/>
            <a:ext cy="11441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9" name="Shape 19"/>
          <p:cNvGrpSpPr/>
          <p:nvPr/>
        </p:nvGrpSpPr>
        <p:grpSpPr>
          <a:xfrm>
            <a:off y="-1078" x="0"/>
            <a:ext cy="5144627" cx="649180"/>
            <a:chOff y="-1438" x="0"/>
            <a:chExt cy="6859503" cx="649180"/>
          </a:xfrm>
        </p:grpSpPr>
        <p:sp>
          <p:nvSpPr>
            <p:cNvPr id="20" name="Shape 20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 flipH="1">
            <a:off y="0" x="8494493"/>
            <a:ext cy="5144627" cx="649180"/>
            <a:chOff y="-1438" x="0"/>
            <a:chExt cy="6859503" cx="649180"/>
          </a:xfrm>
        </p:grpSpPr>
        <p:sp>
          <p:nvSpPr>
            <p:cNvPr id="23" name="Shape 2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Shape 25"/>
          <p:cNvSpPr/>
          <p:nvPr/>
        </p:nvSpPr>
        <p:spPr>
          <a:xfrm>
            <a:off y="4743450" x="0"/>
            <a:ext cy="4010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/>
          <p:nvPr/>
        </p:nvSpPr>
        <p:spPr>
          <a:xfrm>
            <a:off y="-1078" x="0"/>
            <a:ext cy="11441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0" name="Shape 30"/>
          <p:cNvGrpSpPr/>
          <p:nvPr/>
        </p:nvGrpSpPr>
        <p:grpSpPr>
          <a:xfrm>
            <a:off y="-1078" x="0"/>
            <a:ext cy="5144627" cx="649180"/>
            <a:chOff y="-1438" x="0"/>
            <a:chExt cy="6859503" cx="649180"/>
          </a:xfrm>
        </p:grpSpPr>
        <p:sp>
          <p:nvSpPr>
            <p:cNvPr id="31" name="Shape 31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" name="Shape 33"/>
          <p:cNvGrpSpPr/>
          <p:nvPr/>
        </p:nvGrpSpPr>
        <p:grpSpPr>
          <a:xfrm flipH="1">
            <a:off y="0" x="8494493"/>
            <a:ext cy="5144627" cx="649180"/>
            <a:chOff y="-1438" x="0"/>
            <a:chExt cy="6859503" cx="649180"/>
          </a:xfrm>
        </p:grpSpPr>
        <p:sp>
          <p:nvSpPr>
            <p:cNvPr id="34" name="Shape 34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/>
          <p:nvPr/>
        </p:nvSpPr>
        <p:spPr>
          <a:xfrm>
            <a:off y="4743450" x="0"/>
            <a:ext cy="4010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/>
          <p:nvPr/>
        </p:nvSpPr>
        <p:spPr>
          <a:xfrm>
            <a:off y="-1078" x="0"/>
            <a:ext cy="11441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y="-1078" x="0"/>
            <a:ext cy="5144627" cx="649180"/>
            <a:chOff y="-1438" x="0"/>
            <a:chExt cy="6859503" cx="649180"/>
          </a:xfrm>
        </p:grpSpPr>
        <p:sp>
          <p:nvSpPr>
            <p:cNvPr id="43" name="Shape 4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" name="Shape 45"/>
          <p:cNvGrpSpPr/>
          <p:nvPr/>
        </p:nvGrpSpPr>
        <p:grpSpPr>
          <a:xfrm flipH="1">
            <a:off y="0" x="8494493"/>
            <a:ext cy="5144627" cx="649180"/>
            <a:chOff y="-1438" x="0"/>
            <a:chExt cy="6859503" cx="649180"/>
          </a:xfrm>
        </p:grpSpPr>
        <p:sp>
          <p:nvSpPr>
            <p:cNvPr id="46" name="Shape 46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Shape 48"/>
          <p:cNvSpPr/>
          <p:nvPr/>
        </p:nvSpPr>
        <p:spPr>
          <a:xfrm>
            <a:off y="4743450" x="0"/>
            <a:ext cy="4010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/>
        </p:nvSpPr>
        <p:spPr>
          <a:xfrm>
            <a:off y="-1078" x="0"/>
            <a:ext cy="11441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2" name="Shape 52"/>
          <p:cNvGrpSpPr/>
          <p:nvPr/>
        </p:nvGrpSpPr>
        <p:grpSpPr>
          <a:xfrm>
            <a:off y="-1078" x="0"/>
            <a:ext cy="5144627" cx="649180"/>
            <a:chOff y="-1438" x="0"/>
            <a:chExt cy="6859503" cx="649180"/>
          </a:xfrm>
        </p:grpSpPr>
        <p:sp>
          <p:nvSpPr>
            <p:cNvPr id="53" name="Shape 5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" name="Shape 55"/>
          <p:cNvGrpSpPr/>
          <p:nvPr/>
        </p:nvGrpSpPr>
        <p:grpSpPr>
          <a:xfrm flipH="1">
            <a:off y="0" x="8494493"/>
            <a:ext cy="5144627" cx="649180"/>
            <a:chOff y="-1438" x="0"/>
            <a:chExt cy="6859503" cx="649180"/>
          </a:xfrm>
        </p:grpSpPr>
        <p:sp>
          <p:nvSpPr>
            <p:cNvPr id="56" name="Shape 56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Shape 58"/>
          <p:cNvSpPr/>
          <p:nvPr/>
        </p:nvSpPr>
        <p:spPr>
          <a:xfrm>
            <a:off y="4743450" x="0"/>
            <a:ext cy="4010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1800">
                <a:solidFill>
                  <a:schemeClr val="lt2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/>
        </p:nvSpPr>
        <p:spPr>
          <a:xfrm>
            <a:off y="-1078" x="0"/>
            <a:ext cy="11441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2" name="Shape 62"/>
          <p:cNvGrpSpPr/>
          <p:nvPr/>
        </p:nvGrpSpPr>
        <p:grpSpPr>
          <a:xfrm>
            <a:off y="-1078" x="0"/>
            <a:ext cy="5144627" cx="649180"/>
            <a:chOff y="-1438" x="0"/>
            <a:chExt cy="6859503" cx="649180"/>
          </a:xfrm>
        </p:grpSpPr>
        <p:sp>
          <p:nvSpPr>
            <p:cNvPr id="63" name="Shape 6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" name="Shape 65"/>
          <p:cNvGrpSpPr/>
          <p:nvPr/>
        </p:nvGrpSpPr>
        <p:grpSpPr>
          <a:xfrm flipH="1">
            <a:off y="0" x="8494493"/>
            <a:ext cy="5144627" cx="649180"/>
            <a:chOff y="-1438" x="0"/>
            <a:chExt cy="6859503" cx="649180"/>
          </a:xfrm>
        </p:grpSpPr>
        <p:sp>
          <p:nvSpPr>
            <p:cNvPr id="66" name="Shape 66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Shape 68"/>
          <p:cNvSpPr/>
          <p:nvPr/>
        </p:nvSpPr>
        <p:spPr>
          <a:xfrm>
            <a:off y="4743450" x="0"/>
            <a:ext cy="4010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9D2E9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buFont typeface="Trebuchet MS"/>
              <a:defRPr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buFont typeface="Trebuchet MS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buFont typeface="Trebuchet MS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type="ctrTitle"/>
          </p:nvPr>
        </p:nvSpPr>
        <p:spPr>
          <a:xfrm>
            <a:off y="1338450" x="159750"/>
            <a:ext cy="876899" cx="8824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Puzzle Dots </a:t>
            </a:r>
          </a:p>
        </p:txBody>
      </p:sp>
      <p:sp>
        <p:nvSpPr>
          <p:cNvPr id="71" name="Shape 71"/>
          <p:cNvSpPr txBox="1"/>
          <p:nvPr>
            <p:ph idx="1" type="subTitle"/>
          </p:nvPr>
        </p:nvSpPr>
        <p:spPr>
          <a:xfrm>
            <a:off y="2294875" x="0"/>
            <a:ext cy="2382900" cx="9144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indent="0" mar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Jeffrey Petersen - Product Owner, </a:t>
            </a:r>
          </a:p>
          <a:p>
            <a:pPr rtl="0" indent="0" mar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Vanda Pandhumsoporn,</a:t>
            </a:r>
          </a:p>
          <a:p>
            <a:pPr rtl="0" indent="0" mar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 Connor Dunham, </a:t>
            </a:r>
          </a:p>
          <a:p>
            <a:pPr rtl="0" indent="0" mar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Adam Henry</a:t>
            </a:r>
          </a:p>
          <a:p>
            <a:pPr rtl="0" indent="0" mar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rtl="0" indent="0" mar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December 5, 2014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y="374575" x="0"/>
            <a:ext cy="672299" cx="9144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3600" lang="en"/>
              <a:t>Team Llama Food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The Project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93700" marL="45720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600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Puzzle Dots is a web-based game in which colored dots are manipulated to solve puzzles. </a:t>
            </a:r>
          </a:p>
          <a:p>
            <a:pPr rtl="0" lvl="0" indent="-393700" marL="45720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600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game offers short levels with varying complexity and replayability through finding improved solutions that require less moves. </a:t>
            </a:r>
          </a:p>
          <a:p>
            <a:pPr rtl="0" lvl="0" indent="-393700" marL="45720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600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Written in Javascript and HTML5 with CSS.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Game Concept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y="1237000" x="577400"/>
            <a:ext cy="3425999" cx="4312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302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600" lang="en"/>
              <a:t>Pieces move simultaneously in groups, where each dot can have a different direction.</a:t>
            </a:r>
          </a:p>
          <a:p>
            <a:pPr rtl="0" lvl="0" indent="-3302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600" lang="en"/>
              <a:t>When pieces move into each other, different reactions occur.</a:t>
            </a:r>
          </a:p>
          <a:p>
            <a:pPr rtl="0" lvl="0" indent="-3302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600" lang="en"/>
              <a:t>Forming a new piece through a reaction is called blending.</a:t>
            </a:r>
          </a:p>
          <a:p>
            <a:pPr rtl="0" lvl="0" indent="-3302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600" lang="en"/>
              <a:t>Reactions between pieces can be learned through experimentation or by reading the rules.</a:t>
            </a:r>
          </a:p>
          <a:p>
            <a:pPr rtl="0" lvl="0" indent="-3302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600" lang="en"/>
              <a:t>The goal is to pair all pieces and spaces marked with goals by matching colors.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91650" x="5013400"/>
            <a:ext cy="3516699" cx="350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Goals and Challenges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y="1230375" x="457200"/>
            <a:ext cy="3524999" cx="8368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sz="2400" lang="en"/>
              <a:t>Goals:</a:t>
            </a:r>
            <a:r>
              <a:rPr sz="2400" lang="en"/>
              <a:t> A fun and challenging game players could enjoy.</a:t>
            </a:r>
          </a:p>
          <a:p>
            <a:pPr rtl="0">
              <a:spcBef>
                <a:spcPts val="0"/>
              </a:spcBef>
              <a:buNone/>
            </a:pPr>
            <a:r>
              <a:rPr sz="2400" lang="en"/>
              <a:t>		  A way to share in-game records with other players.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rPr sz="2400" lang="en"/>
              <a:t>		We achieved the first goal, but not the second.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rPr b="1" sz="2400" lang="en"/>
              <a:t>Challenges: </a:t>
            </a:r>
            <a:r>
              <a:rPr sz="2400" lang="en"/>
              <a:t>Some of us were new to web development.</a:t>
            </a:r>
          </a:p>
          <a:p>
            <a:pPr rtl="0">
              <a:spcBef>
                <a:spcPts val="0"/>
              </a:spcBef>
              <a:buNone/>
            </a:pPr>
            <a:r>
              <a:rPr sz="2400" lang="en"/>
              <a:t>				We encountered cross-browser bugs.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Project Management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y="4704550" x="7934725"/>
            <a:ext cy="756299" cx="6482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/>
        </p:nvSpPr>
        <p:spPr>
          <a:xfrm>
            <a:off y="1125500" x="292625"/>
            <a:ext cy="3185099" cx="7495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/>
        </p:nvSpPr>
        <p:spPr>
          <a:xfrm>
            <a:off y="1181775" x="517725"/>
            <a:ext cy="3657900" cx="7157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b="1" sz="2400" lang="en">
                <a:solidFill>
                  <a:schemeClr val="dk1"/>
                </a:solidFill>
              </a:rPr>
              <a:t>Enjoyed</a:t>
            </a:r>
          </a:p>
          <a:p>
            <a:pPr rtl="0" lvl="0" indent="-330200" marL="9144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600" lang="en">
                <a:solidFill>
                  <a:schemeClr val="dk1"/>
                </a:solidFill>
              </a:rPr>
              <a:t>Consistent line of communication</a:t>
            </a:r>
          </a:p>
          <a:p>
            <a:pPr rtl="0" lvl="0" indent="-330200" marL="9144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600" lang="en">
                <a:solidFill>
                  <a:schemeClr val="dk1"/>
                </a:solidFill>
              </a:rPr>
              <a:t>Online Scrum Board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sz="2400" lang="en">
                <a:solidFill>
                  <a:schemeClr val="dk1"/>
                </a:solidFill>
              </a:rPr>
              <a:t>Didn’t Enjoy</a:t>
            </a:r>
          </a:p>
          <a:p>
            <a:pPr rtl="0" lvl="0" indent="-330200" marL="9144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600" lang="en">
                <a:solidFill>
                  <a:schemeClr val="dk1"/>
                </a:solidFill>
              </a:rPr>
              <a:t>Frequency of Scrum Meetings</a:t>
            </a:r>
          </a:p>
          <a:p>
            <a:pPr rtl="0" lvl="0" indent="-330200" marL="9144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600" lang="en">
                <a:solidFill>
                  <a:schemeClr val="dk1"/>
                </a:solidFill>
              </a:rPr>
              <a:t>Fitting meetings into everyone’s schedule</a:t>
            </a:r>
          </a:p>
          <a:p>
            <a:pPr rtl="0" lvl="0" indent="-330200" marL="9144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600" lang="en">
                <a:solidFill>
                  <a:schemeClr val="dk1"/>
                </a:solidFill>
              </a:rPr>
              <a:t>Online meetings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Lessons Learned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y="1136750" x="551500"/>
            <a:ext cy="3792899" cx="8081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Using GitHub allowed us to sync our work remotely.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Lack of a prescribed architecture made feature implementation difficult.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Using UML diagrams in the future would be wise.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Demo Time!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57750" x="2157400"/>
            <a:ext cy="3048000" cx="482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/>
        </p:nvSpPr>
        <p:spPr>
          <a:xfrm rot="1115290">
            <a:off y="3749818" x="6060515"/>
            <a:ext cy="549763" cx="138346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sz="1800" lang="en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I  love puzzles!</a:t>
            </a:r>
          </a:p>
        </p:txBody>
      </p:sp>
      <p:sp>
        <p:nvSpPr>
          <p:cNvPr id="113" name="Shape 113"/>
          <p:cNvSpPr txBox="1"/>
          <p:nvPr/>
        </p:nvSpPr>
        <p:spPr>
          <a:xfrm rot="-626633">
            <a:off y="1473559" x="1506410"/>
            <a:ext cy="506980" cx="152587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sz="2400" lang="en">
                <a:latin typeface="Impact"/>
                <a:ea typeface="Impact"/>
                <a:cs typeface="Impact"/>
                <a:sym typeface="Impact"/>
              </a:rPr>
              <a:t>So Swag!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spotlight">
  <a:themeElements>
    <a:clrScheme name="Custom 439">
      <a:dk1>
        <a:srgbClr val="000000"/>
      </a:dk1>
      <a:lt1>
        <a:srgbClr val="FFFFFF"/>
      </a:lt1>
      <a:dk2>
        <a:srgbClr val="5C6E95"/>
      </a:dk2>
      <a:lt2>
        <a:srgbClr val="ACB4C2"/>
      </a:lt2>
      <a:accent1>
        <a:srgbClr val="667E50"/>
      </a:accent1>
      <a:accent2>
        <a:srgbClr val="CFBF73"/>
      </a:accent2>
      <a:accent3>
        <a:srgbClr val="8C7C82"/>
      </a:accent3>
      <a:accent4>
        <a:srgbClr val="9ABF87"/>
      </a:accent4>
      <a:accent5>
        <a:srgbClr val="CF9462"/>
      </a:accent5>
      <a:accent6>
        <a:srgbClr val="A25642"/>
      </a:accent6>
      <a:hlink>
        <a:srgbClr val="5173A5"/>
      </a:hlink>
      <a:folHlink>
        <a:srgbClr val="68728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