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2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>
            <a:off y="1200150" x="0"/>
            <a:ext cy="2743199" cx="9144000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9" name="Shape 9"/>
          <p:cNvGrpSpPr/>
          <p:nvPr/>
        </p:nvGrpSpPr>
        <p:grpSpPr>
          <a:xfrm>
            <a:off y="-1078" x="0"/>
            <a:ext cy="5144627" cx="1827407"/>
            <a:chOff y="-1438" x="0"/>
            <a:chExt cy="6859503" cx="798029"/>
          </a:xfrm>
        </p:grpSpPr>
        <p:sp>
          <p:nvSpPr>
            <p:cNvPr id="10" name="Shape 10"/>
            <p:cNvSpPr/>
            <p:nvPr/>
          </p:nvSpPr>
          <p:spPr>
            <a:xfrm>
              <a:off y="-1438" x="0"/>
              <a:ext cy="6858065" cx="798029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y="0" x="0"/>
              <a:ext cy="6858065" cx="399014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" name="Shape 12"/>
          <p:cNvGrpSpPr/>
          <p:nvPr/>
        </p:nvGrpSpPr>
        <p:grpSpPr>
          <a:xfrm flipH="1">
            <a:off y="0" x="7316591"/>
            <a:ext cy="5144627" cx="1827407"/>
            <a:chOff y="-1438" x="0"/>
            <a:chExt cy="6859503" cx="798029"/>
          </a:xfrm>
        </p:grpSpPr>
        <p:sp>
          <p:nvSpPr>
            <p:cNvPr id="13" name="Shape 13"/>
            <p:cNvSpPr/>
            <p:nvPr/>
          </p:nvSpPr>
          <p:spPr>
            <a:xfrm>
              <a:off y="-1438" x="0"/>
              <a:ext cy="6858065" cx="798029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y="0" x="0"/>
              <a:ext cy="6858065" cx="399014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5" name="Shape 15"/>
          <p:cNvSpPr txBox="1"/>
          <p:nvPr>
            <p:ph type="ctrTitle"/>
          </p:nvPr>
        </p:nvSpPr>
        <p:spPr>
          <a:xfrm>
            <a:off y="1568184" x="685800"/>
            <a:ext cy="12380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y="2914650" x="685800"/>
            <a:ext cy="6585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/>
          <p:nvPr/>
        </p:nvSpPr>
        <p:spPr>
          <a:xfrm>
            <a:off y="-1078" x="0"/>
            <a:ext cy="11441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9" name="Shape 19"/>
          <p:cNvGrpSpPr/>
          <p:nvPr/>
        </p:nvGrpSpPr>
        <p:grpSpPr>
          <a:xfrm>
            <a:off y="-1078" x="0"/>
            <a:ext cy="5144627" cx="649180"/>
            <a:chOff y="-1438" x="0"/>
            <a:chExt cy="6859503" cx="649180"/>
          </a:xfrm>
        </p:grpSpPr>
        <p:sp>
          <p:nvSpPr>
            <p:cNvPr id="20" name="Shape 20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 flipH="1">
            <a:off y="0" x="8494493"/>
            <a:ext cy="5144627" cx="649180"/>
            <a:chOff y="-1438" x="0"/>
            <a:chExt cy="6859503" cx="649180"/>
          </a:xfrm>
        </p:grpSpPr>
        <p:sp>
          <p:nvSpPr>
            <p:cNvPr id="23" name="Shape 23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Shape 25"/>
          <p:cNvSpPr/>
          <p:nvPr/>
        </p:nvSpPr>
        <p:spPr>
          <a:xfrm>
            <a:off y="4743450" x="0"/>
            <a:ext cy="401099" cx="91440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/>
          <p:nvPr/>
        </p:nvSpPr>
        <p:spPr>
          <a:xfrm>
            <a:off y="-1078" x="0"/>
            <a:ext cy="11441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0" name="Shape 30"/>
          <p:cNvGrpSpPr/>
          <p:nvPr/>
        </p:nvGrpSpPr>
        <p:grpSpPr>
          <a:xfrm>
            <a:off y="-1078" x="0"/>
            <a:ext cy="5144627" cx="649180"/>
            <a:chOff y="-1438" x="0"/>
            <a:chExt cy="6859503" cx="649180"/>
          </a:xfrm>
        </p:grpSpPr>
        <p:sp>
          <p:nvSpPr>
            <p:cNvPr id="31" name="Shape 31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" name="Shape 33"/>
          <p:cNvGrpSpPr/>
          <p:nvPr/>
        </p:nvGrpSpPr>
        <p:grpSpPr>
          <a:xfrm flipH="1">
            <a:off y="0" x="8494493"/>
            <a:ext cy="5144627" cx="649180"/>
            <a:chOff y="-1438" x="0"/>
            <a:chExt cy="6859503" cx="649180"/>
          </a:xfrm>
        </p:grpSpPr>
        <p:sp>
          <p:nvSpPr>
            <p:cNvPr id="34" name="Shape 34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/>
          <p:nvPr/>
        </p:nvSpPr>
        <p:spPr>
          <a:xfrm>
            <a:off y="4743450" x="0"/>
            <a:ext cy="401099" cx="91440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/>
          <p:nvPr/>
        </p:nvSpPr>
        <p:spPr>
          <a:xfrm>
            <a:off y="-1078" x="0"/>
            <a:ext cy="11441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y="-1078" x="0"/>
            <a:ext cy="5144627" cx="649180"/>
            <a:chOff y="-1438" x="0"/>
            <a:chExt cy="6859503" cx="649180"/>
          </a:xfrm>
        </p:grpSpPr>
        <p:sp>
          <p:nvSpPr>
            <p:cNvPr id="43" name="Shape 43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" name="Shape 45"/>
          <p:cNvGrpSpPr/>
          <p:nvPr/>
        </p:nvGrpSpPr>
        <p:grpSpPr>
          <a:xfrm flipH="1">
            <a:off y="0" x="8494493"/>
            <a:ext cy="5144627" cx="649180"/>
            <a:chOff y="-1438" x="0"/>
            <a:chExt cy="6859503" cx="649180"/>
          </a:xfrm>
        </p:grpSpPr>
        <p:sp>
          <p:nvSpPr>
            <p:cNvPr id="46" name="Shape 46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8" name="Shape 48"/>
          <p:cNvSpPr/>
          <p:nvPr/>
        </p:nvSpPr>
        <p:spPr>
          <a:xfrm>
            <a:off y="4743450" x="0"/>
            <a:ext cy="401099" cx="91440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/>
          <p:nvPr/>
        </p:nvSpPr>
        <p:spPr>
          <a:xfrm>
            <a:off y="-1078" x="0"/>
            <a:ext cy="11441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2" name="Shape 52"/>
          <p:cNvGrpSpPr/>
          <p:nvPr/>
        </p:nvGrpSpPr>
        <p:grpSpPr>
          <a:xfrm>
            <a:off y="-1078" x="0"/>
            <a:ext cy="5144627" cx="649180"/>
            <a:chOff y="-1438" x="0"/>
            <a:chExt cy="6859503" cx="649180"/>
          </a:xfrm>
        </p:grpSpPr>
        <p:sp>
          <p:nvSpPr>
            <p:cNvPr id="53" name="Shape 53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" name="Shape 55"/>
          <p:cNvGrpSpPr/>
          <p:nvPr/>
        </p:nvGrpSpPr>
        <p:grpSpPr>
          <a:xfrm flipH="1">
            <a:off y="0" x="8494493"/>
            <a:ext cy="5144627" cx="649180"/>
            <a:chOff y="-1438" x="0"/>
            <a:chExt cy="6859503" cx="649180"/>
          </a:xfrm>
        </p:grpSpPr>
        <p:sp>
          <p:nvSpPr>
            <p:cNvPr id="56" name="Shape 56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Shape 58"/>
          <p:cNvSpPr/>
          <p:nvPr/>
        </p:nvSpPr>
        <p:spPr>
          <a:xfrm>
            <a:off y="4743450" x="0"/>
            <a:ext cy="401099" cx="91440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1800">
                <a:solidFill>
                  <a:schemeClr val="lt2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/>
          <p:nvPr/>
        </p:nvSpPr>
        <p:spPr>
          <a:xfrm>
            <a:off y="-1078" x="0"/>
            <a:ext cy="11441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2" name="Shape 62"/>
          <p:cNvGrpSpPr/>
          <p:nvPr/>
        </p:nvGrpSpPr>
        <p:grpSpPr>
          <a:xfrm>
            <a:off y="-1078" x="0"/>
            <a:ext cy="5144627" cx="649180"/>
            <a:chOff y="-1438" x="0"/>
            <a:chExt cy="6859503" cx="649180"/>
          </a:xfrm>
        </p:grpSpPr>
        <p:sp>
          <p:nvSpPr>
            <p:cNvPr id="63" name="Shape 63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" name="Shape 65"/>
          <p:cNvGrpSpPr/>
          <p:nvPr/>
        </p:nvGrpSpPr>
        <p:grpSpPr>
          <a:xfrm flipH="1">
            <a:off y="0" x="8494493"/>
            <a:ext cy="5144627" cx="649180"/>
            <a:chOff y="-1438" x="0"/>
            <a:chExt cy="6859503" cx="649180"/>
          </a:xfrm>
        </p:grpSpPr>
        <p:sp>
          <p:nvSpPr>
            <p:cNvPr id="66" name="Shape 66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8" name="Shape 68"/>
          <p:cNvSpPr/>
          <p:nvPr/>
        </p:nvSpPr>
        <p:spPr>
          <a:xfrm>
            <a:off y="4743450" x="0"/>
            <a:ext cy="401099" cx="91440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9DAF8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lt1"/>
              </a:buClr>
              <a:buSzPct val="100000"/>
              <a:buFont typeface="Trebuchet MS"/>
              <a:defRPr sz="3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480"/>
              </a:spcBef>
              <a:buClr>
                <a:schemeClr val="lt1"/>
              </a:buClr>
              <a:buSzPct val="100000"/>
              <a:buFont typeface="Trebuchet MS"/>
              <a:defRPr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buFont typeface="Trebuchet MS"/>
              <a:defRPr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994675" x="4288100"/>
            <a:ext cy="1064125" cx="8442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>
            <p:ph type="ctrTitle"/>
          </p:nvPr>
        </p:nvSpPr>
        <p:spPr>
          <a:xfrm>
            <a:off y="1046875" x="216450"/>
            <a:ext cy="1248000" cx="8824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Puzzle Dots </a:t>
            </a:r>
          </a:p>
        </p:txBody>
      </p:sp>
      <p:sp>
        <p:nvSpPr>
          <p:cNvPr id="72" name="Shape 72"/>
          <p:cNvSpPr txBox="1"/>
          <p:nvPr>
            <p:ph idx="1" type="subTitle"/>
          </p:nvPr>
        </p:nvSpPr>
        <p:spPr>
          <a:xfrm>
            <a:off y="1918500" x="0"/>
            <a:ext cy="2194799" cx="9144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rtl="0" indent="0" marL="0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</a:rPr>
              <a:t>Jeffrey Petersen - Product Owner, </a:t>
            </a:r>
          </a:p>
          <a:p>
            <a:pPr rtl="0" indent="0" marL="0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</a:rPr>
              <a:t>Vanda Pandhumsoporn,</a:t>
            </a:r>
          </a:p>
          <a:p>
            <a:pPr rtl="0" indent="0" marL="0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</a:rPr>
              <a:t> Connor Dunham, </a:t>
            </a:r>
          </a:p>
          <a:p>
            <a:pPr indent="0" marL="0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</a:rPr>
              <a:t>Adam Henry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y="374575" x="0"/>
            <a:ext cy="672299" cx="9144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Puzzle Dots Preamble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puzzle game written in C++ about directing the behavior of dots. Game offers short levels with varying complexity and replayability through finding improved solutions.</a:t>
            </a:r>
          </a:p>
          <a:p>
            <a:pPr rtl="0" lv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Puzzle Dots Game Concept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04850" x="5228712"/>
            <a:ext cy="3458075" cx="34580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/>
        </p:nvSpPr>
        <p:spPr>
          <a:xfrm>
            <a:off y="1237000" x="577400"/>
            <a:ext cy="3425999" cx="4312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Pieces move in different directions.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Players strike two compatible pieces to combine them into a new piece.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Forming a new piece through gameplay is called a reaction.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Via experimentation, a player learns new combinations.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The goal is to bring all pieces into their designated squares.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y="342753" x="496775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sz="3000" lang="en">
                <a:solidFill>
                  <a:schemeClr val="dk1"/>
                </a:solidFill>
              </a:rPr>
              <a:t>Project Release Plan - User Stories</a:t>
            </a:r>
          </a:p>
          <a:p>
            <a:pPr algn="ctr"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sz="3000" lang="en">
                <a:solidFill>
                  <a:schemeClr val="dk1"/>
                </a:solidFill>
              </a:rPr>
              <a:t> Puzzle Dots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sz="1200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Sprint 1 </a:t>
            </a:r>
            <a:r>
              <a:rPr sz="1200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rtl="0" lv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sz="1300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(5 SP) As a player, I want to play a basic level so I can have fun.</a:t>
            </a:r>
          </a:p>
          <a:p>
            <a:pPr rtl="0" lv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sz="1300"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 level goal:  Level Progression</a:t>
            </a:r>
          </a:p>
          <a:p>
            <a:pPr rtl="0" lv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sz="1300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(3 SP) As a player, I need guidance on how to play so I can learn the controls.</a:t>
            </a:r>
          </a:p>
          <a:p>
            <a:pPr rtl="0" lv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sz="1300"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HLG:  Test driven code implementation (Game playtesting, concept and application) and get feedback</a:t>
            </a:r>
          </a:p>
          <a:p>
            <a:pPr rtl="0" lv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sz="1300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(2 SP) User Story 1: As a product owner, I need to set up an integration system for the team so we can collaborate.</a:t>
            </a:r>
          </a:p>
          <a:p>
            <a:pPr rtl="0" lv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sz="1300"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HLG: Continuous integration using Git.</a:t>
            </a:r>
          </a:p>
          <a:p>
            <a:pPr rtl="0" lv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sz="1300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(8 SP) User Story 2: As a product owner, I want to prototype the game and so I can learn about user interaction.</a:t>
            </a:r>
          </a:p>
          <a:p>
            <a:pPr rtl="0" lv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sz="1300"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HLG: Prototype testing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y="413703" x="496775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sz="3000" lang="en">
                <a:solidFill>
                  <a:srgbClr val="000000"/>
                </a:solidFill>
              </a:rPr>
              <a:t>Project Release Plan - User Stories</a:t>
            </a:r>
          </a:p>
          <a:p>
            <a:pPr algn="ctr">
              <a:spcBef>
                <a:spcPts val="0"/>
              </a:spcBef>
              <a:buNone/>
            </a:pPr>
            <a:r>
              <a:rPr sz="3000" lang="en">
                <a:solidFill>
                  <a:srgbClr val="000000"/>
                </a:solidFill>
              </a:rPr>
              <a:t> Puzzle Dots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y="1200150" x="457200"/>
            <a:ext cy="35318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800"/>
              </a:spcBef>
              <a:buNone/>
            </a:pPr>
            <a:r>
              <a:rPr b="1" sz="1200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Sprint 2</a:t>
            </a:r>
          </a:p>
          <a:p>
            <a:pPr rtl="0" lvl="0">
              <a:lnSpc>
                <a:spcPct val="115000"/>
              </a:lnSpc>
              <a:spcBef>
                <a:spcPts val="800"/>
              </a:spcBef>
              <a:buNone/>
            </a:pPr>
            <a:r>
              <a:rPr sz="1100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 SP) As a player I want to see how many moves it took to complete a level so I can compare my score with other players.  </a:t>
            </a:r>
          </a:p>
          <a:p>
            <a:pPr rtl="0" lv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HLG: Test driven code implementation (Game playtesting, concept and application)</a:t>
            </a:r>
          </a:p>
          <a:p>
            <a:pPr rtl="0" lvl="0">
              <a:lnSpc>
                <a:spcPct val="125454"/>
              </a:lnSpc>
              <a:spcBef>
                <a:spcPts val="0"/>
              </a:spcBef>
              <a:buNone/>
            </a:pPr>
            <a:r>
              <a:rPr sz="1100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(8 SP) As a player I want a progression of levels that teach me how to play the game and become more challenging as I progress.   </a:t>
            </a:r>
          </a:p>
          <a:p>
            <a:pPr rtl="0" lvl="0">
              <a:lnSpc>
                <a:spcPct val="125454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HLG:  Level progression										</a:t>
            </a:r>
            <a:r>
              <a:rPr sz="1100" lang="en" i="1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rPr>
              <a:t>	</a:t>
            </a:r>
            <a:r>
              <a:rPr b="1" sz="1200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Sprint 3</a:t>
            </a:r>
            <a:r>
              <a:rPr sz="1200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algn="r" rtl="0" lvl="0">
              <a:lnSpc>
                <a:spcPct val="115000"/>
              </a:lnSpc>
              <a:spcBef>
                <a:spcPts val="800"/>
              </a:spcBef>
              <a:buNone/>
            </a:pPr>
            <a:r>
              <a:rPr sz="1100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(5 SP) As a player, I want an addicting game that saves my play state so I can return to it later.</a:t>
            </a:r>
          </a:p>
          <a:p>
            <a:pPr algn="r" rtl="0" lvl="0">
              <a:lnSpc>
                <a:spcPct val="115000"/>
              </a:lnSpc>
              <a:spcBef>
                <a:spcPts val="800"/>
              </a:spcBef>
              <a:buNone/>
            </a:pPr>
            <a:r>
              <a:rPr sz="1100"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HLG:  Test driven code implementation (Game playtesting, concept and application) </a:t>
            </a:r>
          </a:p>
          <a:p>
            <a:pPr algn="r" rtl="0" lvl="0">
              <a:lnSpc>
                <a:spcPct val="115000"/>
              </a:lnSpc>
              <a:spcBef>
                <a:spcPts val="800"/>
              </a:spcBef>
              <a:buNone/>
            </a:pPr>
            <a:r>
              <a:rPr sz="1100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(8 SP) As a player, I want to be able to play this game on my phone or tablet so I can play on the go.</a:t>
            </a:r>
          </a:p>
          <a:p>
            <a:pPr algn="r" rtl="0" lvl="0">
              <a:lnSpc>
                <a:spcPct val="115000"/>
              </a:lnSpc>
              <a:spcBef>
                <a:spcPts val="800"/>
              </a:spcBef>
              <a:buNone/>
            </a:pPr>
            <a:r>
              <a:rPr sz="1100"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HLG: Available to play games on different platforms</a:t>
            </a:r>
          </a:p>
          <a:p>
            <a:pPr algn="r" rtl="0" lvl="0">
              <a:lnSpc>
                <a:spcPct val="115000"/>
              </a:lnSpc>
              <a:spcBef>
                <a:spcPts val="800"/>
              </a:spcBef>
              <a:buNone/>
            </a:pPr>
            <a:r>
              <a:rPr sz="1200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sz="1100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SP) As a player, I want the puzzles to show solutions so that when I am stumped I can continue to the next level.</a:t>
            </a:r>
          </a:p>
          <a:p>
            <a:pPr algn="r" rtl="0" lv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HLG:  </a:t>
            </a:r>
            <a:r>
              <a:rPr sz="1200"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feedback and suggestions from users/players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100" i="1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spotlight">
  <a:themeElements>
    <a:clrScheme name="Custom 439">
      <a:dk1>
        <a:srgbClr val="000000"/>
      </a:dk1>
      <a:lt1>
        <a:srgbClr val="FFFFFF"/>
      </a:lt1>
      <a:dk2>
        <a:srgbClr val="5C6E95"/>
      </a:dk2>
      <a:lt2>
        <a:srgbClr val="ACB4C2"/>
      </a:lt2>
      <a:accent1>
        <a:srgbClr val="667E50"/>
      </a:accent1>
      <a:accent2>
        <a:srgbClr val="CFBF73"/>
      </a:accent2>
      <a:accent3>
        <a:srgbClr val="8C7C82"/>
      </a:accent3>
      <a:accent4>
        <a:srgbClr val="9ABF87"/>
      </a:accent4>
      <a:accent5>
        <a:srgbClr val="CF9462"/>
      </a:accent5>
      <a:accent6>
        <a:srgbClr val="A25642"/>
      </a:accent6>
      <a:hlink>
        <a:srgbClr val="5173A5"/>
      </a:hlink>
      <a:folHlink>
        <a:srgbClr val="687282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