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9" r:id="rId3"/>
    <p:sldId id="258" r:id="rId4"/>
    <p:sldId id="264" r:id="rId5"/>
    <p:sldId id="257" r:id="rId6"/>
    <p:sldId id="266" r:id="rId7"/>
    <p:sldId id="274" r:id="rId8"/>
    <p:sldId id="275" r:id="rId9"/>
    <p:sldId id="276" r:id="rId10"/>
    <p:sldId id="277" r:id="rId11"/>
    <p:sldId id="278" r:id="rId12"/>
    <p:sldId id="272" r:id="rId13"/>
    <p:sldId id="273" r:id="rId14"/>
    <p:sldId id="280" r:id="rId15"/>
    <p:sldId id="271" r:id="rId16"/>
    <p:sldId id="281" r:id="rId17"/>
    <p:sldId id="282" r:id="rId18"/>
    <p:sldId id="283" r:id="rId19"/>
    <p:sldId id="261" r:id="rId20"/>
    <p:sldId id="260" r:id="rId21"/>
    <p:sldId id="263" r:id="rId22"/>
    <p:sldId id="265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772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7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83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8628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94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2275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68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566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0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81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922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81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488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34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26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536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D2F3-C1F1-4DE8-AA4C-9F6B1176BD49}" type="datetimeFigureOut">
              <a:rPr lang="zh-HK" altLang="en-US" smtClean="0"/>
              <a:t>2/1/2021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EC102C-E53A-42F3-9C0A-EF4AA96128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D1241-7D52-4D5B-91CF-C127DB4DE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STAT S460F</a:t>
            </a:r>
            <a:br>
              <a:rPr lang="en-US" altLang="zh-HK" dirty="0"/>
            </a:br>
            <a:r>
              <a:rPr lang="en-US" altLang="zh-HK" dirty="0"/>
              <a:t>Final Project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BE63F1-6A5F-4337-AA22-05887EA43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S12317290</a:t>
            </a:r>
          </a:p>
          <a:p>
            <a:r>
              <a:rPr lang="en-US" altLang="zh-HK" dirty="0"/>
              <a:t>CHIU Man Tsun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3427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D23FCE2-E508-49E4-BB06-3F0DCB92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98604"/>
            <a:ext cx="4083127" cy="1278466"/>
          </a:xfrm>
        </p:spPr>
        <p:txBody>
          <a:bodyPr/>
          <a:lstStyle/>
          <a:p>
            <a:r>
              <a:rPr lang="en-US" altLang="zh-HK" dirty="0"/>
              <a:t>Local Purchasing Power Index(X4)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F9EA88-2D90-461B-B536-642E5769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E4C38ED-1356-4429-B51F-7FBDEC12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summary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local_purchasing_power_index)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Min. 1st Qu.  Median    Mean 3rd Qu.    Max.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2.36   42.27   66.64   70.80   95.52  163.27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hist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local_purchasing_power_index,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"Local Purchasing Power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boxplot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local_purchasing_power_index,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"Local Purchasing Power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CFE3632F-D9C1-4484-AF9E-96E6AFC1D8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1" y="514924"/>
            <a:ext cx="4513541" cy="27584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553F2E7E-D058-4630-8E5A-8A39184969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60461" y="3267635"/>
            <a:ext cx="4513541" cy="27737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6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DEFAA-2BA3-45C3-91CF-9E2FEA92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Correlation Plots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ED9C5-F9AA-4D2F-9A5F-D155E2C5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C26BA7-AFC8-4E05-8F19-9BDF4F8BB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4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plot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rent_index, 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cost_of_living_index)</a:t>
            </a:r>
            <a:endParaRPr lang="zh-TW" altLang="zh-HK" sz="4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4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plot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groceries_index, 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cost_of_living_index)</a:t>
            </a:r>
            <a:endParaRPr lang="zh-TW" altLang="zh-HK" sz="4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4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plot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restaurant_price_index, 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cost_of_living_index)</a:t>
            </a:r>
            <a:endParaRPr lang="zh-TW" altLang="zh-HK" sz="4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4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plot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local_purchasing_power_index, 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cost_of_living_index)</a:t>
            </a:r>
            <a:endParaRPr lang="en-US" altLang="zh-HK" sz="4000" b="1" dirty="0">
              <a:solidFill>
                <a:srgbClr val="204A87"/>
              </a:solidFill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4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(Mydata, Mydata</a:t>
            </a:r>
            <a:r>
              <a:rPr lang="en-US" altLang="zh-HK" sz="4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cost_of_living_index)</a:t>
            </a:r>
            <a:endParaRPr lang="zh-TW" altLang="zh-HK" sz="4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                 [,1]</a:t>
            </a:r>
            <a:b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cost_of_living_index         1.0000000</a:t>
            </a:r>
            <a:b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rent_index                   0.8197904</a:t>
            </a:r>
            <a:b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groceries_index              0.9580292</a:t>
            </a:r>
            <a:b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restaurant_price_index       0.9560048</a:t>
            </a:r>
            <a:b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4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local_purchasing_power_index 0.7470956</a:t>
            </a:r>
            <a:endParaRPr lang="zh-TW" altLang="zh-HK" sz="4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7C431B3D-6CEC-4274-941A-865E84664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2" y="514924"/>
            <a:ext cx="3192514" cy="27277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1218024F-DCDC-408B-8C0F-766A0D2E43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60461" y="3278142"/>
            <a:ext cx="3192514" cy="27661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FD25E432-2007-4AA0-BECB-32956ADFD3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952975" y="511985"/>
            <a:ext cx="3192514" cy="2727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836F5281-90F6-43FF-AE8C-381E912DE3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952975" y="3239095"/>
            <a:ext cx="3192514" cy="28022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67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5F773-7C2C-4636-99B2-8D21B85F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Ridge regression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4C4025-5918-412F-AB87-AE79BA2F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cv.out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cv.glmnet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(x_train, y_train,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alpha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bestlam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cv.out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lambda.min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bestlam </a:t>
            </a:r>
            <a:r>
              <a:rPr lang="en-US" altLang="zh-HK" sz="10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#Lambda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[1] 2.054318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ridge_pred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(ridge_mod,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bestlam,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newx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x_test)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mean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((ridge_pred 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y_test)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^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HK" sz="10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#Mean Square Error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[1] 10.20564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out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glmnet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(x, y,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alpha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(out,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type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"coefficients"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bestlam)[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,] </a:t>
            </a:r>
            <a:r>
              <a:rPr lang="en-US" altLang="zh-HK" sz="10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#Coefficients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(Intercept)                   rent_index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10.45411301                   0.11222359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groceries_index       restaurant_price_index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 0.45631725                   0.35561506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local_purchasing_power_index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 0.02563671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B588257-70A1-48E9-9604-242801CAF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64189" y="609600"/>
            <a:ext cx="4550477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DBF768E2-BDDE-490D-AD36-4E881C333F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964188" y="3429000"/>
            <a:ext cx="4550477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03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131B4-2260-48DF-8875-41477E75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Lasso regression</a:t>
            </a:r>
            <a:endParaRPr lang="zh-HK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A80ED3-0E82-432D-B8B1-2EBB8998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cv.out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cv.glmnet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(x_train, y_train,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alpha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CF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bestlam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cv.out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lambda.min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bestlam </a:t>
            </a:r>
            <a:r>
              <a:rPr lang="en-US" altLang="zh-HK" sz="10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#Lambda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[1] 0.1351604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lasso_pred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(lasso_mod,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bestlam,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newx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x_test)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mean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((lasso_pred 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y_test)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^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HK" sz="10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#Mean Square Error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[1] 8.659229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out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glmnet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(x, y,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alpha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lambda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grid)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(out,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type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"coefficients"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bestlam)[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,] </a:t>
            </a:r>
            <a:r>
              <a:rPr lang="en-US" altLang="zh-HK" sz="10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#Coefficients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(Intercept)                   rent_index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 8.02422234                   0.01370848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groceries_index       restaurant_price_index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 0.53571452                   0.41054321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local_purchasing_power_index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        0.00000000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9884C878-6F1D-4FE4-AAD2-1380B699C4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64189" y="609600"/>
            <a:ext cx="4550477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176B9C13-9BB1-489C-AF8B-28AEF4FA4B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964188" y="3430474"/>
            <a:ext cx="4550477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70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635EA3D-E8F6-4163-A774-3C8A1373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Model Comparison</a:t>
            </a:r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F46483-E5D7-44C5-B935-8E2A620385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HK" dirty="0"/>
              <a:t>Ridge regression</a:t>
            </a:r>
          </a:p>
          <a:p>
            <a:pPr lvl="1"/>
            <a:r>
              <a:rPr lang="en-US" altLang="zh-HK" dirty="0"/>
              <a:t>λ = 2.054318</a:t>
            </a:r>
          </a:p>
          <a:p>
            <a:pPr lvl="1"/>
            <a:r>
              <a:rPr lang="en-US" altLang="zh-HK" dirty="0"/>
              <a:t>MSE = 10.20564</a:t>
            </a:r>
          </a:p>
          <a:p>
            <a:pPr lvl="1"/>
            <a:r>
              <a:rPr lang="en-US" altLang="zh-HK" dirty="0"/>
              <a:t>0 dimension is reduced</a:t>
            </a:r>
            <a:endParaRPr lang="zh-HK" altLang="en-US" dirty="0"/>
          </a:p>
          <a:p>
            <a:pPr lvl="1"/>
            <a:endParaRPr lang="zh-HK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C6869D-EFBB-4DFD-911F-7B3668C605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HK" dirty="0"/>
              <a:t>Lasso regression</a:t>
            </a:r>
          </a:p>
          <a:p>
            <a:pPr lvl="1"/>
            <a:r>
              <a:rPr lang="en-US" altLang="zh-HK" dirty="0"/>
              <a:t>λ = </a:t>
            </a:r>
            <a:r>
              <a:rPr lang="en-US" altLang="zh-HK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0.1351604</a:t>
            </a:r>
            <a:endParaRPr lang="en-US" altLang="zh-HK" dirty="0"/>
          </a:p>
          <a:p>
            <a:pPr lvl="1"/>
            <a:r>
              <a:rPr lang="en-US" altLang="zh-HK" dirty="0"/>
              <a:t>MSE = </a:t>
            </a:r>
            <a:r>
              <a:rPr lang="en-US" altLang="zh-HK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8.659229</a:t>
            </a:r>
          </a:p>
          <a:p>
            <a:pPr lvl="1"/>
            <a:r>
              <a:rPr lang="en-US" altLang="zh-HK" dirty="0"/>
              <a:t>1 dimension is reduced</a:t>
            </a:r>
            <a:endParaRPr lang="zh-HK" altLang="en-US" dirty="0"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C8706B24-8558-47A2-8CF5-857E24C65678}"/>
              </a:ext>
            </a:extLst>
          </p:cNvPr>
          <p:cNvSpPr txBox="1">
            <a:spLocks/>
          </p:cNvSpPr>
          <p:nvPr/>
        </p:nvSpPr>
        <p:spPr>
          <a:xfrm>
            <a:off x="677334" y="41009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微軟正黑體" panose="020B0604030504040204" pitchFamily="34" charset="-120"/>
                <a:cs typeface="+mn-cs"/>
              </a:rPr>
              <a:t>The MSE of Lasso regression is lower than Ridge regression.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HK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rPr>
              <a:t>Lasso regression will obtain a better performance.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微軟正黑體" panose="020B0604030504040204" pitchFamily="34" charset="-120"/>
              <a:cs typeface="+mn-cs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500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68F73-A4E1-4CBA-9471-FDAB1071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Support Vector Machines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49F2F-0FEC-4861-BB49-27AA495B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/>
              <a:t>Pick X2 and X3 as the as the variables for SVM</a:t>
            </a:r>
          </a:p>
          <a:p>
            <a:r>
              <a:rPr lang="en-US" altLang="zh-HK" dirty="0"/>
              <a:t>The range of Cost-of-Living-Index: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pPr lvl="1"/>
            <a:r>
              <a:rPr lang="en-US" altLang="zh-HK" dirty="0"/>
              <a:t>19.77 &lt;-</a:t>
            </a:r>
            <a:r>
              <a:rPr lang="en-US" altLang="zh-HK" dirty="0">
                <a:sym typeface="Wingdings" panose="05000000000000000000" pitchFamily="2" charset="2"/>
              </a:rPr>
              <a:t>&gt;</a:t>
            </a:r>
            <a:r>
              <a:rPr lang="en-US" altLang="zh-HK" dirty="0"/>
              <a:t> 128.29</a:t>
            </a:r>
          </a:p>
          <a:p>
            <a:r>
              <a:rPr lang="en-US" altLang="zh-HK" dirty="0"/>
              <a:t>Split the range in 3 equal size by 56 and 92</a:t>
            </a:r>
          </a:p>
          <a:p>
            <a:pPr lvl="1"/>
            <a:r>
              <a:rPr lang="en-US" altLang="zh-HK" dirty="0"/>
              <a:t>Low: below 56</a:t>
            </a:r>
          </a:p>
          <a:p>
            <a:pPr lvl="1"/>
            <a:r>
              <a:rPr lang="en-US" altLang="zh-HK" dirty="0"/>
              <a:t>Medium: above or equal to 56 and below 92</a:t>
            </a:r>
          </a:p>
          <a:p>
            <a:pPr lvl="1"/>
            <a:r>
              <a:rPr lang="en-US" altLang="zh-HK" dirty="0"/>
              <a:t>High: above or equal to 92</a:t>
            </a:r>
          </a:p>
          <a:p>
            <a:pPr lvl="1"/>
            <a:endParaRPr lang="en-US" altLang="zh-HK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EA0FC3-EAFF-4BB0-B450-302F578C7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70700"/>
              </p:ext>
            </p:extLst>
          </p:nvPr>
        </p:nvGraphicFramePr>
        <p:xfrm>
          <a:off x="677334" y="283276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406057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8825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6862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Rank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City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CLI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9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1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Zurich, Switzerland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128.29</a:t>
                      </a:r>
                      <a:endParaRPr lang="zh-HK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2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…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…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…</a:t>
                      </a:r>
                      <a:endParaRPr lang="zh-HK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1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/>
                        <a:t>440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Thiruvananthapuram, India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/>
                        <a:t>19.77</a:t>
                      </a:r>
                      <a:endParaRPr lang="zh-HK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7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7EA551-B53A-4BAA-B818-F0E014E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Dataset of SVM</a:t>
            </a:r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70AA47-B5C4-438A-B67D-020BD598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554C473-61D6-426D-83F5-EA71C37C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groceries_index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groceries_index</a:t>
            </a:r>
            <a:br>
              <a:rPr lang="en-US" altLang="zh-HK" sz="10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restaurant_price_index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restaurant_price_index</a:t>
            </a:r>
            <a:br>
              <a:rPr lang="en-US" altLang="zh-HK" sz="10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cut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cost_of_living_index,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56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92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Inf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labels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"Low"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"Medium"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"High"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))</a:t>
            </a:r>
            <a:br>
              <a:rPr lang="en-US" altLang="zh-HK" sz="10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HK" sz="10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Newdata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data.frame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groceries_index, 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restaurant_price_index)</a:t>
            </a:r>
            <a:br>
              <a:rPr lang="en-US" altLang="zh-HK" sz="10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HK" sz="10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ggplot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data.frame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(data),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aes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(groceries_index, restaurant_price_index,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colour 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factor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(class)))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br>
              <a:rPr lang="en-US" altLang="zh-HK" sz="10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geom_point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()</a:t>
            </a:r>
            <a:endParaRPr lang="zh-HK" altLang="en-US" sz="1000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433823B-912E-469A-9FE8-B9D478E270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1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5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C738FD0-85A1-424A-93CB-228121E0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Ten-fold Cross Validation</a:t>
            </a:r>
            <a:endParaRPr lang="zh-HK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A40D86D-08C7-445D-B409-D2F6512A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5DFFF0CA-326C-4FE2-A17F-15979561D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set.seed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tune_out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tune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(svm, class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~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.,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train_newdata,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kernel=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"linear"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ranges=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list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cost=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100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)))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summary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(tune_out)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Parameter tuning of 'svm':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- sampling method: 10-fold cross validation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- best parameters: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cost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5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- best performance: 0.009090909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- Detailed performance results: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cost       error dispersion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1   0.1 0.013636364 0.03067948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2   1.0 0.013636364 0.02195663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3   5.0 0.009090909 0.01916532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4  10.0 0.009090909 0.01916532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5 100.0 0.013636364 0.02195663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C04B8A3A-8551-42CB-8F82-5816BC985C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1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148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72DC8-A43A-4BD3-89DA-C7913072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Prediction</a:t>
            </a:r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A49296E-9275-4BC6-9BA0-E8F99A5D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class_pred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(bestmod, test_newdata)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predicted=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class_pred,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true=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test_newdata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accuracy 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(((table[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table[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table[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HK" sz="1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]))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(test_newdata))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true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predicted Low Medium High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Low    117      1    0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Medium   1     95    0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High     0      0    6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accuracy </a:t>
            </a:r>
            <a:r>
              <a:rPr lang="en-US" altLang="zh-HK" sz="10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#Accuracy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       n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1 0.9909091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571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0A2E0-72F6-4964-BE5E-A9200E2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D2849-486A-4A01-995E-CF224F7D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Lasso regression is more suitable than Ridge regression for this dataset.</a:t>
            </a:r>
          </a:p>
          <a:p>
            <a:pPr lvl="1"/>
            <a:r>
              <a:rPr lang="en-US" altLang="zh-HK" dirty="0"/>
              <a:t>Y = 8.02422234 + 0.01370848(X1) + 0.53571452(X2) + 0.41054321(X3)</a:t>
            </a:r>
          </a:p>
          <a:p>
            <a:r>
              <a:rPr lang="en-US" altLang="zh-HK" dirty="0"/>
              <a:t>SVM can provide a high accuracy classification of Cost-of-Living-Index by using Restaurant-Price-Index and Groceries-Index.</a:t>
            </a:r>
          </a:p>
          <a:p>
            <a:pPr lvl="1"/>
            <a:r>
              <a:rPr lang="en-US" altLang="zh-HK" dirty="0"/>
              <a:t>Accuracy = 99.09%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8658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99FB5-CE7B-4AEE-A765-F696E33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Introduction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1E3BC-12BD-4B1B-9533-0892B5FC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Hong Kong always make an impression on high cost of living</a:t>
            </a:r>
          </a:p>
          <a:p>
            <a:r>
              <a:rPr lang="en-US" altLang="zh-HK" dirty="0"/>
              <a:t>Cost of Living Index by City 2020 --- NUMBEO</a:t>
            </a:r>
          </a:p>
          <a:p>
            <a:pPr lvl="1"/>
            <a:r>
              <a:rPr lang="en-US" altLang="zh-HK" dirty="0"/>
              <a:t>The largest cost of living database of the world</a:t>
            </a:r>
          </a:p>
          <a:p>
            <a:pPr lvl="1"/>
            <a:r>
              <a:rPr lang="en-US" altLang="zh-HK" dirty="0"/>
              <a:t>It compares the cost of basic necessities between 440 cities</a:t>
            </a:r>
          </a:p>
          <a:p>
            <a:pPr lvl="1"/>
            <a:r>
              <a:rPr lang="en-US" altLang="zh-HK" dirty="0"/>
              <a:t>Hong Kong is ranked 44th out of 440 cities in the world</a:t>
            </a:r>
          </a:p>
          <a:p>
            <a:pPr lvl="1"/>
            <a:endParaRPr lang="zh-HK" altLang="en-US" dirty="0"/>
          </a:p>
          <a:p>
            <a:pPr lvl="1"/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11987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0B00F-1339-4E8F-A923-5EBAB56B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Limitations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0D8C2D-B4A2-45DE-9E4F-2479EA6F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dataset does not cover all cities in the world</a:t>
            </a:r>
          </a:p>
          <a:p>
            <a:r>
              <a:rPr lang="en-US" altLang="zh-HK" dirty="0"/>
              <a:t>Only 4 variables may not represent all costs of basic necessities</a:t>
            </a:r>
          </a:p>
          <a:p>
            <a:r>
              <a:rPr lang="en-US" altLang="zh-HK" dirty="0"/>
              <a:t>The indexes may only shows an approximate result</a:t>
            </a:r>
          </a:p>
        </p:txBody>
      </p:sp>
    </p:spTree>
    <p:extLst>
      <p:ext uri="{BB962C8B-B14F-4D97-AF65-F5344CB8AC3E}">
        <p14:creationId xmlns:p14="http://schemas.microsoft.com/office/powerpoint/2010/main" val="17886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0B365-2D78-4334-9271-B86894A3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 Recommendations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BD8BD2-A22E-49C3-958F-173555DD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price of groceries and restaurant should be control in order to reduce the cost of citizens living in that city.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5131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DF02F-4ACE-4423-9C3F-4D3E2510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B7E53-7CD9-41B8-94EF-128219D1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i="1" dirty="0"/>
              <a:t>Cost of Living Index by City 2020 </a:t>
            </a:r>
            <a:r>
              <a:rPr lang="en-US" altLang="zh-HK" dirty="0"/>
              <a:t>(2020). Numbeo. Retrieved from https://www.numbeo.com/cost-of-living/rankings.jsp?title=2020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0279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C5938D1F-8158-4A68-8A17-344DF0447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The End</a:t>
            </a:r>
            <a:endParaRPr lang="zh-HK" altLang="en-US" dirty="0"/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id="{1C8E3242-C094-4E0B-8158-6BE91608C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6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61156-3A34-4B61-9A0B-8D35440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Problem description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A0723-C9B5-4311-981C-B1969E0B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5 indexes of the basic necessities that relative to New York City(100)</a:t>
            </a:r>
          </a:p>
          <a:p>
            <a:pPr lvl="1"/>
            <a:r>
              <a:rPr lang="en-US" altLang="zh-HK" dirty="0"/>
              <a:t>Cost of Living Index(CLI)</a:t>
            </a:r>
          </a:p>
          <a:p>
            <a:pPr lvl="1"/>
            <a:r>
              <a:rPr lang="en-US" altLang="zh-HK" dirty="0"/>
              <a:t>Rent Index(RI)</a:t>
            </a:r>
          </a:p>
          <a:p>
            <a:pPr lvl="1"/>
            <a:r>
              <a:rPr lang="en-US" altLang="zh-HK" dirty="0"/>
              <a:t>Groceries Index(GI)</a:t>
            </a:r>
          </a:p>
          <a:p>
            <a:pPr lvl="1"/>
            <a:r>
              <a:rPr lang="en-US" altLang="zh-HK" dirty="0"/>
              <a:t>Restaurant Price Index(RPI)</a:t>
            </a:r>
          </a:p>
          <a:p>
            <a:pPr lvl="1"/>
            <a:r>
              <a:rPr lang="en-US" altLang="zh-HK" dirty="0"/>
              <a:t>Local Purchasing Power Index(LPPI)</a:t>
            </a:r>
          </a:p>
          <a:p>
            <a:r>
              <a:rPr lang="en-US" altLang="zh-HK" dirty="0"/>
              <a:t>Same city may contain a large gap between different index levels</a:t>
            </a:r>
          </a:p>
          <a:p>
            <a:r>
              <a:rPr lang="en-US" altLang="zh-HK" dirty="0"/>
              <a:t>What is the most related variable that correlated to a high cost of living?</a:t>
            </a:r>
          </a:p>
          <a:p>
            <a:pPr marL="0" indent="0">
              <a:buNone/>
            </a:pPr>
            <a:endParaRPr lang="en-US" altLang="zh-HK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FA8000-91F9-4260-AA7B-F6674C08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77477"/>
              </p:ext>
            </p:extLst>
          </p:nvPr>
        </p:nvGraphicFramePr>
        <p:xfrm>
          <a:off x="677334" y="550672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503030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04655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37404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91026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067658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04007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9271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Rank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City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CLI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GI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RPI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LPPI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44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Hong Kong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77.22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79.57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75.94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54.36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/>
                        <a:t>65.32</a:t>
                      </a:r>
                      <a:endParaRPr lang="zh-HK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7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1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4903C-DAE0-4C6F-AAAA-016C683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Aims and Objectives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2867C-2F53-4E4D-894F-31994DD7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Choosing the best regression model:</a:t>
            </a:r>
          </a:p>
          <a:p>
            <a:pPr lvl="1"/>
            <a:r>
              <a:rPr lang="en-US" altLang="zh-HK" dirty="0"/>
              <a:t>Ridge regression</a:t>
            </a:r>
          </a:p>
          <a:p>
            <a:pPr lvl="1"/>
            <a:r>
              <a:rPr lang="en-US" altLang="zh-HK" dirty="0"/>
              <a:t>Lasso regression</a:t>
            </a:r>
          </a:p>
          <a:p>
            <a:r>
              <a:rPr lang="en-US" altLang="zh-HK" dirty="0"/>
              <a:t>Classification by using Support Vector Machines</a:t>
            </a:r>
          </a:p>
          <a:p>
            <a:pPr lvl="1"/>
            <a:r>
              <a:rPr lang="en-US" altLang="zh-HK" dirty="0"/>
              <a:t>Accuracy</a:t>
            </a:r>
          </a:p>
          <a:p>
            <a:pPr marL="0" indent="0">
              <a:buNone/>
            </a:pP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7535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C4D1F-F82D-4552-8572-7B1C1021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Description</a:t>
            </a:r>
            <a:br>
              <a:rPr lang="en-US" altLang="zh-HK" dirty="0"/>
            </a:b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EFCAF-EF60-4AF8-8E05-B9298C1D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440 observations</a:t>
            </a:r>
          </a:p>
          <a:p>
            <a:pPr lvl="1"/>
            <a:r>
              <a:rPr lang="en-US" altLang="zh-HK" dirty="0"/>
              <a:t>220 training data(50%)</a:t>
            </a:r>
          </a:p>
          <a:p>
            <a:pPr lvl="1"/>
            <a:r>
              <a:rPr lang="en-US" altLang="zh-HK" dirty="0"/>
              <a:t>220 testing data(50%)</a:t>
            </a:r>
          </a:p>
          <a:p>
            <a:r>
              <a:rPr lang="en-US" altLang="zh-HK" dirty="0"/>
              <a:t>Dependent Variable(Y):</a:t>
            </a:r>
          </a:p>
          <a:p>
            <a:pPr lvl="1"/>
            <a:r>
              <a:rPr lang="en-US" altLang="zh-HK" dirty="0"/>
              <a:t>Cost of Living Index</a:t>
            </a:r>
          </a:p>
          <a:p>
            <a:r>
              <a:rPr lang="en-US" altLang="zh-HK" dirty="0"/>
              <a:t>Independent Variables(X):</a:t>
            </a:r>
          </a:p>
          <a:p>
            <a:pPr lvl="1"/>
            <a:r>
              <a:rPr lang="en-US" altLang="zh-HK" dirty="0"/>
              <a:t>Rent Index[1]</a:t>
            </a:r>
          </a:p>
          <a:p>
            <a:pPr lvl="1"/>
            <a:r>
              <a:rPr lang="en-US" altLang="zh-HK" dirty="0"/>
              <a:t>Groceries Index[2]</a:t>
            </a:r>
          </a:p>
          <a:p>
            <a:pPr lvl="1"/>
            <a:r>
              <a:rPr lang="en-US" altLang="zh-HK" dirty="0"/>
              <a:t>Restaurant Price Index[3]</a:t>
            </a:r>
          </a:p>
          <a:p>
            <a:pPr lvl="1"/>
            <a:r>
              <a:rPr lang="en-US" altLang="zh-HK" dirty="0"/>
              <a:t>Local Purchasing Power Index[4]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DA95BE-DD92-46D4-B951-9AF153A9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9" y="1267076"/>
            <a:ext cx="6027868" cy="47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D23FCE2-E508-49E4-BB06-3F0DCB92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Cost of Living Index(Y)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F9EA88-2D90-461B-B536-642E5769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E4C38ED-1356-4429-B51F-7FBDEC12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summary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Min. 1st Qu.  Median    Mean 3rd Qu.    Max.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19.77   37.09   52.45   54.82   70.67  128.29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hist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"Cost of Living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boxplot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cost_of_living_index,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"Cost of Living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52F22A9-439C-4A61-8752-610F5DC75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1" y="514924"/>
            <a:ext cx="4513540" cy="27051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77368F34-FD53-44DF-B9D5-1303F6357C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60462" y="3254062"/>
            <a:ext cx="4513540" cy="27872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23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D23FCE2-E508-49E4-BB06-3F0DCB92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Rent Index(X1)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F9EA88-2D90-461B-B536-642E5769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E4C38ED-1356-4429-B51F-7FBDEC12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summary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rent_index)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Min. 1st Qu.  Median    Mean 3rd Qu.    Max.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3.46   10.62   20.17   23.75   32.50  115.58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hist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rent_index,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"Rent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boxplot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rent_index,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"Rent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BBC5604E-46F7-4D9D-BABE-5400FA1D6B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1" y="514924"/>
            <a:ext cx="4513540" cy="27051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DAF73FD-2E5D-48E0-A588-47C304A692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60462" y="3220122"/>
            <a:ext cx="4513540" cy="2821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4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D23FCE2-E508-49E4-BB06-3F0DCB92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Groceries Index(X2)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F9EA88-2D90-461B-B536-642E5769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E4C38ED-1356-4429-B51F-7FBDEC12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summary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groceries_index)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Min. 1st Qu.  Median    Mean 3rd Qu.    Max.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19.66   30.82   44.77   47.50   61.03  127.96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hist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groceries_index,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"Groceries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boxplot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groceries_index,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"Groceries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HK" altLang="en-US" sz="1000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14B70514-5E30-47A8-96D0-331C89DA6E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2" y="514924"/>
            <a:ext cx="4513540" cy="27391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CAB4A83-4F57-4F13-8C3B-E7AFB61030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60460" y="3278142"/>
            <a:ext cx="4513541" cy="27632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342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D23FCE2-E508-49E4-BB06-3F0DCB92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Restaurant Price Index(X3)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F9EA88-2D90-461B-B536-642E5769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E4C38ED-1356-4429-B51F-7FBDEC12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summary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restaurant_price_index)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 Min. 1st Qu.  Median    Mean 3rd Qu.    Max. </a:t>
            </a:r>
            <a:b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  10.66   30.21   47.55   51.21   70.83  124.73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hist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restaurant_price_index,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"Restaurant Price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HK" sz="1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boxplot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(Mydata</a:t>
            </a:r>
            <a:r>
              <a:rPr lang="en-US" altLang="zh-HK" sz="1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$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restaurant_price_index, </a:t>
            </a:r>
            <a:r>
              <a:rPr lang="en-US" altLang="zh-HK" sz="1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main=</a:t>
            </a:r>
            <a:r>
              <a:rPr lang="en-US" altLang="zh-HK" sz="1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"Restaurant Price Index"</a:t>
            </a:r>
            <a:r>
              <a:rPr lang="en-US" altLang="zh-HK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HK" sz="10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AF4B7CAC-08B8-4A7E-BB61-CF933A9ACC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0461" y="514924"/>
            <a:ext cx="4513541" cy="27661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111DB61F-2E50-480B-90F1-BBF46B69EA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60461" y="3278142"/>
            <a:ext cx="4513541" cy="27632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724339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1861</TotalTime>
  <Words>1610</Words>
  <Application>Microsoft Office PowerPoint</Application>
  <PresentationFormat>寬螢幕</PresentationFormat>
  <Paragraphs>156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Cambria</vt:lpstr>
      <vt:lpstr>Consolas</vt:lpstr>
      <vt:lpstr>Trebuchet MS</vt:lpstr>
      <vt:lpstr>Wingdings 3</vt:lpstr>
      <vt:lpstr>多面向</vt:lpstr>
      <vt:lpstr>STAT S460F Final Project</vt:lpstr>
      <vt:lpstr>Introduction</vt:lpstr>
      <vt:lpstr>Problem description</vt:lpstr>
      <vt:lpstr>Aims and Objectives</vt:lpstr>
      <vt:lpstr>Data Description </vt:lpstr>
      <vt:lpstr>Cost of Living Index(Y)</vt:lpstr>
      <vt:lpstr>Rent Index(X1)</vt:lpstr>
      <vt:lpstr>Groceries Index(X2)</vt:lpstr>
      <vt:lpstr>Restaurant Price Index(X3)</vt:lpstr>
      <vt:lpstr>Local Purchasing Power Index(X4)</vt:lpstr>
      <vt:lpstr>Correlation Plots</vt:lpstr>
      <vt:lpstr>Ridge regression</vt:lpstr>
      <vt:lpstr>Lasso regression</vt:lpstr>
      <vt:lpstr>Model Comparison</vt:lpstr>
      <vt:lpstr>Support Vector Machines</vt:lpstr>
      <vt:lpstr>Dataset of SVM</vt:lpstr>
      <vt:lpstr>Ten-fold Cross Validation</vt:lpstr>
      <vt:lpstr>Prediction</vt:lpstr>
      <vt:lpstr>Conclusions</vt:lpstr>
      <vt:lpstr>Limitations</vt:lpstr>
      <vt:lpstr> Recommendations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Jeffrey Chiu</dc:creator>
  <cp:lastModifiedBy>Jeffrey Chiu</cp:lastModifiedBy>
  <cp:revision>75</cp:revision>
  <dcterms:created xsi:type="dcterms:W3CDTF">2021-01-02T05:39:57Z</dcterms:created>
  <dcterms:modified xsi:type="dcterms:W3CDTF">2021-01-03T15:56:29Z</dcterms:modified>
</cp:coreProperties>
</file>