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handoutMasterIdLst>
    <p:handoutMasterId r:id="rId27"/>
  </p:handoutMasterIdLst>
  <p:sldIdLst>
    <p:sldId id="481" r:id="rId2"/>
    <p:sldId id="621" r:id="rId3"/>
    <p:sldId id="612" r:id="rId4"/>
    <p:sldId id="611" r:id="rId5"/>
    <p:sldId id="617" r:id="rId6"/>
    <p:sldId id="618" r:id="rId7"/>
    <p:sldId id="614" r:id="rId8"/>
    <p:sldId id="616" r:id="rId9"/>
    <p:sldId id="613" r:id="rId10"/>
    <p:sldId id="619" r:id="rId11"/>
    <p:sldId id="620" r:id="rId12"/>
    <p:sldId id="622" r:id="rId13"/>
    <p:sldId id="495" r:id="rId14"/>
    <p:sldId id="489" r:id="rId15"/>
    <p:sldId id="600" r:id="rId16"/>
    <p:sldId id="615" r:id="rId17"/>
    <p:sldId id="623" r:id="rId18"/>
    <p:sldId id="624" r:id="rId19"/>
    <p:sldId id="625" r:id="rId20"/>
    <p:sldId id="626" r:id="rId21"/>
    <p:sldId id="610" r:id="rId22"/>
    <p:sldId id="603" r:id="rId23"/>
    <p:sldId id="602" r:id="rId24"/>
    <p:sldId id="482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FF"/>
    <a:srgbClr val="006600"/>
    <a:srgbClr val="009900"/>
    <a:srgbClr val="0000FF"/>
    <a:srgbClr val="5399FF"/>
    <a:srgbClr val="FFFFFF"/>
    <a:srgbClr val="FF6565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2B562-00E5-40F0-BF2C-E92FA076C14F}" v="15" dt="2019-03-07T13:48:52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80250" autoAdjust="0"/>
  </p:normalViewPr>
  <p:slideViewPr>
    <p:cSldViewPr snapToGrid="0">
      <p:cViewPr>
        <p:scale>
          <a:sx n="69" d="100"/>
          <a:sy n="69" d="100"/>
        </p:scale>
        <p:origin x="121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Champagne" userId="784b97b5c38d2804" providerId="LiveId" clId="{3604AE35-E4E6-4707-AFA1-D3D6F4B63391}"/>
    <pc:docChg chg="undo custSel delSld modSld">
      <pc:chgData name="Lance Champagne" userId="784b97b5c38d2804" providerId="LiveId" clId="{3604AE35-E4E6-4707-AFA1-D3D6F4B63391}" dt="2019-03-07T19:21:41.276" v="174" actId="20577"/>
      <pc:docMkLst>
        <pc:docMk/>
      </pc:docMkLst>
      <pc:sldChg chg="modSp">
        <pc:chgData name="Lance Champagne" userId="784b97b5c38d2804" providerId="LiveId" clId="{3604AE35-E4E6-4707-AFA1-D3D6F4B63391}" dt="2019-03-07T13:16:08.764" v="8" actId="14100"/>
        <pc:sldMkLst>
          <pc:docMk/>
          <pc:sldMk cId="0" sldId="259"/>
        </pc:sldMkLst>
        <pc:picChg chg="mod">
          <ac:chgData name="Lance Champagne" userId="784b97b5c38d2804" providerId="LiveId" clId="{3604AE35-E4E6-4707-AFA1-D3D6F4B63391}" dt="2019-03-07T13:16:08.764" v="8" actId="14100"/>
          <ac:picMkLst>
            <pc:docMk/>
            <pc:sldMk cId="0" sldId="259"/>
            <ac:picMk id="5122" creationId="{C82BD8B8-E38D-4C6E-BEE2-E1236BF6EF69}"/>
          </ac:picMkLst>
        </pc:picChg>
      </pc:sldChg>
      <pc:sldChg chg="modSp">
        <pc:chgData name="Lance Champagne" userId="784b97b5c38d2804" providerId="LiveId" clId="{3604AE35-E4E6-4707-AFA1-D3D6F4B63391}" dt="2019-03-07T13:17:03.101" v="11" actId="1076"/>
        <pc:sldMkLst>
          <pc:docMk/>
          <pc:sldMk cId="0" sldId="261"/>
        </pc:sldMkLst>
        <pc:picChg chg="mod">
          <ac:chgData name="Lance Champagne" userId="784b97b5c38d2804" providerId="LiveId" clId="{3604AE35-E4E6-4707-AFA1-D3D6F4B63391}" dt="2019-03-07T13:17:03.101" v="11" actId="1076"/>
          <ac:picMkLst>
            <pc:docMk/>
            <pc:sldMk cId="0" sldId="261"/>
            <ac:picMk id="7170" creationId="{2D1D5D1B-9BCF-4EB2-BAE6-02D63DADAE99}"/>
          </ac:picMkLst>
        </pc:picChg>
      </pc:sldChg>
      <pc:sldChg chg="modSp">
        <pc:chgData name="Lance Champagne" userId="784b97b5c38d2804" providerId="LiveId" clId="{3604AE35-E4E6-4707-AFA1-D3D6F4B63391}" dt="2019-03-07T13:17:21.819" v="14" actId="1076"/>
        <pc:sldMkLst>
          <pc:docMk/>
          <pc:sldMk cId="0" sldId="262"/>
        </pc:sldMkLst>
        <pc:picChg chg="mod">
          <ac:chgData name="Lance Champagne" userId="784b97b5c38d2804" providerId="LiveId" clId="{3604AE35-E4E6-4707-AFA1-D3D6F4B63391}" dt="2019-03-07T13:17:21.819" v="14" actId="1076"/>
          <ac:picMkLst>
            <pc:docMk/>
            <pc:sldMk cId="0" sldId="262"/>
            <ac:picMk id="8194" creationId="{1C27C2DD-36F7-452B-820E-3BD2A2818C17}"/>
          </ac:picMkLst>
        </pc:picChg>
      </pc:sldChg>
      <pc:sldChg chg="modSp">
        <pc:chgData name="Lance Champagne" userId="784b97b5c38d2804" providerId="LiveId" clId="{3604AE35-E4E6-4707-AFA1-D3D6F4B63391}" dt="2019-03-07T13:18:47.730" v="16" actId="14100"/>
        <pc:sldMkLst>
          <pc:docMk/>
          <pc:sldMk cId="0" sldId="263"/>
        </pc:sldMkLst>
        <pc:picChg chg="mod">
          <ac:chgData name="Lance Champagne" userId="784b97b5c38d2804" providerId="LiveId" clId="{3604AE35-E4E6-4707-AFA1-D3D6F4B63391}" dt="2019-03-07T13:18:47.730" v="16" actId="14100"/>
          <ac:picMkLst>
            <pc:docMk/>
            <pc:sldMk cId="0" sldId="263"/>
            <ac:picMk id="9218" creationId="{9B87C81C-D04C-4983-B57A-DED95633C176}"/>
          </ac:picMkLst>
        </pc:picChg>
      </pc:sldChg>
      <pc:sldChg chg="modSp">
        <pc:chgData name="Lance Champagne" userId="784b97b5c38d2804" providerId="LiveId" clId="{3604AE35-E4E6-4707-AFA1-D3D6F4B63391}" dt="2019-03-07T13:19:34.671" v="19" actId="14100"/>
        <pc:sldMkLst>
          <pc:docMk/>
          <pc:sldMk cId="0" sldId="265"/>
        </pc:sldMkLst>
        <pc:picChg chg="mod">
          <ac:chgData name="Lance Champagne" userId="784b97b5c38d2804" providerId="LiveId" clId="{3604AE35-E4E6-4707-AFA1-D3D6F4B63391}" dt="2019-03-07T13:19:34.671" v="19" actId="14100"/>
          <ac:picMkLst>
            <pc:docMk/>
            <pc:sldMk cId="0" sldId="265"/>
            <ac:picMk id="12290" creationId="{518A3413-45F8-4D5D-AAA3-AE34F8FC4A7C}"/>
          </ac:picMkLst>
        </pc:picChg>
      </pc:sldChg>
      <pc:sldChg chg="modSp">
        <pc:chgData name="Lance Champagne" userId="784b97b5c38d2804" providerId="LiveId" clId="{3604AE35-E4E6-4707-AFA1-D3D6F4B63391}" dt="2019-03-07T13:20:07.186" v="22" actId="1076"/>
        <pc:sldMkLst>
          <pc:docMk/>
          <pc:sldMk cId="0" sldId="267"/>
        </pc:sldMkLst>
        <pc:picChg chg="mod">
          <ac:chgData name="Lance Champagne" userId="784b97b5c38d2804" providerId="LiveId" clId="{3604AE35-E4E6-4707-AFA1-D3D6F4B63391}" dt="2019-03-07T13:20:07.186" v="22" actId="1076"/>
          <ac:picMkLst>
            <pc:docMk/>
            <pc:sldMk cId="0" sldId="267"/>
            <ac:picMk id="14338" creationId="{653B9902-397A-421E-A335-F3793DDF4D48}"/>
          </ac:picMkLst>
        </pc:picChg>
      </pc:sldChg>
      <pc:sldChg chg="modSp">
        <pc:chgData name="Lance Champagne" userId="784b97b5c38d2804" providerId="LiveId" clId="{3604AE35-E4E6-4707-AFA1-D3D6F4B63391}" dt="2019-03-07T13:20:27.768" v="25" actId="1076"/>
        <pc:sldMkLst>
          <pc:docMk/>
          <pc:sldMk cId="0" sldId="268"/>
        </pc:sldMkLst>
        <pc:picChg chg="mod">
          <ac:chgData name="Lance Champagne" userId="784b97b5c38d2804" providerId="LiveId" clId="{3604AE35-E4E6-4707-AFA1-D3D6F4B63391}" dt="2019-03-07T13:20:27.768" v="25" actId="1076"/>
          <ac:picMkLst>
            <pc:docMk/>
            <pc:sldMk cId="0" sldId="268"/>
            <ac:picMk id="15362" creationId="{477A6132-4873-4CDD-A544-AA5EF80E0F3A}"/>
          </ac:picMkLst>
        </pc:picChg>
      </pc:sldChg>
      <pc:sldChg chg="modSp">
        <pc:chgData name="Lance Champagne" userId="784b97b5c38d2804" providerId="LiveId" clId="{3604AE35-E4E6-4707-AFA1-D3D6F4B63391}" dt="2019-03-07T13:53:37.982" v="88" actId="20577"/>
        <pc:sldMkLst>
          <pc:docMk/>
          <pc:sldMk cId="0" sldId="276"/>
        </pc:sldMkLst>
        <pc:spChg chg="mod">
          <ac:chgData name="Lance Champagne" userId="784b97b5c38d2804" providerId="LiveId" clId="{3604AE35-E4E6-4707-AFA1-D3D6F4B63391}" dt="2019-03-07T13:53:37.982" v="88" actId="20577"/>
          <ac:spMkLst>
            <pc:docMk/>
            <pc:sldMk cId="0" sldId="276"/>
            <ac:spMk id="22531" creationId="{7709DD49-DB14-4A3A-AA12-406E60DF2087}"/>
          </ac:spMkLst>
        </pc:spChg>
      </pc:sldChg>
      <pc:sldChg chg="modSp">
        <pc:chgData name="Lance Champagne" userId="784b97b5c38d2804" providerId="LiveId" clId="{3604AE35-E4E6-4707-AFA1-D3D6F4B63391}" dt="2019-03-07T13:21:54.382" v="30" actId="1076"/>
        <pc:sldMkLst>
          <pc:docMk/>
          <pc:sldMk cId="0" sldId="295"/>
        </pc:sldMkLst>
        <pc:graphicFrameChg chg="mod modGraphic">
          <ac:chgData name="Lance Champagne" userId="784b97b5c38d2804" providerId="LiveId" clId="{3604AE35-E4E6-4707-AFA1-D3D6F4B63391}" dt="2019-03-07T13:21:54.382" v="30" actId="1076"/>
          <ac:graphicFrameMkLst>
            <pc:docMk/>
            <pc:sldMk cId="0" sldId="295"/>
            <ac:graphicFrameMk id="89154" creationId="{FA4366DB-F700-4469-BF30-D93E25C97A83}"/>
          </ac:graphicFrameMkLst>
        </pc:graphicFrameChg>
      </pc:sldChg>
      <pc:sldChg chg="modSp">
        <pc:chgData name="Lance Champagne" userId="784b97b5c38d2804" providerId="LiveId" clId="{3604AE35-E4E6-4707-AFA1-D3D6F4B63391}" dt="2019-03-07T19:21:41.276" v="174" actId="20577"/>
        <pc:sldMkLst>
          <pc:docMk/>
          <pc:sldMk cId="0" sldId="481"/>
        </pc:sldMkLst>
        <pc:spChg chg="mod">
          <ac:chgData name="Lance Champagne" userId="784b97b5c38d2804" providerId="LiveId" clId="{3604AE35-E4E6-4707-AFA1-D3D6F4B63391}" dt="2019-03-07T19:21:01.690" v="112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3604AE35-E4E6-4707-AFA1-D3D6F4B63391}" dt="2019-03-07T19:21:41.276" v="174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setBg">
        <pc:chgData name="Lance Champagne" userId="784b97b5c38d2804" providerId="LiveId" clId="{3604AE35-E4E6-4707-AFA1-D3D6F4B63391}" dt="2019-03-07T13:44:49.515" v="45" actId="1076"/>
        <pc:sldMkLst>
          <pc:docMk/>
          <pc:sldMk cId="0" sldId="493"/>
        </pc:sldMkLst>
        <pc:spChg chg="mod">
          <ac:chgData name="Lance Champagne" userId="784b97b5c38d2804" providerId="LiveId" clId="{3604AE35-E4E6-4707-AFA1-D3D6F4B63391}" dt="2019-03-07T13:44:31.062" v="42" actId="313"/>
          <ac:spMkLst>
            <pc:docMk/>
            <pc:sldMk cId="0" sldId="493"/>
            <ac:spMk id="1027" creationId="{C8429748-40A3-41ED-9856-5E9469F3E26F}"/>
          </ac:spMkLst>
        </pc:spChg>
        <pc:spChg chg="mod">
          <ac:chgData name="Lance Champagne" userId="784b97b5c38d2804" providerId="LiveId" clId="{3604AE35-E4E6-4707-AFA1-D3D6F4B63391}" dt="2019-03-07T13:44:49.515" v="45" actId="1076"/>
          <ac:spMkLst>
            <pc:docMk/>
            <pc:sldMk cId="0" sldId="493"/>
            <ac:spMk id="1028" creationId="{67D10504-D552-4366-9B1F-46B024CFE30F}"/>
          </ac:spMkLst>
        </pc:spChg>
        <pc:graphicFrameChg chg="mod">
          <ac:chgData name="Lance Champagne" userId="784b97b5c38d2804" providerId="LiveId" clId="{3604AE35-E4E6-4707-AFA1-D3D6F4B63391}" dt="2019-03-07T13:44:43.340" v="44" actId="1076"/>
          <ac:graphicFrameMkLst>
            <pc:docMk/>
            <pc:sldMk cId="0" sldId="493"/>
            <ac:graphicFrameMk id="1026" creationId="{C3579C6B-6483-45D9-A10D-B9A9379FB02F}"/>
          </ac:graphicFrameMkLst>
        </pc:graphicFrameChg>
      </pc:sldChg>
      <pc:sldChg chg="modSp del">
        <pc:chgData name="Lance Champagne" userId="784b97b5c38d2804" providerId="LiveId" clId="{3604AE35-E4E6-4707-AFA1-D3D6F4B63391}" dt="2019-03-07T13:45:57.071" v="57" actId="1076"/>
        <pc:sldMkLst>
          <pc:docMk/>
          <pc:sldMk cId="4239351256" sldId="495"/>
        </pc:sldMkLst>
        <pc:spChg chg="mod">
          <ac:chgData name="Lance Champagne" userId="784b97b5c38d2804" providerId="LiveId" clId="{3604AE35-E4E6-4707-AFA1-D3D6F4B63391}" dt="2019-03-07T13:45:46.012" v="54" actId="313"/>
          <ac:spMkLst>
            <pc:docMk/>
            <pc:sldMk cId="4239351256" sldId="495"/>
            <ac:spMk id="2051" creationId="{AE26194E-D776-4512-9973-C11F293860EB}"/>
          </ac:spMkLst>
        </pc:spChg>
        <pc:spChg chg="mod">
          <ac:chgData name="Lance Champagne" userId="784b97b5c38d2804" providerId="LiveId" clId="{3604AE35-E4E6-4707-AFA1-D3D6F4B63391}" dt="2019-03-07T13:45:57.071" v="57" actId="1076"/>
          <ac:spMkLst>
            <pc:docMk/>
            <pc:sldMk cId="4239351256" sldId="495"/>
            <ac:spMk id="2052" creationId="{578B53C7-A4B9-42EC-BADF-A2CCF1B25D99}"/>
          </ac:spMkLst>
        </pc:spChg>
        <pc:graphicFrameChg chg="mod">
          <ac:chgData name="Lance Champagne" userId="784b97b5c38d2804" providerId="LiveId" clId="{3604AE35-E4E6-4707-AFA1-D3D6F4B63391}" dt="2019-03-07T13:45:53.082" v="56" actId="1076"/>
          <ac:graphicFrameMkLst>
            <pc:docMk/>
            <pc:sldMk cId="4239351256" sldId="495"/>
            <ac:graphicFrameMk id="2050" creationId="{D72A2F90-369C-42E1-90DB-E1C623CE3A44}"/>
          </ac:graphicFrameMkLst>
        </pc:graphicFrameChg>
      </pc:sldChg>
      <pc:sldChg chg="modSp">
        <pc:chgData name="Lance Champagne" userId="784b97b5c38d2804" providerId="LiveId" clId="{3604AE35-E4E6-4707-AFA1-D3D6F4B63391}" dt="2019-03-07T13:46:42.437" v="61" actId="404"/>
        <pc:sldMkLst>
          <pc:docMk/>
          <pc:sldMk cId="0" sldId="496"/>
        </pc:sldMkLst>
        <pc:spChg chg="mod">
          <ac:chgData name="Lance Champagne" userId="784b97b5c38d2804" providerId="LiveId" clId="{3604AE35-E4E6-4707-AFA1-D3D6F4B63391}" dt="2019-03-07T13:46:42.437" v="61" actId="404"/>
          <ac:spMkLst>
            <pc:docMk/>
            <pc:sldMk cId="0" sldId="496"/>
            <ac:spMk id="10242" creationId="{9543209B-0746-4E45-9532-FF53D5726D37}"/>
          </ac:spMkLst>
        </pc:spChg>
      </pc:sldChg>
      <pc:sldChg chg="modSp">
        <pc:chgData name="Lance Champagne" userId="784b97b5c38d2804" providerId="LiveId" clId="{3604AE35-E4E6-4707-AFA1-D3D6F4B63391}" dt="2019-03-07T13:47:42.129" v="69" actId="1076"/>
        <pc:sldMkLst>
          <pc:docMk/>
          <pc:sldMk cId="0" sldId="497"/>
        </pc:sldMkLst>
        <pc:spChg chg="mod">
          <ac:chgData name="Lance Champagne" userId="784b97b5c38d2804" providerId="LiveId" clId="{3604AE35-E4E6-4707-AFA1-D3D6F4B63391}" dt="2019-03-07T13:47:14.869" v="67" actId="404"/>
          <ac:spMkLst>
            <pc:docMk/>
            <pc:sldMk cId="0" sldId="497"/>
            <ac:spMk id="3075" creationId="{3550A646-F4CB-4311-8B8D-AAB965889563}"/>
          </ac:spMkLst>
        </pc:spChg>
        <pc:spChg chg="mod">
          <ac:chgData name="Lance Champagne" userId="784b97b5c38d2804" providerId="LiveId" clId="{3604AE35-E4E6-4707-AFA1-D3D6F4B63391}" dt="2019-03-07T13:47:42.129" v="69" actId="1076"/>
          <ac:spMkLst>
            <pc:docMk/>
            <pc:sldMk cId="0" sldId="497"/>
            <ac:spMk id="3076" creationId="{65F7BF1B-7CCB-4306-8D8C-1D991F53010B}"/>
          </ac:spMkLst>
        </pc:spChg>
        <pc:graphicFrameChg chg="mod">
          <ac:chgData name="Lance Champagne" userId="784b97b5c38d2804" providerId="LiveId" clId="{3604AE35-E4E6-4707-AFA1-D3D6F4B63391}" dt="2019-03-07T13:47:18.601" v="68" actId="14100"/>
          <ac:graphicFrameMkLst>
            <pc:docMk/>
            <pc:sldMk cId="0" sldId="497"/>
            <ac:graphicFrameMk id="3074" creationId="{357DD8F7-FAC4-4212-A5EA-C5CD38E37305}"/>
          </ac:graphicFrameMkLst>
        </pc:graphicFrameChg>
      </pc:sldChg>
      <pc:sldChg chg="modSp">
        <pc:chgData name="Lance Champagne" userId="784b97b5c38d2804" providerId="LiveId" clId="{3604AE35-E4E6-4707-AFA1-D3D6F4B63391}" dt="2019-03-07T13:48:58.394" v="78" actId="1076"/>
        <pc:sldMkLst>
          <pc:docMk/>
          <pc:sldMk cId="0" sldId="498"/>
        </pc:sldMkLst>
        <pc:spChg chg="mod">
          <ac:chgData name="Lance Champagne" userId="784b97b5c38d2804" providerId="LiveId" clId="{3604AE35-E4E6-4707-AFA1-D3D6F4B63391}" dt="2019-03-07T13:48:38.489" v="73" actId="404"/>
          <ac:spMkLst>
            <pc:docMk/>
            <pc:sldMk cId="0" sldId="498"/>
            <ac:spMk id="4099" creationId="{B17A5614-4AD8-41EF-85E4-BD7E83E82A21}"/>
          </ac:spMkLst>
        </pc:spChg>
        <pc:spChg chg="mod">
          <ac:chgData name="Lance Champagne" userId="784b97b5c38d2804" providerId="LiveId" clId="{3604AE35-E4E6-4707-AFA1-D3D6F4B63391}" dt="2019-03-07T13:48:58.394" v="78" actId="1076"/>
          <ac:spMkLst>
            <pc:docMk/>
            <pc:sldMk cId="0" sldId="498"/>
            <ac:spMk id="4100" creationId="{B12AAF6C-4DB3-4F0E-952C-589C5B1389F6}"/>
          </ac:spMkLst>
        </pc:spChg>
        <pc:graphicFrameChg chg="mod">
          <ac:chgData name="Lance Champagne" userId="784b97b5c38d2804" providerId="LiveId" clId="{3604AE35-E4E6-4707-AFA1-D3D6F4B63391}" dt="2019-03-07T13:48:54.433" v="77" actId="1076"/>
          <ac:graphicFrameMkLst>
            <pc:docMk/>
            <pc:sldMk cId="0" sldId="498"/>
            <ac:graphicFrameMk id="4098" creationId="{D639AC64-F850-4C4E-89B9-6049F5FD77E9}"/>
          </ac:graphicFrameMkLst>
        </pc:graphicFrameChg>
      </pc:sldChg>
      <pc:sldChg chg="modSp">
        <pc:chgData name="Lance Champagne" userId="784b97b5c38d2804" providerId="LiveId" clId="{3604AE35-E4E6-4707-AFA1-D3D6F4B63391}" dt="2019-03-07T13:50:29.238" v="80" actId="14100"/>
        <pc:sldMkLst>
          <pc:docMk/>
          <pc:sldMk cId="0" sldId="499"/>
        </pc:sldMkLst>
        <pc:spChg chg="mod">
          <ac:chgData name="Lance Champagne" userId="784b97b5c38d2804" providerId="LiveId" clId="{3604AE35-E4E6-4707-AFA1-D3D6F4B63391}" dt="2019-03-07T13:50:29.238" v="80" actId="14100"/>
          <ac:spMkLst>
            <pc:docMk/>
            <pc:sldMk cId="0" sldId="499"/>
            <ac:spMk id="11266" creationId="{2AD23210-5106-4CB5-B475-F704FE5BA213}"/>
          </ac:spMkLst>
        </pc:spChg>
      </pc:sldChg>
      <pc:sldChg chg="del">
        <pc:chgData name="Lance Champagne" userId="784b97b5c38d2804" providerId="LiveId" clId="{3604AE35-E4E6-4707-AFA1-D3D6F4B63391}" dt="2019-03-07T13:15:17.446" v="4" actId="2696"/>
        <pc:sldMkLst>
          <pc:docMk/>
          <pc:sldMk cId="1317117749" sldId="505"/>
        </pc:sldMkLst>
      </pc:sldChg>
      <pc:sldChg chg="del">
        <pc:chgData name="Lance Champagne" userId="784b97b5c38d2804" providerId="LiveId" clId="{3604AE35-E4E6-4707-AFA1-D3D6F4B63391}" dt="2019-03-07T13:09:36.302" v="1" actId="2696"/>
        <pc:sldMkLst>
          <pc:docMk/>
          <pc:sldMk cId="497395844" sldId="508"/>
        </pc:sldMkLst>
      </pc:sldChg>
      <pc:sldChg chg="del">
        <pc:chgData name="Lance Champagne" userId="784b97b5c38d2804" providerId="LiveId" clId="{3604AE35-E4E6-4707-AFA1-D3D6F4B63391}" dt="2019-03-07T13:09:36.333" v="3" actId="2696"/>
        <pc:sldMkLst>
          <pc:docMk/>
          <pc:sldMk cId="612487697" sldId="509"/>
        </pc:sldMkLst>
      </pc:sldChg>
      <pc:sldChg chg="del">
        <pc:chgData name="Lance Champagne" userId="784b97b5c38d2804" providerId="LiveId" clId="{3604AE35-E4E6-4707-AFA1-D3D6F4B63391}" dt="2019-03-07T13:09:36.318" v="2" actId="2696"/>
        <pc:sldMkLst>
          <pc:docMk/>
          <pc:sldMk cId="2593383633" sldId="5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2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9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9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3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2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4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2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2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9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4C6B1A-FDCF-4A3B-A711-B009A121913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60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8787766"/>
      </p:ext>
    </p:extLst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14785"/>
      </p:ext>
    </p:extLst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957516"/>
      </p:ext>
    </p:extLst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842397"/>
      </p:ext>
    </p:extLst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417956"/>
      </p:ext>
    </p:extLst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661150"/>
      </p:ext>
    </p:extLst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70654"/>
      </p:ext>
    </p:extLst>
  </p:cSld>
  <p:clrMapOvr>
    <a:masterClrMapping/>
  </p:clrMapOvr>
  <p:transition advClick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9688"/>
            <a:ext cx="20383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74725" y="190500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spcBef>
                <a:spcPct val="0"/>
              </a:spcBef>
              <a:buFontTx/>
              <a:buNone/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2400" y="1905000"/>
            <a:ext cx="4795838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56395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F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63550"/>
            <a:ext cx="78867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0" y="2514600"/>
            <a:ext cx="4221163" cy="1017588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50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2292"/>
      </p:ext>
    </p:extLst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17919"/>
      </p:ext>
    </p:extLst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293524"/>
      </p:ext>
    </p:extLst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0"/>
            <a:ext cx="8229309" cy="10326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184462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1824217"/>
            <a:ext cx="4040372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184462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1824217"/>
            <a:ext cx="4041828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973424"/>
      </p:ext>
    </p:extLst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152119"/>
      </p:ext>
    </p:extLst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0916"/>
      </p:ext>
    </p:extLst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28248"/>
      </p:ext>
    </p:extLst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990639"/>
      </p:ext>
    </p:extLst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2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0" y="0"/>
            <a:ext cx="921974" cy="973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33" descr="chrmblue_std small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01514" y="16065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5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ransition advClick="0">
    <p:wipe dir="r"/>
  </p:transition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Thresholding </a:t>
            </a:r>
            <a:br>
              <a:rPr lang="en-US" dirty="0"/>
            </a:br>
            <a:r>
              <a:rPr lang="en-US" dirty="0"/>
              <a:t>Wavelets on Graphs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Talk for </a:t>
            </a:r>
            <a:r>
              <a:rPr lang="en-US" dirty="0" err="1"/>
              <a:t>Oper</a:t>
            </a:r>
            <a:r>
              <a:rPr lang="en-US" dirty="0"/>
              <a:t> 601</a:t>
            </a:r>
          </a:p>
          <a:p>
            <a:r>
              <a:rPr lang="en-US" dirty="0" err="1"/>
              <a:t>Capt</a:t>
            </a:r>
            <a:r>
              <a:rPr lang="en-US" dirty="0"/>
              <a:t> Jeff Williams</a:t>
            </a:r>
          </a:p>
          <a:p>
            <a:r>
              <a:rPr lang="en-US" dirty="0"/>
              <a:t>03 Jun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BB45-E795-41D9-96E0-CCF229A6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Spectral Graph Wavelet Transforms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D89A3-C1AA-4557-9303-7CB7E928A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Hammond (2019) presents the Spectral Graph Wavelet Transform (SGWT)</a:t>
                </a:r>
              </a:p>
              <a:p>
                <a:pPr lvl="1"/>
                <a:r>
                  <a:rPr lang="en-US" dirty="0"/>
                  <a:t>Use Eigenvalues of graph Laplacian,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to generate filters to modulate the different modes of the Fourier transform.  </a:t>
                </a:r>
              </a:p>
              <a:p>
                <a:pPr lvl="1"/>
                <a:r>
                  <a:rPr lang="en-US" dirty="0"/>
                  <a:t>Different then DWT; single mother wavelet is not scaled and dilated.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D89A3-C1AA-4557-9303-7CB7E928A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FA1CE3-CEFD-4055-A242-FDDD5AF8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1" y="3932239"/>
            <a:ext cx="4293220" cy="801843"/>
          </a:xfrm>
          <a:prstGeom prst="rect">
            <a:avLst/>
          </a:prstGeom>
        </p:spPr>
      </p:pic>
      <p:pic>
        <p:nvPicPr>
          <p:cNvPr id="2052" name="Picture 4" descr="Introduction to spectral graph wavelets — PyGSP 0.5.1 documentation">
            <a:extLst>
              <a:ext uri="{FF2B5EF4-FFF2-40B4-BE49-F238E27FC236}">
                <a16:creationId xmlns:a16="http://schemas.microsoft.com/office/drawing/2014/main" id="{AF15BF71-635A-46C6-B34F-86595CE0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6" y="3608304"/>
            <a:ext cx="5145904" cy="308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A3E49B-43C1-4BA9-A6B9-EFF16A9C97DC}"/>
                  </a:ext>
                </a:extLst>
              </p:cNvPr>
              <p:cNvSpPr/>
              <p:nvPr/>
            </p:nvSpPr>
            <p:spPr>
              <a:xfrm>
                <a:off x="93053" y="4795278"/>
                <a:ext cx="4159405" cy="17654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buNone/>
                </a:pP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Thresholding: De </a:t>
                </a:r>
                <a:r>
                  <a:rPr lang="en-US" sz="1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Loynes</a:t>
                </a: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(2020) applies term-by-term and block thresholding for graph wavelets.</a:t>
                </a:r>
              </a:p>
              <a:p>
                <a:pPr>
                  <a:buNone/>
                </a:pP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sz="1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buNone/>
                </a:pPr>
                <a:r>
                  <a:rPr lang="en-US" sz="1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  <a:endParaRPr lang="en-US" sz="1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A3E49B-43C1-4BA9-A6B9-EFF16A9C9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3" y="4795278"/>
                <a:ext cx="4159405" cy="1765483"/>
              </a:xfrm>
              <a:prstGeom prst="rect">
                <a:avLst/>
              </a:prstGeom>
              <a:blipFill>
                <a:blip r:embed="rId6"/>
                <a:stretch>
                  <a:fillRect l="-1464" t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C38C1A-FFE5-4652-A3AB-116AF7D17C90}"/>
                  </a:ext>
                </a:extLst>
              </p:cNvPr>
              <p:cNvSpPr txBox="1"/>
              <p:nvPr/>
            </p:nvSpPr>
            <p:spPr>
              <a:xfrm>
                <a:off x="1034339" y="6273417"/>
                <a:ext cx="3191195" cy="419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C38C1A-FFE5-4652-A3AB-116AF7D1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9" y="6273417"/>
                <a:ext cx="3191195" cy="419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C044303-4142-45FB-8E24-C0CADD22CE6F}"/>
              </a:ext>
            </a:extLst>
          </p:cNvPr>
          <p:cNvSpPr txBox="1"/>
          <p:nvPr/>
        </p:nvSpPr>
        <p:spPr>
          <a:xfrm>
            <a:off x="93053" y="5715369"/>
            <a:ext cx="96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Term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AFA43-9E30-41AD-9825-F3055C8B0623}"/>
              </a:ext>
            </a:extLst>
          </p:cNvPr>
          <p:cNvSpPr txBox="1"/>
          <p:nvPr/>
        </p:nvSpPr>
        <p:spPr>
          <a:xfrm>
            <a:off x="54000" y="625293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4208093222"/>
      </p:ext>
    </p:extLst>
  </p:cSld>
  <p:clrMapOvr>
    <a:masterClrMapping/>
  </p:clrMapOvr>
  <p:transition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D34-284A-45D0-A33C-D6C6F4BE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50" y="-114753"/>
            <a:ext cx="6727641" cy="1143239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3: Block Thresholding for Wavelets on Graphs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11A92-9A15-40A5-88BE-615DA721EA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8889" y="1550619"/>
                <a:ext cx="4183111" cy="4803339"/>
              </a:xfrm>
            </p:spPr>
            <p:txBody>
              <a:bodyPr wrap="square" anchor="t"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 dirty="0"/>
                  <a:t>Problem: de </a:t>
                </a:r>
                <a:r>
                  <a:rPr lang="en-US" sz="1800" dirty="0" err="1"/>
                  <a:t>Loynes</a:t>
                </a:r>
                <a:r>
                  <a:rPr lang="en-US" sz="1800" dirty="0"/>
                  <a:t> found block thresholding ineffective for Graph Wavelets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In classical wavelet analysis block &gt; term by term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 We change how blocks are grouped using graph partitioning prior to the SGWT </a:t>
                </a:r>
              </a:p>
              <a:p>
                <a:pPr marL="800058" lvl="1" indent="-3429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dirty="0"/>
                  <a:t>Use the </a:t>
                </a:r>
                <a:r>
                  <a:rPr lang="en-US" sz="1800" dirty="0" err="1"/>
                  <a:t>Feidler</a:t>
                </a:r>
                <a:r>
                  <a:rPr lang="en-US" sz="1800" dirty="0"/>
                  <a:t> Vector to group graph nodes with similar graph frequencies until partitions are of size log(N), Cai (1999)</a:t>
                </a:r>
              </a:p>
              <a:p>
                <a:pPr marL="800058" lvl="1" indent="-3429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dirty="0"/>
                  <a:t>Calculate SGWT coefficients</a:t>
                </a:r>
              </a:p>
              <a:p>
                <a:pPr marL="457158" lvl="1" indent="0">
                  <a:lnSpc>
                    <a:spcPct val="90000"/>
                  </a:lnSpc>
                  <a:buNone/>
                </a:pPr>
                <a:r>
                  <a:rPr lang="en-US" sz="1800" dirty="0"/>
                  <a:t> </a:t>
                </a:r>
              </a:p>
              <a:p>
                <a:pPr marL="800058" lvl="1" indent="-342900">
                  <a:lnSpc>
                    <a:spcPct val="90000"/>
                  </a:lnSpc>
                  <a:buFont typeface="+mj-lt"/>
                  <a:buAutoNum type="arabicPeriod"/>
                </a:pPr>
                <a:endParaRPr lang="en-US" sz="1800" dirty="0"/>
              </a:p>
              <a:p>
                <a:pPr marL="800058" lvl="1" indent="-342900">
                  <a:lnSpc>
                    <a:spcPct val="90000"/>
                  </a:lnSpc>
                  <a:buFont typeface="+mj-lt"/>
                  <a:buAutoNum type="arabicPeriod"/>
                </a:pPr>
                <a:endParaRPr lang="en-US" sz="1800" dirty="0"/>
              </a:p>
              <a:p>
                <a:pPr marL="800058" lvl="1" indent="-342900">
                  <a:lnSpc>
                    <a:spcPct val="90000"/>
                  </a:lnSpc>
                  <a:buFont typeface="+mj-lt"/>
                  <a:buAutoNum type="arabicPeriod"/>
                </a:pPr>
                <a:endParaRPr lang="en-US" sz="1800" dirty="0"/>
              </a:p>
              <a:p>
                <a:pPr marL="457158" lvl="1" indent="0">
                  <a:lnSpc>
                    <a:spcPct val="90000"/>
                  </a:lnSpc>
                  <a:buNone/>
                </a:pPr>
                <a:r>
                  <a:rPr lang="en-US" sz="1800" dirty="0"/>
                  <a:t>3.     Block Threshold coefficients based on partitions  </a:t>
                </a:r>
              </a:p>
              <a:p>
                <a:pPr marL="457158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457158" lvl="1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l-GR" sz="1800" b="0" i="1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0" i="1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457158" lvl="1" indent="0">
                  <a:lnSpc>
                    <a:spcPct val="90000"/>
                  </a:lnSpc>
                  <a:buNone/>
                </a:pPr>
                <a:r>
                  <a:rPr lang="en-US" sz="1800" dirty="0"/>
                  <a:t>Where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57158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=4.5024, </m:t>
                      </m:r>
                      <m:r>
                        <a:rPr lang="el-GR" sz="1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err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 dirty="0" err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457158" lvl="1" indent="0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11A92-9A15-40A5-88BE-615DA721E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8889" y="1550619"/>
                <a:ext cx="4183111" cy="4803339"/>
              </a:xfrm>
              <a:blipFill>
                <a:blip r:embed="rId2"/>
                <a:stretch>
                  <a:fillRect l="-437" t="-1523" r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F8D023-686B-4EAA-83A2-539D7404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9590"/>
            <a:ext cx="4043285" cy="354506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CB50C-2808-419A-BC39-952104570887}"/>
              </a:ext>
            </a:extLst>
          </p:cNvPr>
          <p:cNvSpPr txBox="1"/>
          <p:nvPr/>
        </p:nvSpPr>
        <p:spPr>
          <a:xfrm>
            <a:off x="4724476" y="1504842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u="sng" dirty="0"/>
              <a:t>Graph Partitioning from Saito (2014)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B4A4C-B2D2-4112-9F84-89B4E1684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13" y="3626832"/>
            <a:ext cx="4293220" cy="65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37E0DF-7F6B-4AA3-8982-4D10DD843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179" y="5665992"/>
            <a:ext cx="3789850" cy="6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9750"/>
      </p:ext>
    </p:extLst>
  </p:cSld>
  <p:clrMapOvr>
    <a:masterClrMapping/>
  </p:clrMapOvr>
  <p:transition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D34-284A-45D0-A33C-D6C6F4BE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50" y="-114753"/>
            <a:ext cx="6727641" cy="1143239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3: Block Thresholding for Wavelets on Graphs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14856-CFD6-459A-A960-8D1FFD02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4799"/>
            <a:ext cx="5079954" cy="4073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87F1C1-8E1E-43B8-AF11-A39DA1BF3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447" y="2147971"/>
            <a:ext cx="2628900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212D87-0957-40B5-931A-2A1D3EE69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834" y="4468786"/>
            <a:ext cx="2524125" cy="2228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0268CA-4DEF-4AA3-86AD-43C0C64F0396}"/>
              </a:ext>
            </a:extLst>
          </p:cNvPr>
          <p:cNvSpPr txBox="1"/>
          <p:nvPr/>
        </p:nvSpPr>
        <p:spPr>
          <a:xfrm>
            <a:off x="6237615" y="1691642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u="sng" dirty="0"/>
              <a:t>Toronto Road Network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0549E-8959-4A3E-A69F-D990643D21E4}"/>
              </a:ext>
            </a:extLst>
          </p:cNvPr>
          <p:cNvSpPr txBox="1"/>
          <p:nvPr/>
        </p:nvSpPr>
        <p:spPr>
          <a:xfrm>
            <a:off x="1634210" y="1676275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u="sng" dirty="0"/>
              <a:t>PYWT Stock Camera  </a:t>
            </a:r>
          </a:p>
        </p:txBody>
      </p:sp>
    </p:spTree>
    <p:extLst>
      <p:ext uri="{BB962C8B-B14F-4D97-AF65-F5344CB8AC3E}">
        <p14:creationId xmlns:p14="http://schemas.microsoft.com/office/powerpoint/2010/main" val="2530773873"/>
      </p:ext>
    </p:extLst>
  </p:cSld>
  <p:clrMapOvr>
    <a:masterClrMapping/>
  </p:clrMapOvr>
  <p:transition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Graph Signal Processing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42345" y="1519913"/>
            <a:ext cx="7607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Technological advancements have </a:t>
            </a:r>
            <a:r>
              <a:rPr lang="en-US" sz="2000" b="1" dirty="0"/>
              <a:t>made automatic data collection</a:t>
            </a:r>
            <a:r>
              <a:rPr lang="en-US" sz="2000" dirty="0"/>
              <a:t> more prominent. The </a:t>
            </a:r>
            <a:r>
              <a:rPr lang="en-US" sz="2000" b="1" dirty="0"/>
              <a:t>topography</a:t>
            </a:r>
            <a:r>
              <a:rPr lang="en-US" sz="2000" dirty="0"/>
              <a:t> and structure of data are becoming a larger part of data analysis. </a:t>
            </a:r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r>
              <a:rPr lang="en-US" sz="2000" b="1" dirty="0"/>
              <a:t>Data Topography </a:t>
            </a:r>
            <a:r>
              <a:rPr lang="en-US" sz="2000" dirty="0"/>
              <a:t>is traditionally studied using </a:t>
            </a:r>
            <a:r>
              <a:rPr lang="en-US" sz="2000" b="1" dirty="0"/>
              <a:t>graph theory</a:t>
            </a:r>
            <a:r>
              <a:rPr lang="en-US" sz="2000" dirty="0"/>
              <a:t>, where the topography of data is represented as a series of </a:t>
            </a:r>
            <a:r>
              <a:rPr lang="en-US" sz="2000" b="1" dirty="0"/>
              <a:t>nodes</a:t>
            </a:r>
            <a:r>
              <a:rPr lang="en-US" sz="2000" dirty="0"/>
              <a:t> and </a:t>
            </a:r>
            <a:r>
              <a:rPr lang="en-US" sz="2000" b="1" dirty="0"/>
              <a:t>edges</a:t>
            </a:r>
            <a:r>
              <a:rPr lang="en-US" sz="2000" dirty="0"/>
              <a:t>. This is a new(</a:t>
            </a:r>
            <a:r>
              <a:rPr lang="en-US" sz="2000" dirty="0" err="1"/>
              <a:t>ish</a:t>
            </a:r>
            <a:r>
              <a:rPr lang="en-US" sz="2000" dirty="0"/>
              <a:t>) frontier for signal processing tools</a:t>
            </a:r>
          </a:p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r>
              <a:rPr lang="en-US" sz="2000" b="1" dirty="0"/>
              <a:t>Graph signal processing </a:t>
            </a:r>
            <a:r>
              <a:rPr lang="en-US" sz="2000" dirty="0"/>
              <a:t>fills technical gap between </a:t>
            </a:r>
            <a:r>
              <a:rPr lang="en-US" sz="2000" b="1" dirty="0"/>
              <a:t>signal processing </a:t>
            </a:r>
            <a:r>
              <a:rPr lang="en-US" sz="2000" dirty="0"/>
              <a:t>and </a:t>
            </a:r>
            <a:r>
              <a:rPr lang="en-US" sz="2000" b="1" dirty="0"/>
              <a:t>graph theory.</a:t>
            </a:r>
            <a:endParaRPr lang="en-US" sz="2000" dirty="0"/>
          </a:p>
        </p:txBody>
      </p:sp>
      <p:sp>
        <p:nvSpPr>
          <p:cNvPr id="6" name="Down Arrow 5"/>
          <p:cNvSpPr/>
          <p:nvPr/>
        </p:nvSpPr>
        <p:spPr bwMode="auto">
          <a:xfrm>
            <a:off x="3178093" y="2581744"/>
            <a:ext cx="1694985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178093" y="4100775"/>
            <a:ext cx="1694985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51256"/>
      </p:ext>
    </p:extLst>
  </p:cSld>
  <p:clrMapOvr>
    <a:masterClrMapping/>
  </p:clrMapOvr>
  <p:transition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Transportation Networks and Diffusion </a:t>
            </a:r>
          </a:p>
          <a:p>
            <a:pPr lvl="1"/>
            <a:r>
              <a:rPr lang="en-US" dirty="0"/>
              <a:t>Minnesota Graph</a:t>
            </a:r>
          </a:p>
          <a:p>
            <a:pPr lvl="2"/>
            <a:r>
              <a:rPr lang="en-US" dirty="0"/>
              <a:t>View data at each traffic intersection in Minnesota </a:t>
            </a:r>
          </a:p>
          <a:p>
            <a:pPr lvl="2"/>
            <a:r>
              <a:rPr lang="en-US" dirty="0"/>
              <a:t>Analyze the network the data and their interaction</a:t>
            </a:r>
          </a:p>
          <a:p>
            <a:pPr marL="45715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4" y="3202381"/>
            <a:ext cx="4725477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7360"/>
      </p:ext>
    </p:extLst>
  </p:cSld>
  <p:clrMapOvr>
    <a:masterClrMapping/>
  </p:clrMapOvr>
  <p:transition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Minnesota Road Map: Impulse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Loynes</a:t>
            </a:r>
            <a:r>
              <a:rPr lang="en-US" dirty="0"/>
              <a:t> (2020) adds Gaussian noise to a random signal on the Minnesota Graph Network</a:t>
            </a:r>
          </a:p>
          <a:p>
            <a:pPr marL="457158" lvl="1" indent="0">
              <a:buNone/>
            </a:pPr>
            <a:endParaRPr lang="en-US" dirty="0"/>
          </a:p>
          <a:p>
            <a:pPr marL="457158" lvl="1" indent="0">
              <a:buNone/>
            </a:pPr>
            <a:r>
              <a:rPr lang="en-US" dirty="0"/>
              <a:t> 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23" y="2833757"/>
            <a:ext cx="5477678" cy="3145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7396" y="2372092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u="sng" dirty="0"/>
              <a:t>Minnesota with Noise</a:t>
            </a:r>
            <a:endParaRPr lang="es-E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422425" y="237209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u="sng" dirty="0"/>
              <a:t>Minnesota </a:t>
            </a:r>
            <a:r>
              <a:rPr lang="en-US" u="sng" dirty="0" err="1"/>
              <a:t>Denoised</a:t>
            </a:r>
            <a:endParaRPr lang="es-ES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E13BB-4D6B-497D-B387-26F26C34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96" y="5550947"/>
            <a:ext cx="6296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6749"/>
      </p:ext>
    </p:extLst>
  </p:cSld>
  <p:clrMapOvr>
    <a:masterClrMapping/>
  </p:clrMapOvr>
  <p:transition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1A80-4D59-4707-AB3C-74B0DEE2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Minnesota Road Map: Mut Gauss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8D300-2C55-4AFE-AD5E-A1352B16D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040" y="1171847"/>
            <a:ext cx="6503920" cy="5481524"/>
          </a:xfrm>
        </p:spPr>
      </p:pic>
    </p:spTree>
    <p:extLst>
      <p:ext uri="{BB962C8B-B14F-4D97-AF65-F5344CB8AC3E}">
        <p14:creationId xmlns:p14="http://schemas.microsoft.com/office/powerpoint/2010/main" val="1807681423"/>
      </p:ext>
    </p:extLst>
  </p:cSld>
  <p:clrMapOvr>
    <a:masterClrMapping/>
  </p:clrMapOvr>
  <p:transition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DAF-11FE-4A40-A2DB-92B45488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Social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43BAFE-3F08-42A1-96E1-A76464D1D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46" y="1684802"/>
            <a:ext cx="4711508" cy="41148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DF132-DA67-4D6E-AC53-61A90F3C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41" y="3870202"/>
            <a:ext cx="3884437" cy="2419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97F2B8-528D-49F6-B33F-0DDBE1B31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41" y="1405055"/>
            <a:ext cx="3501524" cy="2398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F6829-DDC6-47F4-AEB1-AD1C4D2D76F6}"/>
              </a:ext>
            </a:extLst>
          </p:cNvPr>
          <p:cNvSpPr txBox="1"/>
          <p:nvPr/>
        </p:nvSpPr>
        <p:spPr>
          <a:xfrm>
            <a:off x="497235" y="1405055"/>
            <a:ext cx="195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Wang (2015)</a:t>
            </a:r>
          </a:p>
        </p:txBody>
      </p:sp>
    </p:spTree>
    <p:extLst>
      <p:ext uri="{BB962C8B-B14F-4D97-AF65-F5344CB8AC3E}">
        <p14:creationId xmlns:p14="http://schemas.microsoft.com/office/powerpoint/2010/main" val="2437343519"/>
      </p:ext>
    </p:extLst>
  </p:cSld>
  <p:clrMapOvr>
    <a:masterClrMapping/>
  </p:clrMapOvr>
  <p:transition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223-5264-4A84-996D-8E74BDB7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Toronto Road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006D7-3E2B-40AD-9C21-BC0C1E1B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258" y="5486110"/>
            <a:ext cx="6030022" cy="12916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CBFF2-34B8-4260-A04C-9700D1FA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8" y="2358521"/>
            <a:ext cx="4137722" cy="3127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A20B8-B045-49C8-866C-6C5BE4DE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946" y="2397991"/>
            <a:ext cx="3869473" cy="3127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8879ED-E336-4C21-9A61-3F319B9C9290}"/>
              </a:ext>
            </a:extLst>
          </p:cNvPr>
          <p:cNvSpPr txBox="1"/>
          <p:nvPr/>
        </p:nvSpPr>
        <p:spPr>
          <a:xfrm>
            <a:off x="178975" y="1185417"/>
            <a:ext cx="866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World Traffic Data for the city of Toronto over a 24 hour </a:t>
            </a:r>
            <a:r>
              <a:rPr lang="en-US" dirty="0" err="1"/>
              <a:t>perion</a:t>
            </a:r>
            <a:r>
              <a:rPr lang="en-US" dirty="0"/>
              <a:t>, Irion Saito (2014)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8CD9A-6697-4A1E-8498-FA1AB7A3A113}"/>
              </a:ext>
            </a:extLst>
          </p:cNvPr>
          <p:cNvSpPr txBox="1"/>
          <p:nvPr/>
        </p:nvSpPr>
        <p:spPr>
          <a:xfrm>
            <a:off x="1480995" y="200570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D5D59-429F-42F4-8C06-5A9E5D8BD1AA}"/>
              </a:ext>
            </a:extLst>
          </p:cNvPr>
          <p:cNvSpPr txBox="1"/>
          <p:nvPr/>
        </p:nvSpPr>
        <p:spPr>
          <a:xfrm>
            <a:off x="4572000" y="1978974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Noisy Data, Gauss SNR 7 </a:t>
            </a:r>
          </a:p>
        </p:txBody>
      </p:sp>
    </p:spTree>
    <p:extLst>
      <p:ext uri="{BB962C8B-B14F-4D97-AF65-F5344CB8AC3E}">
        <p14:creationId xmlns:p14="http://schemas.microsoft.com/office/powerpoint/2010/main" val="139998223"/>
      </p:ext>
    </p:extLst>
  </p:cSld>
  <p:clrMapOvr>
    <a:masterClrMapping/>
  </p:clrMapOvr>
  <p:transition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A2A-A247-4AB3-AA45-EFF17FAD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29A5-953F-486D-B7F8-07E405EF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40" y="1550618"/>
            <a:ext cx="8224939" cy="4115373"/>
          </a:xfrm>
        </p:spPr>
        <p:txBody>
          <a:bodyPr/>
          <a:lstStyle/>
          <a:p>
            <a:r>
              <a:rPr lang="en-US" dirty="0"/>
              <a:t>Given GSP is the use of SP tools for signals sampled at nodes on a graph, it is intuitive that SP concepts will persist for GSP. </a:t>
            </a:r>
          </a:p>
          <a:p>
            <a:pPr lvl="1"/>
            <a:r>
              <a:rPr lang="en-US" dirty="0"/>
              <a:t>Wavelet transforms are effective at smoothing graph signals</a:t>
            </a:r>
          </a:p>
          <a:p>
            <a:pPr lvl="1"/>
            <a:r>
              <a:rPr lang="en-US" dirty="0"/>
              <a:t>Proper thresholding improves the effectiveness of wavelet transforms on graphs</a:t>
            </a:r>
          </a:p>
          <a:p>
            <a:pPr lvl="1"/>
            <a:r>
              <a:rPr lang="en-US" dirty="0"/>
              <a:t>Term-by-term and block thresholding are effective in wavelets for graph signals</a:t>
            </a:r>
          </a:p>
          <a:p>
            <a:pPr lvl="2"/>
            <a:r>
              <a:rPr lang="en-US" dirty="0"/>
              <a:t>Our contribution: Block thresholding should be defined by spectral neighborhoods defined by graph partitioning</a:t>
            </a:r>
          </a:p>
          <a:p>
            <a:pPr lvl="1"/>
            <a:r>
              <a:rPr lang="en-US" dirty="0"/>
              <a:t>Code and Full Paper, https://github.com/JeffreyDWilliams/GSPWaves	 </a:t>
            </a:r>
          </a:p>
        </p:txBody>
      </p:sp>
    </p:spTree>
    <p:extLst>
      <p:ext uri="{BB962C8B-B14F-4D97-AF65-F5344CB8AC3E}">
        <p14:creationId xmlns:p14="http://schemas.microsoft.com/office/powerpoint/2010/main" val="861545102"/>
      </p:ext>
    </p:extLst>
  </p:cSld>
  <p:clrMapOvr>
    <a:masterClrMapping/>
  </p:clrMapOvr>
  <p:transition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D14F-F7FF-4BC6-9728-1350619A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C492-0B56-46D9-9C1D-1AA39137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1: Introduction </a:t>
            </a:r>
          </a:p>
          <a:p>
            <a:pPr marL="0" indent="0">
              <a:buNone/>
            </a:pPr>
            <a:r>
              <a:rPr lang="en-US" dirty="0"/>
              <a:t>2: Literature Review</a:t>
            </a:r>
          </a:p>
          <a:p>
            <a:pPr marL="0" indent="0">
              <a:buNone/>
            </a:pPr>
            <a:r>
              <a:rPr lang="en-US" dirty="0"/>
              <a:t>3: Methodology </a:t>
            </a:r>
          </a:p>
          <a:p>
            <a:pPr marL="0" indent="0">
              <a:buNone/>
            </a:pPr>
            <a:r>
              <a:rPr lang="en-US" dirty="0"/>
              <a:t>4: Results </a:t>
            </a:r>
          </a:p>
          <a:p>
            <a:pPr marL="0" indent="0">
              <a:buNone/>
            </a:pPr>
            <a:r>
              <a:rPr lang="en-US" dirty="0"/>
              <a:t>5: Conclusion </a:t>
            </a:r>
          </a:p>
          <a:p>
            <a:pPr marL="0" indent="0">
              <a:buNone/>
            </a:pPr>
            <a:r>
              <a:rPr lang="en-US" dirty="0"/>
              <a:t>6: References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99899"/>
      </p:ext>
    </p:extLst>
  </p:cSld>
  <p:clrMapOvr>
    <a:masterClrMapping/>
  </p:clrMapOvr>
  <p:transition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967E-7459-4608-9EB1-A7E94AC3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4E39-93C2-4CA7-8252-9DBDECF2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 err="1">
                <a:latin typeface="Arial" panose="020B0604020202020204" pitchFamily="34" charset="0"/>
              </a:rPr>
              <a:t>Bondy</a:t>
            </a:r>
            <a:r>
              <a:rPr lang="en-US" sz="1100" dirty="0">
                <a:latin typeface="Arial" panose="020B0604020202020204" pitchFamily="34" charset="0"/>
              </a:rPr>
              <a:t>, J.A. and </a:t>
            </a:r>
            <a:r>
              <a:rPr lang="en-US" sz="1100" dirty="0" err="1">
                <a:latin typeface="Arial" panose="020B0604020202020204" pitchFamily="34" charset="0"/>
              </a:rPr>
              <a:t>Murty</a:t>
            </a:r>
            <a:r>
              <a:rPr lang="en-US" sz="1100" dirty="0">
                <a:latin typeface="Arial" panose="020B0604020202020204" pitchFamily="34" charset="0"/>
              </a:rPr>
              <a:t>, U.S.R., 1976. Graph theory with applications (Vol. 290). London: Macmillan.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Cai, T. T. and B. W. Silverman (2001). Incorporating information on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neighbouring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coefficients into wavelet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estimation.The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Indian Journal of Statistics B, 127–148.</a:t>
            </a:r>
          </a:p>
          <a:p>
            <a:r>
              <a:rPr lang="en-US" sz="1100" b="0" i="0" dirty="0" err="1">
                <a:effectLst/>
                <a:latin typeface="Arial" panose="020B0604020202020204" pitchFamily="34" charset="0"/>
              </a:rPr>
              <a:t>Coifman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R. and M.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Maggioni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(2006). Diffusion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wavelets.Applied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and Computational Harmonic Analysis 21(1), 53–94.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Crouse, M., R. Nowak, and R.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Baraniuk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(1998). Wavelet-based statistical signal processing using hidden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markov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models.IEEE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Transactions on signal processing 46(4), 886–902.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de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Loynes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B., F. Navarro, and B. Olivier (2021). Data-driven thresholding in denoising with spectral graph wavelet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transform.Journal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of Computational and Applied Mathematics 389,113319.</a:t>
            </a:r>
          </a:p>
          <a:p>
            <a:r>
              <a:rPr lang="en-US" sz="1100" b="0" i="0" dirty="0" err="1">
                <a:effectLst/>
                <a:latin typeface="Arial" panose="020B0604020202020204" pitchFamily="34" charset="0"/>
              </a:rPr>
              <a:t>Defferrard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M., X. Bresson, and P.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Vandergheynst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(2016). Convolutional neural networks on graphs with fast localized spectral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filtering.ArXiv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1, 1.</a:t>
            </a:r>
          </a:p>
          <a:p>
            <a:r>
              <a:rPr lang="en-US" sz="1100" b="0" i="0" dirty="0" err="1">
                <a:effectLst/>
                <a:latin typeface="Arial" panose="020B0604020202020204" pitchFamily="34" charset="0"/>
              </a:rPr>
              <a:t>Donoho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D. L. and I. M. Johnstone (1995). Adapting to unknown smoothness via wavelet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shrinkage.Journal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of the American Statistical Association 90(432), 1200–1224.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Hammond, D.K., V. P. and R.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Gribonval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(2011). Wavelets on graphs via spectral graph theory. Applied and Computational Harmonic Analysis 30(2), 129–150.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Irion, J. and N. Saito (2014). Wavelets on graphs via spectral graph theory. JSIAM Letters 6,21–24.</a:t>
            </a:r>
          </a:p>
          <a:p>
            <a:r>
              <a:rPr lang="en-US" sz="1100" dirty="0">
                <a:latin typeface="Arial" panose="020B0604020202020204" pitchFamily="34" charset="0"/>
              </a:rPr>
              <a:t>Kay, S.M., 1993. Fundamentals of statistical signal processing. Prentice Hall PTR.</a:t>
            </a:r>
            <a:endParaRPr lang="en-US" sz="1100" b="0" i="0" dirty="0">
              <a:effectLst/>
              <a:latin typeface="Arial" panose="020B0604020202020204" pitchFamily="34" charset="0"/>
            </a:endParaRP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Ortega, A., P.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Frossard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J.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Kovaevi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J. Moura, and P.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Vandergheynst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(2018). Graph signal processing: Overview, challenges, and applications. Proceedings of the IEEE 106(5), 808–828.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Pang, J., G. Cheung, A. Ortega, and O. Au (2015, April). Optimal graph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laplacian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regularization for natural image denoising. In IEEE International Conference on Acoustics, Speech and Signal Processing (ICASSP), pp. 2294–2298. IEEE.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</a:rPr>
              <a:t>Wang, Y., J.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Sharpnack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A.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Smola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and R.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Tibshirani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(2015, February). Trend filtering on graphs. In Artificial Intelligence and Statistics, pp. 1042–1050. PMLR.</a:t>
            </a:r>
            <a:endParaRPr lang="es-ES" sz="1600" dirty="0"/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1168"/>
      </p:ext>
    </p:extLst>
  </p:cSld>
  <p:clrMapOvr>
    <a:masterClrMapping/>
  </p:clrMapOvr>
  <p:transition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b="0" i="0" dirty="0">
                <a:effectLst/>
                <a:latin typeface="Arial" panose="020B0604020202020204" pitchFamily="34" charset="0"/>
              </a:rPr>
              <a:t>Cai, T. T. and B. W. Silverman (2001). Incorporating information on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neighbouring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coefficients into wavelet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estimation.The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Indian Journal of Statistics B, 127–148.</a:t>
            </a:r>
          </a:p>
          <a:p>
            <a:r>
              <a:rPr lang="en-US" sz="1000" b="0" i="0" dirty="0" err="1">
                <a:effectLst/>
                <a:latin typeface="Arial" panose="020B0604020202020204" pitchFamily="34" charset="0"/>
              </a:rPr>
              <a:t>Coifman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R. and M.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Maggioni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(2006). Diffusion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wavelets.Applied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and Computational Harmonic Analysis 21(1), 53–94.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Crouse, M., R. Nowak, and R.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Baraniuk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(1998). Wavelet-based statistical signal processing using hidden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markov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models.IEEE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Transactions on signal processing 46(4), 886–902.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de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Loynes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B., F. Navarro, and B. Olivier (2021). Data-driven thresholding in denoising with spectral graph wavelet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transform.Journal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of Computational and Applied Mathematics 389,113319.</a:t>
            </a:r>
          </a:p>
          <a:p>
            <a:r>
              <a:rPr lang="en-US" sz="1000" b="0" i="0" dirty="0" err="1">
                <a:effectLst/>
                <a:latin typeface="Arial" panose="020B0604020202020204" pitchFamily="34" charset="0"/>
              </a:rPr>
              <a:t>Defferrard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M., X. Bresson, and P.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Vandergheynst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(2016). Convolutional neural networks on graphs with fast localized spectral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filtering.ArXiv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1, 1.</a:t>
            </a:r>
          </a:p>
          <a:p>
            <a:r>
              <a:rPr lang="en-US" sz="1000" b="0" i="0" dirty="0" err="1">
                <a:effectLst/>
                <a:latin typeface="Arial" panose="020B0604020202020204" pitchFamily="34" charset="0"/>
              </a:rPr>
              <a:t>Donoho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D. L. and I. M. Johnstone (1995). Adapting to unknown smoothness via wavelet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shrinkage.Journal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of the American Statistical Association 90(432), 1200–1224.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Hammond, D.K., V. P. and R.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Gribonval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(2011). Wavelets on graphs via spectral graph theory. Applied and Computational Harmonic Analysis 30(2), 129–150.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Irion, J. and N. Saito (2014). Wavelets on graphs via spectral graph theory. JSIAM Letters 6,21–24.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Ortega, A., P.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Frossard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J.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Kovaevi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J. Moura, and P.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Vandergheynst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(2018). Graph signal processing: Overview, challenges, and applications. Proceedings of the IEEE 106(5), 808–828.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Pang, J., G. Cheung, A. Ortega, and O. Au (2015, April). Optimal graph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laplacian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regularization for natural image denoising. In IEEE International Conference on Acoustics, Speech and Signal Processing (ICASSP), pp. 2294–2298. IEEE.</a:t>
            </a:r>
          </a:p>
          <a:p>
            <a:r>
              <a:rPr lang="en-US" sz="1000" b="0" i="0" dirty="0">
                <a:effectLst/>
                <a:latin typeface="Arial" panose="020B0604020202020204" pitchFamily="34" charset="0"/>
              </a:rPr>
              <a:t>Wang, Y., J.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Sharpnack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A.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Smola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, and R. </a:t>
            </a:r>
            <a:r>
              <a:rPr lang="en-US" sz="1000" b="0" i="0" dirty="0" err="1">
                <a:effectLst/>
                <a:latin typeface="Arial" panose="020B0604020202020204" pitchFamily="34" charset="0"/>
              </a:rPr>
              <a:t>Tibshirani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 (2015, February). Trend filtering on graphs. In Artificial Intelligence and Statistics, pp. 1042–1050. PMLR.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41581107"/>
      </p:ext>
    </p:extLst>
  </p:cSld>
  <p:clrMapOvr>
    <a:masterClrMapping/>
  </p:clrMapOvr>
  <p:transition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Rat Ganglion Cell (IP)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(Coombs 2006) measured the widths at different areas of the mouse retinal ganglion cell  </a:t>
            </a:r>
          </a:p>
          <a:p>
            <a:pPr lvl="1"/>
            <a:r>
              <a:rPr lang="en-US" dirty="0"/>
              <a:t>Compare Probabilistic Block </a:t>
            </a:r>
            <a:r>
              <a:rPr lang="en-US" dirty="0" err="1"/>
              <a:t>Thresholding</a:t>
            </a:r>
            <a:r>
              <a:rPr lang="en-US" dirty="0"/>
              <a:t> with Best Basis technique (Irion 2014)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30" y="3608304"/>
            <a:ext cx="3010829" cy="22413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56576" y="3569860"/>
            <a:ext cx="2889568" cy="233060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79744" y="3569860"/>
            <a:ext cx="2713433" cy="2330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7066" y="3176871"/>
            <a:ext cx="143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Original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3493921" y="3176572"/>
            <a:ext cx="184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Noisy 20 dB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411069" y="3176572"/>
            <a:ext cx="184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/>
              <a:t>Denoised</a:t>
            </a:r>
            <a:r>
              <a:rPr lang="en-US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269724"/>
      </p:ext>
    </p:extLst>
  </p:cSld>
  <p:clrMapOvr>
    <a:masterClrMapping/>
  </p:clrMapOvr>
  <p:transition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3: Manifold </a:t>
            </a:r>
            <a:r>
              <a:rPr lang="en-US" dirty="0" err="1"/>
              <a:t>Denoising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1026" name="Picture 2" descr="https://lh3.googleusercontent.com/-MRw5TuhWwlA/YCwhYQ9dPgI/AAAAAAAASQw/a417V9UOPQAseTWKuwM7MH-PBdBKFWKLQCK8BGAsYHg/s356/2021-02-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7" y="2549951"/>
            <a:ext cx="3390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2pEQB9E7TF0/YCwg1TJ5SrI/AAAAAAAASQo/BUXRSRLPKlYFW6Hv8mbhI36unAyM8mPTwCK8BGAsYHg/s351/2021-02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68" y="2549951"/>
            <a:ext cx="33432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057" y="1494263"/>
            <a:ext cx="7642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Deutsch 2016 attempt to predict a manifold from a point cloud using a SGWT prediction scheme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001692"/>
      </p:ext>
    </p:extLst>
  </p:cSld>
  <p:clrMapOvr>
    <a:masterClrMapping/>
  </p:clrMapOvr>
  <p:transition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1419" y="2920206"/>
            <a:ext cx="4221163" cy="1017588"/>
          </a:xfrm>
        </p:spPr>
        <p:txBody>
          <a:bodyPr/>
          <a:lstStyle/>
          <a:p>
            <a:r>
              <a:rPr lang="en-US" altLang="en-US" sz="4800" dirty="0"/>
              <a:t>Questions?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100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A908-7F16-4EA4-9431-D19ED6CD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5AF9-315A-4F1E-952B-DA3113FB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Wavelet analysis, </a:t>
            </a:r>
            <a:r>
              <a:rPr lang="en-US" sz="2000" dirty="0"/>
              <a:t>a popular </a:t>
            </a:r>
            <a:r>
              <a:rPr lang="en-US" sz="2000" b="1" dirty="0"/>
              <a:t>signal processing</a:t>
            </a:r>
            <a:r>
              <a:rPr lang="en-US" sz="2000" dirty="0"/>
              <a:t> tool, has many attractive properties such as </a:t>
            </a:r>
            <a:r>
              <a:rPr lang="en-US" sz="2000" b="1" dirty="0"/>
              <a:t>smoothing, </a:t>
            </a:r>
            <a:r>
              <a:rPr lang="en-US" sz="2000" dirty="0"/>
              <a:t>spatial adaptivity and computational efficiency</a:t>
            </a:r>
            <a:r>
              <a:rPr lang="en-US" sz="2000" b="1" dirty="0"/>
              <a:t>. </a:t>
            </a:r>
            <a:r>
              <a:rPr lang="en-US" sz="2000" dirty="0"/>
              <a:t>Many quickly apply the wavelet transform to their research without conducting a full wavelet analysis. One of these overlooked areas is wavelet </a:t>
            </a:r>
            <a:r>
              <a:rPr lang="en-US" sz="2000" b="1" dirty="0"/>
              <a:t>thresholding</a:t>
            </a:r>
            <a:r>
              <a:rPr lang="en-US" sz="2000" dirty="0"/>
              <a:t>, removing noisy data, magnifies attractive wavelet properties across countless applications of the wavelet transform. This research introduces a wavelet </a:t>
            </a:r>
            <a:r>
              <a:rPr lang="en-US" sz="2000" b="1" dirty="0"/>
              <a:t>thresholding</a:t>
            </a:r>
            <a:r>
              <a:rPr lang="en-US" sz="2000" dirty="0"/>
              <a:t> technique which groups</a:t>
            </a:r>
            <a:r>
              <a:rPr lang="en-US" sz="2000" b="1" dirty="0"/>
              <a:t> similar </a:t>
            </a:r>
            <a:r>
              <a:rPr lang="en-US" sz="2000" dirty="0"/>
              <a:t>graph wavelet coefficients</a:t>
            </a:r>
            <a:r>
              <a:rPr lang="en-US" sz="2000" b="1" dirty="0"/>
              <a:t> </a:t>
            </a:r>
            <a:r>
              <a:rPr lang="en-US" sz="2000" dirty="0"/>
              <a:t>together and removes the </a:t>
            </a:r>
            <a:r>
              <a:rPr lang="en-US" sz="2000" b="1" dirty="0"/>
              <a:t>noisy blocks </a:t>
            </a:r>
            <a:r>
              <a:rPr lang="en-US" sz="2000" dirty="0"/>
              <a:t>to improve the desired effect of the </a:t>
            </a:r>
            <a:r>
              <a:rPr lang="en-US" sz="2000" b="1" dirty="0"/>
              <a:t>graph wavelet analysis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42083"/>
      </p:ext>
    </p:extLst>
  </p:cSld>
  <p:clrMapOvr>
    <a:masterClrMapping/>
  </p:clrMapOvr>
  <p:transition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1FC-0A3D-4EDF-B1A1-57E412C5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0A2-A57D-405F-A049-6BC95285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S.M Kay (1993) Signal Processing (SP): analysis, interpretation and </a:t>
            </a:r>
          </a:p>
          <a:p>
            <a:pPr marL="0" indent="0">
              <a:buNone/>
            </a:pPr>
            <a:r>
              <a:rPr lang="en-US" sz="2000" dirty="0"/>
              <a:t>manipulation of signals</a:t>
            </a:r>
          </a:p>
          <a:p>
            <a:pPr lvl="1"/>
            <a:r>
              <a:rPr lang="en-US" dirty="0"/>
              <a:t>Radar (see aircraft example)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Speech </a:t>
            </a:r>
          </a:p>
          <a:p>
            <a:pPr lvl="1"/>
            <a:r>
              <a:rPr lang="en-US" dirty="0"/>
              <a:t>Sonar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Biomedicine</a:t>
            </a:r>
          </a:p>
          <a:p>
            <a:pPr lvl="1"/>
            <a:r>
              <a:rPr lang="en-US" dirty="0"/>
              <a:t>Control </a:t>
            </a:r>
          </a:p>
          <a:p>
            <a:pPr lvl="1"/>
            <a:r>
              <a:rPr lang="en-US" dirty="0"/>
              <a:t>Seismology </a:t>
            </a:r>
          </a:p>
          <a:p>
            <a:r>
              <a:rPr lang="en-US" dirty="0"/>
              <a:t>Wavelet analysis is a </a:t>
            </a:r>
          </a:p>
          <a:p>
            <a:pPr marL="0" indent="0">
              <a:buNone/>
            </a:pPr>
            <a:r>
              <a:rPr lang="en-US" dirty="0"/>
              <a:t>popular SP tool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7966E-6F00-4ED4-BD08-95E19300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84" y="3429000"/>
            <a:ext cx="4848225" cy="301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310B7-0E57-4051-8AEC-3FA92ABF2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26" y="2038350"/>
            <a:ext cx="3400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15421"/>
      </p:ext>
    </p:extLst>
  </p:cSld>
  <p:clrMapOvr>
    <a:masterClrMapping/>
  </p:clrMapOvr>
  <p:transition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1725-F35A-4BAE-8578-FC077281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Wavelets and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E148-8097-4BAA-ACF2-13EFEB3B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892" y="2163795"/>
            <a:ext cx="3781665" cy="3512921"/>
          </a:xfrm>
        </p:spPr>
        <p:txBody>
          <a:bodyPr/>
          <a:lstStyle/>
          <a:p>
            <a:pPr marL="457158" lvl="1" indent="0">
              <a:buNone/>
            </a:pPr>
            <a:endParaRPr lang="en-US" sz="2000" dirty="0"/>
          </a:p>
          <a:p>
            <a:pPr marL="457158" lvl="1" indent="0">
              <a:buNone/>
            </a:pPr>
            <a:endParaRPr lang="en-US" sz="2000" dirty="0"/>
          </a:p>
          <a:p>
            <a:pPr marL="457158" lvl="1" indent="0">
              <a:buNone/>
            </a:pPr>
            <a:r>
              <a:rPr lang="en-US" sz="2000" dirty="0"/>
              <a:t>“The wavelet transform is a tool that cuts up data or functions or operators into different frequency components, and then studies each component with a resolution matched to its scale” – Ingrid Daubechies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F5F4F-3698-4D4E-8792-357A923B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77" y="1817648"/>
            <a:ext cx="4515655" cy="47601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416-A8C7-492B-99AF-12BFECCA10EE}"/>
              </a:ext>
            </a:extLst>
          </p:cNvPr>
          <p:cNvSpPr/>
          <p:nvPr/>
        </p:nvSpPr>
        <p:spPr bwMode="auto">
          <a:xfrm>
            <a:off x="322572" y="2603381"/>
            <a:ext cx="3277645" cy="3188709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3362C-5C9A-4C53-8846-BD7B733DDB62}"/>
              </a:ext>
            </a:extLst>
          </p:cNvPr>
          <p:cNvSpPr txBox="1"/>
          <p:nvPr/>
        </p:nvSpPr>
        <p:spPr>
          <a:xfrm>
            <a:off x="322572" y="1302634"/>
            <a:ext cx="8184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Wavelet analysis transforms signals into coefficients </a:t>
            </a:r>
          </a:p>
          <a:p>
            <a:pPr>
              <a:buNone/>
            </a:pPr>
            <a:r>
              <a:rPr lang="en-US" sz="1800" dirty="0"/>
              <a:t>through expansions and dilations of specially designed </a:t>
            </a:r>
          </a:p>
          <a:p>
            <a:pPr>
              <a:buNone/>
            </a:pPr>
            <a:r>
              <a:rPr lang="en-US" sz="1800" dirty="0"/>
              <a:t>functions, wavelets.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13895-3F2E-422F-ADD9-7C1BCC9BD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66377"/>
            <a:ext cx="3848100" cy="571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9E4FF2-BBBF-4451-B384-9152FB48D7B2}"/>
              </a:ext>
            </a:extLst>
          </p:cNvPr>
          <p:cNvSpPr/>
          <p:nvPr/>
        </p:nvSpPr>
        <p:spPr>
          <a:xfrm>
            <a:off x="3709839" y="2996925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80E88-928E-4C84-989A-9289C7047D2C}"/>
              </a:ext>
            </a:extLst>
          </p:cNvPr>
          <p:cNvSpPr/>
          <p:nvPr/>
        </p:nvSpPr>
        <p:spPr>
          <a:xfrm>
            <a:off x="3673987" y="460036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3DA5AF7-6723-44A8-A50A-91EF3350B1D0}"/>
              </a:ext>
            </a:extLst>
          </p:cNvPr>
          <p:cNvSpPr/>
          <p:nvPr/>
        </p:nvSpPr>
        <p:spPr bwMode="auto">
          <a:xfrm>
            <a:off x="4204821" y="4209916"/>
            <a:ext cx="210249" cy="1756461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CBC9886-8B9B-422D-AB4F-B7F59A12D723}"/>
              </a:ext>
            </a:extLst>
          </p:cNvPr>
          <p:cNvSpPr/>
          <p:nvPr/>
        </p:nvSpPr>
        <p:spPr bwMode="auto">
          <a:xfrm>
            <a:off x="4204820" y="3267307"/>
            <a:ext cx="210249" cy="499925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98976"/>
      </p:ext>
    </p:extLst>
  </p:cSld>
  <p:clrMapOvr>
    <a:masterClrMapping/>
  </p:clrMapOvr>
  <p:transition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1725-F35A-4BAE-8578-FC077281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Wavelets and Thresholding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3362C-5C9A-4C53-8846-BD7B733DDB62}"/>
              </a:ext>
            </a:extLst>
          </p:cNvPr>
          <p:cNvSpPr txBox="1"/>
          <p:nvPr/>
        </p:nvSpPr>
        <p:spPr>
          <a:xfrm>
            <a:off x="322572" y="1302634"/>
            <a:ext cx="8184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563F06B-CFD8-4770-89C6-AFFEEBA6D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Signals are naturally noisy which</a:t>
                </a:r>
              </a:p>
              <a:p>
                <a:pPr marL="0" indent="0">
                  <a:buNone/>
                </a:pPr>
                <a:r>
                  <a:rPr lang="en-US" dirty="0"/>
                  <a:t>prevents event detection in SP</a:t>
                </a:r>
              </a:p>
              <a:p>
                <a:pPr lvl="1"/>
                <a:r>
                  <a:rPr lang="en-US" dirty="0"/>
                  <a:t>Signal Denoising is a relevant </a:t>
                </a:r>
              </a:p>
              <a:p>
                <a:pPr marL="457158" lvl="1" indent="0">
                  <a:buNone/>
                </a:pPr>
                <a:r>
                  <a:rPr lang="en-US" dirty="0"/>
                  <a:t>area of SP and a wavelet property</a:t>
                </a:r>
              </a:p>
              <a:p>
                <a:pPr lvl="1"/>
                <a:r>
                  <a:rPr lang="en-US" dirty="0" err="1"/>
                  <a:t>Donoho</a:t>
                </a:r>
                <a:r>
                  <a:rPr lang="en-US" dirty="0"/>
                  <a:t> and Johnstone (1996) present</a:t>
                </a:r>
              </a:p>
              <a:p>
                <a:pPr marL="457158" lvl="1" indent="0">
                  <a:buNone/>
                </a:pPr>
                <a:r>
                  <a:rPr lang="en-US" dirty="0"/>
                  <a:t>a universal threshold technique                                         </a:t>
                </a:r>
              </a:p>
              <a:p>
                <a:pPr marL="457158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sz="1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l-GR" sz="1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</m:m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6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sz="1600" dirty="0"/>
                      <m:t>=</m:t>
                    </m:r>
                    <m:r>
                      <m:rPr>
                        <m:nor/>
                      </m:rPr>
                      <a:rPr lang="el-GR" sz="1600" dirty="0"/>
                      <m:t>σ</m:t>
                    </m:r>
                    <m:rad>
                      <m:radPr>
                        <m:degHide m:val="on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Cai and Silverman (2001)</a:t>
                </a:r>
              </a:p>
              <a:p>
                <a:pPr marL="457158" lvl="1" indent="0">
                  <a:buNone/>
                </a:pPr>
                <a:r>
                  <a:rPr lang="en-US" dirty="0"/>
                  <a:t> present a block threshold technique</a:t>
                </a:r>
              </a:p>
              <a:p>
                <a:pPr lvl="2"/>
                <a:r>
                  <a:rPr lang="en-US" dirty="0"/>
                  <a:t>Wavelet coefficients are denoised as </a:t>
                </a:r>
              </a:p>
              <a:p>
                <a:pPr marL="914314" lvl="2" indent="0">
                  <a:buNone/>
                </a:pPr>
                <a:r>
                  <a:rPr lang="en-US" dirty="0"/>
                  <a:t>Blocks rather than individually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563F06B-CFD8-4770-89C6-AFFEEBA6D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4" t="-1333" b="-15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7C26FA0-C53F-4DC1-AEE4-BF83BE348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37" y="4650068"/>
            <a:ext cx="3058463" cy="20318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220D19-D378-4E7B-820B-8C26F45EA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037" y="1209567"/>
            <a:ext cx="3111983" cy="29675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7D9234-7255-4B62-B40B-7859B02E2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50" y="6138989"/>
            <a:ext cx="3789850" cy="6879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F1C1FD-F61A-4AC7-BC95-E57B94A942B8}"/>
              </a:ext>
            </a:extLst>
          </p:cNvPr>
          <p:cNvSpPr/>
          <p:nvPr/>
        </p:nvSpPr>
        <p:spPr>
          <a:xfrm>
            <a:off x="6335178" y="4358151"/>
            <a:ext cx="202972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Plethymograph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Denoised HMCV</a:t>
            </a:r>
          </a:p>
        </p:txBody>
      </p:sp>
    </p:spTree>
    <p:extLst>
      <p:ext uri="{BB962C8B-B14F-4D97-AF65-F5344CB8AC3E}">
        <p14:creationId xmlns:p14="http://schemas.microsoft.com/office/powerpoint/2010/main" val="2247244041"/>
      </p:ext>
    </p:extLst>
  </p:cSld>
  <p:clrMapOvr>
    <a:masterClrMapping/>
  </p:clrMapOvr>
  <p:transition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A6E-34F9-47D0-958D-78A118B9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EB6-3123-4770-8652-16650C7E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define real world situations as a set of nodes connected relationally with a particular set of lines.</a:t>
            </a:r>
          </a:p>
          <a:p>
            <a:r>
              <a:rPr lang="en-US" dirty="0"/>
              <a:t>G = {V,E,W}, from J.A </a:t>
            </a:r>
            <a:r>
              <a:rPr lang="en-US" dirty="0" err="1"/>
              <a:t>Bondy</a:t>
            </a:r>
            <a:r>
              <a:rPr lang="en-US" dirty="0"/>
              <a:t> (1993)</a:t>
            </a:r>
          </a:p>
          <a:p>
            <a:pPr marL="457158" lvl="1" indent="0">
              <a:buNone/>
            </a:pPr>
            <a:r>
              <a:rPr lang="en-US" dirty="0"/>
              <a:t>V are the vertices or nodes</a:t>
            </a:r>
          </a:p>
          <a:p>
            <a:pPr marL="457158" lvl="1" indent="0">
              <a:buNone/>
            </a:pPr>
            <a:r>
              <a:rPr lang="en-US" dirty="0"/>
              <a:t>E are the edges or lines which connect the nodes, Adjacency</a:t>
            </a:r>
          </a:p>
          <a:p>
            <a:pPr marL="457158" lvl="1" indent="0">
              <a:buNone/>
            </a:pPr>
            <a:r>
              <a:rPr lang="en-US" dirty="0"/>
              <a:t>W are the weights for each edge, weighted Adjacency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EE2A8-ECEA-4BAE-8D6E-D0C3145B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80" y="4589666"/>
            <a:ext cx="3543300" cy="215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B16BD1-4863-48E1-A017-0D1A781C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78" y="4460488"/>
            <a:ext cx="2319687" cy="24115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86A796-E348-4DDE-8E3B-57DCB8C67C3E}"/>
              </a:ext>
            </a:extLst>
          </p:cNvPr>
          <p:cNvSpPr/>
          <p:nvPr/>
        </p:nvSpPr>
        <p:spPr>
          <a:xfrm>
            <a:off x="190868" y="5204326"/>
            <a:ext cx="1319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A725-FCB3-477D-9572-EABB027168A9}"/>
              </a:ext>
            </a:extLst>
          </p:cNvPr>
          <p:cNvSpPr/>
          <p:nvPr/>
        </p:nvSpPr>
        <p:spPr>
          <a:xfrm>
            <a:off x="4232184" y="5204326"/>
            <a:ext cx="1242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W=</a:t>
            </a:r>
          </a:p>
        </p:txBody>
      </p:sp>
    </p:spTree>
    <p:extLst>
      <p:ext uri="{BB962C8B-B14F-4D97-AF65-F5344CB8AC3E}">
        <p14:creationId xmlns:p14="http://schemas.microsoft.com/office/powerpoint/2010/main" val="3791581943"/>
      </p:ext>
    </p:extLst>
  </p:cSld>
  <p:clrMapOvr>
    <a:masterClrMapping/>
  </p:clrMapOvr>
  <p:transition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A5D2-A5A3-47E7-8218-85F1F452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Graph Laplacian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33261-6086-4347-B335-66A5DA453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graph Laplacian, </a:t>
                </a:r>
                <a:r>
                  <a:rPr lang="en-US" dirty="0">
                    <a:latin typeface="Brush Script MT" panose="03060802040406070304" pitchFamily="66" charset="0"/>
                  </a:rPr>
                  <a:t>L,</a:t>
                </a:r>
                <a:r>
                  <a:rPr lang="en-US" dirty="0"/>
                  <a:t> is the matrix representation of the graph , Ortega (2018)</a:t>
                </a:r>
              </a:p>
              <a:p>
                <a:pPr lvl="1"/>
                <a:r>
                  <a:rPr lang="en-US" dirty="0">
                    <a:latin typeface="Brush Script MT" panose="03060802040406070304" pitchFamily="66" charset="0"/>
                  </a:rPr>
                  <a:t>L</a:t>
                </a:r>
                <a:r>
                  <a:rPr lang="en-US" dirty="0"/>
                  <a:t> = A-D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 is the diagonal vector</a:t>
                </a:r>
              </a:p>
              <a:p>
                <a:pPr lvl="2"/>
                <a:r>
                  <a:rPr lang="en-US" dirty="0"/>
                  <a:t>Sum of the weights of the nodes incident to the node m. </a:t>
                </a:r>
              </a:p>
              <a:p>
                <a:pPr lvl="1"/>
                <a:r>
                  <a:rPr lang="en-US" dirty="0"/>
                  <a:t>Laplacian is chosen as a natural representation of the quadratic form because it is symmetric and positive semi-definite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33261-6086-4347-B335-66A5DA453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6" t="-1926" r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575429"/>
      </p:ext>
    </p:extLst>
  </p:cSld>
  <p:clrMapOvr>
    <a:masterClrMapping/>
  </p:clrMapOvr>
  <p:transition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DD6C-0F0B-4108-BF9D-7935C270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Graph Signal Processing Ortega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D63C-79D4-4B58-994C-5997C968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GSP extends SP techniques by analyzing, interpreting, and modifying a graph signal, Ortega (2018)</a:t>
            </a:r>
          </a:p>
          <a:p>
            <a:pPr lvl="1"/>
            <a:r>
              <a:rPr lang="en-US" dirty="0"/>
              <a:t>A graph signal is a “signal sampled at indices represented by nodes on a graph”</a:t>
            </a:r>
          </a:p>
          <a:p>
            <a:pPr lvl="1"/>
            <a:r>
              <a:rPr lang="en-US" dirty="0"/>
              <a:t>GSP tools include lifted tools from SP such as Fourier analysis, </a:t>
            </a:r>
            <a:r>
              <a:rPr lang="en-US" b="1" dirty="0"/>
              <a:t>wavelet analysis, </a:t>
            </a:r>
            <a:r>
              <a:rPr lang="en-US" dirty="0"/>
              <a:t>neural nets, filtering, frequency response</a:t>
            </a:r>
          </a:p>
          <a:p>
            <a:pPr lvl="2"/>
            <a:r>
              <a:rPr lang="en-US" dirty="0"/>
              <a:t>Shift invariance</a:t>
            </a:r>
          </a:p>
          <a:p>
            <a:pPr lvl="2"/>
            <a:r>
              <a:rPr lang="en-US" dirty="0"/>
              <a:t>Fourier transform and wavelets transforms are lifted to GSP by incorporating the Eigen value decomposition (EVD) of the graph Laplacian into the SP tool. </a:t>
            </a:r>
          </a:p>
          <a:p>
            <a:pPr marL="914314" lvl="2" indent="0">
              <a:buNone/>
            </a:pPr>
            <a:r>
              <a:rPr lang="en-US" dirty="0"/>
              <a:t> </a:t>
            </a:r>
            <a:r>
              <a:rPr lang="en-US" b="1" dirty="0"/>
              <a:t> </a:t>
            </a:r>
          </a:p>
          <a:p>
            <a:pPr marL="457158" lvl="1" indent="0">
              <a:buNone/>
            </a:pP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B3550E-F7DF-49B1-906E-69B4BFEA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31" y="5879606"/>
            <a:ext cx="2038350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47C42D-A2D6-4941-A95A-FADD2349E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35" y="5979619"/>
            <a:ext cx="1438275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CA5B0C-A7C8-46C6-A5AD-30EF2AF19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75" y="5879606"/>
            <a:ext cx="2476500" cy="514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C21FEA-ED4A-4B4E-A08D-BD023075C13C}"/>
              </a:ext>
            </a:extLst>
          </p:cNvPr>
          <p:cNvSpPr/>
          <p:nvPr/>
        </p:nvSpPr>
        <p:spPr>
          <a:xfrm>
            <a:off x="1336367" y="5541053"/>
            <a:ext cx="18163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1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Fourier Transform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B67B9-1A25-4768-ACE0-1FB902852507}"/>
              </a:ext>
            </a:extLst>
          </p:cNvPr>
          <p:cNvSpPr/>
          <p:nvPr/>
        </p:nvSpPr>
        <p:spPr>
          <a:xfrm>
            <a:off x="3267175" y="5541053"/>
            <a:ext cx="17459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1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Laplacian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13AC8-2376-42AF-960E-128D794DE033}"/>
              </a:ext>
            </a:extLst>
          </p:cNvPr>
          <p:cNvSpPr/>
          <p:nvPr/>
        </p:nvSpPr>
        <p:spPr>
          <a:xfrm>
            <a:off x="5054075" y="5541053"/>
            <a:ext cx="39946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1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GFT: Inner Product and Conjugate Linear </a:t>
            </a:r>
          </a:p>
        </p:txBody>
      </p:sp>
    </p:spTree>
    <p:extLst>
      <p:ext uri="{BB962C8B-B14F-4D97-AF65-F5344CB8AC3E}">
        <p14:creationId xmlns:p14="http://schemas.microsoft.com/office/powerpoint/2010/main" val="865570417"/>
      </p:ext>
    </p:extLst>
  </p:cSld>
  <p:clrMapOvr>
    <a:masterClrMapping/>
  </p:clrMapOvr>
  <p:transition advClick="0">
    <p:wipe dir="r"/>
  </p:transition>
</p:sld>
</file>

<file path=ppt/theme/theme1.xml><?xml version="1.0" encoding="utf-8"?>
<a:theme xmlns:a="http://schemas.openxmlformats.org/drawingml/2006/main" name="1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33001</TotalTime>
  <Words>1918</Words>
  <Application>Microsoft Office PowerPoint</Application>
  <PresentationFormat>On-screen Show (4:3)</PresentationFormat>
  <Paragraphs>177</Paragraphs>
  <Slides>24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Brush Script MT</vt:lpstr>
      <vt:lpstr>Cambria Math</vt:lpstr>
      <vt:lpstr>Times New Roman</vt:lpstr>
      <vt:lpstr>1_Standard PowerPoint Brief - Template</vt:lpstr>
      <vt:lpstr>Block Thresholding  Wavelets on Graphs </vt:lpstr>
      <vt:lpstr>Contents</vt:lpstr>
      <vt:lpstr>1: Introduction</vt:lpstr>
      <vt:lpstr>2: Signal Processing</vt:lpstr>
      <vt:lpstr>2: Wavelets and Thresholding</vt:lpstr>
      <vt:lpstr>2: Wavelets and Thresholding</vt:lpstr>
      <vt:lpstr>2: Graph Theory</vt:lpstr>
      <vt:lpstr>2: Graph Laplacian</vt:lpstr>
      <vt:lpstr>2: Graph Signal Processing Ortega</vt:lpstr>
      <vt:lpstr>2: Spectral Graph Wavelet Transforms </vt:lpstr>
      <vt:lpstr>3: Block Thresholding for Wavelets on Graphs</vt:lpstr>
      <vt:lpstr>3: Block Thresholding for Wavelets on Graphs</vt:lpstr>
      <vt:lpstr>Motivation for Graph Signal Processing</vt:lpstr>
      <vt:lpstr>Motivation</vt:lpstr>
      <vt:lpstr>4: Minnesota Road Map: Impulse </vt:lpstr>
      <vt:lpstr>4: Minnesota Road Map: Mut Gauss </vt:lpstr>
      <vt:lpstr>4: Social Network</vt:lpstr>
      <vt:lpstr>4: Toronto Road Map</vt:lpstr>
      <vt:lpstr>5: Conclusion</vt:lpstr>
      <vt:lpstr>6: References</vt:lpstr>
      <vt:lpstr>References</vt:lpstr>
      <vt:lpstr>Case Study 2: Rat Ganglion Cell (IP)</vt:lpstr>
      <vt:lpstr>Case Study 3: Manifold Denoising </vt:lpstr>
      <vt:lpstr>Questions?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Jeff Williams</cp:lastModifiedBy>
  <cp:revision>1016</cp:revision>
  <cp:lastPrinted>2019-03-07T19:06:25Z</cp:lastPrinted>
  <dcterms:created xsi:type="dcterms:W3CDTF">2004-05-05T12:20:29Z</dcterms:created>
  <dcterms:modified xsi:type="dcterms:W3CDTF">2021-06-03T03:41:05Z</dcterms:modified>
</cp:coreProperties>
</file>