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handoutMasterIdLst>
    <p:handoutMasterId r:id="rId18"/>
  </p:handoutMasterIdLst>
  <p:sldIdLst>
    <p:sldId id="481" r:id="rId2"/>
    <p:sldId id="257" r:id="rId3"/>
    <p:sldId id="495" r:id="rId4"/>
    <p:sldId id="489" r:id="rId5"/>
    <p:sldId id="599" r:id="rId6"/>
    <p:sldId id="605" r:id="rId7"/>
    <p:sldId id="606" r:id="rId8"/>
    <p:sldId id="607" r:id="rId9"/>
    <p:sldId id="608" r:id="rId10"/>
    <p:sldId id="600" r:id="rId11"/>
    <p:sldId id="601" r:id="rId12"/>
    <p:sldId id="603" r:id="rId13"/>
    <p:sldId id="602" r:id="rId14"/>
    <p:sldId id="482" r:id="rId15"/>
    <p:sldId id="610" r:id="rId16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6FF"/>
    <a:srgbClr val="006600"/>
    <a:srgbClr val="009900"/>
    <a:srgbClr val="0000FF"/>
    <a:srgbClr val="5399FF"/>
    <a:srgbClr val="FFFFFF"/>
    <a:srgbClr val="FF6565"/>
    <a:srgbClr val="00CC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2B562-00E5-40F0-BF2C-E92FA076C14F}" v="15" dt="2019-03-07T13:48:52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0250" autoAdjust="0"/>
  </p:normalViewPr>
  <p:slideViewPr>
    <p:cSldViewPr snapToGrid="0">
      <p:cViewPr varScale="1">
        <p:scale>
          <a:sx n="69" d="100"/>
          <a:sy n="69" d="100"/>
        </p:scale>
        <p:origin x="1934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95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ce Champagne" userId="784b97b5c38d2804" providerId="LiveId" clId="{3604AE35-E4E6-4707-AFA1-D3D6F4B63391}"/>
    <pc:docChg chg="undo custSel delSld modSld">
      <pc:chgData name="Lance Champagne" userId="784b97b5c38d2804" providerId="LiveId" clId="{3604AE35-E4E6-4707-AFA1-D3D6F4B63391}" dt="2019-03-07T19:21:41.276" v="174" actId="20577"/>
      <pc:docMkLst>
        <pc:docMk/>
      </pc:docMkLst>
      <pc:sldChg chg="modSp">
        <pc:chgData name="Lance Champagne" userId="784b97b5c38d2804" providerId="LiveId" clId="{3604AE35-E4E6-4707-AFA1-D3D6F4B63391}" dt="2019-03-07T13:16:08.764" v="8" actId="14100"/>
        <pc:sldMkLst>
          <pc:docMk/>
          <pc:sldMk cId="0" sldId="259"/>
        </pc:sldMkLst>
        <pc:picChg chg="mod">
          <ac:chgData name="Lance Champagne" userId="784b97b5c38d2804" providerId="LiveId" clId="{3604AE35-E4E6-4707-AFA1-D3D6F4B63391}" dt="2019-03-07T13:16:08.764" v="8" actId="14100"/>
          <ac:picMkLst>
            <pc:docMk/>
            <pc:sldMk cId="0" sldId="259"/>
            <ac:picMk id="5122" creationId="{C82BD8B8-E38D-4C6E-BEE2-E1236BF6EF69}"/>
          </ac:picMkLst>
        </pc:picChg>
      </pc:sldChg>
      <pc:sldChg chg="modSp">
        <pc:chgData name="Lance Champagne" userId="784b97b5c38d2804" providerId="LiveId" clId="{3604AE35-E4E6-4707-AFA1-D3D6F4B63391}" dt="2019-03-07T13:17:03.101" v="11" actId="1076"/>
        <pc:sldMkLst>
          <pc:docMk/>
          <pc:sldMk cId="0" sldId="261"/>
        </pc:sldMkLst>
        <pc:picChg chg="mod">
          <ac:chgData name="Lance Champagne" userId="784b97b5c38d2804" providerId="LiveId" clId="{3604AE35-E4E6-4707-AFA1-D3D6F4B63391}" dt="2019-03-07T13:17:03.101" v="11" actId="1076"/>
          <ac:picMkLst>
            <pc:docMk/>
            <pc:sldMk cId="0" sldId="261"/>
            <ac:picMk id="7170" creationId="{2D1D5D1B-9BCF-4EB2-BAE6-02D63DADAE99}"/>
          </ac:picMkLst>
        </pc:picChg>
      </pc:sldChg>
      <pc:sldChg chg="modSp">
        <pc:chgData name="Lance Champagne" userId="784b97b5c38d2804" providerId="LiveId" clId="{3604AE35-E4E6-4707-AFA1-D3D6F4B63391}" dt="2019-03-07T13:17:21.819" v="14" actId="1076"/>
        <pc:sldMkLst>
          <pc:docMk/>
          <pc:sldMk cId="0" sldId="262"/>
        </pc:sldMkLst>
        <pc:picChg chg="mod">
          <ac:chgData name="Lance Champagne" userId="784b97b5c38d2804" providerId="LiveId" clId="{3604AE35-E4E6-4707-AFA1-D3D6F4B63391}" dt="2019-03-07T13:17:21.819" v="14" actId="1076"/>
          <ac:picMkLst>
            <pc:docMk/>
            <pc:sldMk cId="0" sldId="262"/>
            <ac:picMk id="8194" creationId="{1C27C2DD-36F7-452B-820E-3BD2A2818C17}"/>
          </ac:picMkLst>
        </pc:picChg>
      </pc:sldChg>
      <pc:sldChg chg="modSp">
        <pc:chgData name="Lance Champagne" userId="784b97b5c38d2804" providerId="LiveId" clId="{3604AE35-E4E6-4707-AFA1-D3D6F4B63391}" dt="2019-03-07T13:18:47.730" v="16" actId="14100"/>
        <pc:sldMkLst>
          <pc:docMk/>
          <pc:sldMk cId="0" sldId="263"/>
        </pc:sldMkLst>
        <pc:picChg chg="mod">
          <ac:chgData name="Lance Champagne" userId="784b97b5c38d2804" providerId="LiveId" clId="{3604AE35-E4E6-4707-AFA1-D3D6F4B63391}" dt="2019-03-07T13:18:47.730" v="16" actId="14100"/>
          <ac:picMkLst>
            <pc:docMk/>
            <pc:sldMk cId="0" sldId="263"/>
            <ac:picMk id="9218" creationId="{9B87C81C-D04C-4983-B57A-DED95633C176}"/>
          </ac:picMkLst>
        </pc:picChg>
      </pc:sldChg>
      <pc:sldChg chg="modSp">
        <pc:chgData name="Lance Champagne" userId="784b97b5c38d2804" providerId="LiveId" clId="{3604AE35-E4E6-4707-AFA1-D3D6F4B63391}" dt="2019-03-07T13:19:34.671" v="19" actId="14100"/>
        <pc:sldMkLst>
          <pc:docMk/>
          <pc:sldMk cId="0" sldId="265"/>
        </pc:sldMkLst>
        <pc:picChg chg="mod">
          <ac:chgData name="Lance Champagne" userId="784b97b5c38d2804" providerId="LiveId" clId="{3604AE35-E4E6-4707-AFA1-D3D6F4B63391}" dt="2019-03-07T13:19:34.671" v="19" actId="14100"/>
          <ac:picMkLst>
            <pc:docMk/>
            <pc:sldMk cId="0" sldId="265"/>
            <ac:picMk id="12290" creationId="{518A3413-45F8-4D5D-AAA3-AE34F8FC4A7C}"/>
          </ac:picMkLst>
        </pc:picChg>
      </pc:sldChg>
      <pc:sldChg chg="modSp">
        <pc:chgData name="Lance Champagne" userId="784b97b5c38d2804" providerId="LiveId" clId="{3604AE35-E4E6-4707-AFA1-D3D6F4B63391}" dt="2019-03-07T13:20:07.186" v="22" actId="1076"/>
        <pc:sldMkLst>
          <pc:docMk/>
          <pc:sldMk cId="0" sldId="267"/>
        </pc:sldMkLst>
        <pc:picChg chg="mod">
          <ac:chgData name="Lance Champagne" userId="784b97b5c38d2804" providerId="LiveId" clId="{3604AE35-E4E6-4707-AFA1-D3D6F4B63391}" dt="2019-03-07T13:20:07.186" v="22" actId="1076"/>
          <ac:picMkLst>
            <pc:docMk/>
            <pc:sldMk cId="0" sldId="267"/>
            <ac:picMk id="14338" creationId="{653B9902-397A-421E-A335-F3793DDF4D48}"/>
          </ac:picMkLst>
        </pc:picChg>
      </pc:sldChg>
      <pc:sldChg chg="modSp">
        <pc:chgData name="Lance Champagne" userId="784b97b5c38d2804" providerId="LiveId" clId="{3604AE35-E4E6-4707-AFA1-D3D6F4B63391}" dt="2019-03-07T13:20:27.768" v="25" actId="1076"/>
        <pc:sldMkLst>
          <pc:docMk/>
          <pc:sldMk cId="0" sldId="268"/>
        </pc:sldMkLst>
        <pc:picChg chg="mod">
          <ac:chgData name="Lance Champagne" userId="784b97b5c38d2804" providerId="LiveId" clId="{3604AE35-E4E6-4707-AFA1-D3D6F4B63391}" dt="2019-03-07T13:20:27.768" v="25" actId="1076"/>
          <ac:picMkLst>
            <pc:docMk/>
            <pc:sldMk cId="0" sldId="268"/>
            <ac:picMk id="15362" creationId="{477A6132-4873-4CDD-A544-AA5EF80E0F3A}"/>
          </ac:picMkLst>
        </pc:picChg>
      </pc:sldChg>
      <pc:sldChg chg="modSp">
        <pc:chgData name="Lance Champagne" userId="784b97b5c38d2804" providerId="LiveId" clId="{3604AE35-E4E6-4707-AFA1-D3D6F4B63391}" dt="2019-03-07T13:53:37.982" v="88" actId="20577"/>
        <pc:sldMkLst>
          <pc:docMk/>
          <pc:sldMk cId="0" sldId="276"/>
        </pc:sldMkLst>
        <pc:spChg chg="mod">
          <ac:chgData name="Lance Champagne" userId="784b97b5c38d2804" providerId="LiveId" clId="{3604AE35-E4E6-4707-AFA1-D3D6F4B63391}" dt="2019-03-07T13:53:37.982" v="88" actId="20577"/>
          <ac:spMkLst>
            <pc:docMk/>
            <pc:sldMk cId="0" sldId="276"/>
            <ac:spMk id="22531" creationId="{7709DD49-DB14-4A3A-AA12-406E60DF2087}"/>
          </ac:spMkLst>
        </pc:spChg>
      </pc:sldChg>
      <pc:sldChg chg="modSp">
        <pc:chgData name="Lance Champagne" userId="784b97b5c38d2804" providerId="LiveId" clId="{3604AE35-E4E6-4707-AFA1-D3D6F4B63391}" dt="2019-03-07T13:21:54.382" v="30" actId="1076"/>
        <pc:sldMkLst>
          <pc:docMk/>
          <pc:sldMk cId="0" sldId="295"/>
        </pc:sldMkLst>
        <pc:graphicFrameChg chg="mod modGraphic">
          <ac:chgData name="Lance Champagne" userId="784b97b5c38d2804" providerId="LiveId" clId="{3604AE35-E4E6-4707-AFA1-D3D6F4B63391}" dt="2019-03-07T13:21:54.382" v="30" actId="1076"/>
          <ac:graphicFrameMkLst>
            <pc:docMk/>
            <pc:sldMk cId="0" sldId="295"/>
            <ac:graphicFrameMk id="89154" creationId="{FA4366DB-F700-4469-BF30-D93E25C97A83}"/>
          </ac:graphicFrameMkLst>
        </pc:graphicFrameChg>
      </pc:sldChg>
      <pc:sldChg chg="modSp">
        <pc:chgData name="Lance Champagne" userId="784b97b5c38d2804" providerId="LiveId" clId="{3604AE35-E4E6-4707-AFA1-D3D6F4B63391}" dt="2019-03-07T19:21:41.276" v="174" actId="20577"/>
        <pc:sldMkLst>
          <pc:docMk/>
          <pc:sldMk cId="0" sldId="481"/>
        </pc:sldMkLst>
        <pc:spChg chg="mod">
          <ac:chgData name="Lance Champagne" userId="784b97b5c38d2804" providerId="LiveId" clId="{3604AE35-E4E6-4707-AFA1-D3D6F4B63391}" dt="2019-03-07T19:21:01.690" v="112" actId="20577"/>
          <ac:spMkLst>
            <pc:docMk/>
            <pc:sldMk cId="0" sldId="481"/>
            <ac:spMk id="6" creationId="{00000000-0000-0000-0000-000000000000}"/>
          </ac:spMkLst>
        </pc:spChg>
        <pc:spChg chg="mod">
          <ac:chgData name="Lance Champagne" userId="784b97b5c38d2804" providerId="LiveId" clId="{3604AE35-E4E6-4707-AFA1-D3D6F4B63391}" dt="2019-03-07T19:21:41.276" v="174" actId="20577"/>
          <ac:spMkLst>
            <pc:docMk/>
            <pc:sldMk cId="0" sldId="481"/>
            <ac:spMk id="7" creationId="{00000000-0000-0000-0000-000000000000}"/>
          </ac:spMkLst>
        </pc:spChg>
      </pc:sldChg>
      <pc:sldChg chg="modSp setBg">
        <pc:chgData name="Lance Champagne" userId="784b97b5c38d2804" providerId="LiveId" clId="{3604AE35-E4E6-4707-AFA1-D3D6F4B63391}" dt="2019-03-07T13:44:49.515" v="45" actId="1076"/>
        <pc:sldMkLst>
          <pc:docMk/>
          <pc:sldMk cId="0" sldId="493"/>
        </pc:sldMkLst>
        <pc:spChg chg="mod">
          <ac:chgData name="Lance Champagne" userId="784b97b5c38d2804" providerId="LiveId" clId="{3604AE35-E4E6-4707-AFA1-D3D6F4B63391}" dt="2019-03-07T13:44:31.062" v="42" actId="313"/>
          <ac:spMkLst>
            <pc:docMk/>
            <pc:sldMk cId="0" sldId="493"/>
            <ac:spMk id="1027" creationId="{C8429748-40A3-41ED-9856-5E9469F3E26F}"/>
          </ac:spMkLst>
        </pc:spChg>
        <pc:spChg chg="mod">
          <ac:chgData name="Lance Champagne" userId="784b97b5c38d2804" providerId="LiveId" clId="{3604AE35-E4E6-4707-AFA1-D3D6F4B63391}" dt="2019-03-07T13:44:49.515" v="45" actId="1076"/>
          <ac:spMkLst>
            <pc:docMk/>
            <pc:sldMk cId="0" sldId="493"/>
            <ac:spMk id="1028" creationId="{67D10504-D552-4366-9B1F-46B024CFE30F}"/>
          </ac:spMkLst>
        </pc:spChg>
        <pc:graphicFrameChg chg="mod">
          <ac:chgData name="Lance Champagne" userId="784b97b5c38d2804" providerId="LiveId" clId="{3604AE35-E4E6-4707-AFA1-D3D6F4B63391}" dt="2019-03-07T13:44:43.340" v="44" actId="1076"/>
          <ac:graphicFrameMkLst>
            <pc:docMk/>
            <pc:sldMk cId="0" sldId="493"/>
            <ac:graphicFrameMk id="1026" creationId="{C3579C6B-6483-45D9-A10D-B9A9379FB02F}"/>
          </ac:graphicFrameMkLst>
        </pc:graphicFrameChg>
      </pc:sldChg>
      <pc:sldChg chg="modSp del">
        <pc:chgData name="Lance Champagne" userId="784b97b5c38d2804" providerId="LiveId" clId="{3604AE35-E4E6-4707-AFA1-D3D6F4B63391}" dt="2019-03-07T13:45:57.071" v="57" actId="1076"/>
        <pc:sldMkLst>
          <pc:docMk/>
          <pc:sldMk cId="0" sldId="495"/>
        </pc:sldMkLst>
        <pc:spChg chg="mod">
          <ac:chgData name="Lance Champagne" userId="784b97b5c38d2804" providerId="LiveId" clId="{3604AE35-E4E6-4707-AFA1-D3D6F4B63391}" dt="2019-03-07T13:45:46.012" v="54" actId="313"/>
          <ac:spMkLst>
            <pc:docMk/>
            <pc:sldMk cId="0" sldId="495"/>
            <ac:spMk id="2051" creationId="{AE26194E-D776-4512-9973-C11F293860EB}"/>
          </ac:spMkLst>
        </pc:spChg>
        <pc:spChg chg="mod">
          <ac:chgData name="Lance Champagne" userId="784b97b5c38d2804" providerId="LiveId" clId="{3604AE35-E4E6-4707-AFA1-D3D6F4B63391}" dt="2019-03-07T13:45:57.071" v="57" actId="1076"/>
          <ac:spMkLst>
            <pc:docMk/>
            <pc:sldMk cId="0" sldId="495"/>
            <ac:spMk id="2052" creationId="{578B53C7-A4B9-42EC-BADF-A2CCF1B25D99}"/>
          </ac:spMkLst>
        </pc:spChg>
        <pc:graphicFrameChg chg="mod">
          <ac:chgData name="Lance Champagne" userId="784b97b5c38d2804" providerId="LiveId" clId="{3604AE35-E4E6-4707-AFA1-D3D6F4B63391}" dt="2019-03-07T13:45:53.082" v="56" actId="1076"/>
          <ac:graphicFrameMkLst>
            <pc:docMk/>
            <pc:sldMk cId="0" sldId="495"/>
            <ac:graphicFrameMk id="2050" creationId="{D72A2F90-369C-42E1-90DB-E1C623CE3A44}"/>
          </ac:graphicFrameMkLst>
        </pc:graphicFrameChg>
      </pc:sldChg>
      <pc:sldChg chg="modSp">
        <pc:chgData name="Lance Champagne" userId="784b97b5c38d2804" providerId="LiveId" clId="{3604AE35-E4E6-4707-AFA1-D3D6F4B63391}" dt="2019-03-07T13:46:42.437" v="61" actId="404"/>
        <pc:sldMkLst>
          <pc:docMk/>
          <pc:sldMk cId="0" sldId="496"/>
        </pc:sldMkLst>
        <pc:spChg chg="mod">
          <ac:chgData name="Lance Champagne" userId="784b97b5c38d2804" providerId="LiveId" clId="{3604AE35-E4E6-4707-AFA1-D3D6F4B63391}" dt="2019-03-07T13:46:42.437" v="61" actId="404"/>
          <ac:spMkLst>
            <pc:docMk/>
            <pc:sldMk cId="0" sldId="496"/>
            <ac:spMk id="10242" creationId="{9543209B-0746-4E45-9532-FF53D5726D37}"/>
          </ac:spMkLst>
        </pc:spChg>
      </pc:sldChg>
      <pc:sldChg chg="modSp">
        <pc:chgData name="Lance Champagne" userId="784b97b5c38d2804" providerId="LiveId" clId="{3604AE35-E4E6-4707-AFA1-D3D6F4B63391}" dt="2019-03-07T13:47:42.129" v="69" actId="1076"/>
        <pc:sldMkLst>
          <pc:docMk/>
          <pc:sldMk cId="0" sldId="497"/>
        </pc:sldMkLst>
        <pc:spChg chg="mod">
          <ac:chgData name="Lance Champagne" userId="784b97b5c38d2804" providerId="LiveId" clId="{3604AE35-E4E6-4707-AFA1-D3D6F4B63391}" dt="2019-03-07T13:47:14.869" v="67" actId="404"/>
          <ac:spMkLst>
            <pc:docMk/>
            <pc:sldMk cId="0" sldId="497"/>
            <ac:spMk id="3075" creationId="{3550A646-F4CB-4311-8B8D-AAB965889563}"/>
          </ac:spMkLst>
        </pc:spChg>
        <pc:spChg chg="mod">
          <ac:chgData name="Lance Champagne" userId="784b97b5c38d2804" providerId="LiveId" clId="{3604AE35-E4E6-4707-AFA1-D3D6F4B63391}" dt="2019-03-07T13:47:42.129" v="69" actId="1076"/>
          <ac:spMkLst>
            <pc:docMk/>
            <pc:sldMk cId="0" sldId="497"/>
            <ac:spMk id="3076" creationId="{65F7BF1B-7CCB-4306-8D8C-1D991F53010B}"/>
          </ac:spMkLst>
        </pc:spChg>
        <pc:graphicFrameChg chg="mod">
          <ac:chgData name="Lance Champagne" userId="784b97b5c38d2804" providerId="LiveId" clId="{3604AE35-E4E6-4707-AFA1-D3D6F4B63391}" dt="2019-03-07T13:47:18.601" v="68" actId="14100"/>
          <ac:graphicFrameMkLst>
            <pc:docMk/>
            <pc:sldMk cId="0" sldId="497"/>
            <ac:graphicFrameMk id="3074" creationId="{357DD8F7-FAC4-4212-A5EA-C5CD38E37305}"/>
          </ac:graphicFrameMkLst>
        </pc:graphicFrameChg>
      </pc:sldChg>
      <pc:sldChg chg="modSp">
        <pc:chgData name="Lance Champagne" userId="784b97b5c38d2804" providerId="LiveId" clId="{3604AE35-E4E6-4707-AFA1-D3D6F4B63391}" dt="2019-03-07T13:48:58.394" v="78" actId="1076"/>
        <pc:sldMkLst>
          <pc:docMk/>
          <pc:sldMk cId="0" sldId="498"/>
        </pc:sldMkLst>
        <pc:spChg chg="mod">
          <ac:chgData name="Lance Champagne" userId="784b97b5c38d2804" providerId="LiveId" clId="{3604AE35-E4E6-4707-AFA1-D3D6F4B63391}" dt="2019-03-07T13:48:38.489" v="73" actId="404"/>
          <ac:spMkLst>
            <pc:docMk/>
            <pc:sldMk cId="0" sldId="498"/>
            <ac:spMk id="4099" creationId="{B17A5614-4AD8-41EF-85E4-BD7E83E82A21}"/>
          </ac:spMkLst>
        </pc:spChg>
        <pc:spChg chg="mod">
          <ac:chgData name="Lance Champagne" userId="784b97b5c38d2804" providerId="LiveId" clId="{3604AE35-E4E6-4707-AFA1-D3D6F4B63391}" dt="2019-03-07T13:48:58.394" v="78" actId="1076"/>
          <ac:spMkLst>
            <pc:docMk/>
            <pc:sldMk cId="0" sldId="498"/>
            <ac:spMk id="4100" creationId="{B12AAF6C-4DB3-4F0E-952C-589C5B1389F6}"/>
          </ac:spMkLst>
        </pc:spChg>
        <pc:graphicFrameChg chg="mod">
          <ac:chgData name="Lance Champagne" userId="784b97b5c38d2804" providerId="LiveId" clId="{3604AE35-E4E6-4707-AFA1-D3D6F4B63391}" dt="2019-03-07T13:48:54.433" v="77" actId="1076"/>
          <ac:graphicFrameMkLst>
            <pc:docMk/>
            <pc:sldMk cId="0" sldId="498"/>
            <ac:graphicFrameMk id="4098" creationId="{D639AC64-F850-4C4E-89B9-6049F5FD77E9}"/>
          </ac:graphicFrameMkLst>
        </pc:graphicFrameChg>
      </pc:sldChg>
      <pc:sldChg chg="modSp">
        <pc:chgData name="Lance Champagne" userId="784b97b5c38d2804" providerId="LiveId" clId="{3604AE35-E4E6-4707-AFA1-D3D6F4B63391}" dt="2019-03-07T13:50:29.238" v="80" actId="14100"/>
        <pc:sldMkLst>
          <pc:docMk/>
          <pc:sldMk cId="0" sldId="499"/>
        </pc:sldMkLst>
        <pc:spChg chg="mod">
          <ac:chgData name="Lance Champagne" userId="784b97b5c38d2804" providerId="LiveId" clId="{3604AE35-E4E6-4707-AFA1-D3D6F4B63391}" dt="2019-03-07T13:50:29.238" v="80" actId="14100"/>
          <ac:spMkLst>
            <pc:docMk/>
            <pc:sldMk cId="0" sldId="499"/>
            <ac:spMk id="11266" creationId="{2AD23210-5106-4CB5-B475-F704FE5BA213}"/>
          </ac:spMkLst>
        </pc:spChg>
      </pc:sldChg>
      <pc:sldChg chg="del">
        <pc:chgData name="Lance Champagne" userId="784b97b5c38d2804" providerId="LiveId" clId="{3604AE35-E4E6-4707-AFA1-D3D6F4B63391}" dt="2019-03-07T13:15:17.446" v="4" actId="2696"/>
        <pc:sldMkLst>
          <pc:docMk/>
          <pc:sldMk cId="1317117749" sldId="505"/>
        </pc:sldMkLst>
      </pc:sldChg>
      <pc:sldChg chg="del">
        <pc:chgData name="Lance Champagne" userId="784b97b5c38d2804" providerId="LiveId" clId="{3604AE35-E4E6-4707-AFA1-D3D6F4B63391}" dt="2019-03-07T13:09:36.302" v="1" actId="2696"/>
        <pc:sldMkLst>
          <pc:docMk/>
          <pc:sldMk cId="497395844" sldId="508"/>
        </pc:sldMkLst>
      </pc:sldChg>
      <pc:sldChg chg="del">
        <pc:chgData name="Lance Champagne" userId="784b97b5c38d2804" providerId="LiveId" clId="{3604AE35-E4E6-4707-AFA1-D3D6F4B63391}" dt="2019-03-07T13:09:36.333" v="3" actId="2696"/>
        <pc:sldMkLst>
          <pc:docMk/>
          <pc:sldMk cId="612487697" sldId="509"/>
        </pc:sldMkLst>
      </pc:sldChg>
      <pc:sldChg chg="del">
        <pc:chgData name="Lance Champagne" userId="784b97b5c38d2804" providerId="LiveId" clId="{3604AE35-E4E6-4707-AFA1-D3D6F4B63391}" dt="2019-03-07T13:09:36.318" v="2" actId="2696"/>
        <pc:sldMkLst>
          <pc:docMk/>
          <pc:sldMk cId="2593383633" sldId="5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92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9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5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4C6B1A-FDCF-4A3B-A711-B009A121913B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260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8787766"/>
      </p:ext>
    </p:extLst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8814785"/>
      </p:ext>
    </p:extLst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9957516"/>
      </p:ext>
    </p:extLst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4842397"/>
      </p:ext>
    </p:extLst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5417956"/>
      </p:ext>
    </p:extLst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661150"/>
      </p:ext>
    </p:extLst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5970654"/>
      </p:ext>
    </p:extLst>
  </p:cSld>
  <p:clrMapOvr>
    <a:masterClrMapping/>
  </p:clrMapOvr>
  <p:transition advClick="0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shiel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579688"/>
            <a:ext cx="20383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974725" y="190500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spcBef>
                <a:spcPct val="0"/>
              </a:spcBef>
              <a:buFontTx/>
              <a:buNone/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Air Force Institute of Technology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2400" y="1905000"/>
            <a:ext cx="4795838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256395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F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63550"/>
            <a:ext cx="78867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0" y="2514600"/>
            <a:ext cx="4221163" cy="1017588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7500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272292"/>
      </p:ext>
    </p:extLst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417919"/>
      </p:ext>
    </p:extLst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293524"/>
      </p:ext>
    </p:extLst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0"/>
            <a:ext cx="8229309" cy="10326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184462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1824217"/>
            <a:ext cx="4040372" cy="455949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184462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1824217"/>
            <a:ext cx="4041828" cy="455949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5973424"/>
      </p:ext>
    </p:extLst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152119"/>
      </p:ext>
    </p:extLst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20916"/>
      </p:ext>
    </p:extLst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028248"/>
      </p:ext>
    </p:extLst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8990639"/>
      </p:ext>
    </p:extLst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33" descr="chrmblue_std small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7978" y="129098"/>
            <a:ext cx="803996" cy="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2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0" y="0"/>
            <a:ext cx="921974" cy="973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22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9" name="Picture 33" descr="chrmblue_std small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01514" y="160658"/>
            <a:ext cx="803996" cy="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753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ransition advClick="0">
    <p:wipe dir="r"/>
  </p:transition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Probabilistic</a:t>
            </a:r>
            <a:r>
              <a:rPr lang="en-US" dirty="0" smtClean="0"/>
              <a:t> </a:t>
            </a:r>
            <a:r>
              <a:rPr lang="en-US" dirty="0" err="1" smtClean="0"/>
              <a:t>Thresholding</a:t>
            </a:r>
            <a:r>
              <a:rPr lang="en-US" dirty="0" smtClean="0"/>
              <a:t> for Graph Signal Processing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Prospectus</a:t>
            </a:r>
          </a:p>
          <a:p>
            <a:r>
              <a:rPr lang="en-US" dirty="0" smtClean="0"/>
              <a:t>Capt Jeffrey Williams</a:t>
            </a:r>
            <a:endParaRPr lang="en-US" dirty="0"/>
          </a:p>
          <a:p>
            <a:r>
              <a:rPr lang="en-US" dirty="0" smtClean="0"/>
              <a:t>22 Feb 2021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1: Minnesota Road Map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 </a:t>
            </a:r>
            <a:r>
              <a:rPr lang="en-US" dirty="0" err="1" smtClean="0"/>
              <a:t>Loynes</a:t>
            </a:r>
            <a:r>
              <a:rPr lang="en-US" dirty="0" smtClean="0"/>
              <a:t> 2020) adds Gaussian noise to a random signal on the Minnesota Graph Network</a:t>
            </a:r>
          </a:p>
          <a:p>
            <a:pPr marL="457158" lvl="1" indent="0">
              <a:buNone/>
            </a:pPr>
            <a:endParaRPr lang="en-US" dirty="0" smtClean="0"/>
          </a:p>
          <a:p>
            <a:pPr marL="457158" lvl="1" indent="0">
              <a:buNone/>
            </a:pPr>
            <a:r>
              <a:rPr lang="en-US" dirty="0" smtClean="0"/>
              <a:t> 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6" y="3200400"/>
            <a:ext cx="5477678" cy="31458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6633" y="2738735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Minnesota with Noise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4330749" y="2772189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Minnesota </a:t>
            </a:r>
            <a:r>
              <a:rPr lang="en-US" dirty="0" err="1" smtClean="0"/>
              <a:t>Denoised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8806749"/>
      </p:ext>
    </p:extLst>
  </p:cSld>
  <p:clrMapOvr>
    <a:masterClrMapping/>
  </p:clrMapOvr>
  <p:transition advClick="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1: Minnesota Road Map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Probabilistic Block </a:t>
            </a:r>
            <a:r>
              <a:rPr lang="en-US" dirty="0" err="1" smtClean="0"/>
              <a:t>Thresholding</a:t>
            </a:r>
            <a:r>
              <a:rPr lang="en-US" dirty="0" smtClean="0"/>
              <a:t> Outperforms only current </a:t>
            </a:r>
            <a:r>
              <a:rPr lang="en-US" dirty="0" err="1"/>
              <a:t>T</a:t>
            </a:r>
            <a:r>
              <a:rPr lang="en-US" dirty="0" err="1" smtClean="0"/>
              <a:t>hresholding</a:t>
            </a:r>
            <a:r>
              <a:rPr lang="en-US" dirty="0" smtClean="0"/>
              <a:t> method</a:t>
            </a:r>
          </a:p>
          <a:p>
            <a:pPr marL="457158" lvl="1" indent="0">
              <a:buNone/>
            </a:pPr>
            <a:endParaRPr lang="en-US" dirty="0" smtClean="0"/>
          </a:p>
          <a:p>
            <a:pPr marL="457158" lvl="1" indent="0">
              <a:buNone/>
            </a:pPr>
            <a:endParaRPr lang="en-US" dirty="0" smtClean="0"/>
          </a:p>
          <a:p>
            <a:pPr marL="457158" lvl="1" indent="0">
              <a:buNone/>
            </a:pPr>
            <a:r>
              <a:rPr lang="en-US" dirty="0" smtClean="0"/>
              <a:t> 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0" y="2787804"/>
            <a:ext cx="7811219" cy="18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21971"/>
      </p:ext>
    </p:extLst>
  </p:cSld>
  <p:clrMapOvr>
    <a:masterClrMapping/>
  </p:clrMapOvr>
  <p:transition advClick="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2: Rat Ganglion Cell (IP)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(Coombs 2006) measured the widths at different areas of the mouse retinal ganglion cell 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ompare Probabilistic Block </a:t>
            </a:r>
            <a:r>
              <a:rPr lang="en-US" dirty="0" err="1" smtClean="0"/>
              <a:t>Thresholding</a:t>
            </a:r>
            <a:r>
              <a:rPr lang="en-US" dirty="0" smtClean="0"/>
              <a:t> with Best Basis technique (Irion 2014)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230" y="3608304"/>
            <a:ext cx="3010829" cy="224139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56576" y="3569860"/>
            <a:ext cx="2889568" cy="233060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779744" y="3569860"/>
            <a:ext cx="2713433" cy="23306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7066" y="3176871"/>
            <a:ext cx="143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Original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3493921" y="3176572"/>
            <a:ext cx="1848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Noisy 20 dB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6411069" y="3176572"/>
            <a:ext cx="1848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 smtClean="0"/>
              <a:t>Denoised</a:t>
            </a:r>
            <a:r>
              <a:rPr lang="en-U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1269724"/>
      </p:ext>
    </p:extLst>
  </p:cSld>
  <p:clrMapOvr>
    <a:masterClrMapping/>
  </p:clrMapOvr>
  <p:transition advClick="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3: Manifold </a:t>
            </a:r>
            <a:r>
              <a:rPr lang="en-US" dirty="0" err="1" smtClean="0"/>
              <a:t>Denoising</a:t>
            </a:r>
            <a:r>
              <a:rPr lang="en-US" dirty="0" smtClean="0"/>
              <a:t> </a:t>
            </a:r>
            <a:endParaRPr lang="es-ES" dirty="0"/>
          </a:p>
        </p:txBody>
      </p:sp>
      <p:pic>
        <p:nvPicPr>
          <p:cNvPr id="1026" name="Picture 2" descr="https://lh3.googleusercontent.com/-MRw5TuhWwlA/YCwhYQ9dPgI/AAAAAAAASQw/a417V9UOPQAseTWKuwM7MH-PBdBKFWKLQCK8BGAsYHg/s356/2021-02-1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57" y="2549951"/>
            <a:ext cx="33909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2pEQB9E7TF0/YCwg1TJ5SrI/AAAAAAAASQo/BUXRSRLPKlYFW6Hv8mbhI36unAyM8mPTwCK8BGAsYHg/s351/2021-02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68" y="2549951"/>
            <a:ext cx="33432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1057" y="1494263"/>
            <a:ext cx="7642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Deutsch 2016 attempt to predict a manifold from a point cloud using a SGWT prediction scheme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8001692"/>
      </p:ext>
    </p:extLst>
  </p:cSld>
  <p:clrMapOvr>
    <a:masterClrMapping/>
  </p:clrMapOvr>
  <p:transition advClick="0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1419" y="2920206"/>
            <a:ext cx="4221163" cy="1017588"/>
          </a:xfrm>
        </p:spPr>
        <p:txBody>
          <a:bodyPr/>
          <a:lstStyle/>
          <a:p>
            <a:r>
              <a:rPr lang="en-US" altLang="en-US" sz="4800" dirty="0" smtClean="0"/>
              <a:t>Questions?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10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200" dirty="0" err="1"/>
              <a:t>Deutsch</a:t>
            </a:r>
            <a:r>
              <a:rPr lang="es-ES" sz="1200" dirty="0"/>
              <a:t>, S., Ortega, A. and </a:t>
            </a:r>
            <a:r>
              <a:rPr lang="es-ES" sz="1200" dirty="0" err="1"/>
              <a:t>Medioni</a:t>
            </a:r>
            <a:r>
              <a:rPr lang="es-ES" sz="1200" dirty="0"/>
              <a:t>, G., 2016, </a:t>
            </a:r>
            <a:r>
              <a:rPr lang="es-ES" sz="1200" dirty="0" err="1"/>
              <a:t>March</a:t>
            </a:r>
            <a:r>
              <a:rPr lang="es-ES" sz="1200" dirty="0"/>
              <a:t>. </a:t>
            </a:r>
            <a:r>
              <a:rPr lang="es-ES" sz="1200" dirty="0" err="1"/>
              <a:t>Manifold</a:t>
            </a:r>
            <a:r>
              <a:rPr lang="es-ES" sz="1200" dirty="0"/>
              <a:t> </a:t>
            </a:r>
            <a:r>
              <a:rPr lang="es-ES" sz="1200" dirty="0" err="1"/>
              <a:t>denoising</a:t>
            </a:r>
            <a:r>
              <a:rPr lang="es-ES" sz="1200" dirty="0"/>
              <a:t> </a:t>
            </a:r>
            <a:r>
              <a:rPr lang="es-ES" sz="1200" dirty="0" err="1"/>
              <a:t>based</a:t>
            </a:r>
            <a:r>
              <a:rPr lang="es-ES" sz="1200" dirty="0"/>
              <a:t> </a:t>
            </a:r>
            <a:r>
              <a:rPr lang="es-ES" sz="1200" dirty="0" err="1"/>
              <a:t>on</a:t>
            </a:r>
            <a:r>
              <a:rPr lang="es-ES" sz="1200" dirty="0"/>
              <a:t> </a:t>
            </a:r>
            <a:r>
              <a:rPr lang="es-ES" sz="1200" dirty="0" err="1"/>
              <a:t>spectral</a:t>
            </a:r>
            <a:r>
              <a:rPr lang="es-ES" sz="1200" dirty="0"/>
              <a:t> </a:t>
            </a:r>
            <a:r>
              <a:rPr lang="es-ES" sz="1200" dirty="0" err="1"/>
              <a:t>graph</a:t>
            </a:r>
            <a:r>
              <a:rPr lang="es-ES" sz="1200" dirty="0"/>
              <a:t> wavelets. In </a:t>
            </a:r>
            <a:r>
              <a:rPr lang="es-ES" sz="1200" i="1" dirty="0"/>
              <a:t>2016 IEEE International </a:t>
            </a:r>
            <a:r>
              <a:rPr lang="es-ES" sz="1200" i="1" dirty="0" err="1"/>
              <a:t>Conference</a:t>
            </a:r>
            <a:r>
              <a:rPr lang="es-ES" sz="1200" i="1" dirty="0"/>
              <a:t> </a:t>
            </a:r>
            <a:r>
              <a:rPr lang="es-ES" sz="1200" i="1" dirty="0" err="1"/>
              <a:t>on</a:t>
            </a:r>
            <a:r>
              <a:rPr lang="es-ES" sz="1200" i="1" dirty="0"/>
              <a:t> </a:t>
            </a:r>
            <a:r>
              <a:rPr lang="es-ES" sz="1200" i="1" dirty="0" err="1"/>
              <a:t>Acoustics</a:t>
            </a:r>
            <a:r>
              <a:rPr lang="es-ES" sz="1200" i="1" dirty="0"/>
              <a:t>, </a:t>
            </a:r>
            <a:r>
              <a:rPr lang="es-ES" sz="1200" i="1" dirty="0" err="1"/>
              <a:t>Speech</a:t>
            </a:r>
            <a:r>
              <a:rPr lang="es-ES" sz="1200" i="1" dirty="0"/>
              <a:t> and </a:t>
            </a:r>
            <a:r>
              <a:rPr lang="es-ES" sz="1200" i="1" dirty="0" err="1"/>
              <a:t>Signal</a:t>
            </a:r>
            <a:r>
              <a:rPr lang="es-ES" sz="1200" i="1" dirty="0"/>
              <a:t> </a:t>
            </a:r>
            <a:r>
              <a:rPr lang="es-ES" sz="1200" i="1" dirty="0" err="1"/>
              <a:t>Processing</a:t>
            </a:r>
            <a:r>
              <a:rPr lang="es-ES" sz="1200" i="1" dirty="0"/>
              <a:t> (ICASSP)</a:t>
            </a:r>
            <a:r>
              <a:rPr lang="es-ES" sz="1200" dirty="0"/>
              <a:t> (pp. 4673-4677). IEEE</a:t>
            </a:r>
            <a:r>
              <a:rPr lang="es-ES" sz="1200" dirty="0" smtClean="0"/>
              <a:t>.</a:t>
            </a:r>
          </a:p>
          <a:p>
            <a:r>
              <a:rPr lang="es-ES" sz="1200" dirty="0" err="1"/>
              <a:t>Hammond</a:t>
            </a:r>
            <a:r>
              <a:rPr lang="es-ES" sz="1200" dirty="0"/>
              <a:t>, D.K., </a:t>
            </a:r>
            <a:r>
              <a:rPr lang="es-ES" sz="1200" dirty="0" err="1"/>
              <a:t>Vandergheynst</a:t>
            </a:r>
            <a:r>
              <a:rPr lang="es-ES" sz="1200" dirty="0"/>
              <a:t>, P. and </a:t>
            </a:r>
            <a:r>
              <a:rPr lang="es-ES" sz="1200" dirty="0" err="1"/>
              <a:t>Gribonval</a:t>
            </a:r>
            <a:r>
              <a:rPr lang="es-ES" sz="1200" dirty="0"/>
              <a:t>, R., 2019.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spectral</a:t>
            </a:r>
            <a:r>
              <a:rPr lang="es-ES" sz="1200" dirty="0"/>
              <a:t> </a:t>
            </a:r>
            <a:r>
              <a:rPr lang="es-ES" sz="1200" dirty="0" err="1"/>
              <a:t>graph</a:t>
            </a:r>
            <a:r>
              <a:rPr lang="es-ES" sz="1200" dirty="0"/>
              <a:t> wavelet </a:t>
            </a:r>
            <a:r>
              <a:rPr lang="es-ES" sz="1200" dirty="0" err="1"/>
              <a:t>transform</a:t>
            </a:r>
            <a:r>
              <a:rPr lang="es-ES" sz="1200" dirty="0"/>
              <a:t>: Fundamental </a:t>
            </a:r>
            <a:r>
              <a:rPr lang="es-ES" sz="1200" dirty="0" err="1"/>
              <a:t>theory</a:t>
            </a:r>
            <a:r>
              <a:rPr lang="es-ES" sz="1200" dirty="0"/>
              <a:t> and </a:t>
            </a:r>
            <a:r>
              <a:rPr lang="es-ES" sz="1200" dirty="0" err="1"/>
              <a:t>fast</a:t>
            </a:r>
            <a:r>
              <a:rPr lang="es-ES" sz="1200" dirty="0"/>
              <a:t> </a:t>
            </a:r>
            <a:r>
              <a:rPr lang="es-ES" sz="1200" dirty="0" err="1"/>
              <a:t>computation</a:t>
            </a:r>
            <a:r>
              <a:rPr lang="es-ES" sz="1200" dirty="0"/>
              <a:t>. In </a:t>
            </a:r>
            <a:r>
              <a:rPr lang="es-ES" sz="1200" i="1" dirty="0" err="1"/>
              <a:t>Vertex-Frequency</a:t>
            </a:r>
            <a:r>
              <a:rPr lang="es-ES" sz="1200" i="1" dirty="0"/>
              <a:t> </a:t>
            </a:r>
            <a:r>
              <a:rPr lang="es-ES" sz="1200" i="1" dirty="0" err="1"/>
              <a:t>Analysis</a:t>
            </a:r>
            <a:r>
              <a:rPr lang="es-ES" sz="1200" i="1" dirty="0"/>
              <a:t> of </a:t>
            </a:r>
            <a:r>
              <a:rPr lang="es-ES" sz="1200" i="1" dirty="0" err="1"/>
              <a:t>Graph</a:t>
            </a:r>
            <a:r>
              <a:rPr lang="es-ES" sz="1200" i="1" dirty="0"/>
              <a:t> </a:t>
            </a:r>
            <a:r>
              <a:rPr lang="es-ES" sz="1200" i="1" dirty="0" err="1"/>
              <a:t>Signals</a:t>
            </a:r>
            <a:r>
              <a:rPr lang="es-ES" sz="1200" dirty="0"/>
              <a:t> (pp. 141-175). </a:t>
            </a:r>
            <a:r>
              <a:rPr lang="es-ES" sz="1200" dirty="0" err="1"/>
              <a:t>Springer</a:t>
            </a:r>
            <a:r>
              <a:rPr lang="es-ES" sz="1200" dirty="0"/>
              <a:t>, </a:t>
            </a:r>
            <a:r>
              <a:rPr lang="es-ES" sz="1200" dirty="0" err="1"/>
              <a:t>Cham</a:t>
            </a:r>
            <a:r>
              <a:rPr lang="es-ES" sz="1200" dirty="0" smtClean="0"/>
              <a:t>.</a:t>
            </a:r>
          </a:p>
          <a:p>
            <a:r>
              <a:rPr lang="en-US" sz="1200" dirty="0" err="1"/>
              <a:t>Cai</a:t>
            </a:r>
            <a:r>
              <a:rPr lang="en-US" sz="1200" dirty="0"/>
              <a:t>, T.T. and Silverman, B.W., 2001. Incorporating information on </a:t>
            </a:r>
            <a:r>
              <a:rPr lang="en-US" sz="1200" dirty="0" err="1"/>
              <a:t>neighbouring</a:t>
            </a:r>
            <a:r>
              <a:rPr lang="en-US" sz="1200" dirty="0"/>
              <a:t> coefficients into wavelet estimation. </a:t>
            </a:r>
            <a:r>
              <a:rPr lang="en-US" sz="1200" i="1" dirty="0" err="1"/>
              <a:t>Sankhyā</a:t>
            </a:r>
            <a:r>
              <a:rPr lang="en-US" sz="1200" i="1" dirty="0"/>
              <a:t>: The Indian Journal of Statistics, Series B</a:t>
            </a:r>
            <a:r>
              <a:rPr lang="en-US" sz="1200" dirty="0"/>
              <a:t>, pp.127-148</a:t>
            </a:r>
            <a:r>
              <a:rPr lang="en-US" sz="1200" dirty="0" smtClean="0"/>
              <a:t>.</a:t>
            </a:r>
          </a:p>
          <a:p>
            <a:r>
              <a:rPr lang="en-US" sz="1200" dirty="0" err="1"/>
              <a:t>Coifman</a:t>
            </a:r>
            <a:r>
              <a:rPr lang="en-US" sz="1200" dirty="0"/>
              <a:t>, R.R. and </a:t>
            </a:r>
            <a:r>
              <a:rPr lang="en-US" sz="1200" dirty="0" err="1"/>
              <a:t>Maggioni</a:t>
            </a:r>
            <a:r>
              <a:rPr lang="en-US" sz="1200" dirty="0"/>
              <a:t>, M., 2006. Diffusion wavelets. </a:t>
            </a:r>
            <a:r>
              <a:rPr lang="en-US" sz="1200" i="1" dirty="0"/>
              <a:t>Applied and Computational Harmonic Analysis</a:t>
            </a:r>
            <a:r>
              <a:rPr lang="en-US" sz="1200" dirty="0"/>
              <a:t>, </a:t>
            </a:r>
            <a:r>
              <a:rPr lang="en-US" sz="1200" i="1" dirty="0"/>
              <a:t>21</a:t>
            </a:r>
            <a:r>
              <a:rPr lang="en-US" sz="1200" dirty="0"/>
              <a:t>(1), pp.53-94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de </a:t>
            </a:r>
            <a:r>
              <a:rPr lang="en-US" sz="1200" dirty="0" err="1"/>
              <a:t>Loynes</a:t>
            </a:r>
            <a:r>
              <a:rPr lang="en-US" sz="1200" dirty="0"/>
              <a:t>, B., Navarro, F. and Olivier, B., 2021. Data-driven </a:t>
            </a:r>
            <a:r>
              <a:rPr lang="en-US" sz="1200" dirty="0" err="1"/>
              <a:t>thresholding</a:t>
            </a:r>
            <a:r>
              <a:rPr lang="en-US" sz="1200" dirty="0"/>
              <a:t> in </a:t>
            </a:r>
            <a:r>
              <a:rPr lang="en-US" sz="1200" dirty="0" err="1"/>
              <a:t>denoising</a:t>
            </a:r>
            <a:r>
              <a:rPr lang="en-US" sz="1200" dirty="0"/>
              <a:t> with spectral graph wavelet transform. </a:t>
            </a:r>
            <a:r>
              <a:rPr lang="en-US" sz="1200" i="1" dirty="0"/>
              <a:t>Journal of Computational and Applied Mathematics</a:t>
            </a:r>
            <a:r>
              <a:rPr lang="en-US" sz="1200" dirty="0"/>
              <a:t>, </a:t>
            </a:r>
            <a:r>
              <a:rPr lang="en-US" sz="1200" i="1" dirty="0"/>
              <a:t>389</a:t>
            </a:r>
            <a:r>
              <a:rPr lang="en-US" sz="1200" dirty="0"/>
              <a:t>, p.113319.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841581107"/>
      </p:ext>
    </p:extLst>
  </p:cSld>
  <p:clrMapOvr>
    <a:masterClrMapping/>
  </p:clrMapOvr>
  <p:transition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00C57E7-872C-4DA7-965B-137552D16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0DA9933-E98D-42DB-95B1-CF80DF483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891" y="1372198"/>
            <a:ext cx="8224939" cy="4115373"/>
          </a:xfrm>
        </p:spPr>
        <p:txBody>
          <a:bodyPr/>
          <a:lstStyle/>
          <a:p>
            <a:r>
              <a:rPr lang="en-US" altLang="en-US" dirty="0" smtClean="0"/>
              <a:t>Motivation</a:t>
            </a:r>
          </a:p>
          <a:p>
            <a:r>
              <a:rPr lang="en-US" altLang="en-US" dirty="0" smtClean="0"/>
              <a:t>Background </a:t>
            </a:r>
            <a:endParaRPr lang="en-US" altLang="en-US" dirty="0"/>
          </a:p>
          <a:p>
            <a:r>
              <a:rPr lang="en-US" altLang="en-US" dirty="0" smtClean="0"/>
              <a:t>Graph Signal Processing  </a:t>
            </a:r>
            <a:endParaRPr lang="en-US" altLang="en-US" dirty="0"/>
          </a:p>
          <a:p>
            <a:pPr lvl="1"/>
            <a:r>
              <a:rPr lang="en-US" altLang="en-US" dirty="0" smtClean="0"/>
              <a:t>Current Wavelet Transform Methods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Proposed </a:t>
            </a:r>
            <a:r>
              <a:rPr lang="en-US" altLang="en-US" dirty="0" smtClean="0"/>
              <a:t>Methodology</a:t>
            </a:r>
          </a:p>
          <a:p>
            <a:pPr lvl="1"/>
            <a:r>
              <a:rPr lang="en-US" altLang="en-US" dirty="0" smtClean="0"/>
              <a:t>Case Study 1: Minnesota Street Map</a:t>
            </a:r>
          </a:p>
          <a:p>
            <a:pPr lvl="1"/>
            <a:r>
              <a:rPr lang="en-US" altLang="en-US" dirty="0" smtClean="0"/>
              <a:t>Case Study 2: Dendritic Tree (Rat Brain Cell Widths)</a:t>
            </a:r>
            <a:endParaRPr lang="en-US" altLang="en-US" dirty="0" smtClean="0"/>
          </a:p>
          <a:p>
            <a:r>
              <a:rPr lang="en-US" altLang="en-US" dirty="0" smtClean="0"/>
              <a:t>Proposed Research</a:t>
            </a:r>
          </a:p>
          <a:p>
            <a:pPr lvl="1"/>
            <a:r>
              <a:rPr lang="en-US" altLang="en-US" dirty="0" smtClean="0"/>
              <a:t>Case Study 3: </a:t>
            </a:r>
            <a:r>
              <a:rPr lang="en-US" altLang="en-US" dirty="0" err="1" smtClean="0"/>
              <a:t>Denoising</a:t>
            </a:r>
            <a:r>
              <a:rPr lang="en-US" altLang="en-US" dirty="0" smtClean="0"/>
              <a:t> 3D manifolds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Case Study 4: City of Toronto Data</a:t>
            </a:r>
          </a:p>
          <a:p>
            <a:pPr lvl="1"/>
            <a:r>
              <a:rPr lang="en-US" altLang="en-US" dirty="0" smtClean="0"/>
              <a:t>Case Study 5: New application (Pandemic)</a:t>
            </a:r>
          </a:p>
          <a:p>
            <a:pPr lvl="1"/>
            <a:r>
              <a:rPr lang="en-US" altLang="en-US" dirty="0" smtClean="0"/>
              <a:t>Case Study 6: Military application (Battle Damage Assessment) </a:t>
            </a:r>
            <a:endParaRPr lang="en-US" altLang="en-US" dirty="0" smtClean="0"/>
          </a:p>
          <a:p>
            <a:pPr marL="457158" lvl="1" indent="0">
              <a:buNone/>
            </a:pPr>
            <a:r>
              <a:rPr lang="en-US" altLang="en-US" dirty="0" smtClean="0"/>
              <a:t> </a:t>
            </a:r>
            <a:endParaRPr lang="en-US" altLang="en-US" dirty="0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42345" y="1519913"/>
            <a:ext cx="76072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/>
              <a:t>Technological advancements have </a:t>
            </a:r>
            <a:r>
              <a:rPr lang="en-US" sz="2000" b="1" dirty="0"/>
              <a:t>made automatic data collection</a:t>
            </a:r>
            <a:r>
              <a:rPr lang="en-US" sz="2000" dirty="0"/>
              <a:t> more </a:t>
            </a:r>
            <a:r>
              <a:rPr lang="en-US" sz="2000" dirty="0" smtClean="0"/>
              <a:t>prominent. The </a:t>
            </a:r>
            <a:r>
              <a:rPr lang="en-US" sz="2000" b="1" dirty="0" smtClean="0"/>
              <a:t>topography</a:t>
            </a:r>
            <a:r>
              <a:rPr lang="en-US" sz="2000" dirty="0" smtClean="0"/>
              <a:t> and structure of data are becoming a larger part of data analysis. </a:t>
            </a:r>
            <a:endParaRPr lang="en-US" sz="2000" dirty="0"/>
          </a:p>
          <a:p>
            <a:pPr algn="ctr">
              <a:buNone/>
            </a:pPr>
            <a:endParaRPr lang="en-US" sz="2000" b="1" dirty="0" smtClean="0"/>
          </a:p>
          <a:p>
            <a:pPr algn="ctr">
              <a:buNone/>
            </a:pPr>
            <a:r>
              <a:rPr lang="en-US" sz="2000" b="1" dirty="0" smtClean="0"/>
              <a:t>Data Topography </a:t>
            </a:r>
            <a:r>
              <a:rPr lang="en-US" sz="2000" dirty="0" smtClean="0"/>
              <a:t>is traditionally studied using </a:t>
            </a:r>
            <a:r>
              <a:rPr lang="en-US" sz="2000" b="1" dirty="0" smtClean="0"/>
              <a:t>graph theory</a:t>
            </a:r>
            <a:r>
              <a:rPr lang="en-US" sz="2000" dirty="0" smtClean="0"/>
              <a:t>, where the topography of data is represented as a series of </a:t>
            </a:r>
            <a:r>
              <a:rPr lang="en-US" sz="2000" b="1" dirty="0" smtClean="0"/>
              <a:t>nodes</a:t>
            </a:r>
            <a:r>
              <a:rPr lang="en-US" sz="2000" dirty="0" smtClean="0"/>
              <a:t> and </a:t>
            </a:r>
            <a:r>
              <a:rPr lang="en-US" sz="2000" b="1" dirty="0" smtClean="0"/>
              <a:t>edges</a:t>
            </a:r>
            <a:r>
              <a:rPr lang="en-US" sz="2000" dirty="0" smtClean="0"/>
              <a:t>. This is a new frontier for signal processing tools</a:t>
            </a:r>
            <a:endParaRPr lang="en-US" sz="2000" dirty="0"/>
          </a:p>
          <a:p>
            <a:pPr algn="ctr">
              <a:buNone/>
            </a:pPr>
            <a:endParaRPr lang="en-US" sz="2000" b="1" dirty="0" smtClean="0"/>
          </a:p>
          <a:p>
            <a:pPr algn="ctr">
              <a:buNone/>
            </a:pPr>
            <a:r>
              <a:rPr lang="en-US" sz="2000" b="1" dirty="0" smtClean="0"/>
              <a:t>Graph </a:t>
            </a:r>
            <a:r>
              <a:rPr lang="en-US" sz="2000" b="1" dirty="0"/>
              <a:t>s</a:t>
            </a:r>
            <a:r>
              <a:rPr lang="en-US" sz="2000" b="1" dirty="0" smtClean="0"/>
              <a:t>ignal processing </a:t>
            </a:r>
            <a:r>
              <a:rPr lang="en-US" sz="2000" dirty="0" smtClean="0"/>
              <a:t>fills technical gap between </a:t>
            </a:r>
            <a:r>
              <a:rPr lang="en-US" sz="2000" b="1" dirty="0" smtClean="0"/>
              <a:t>signal processing </a:t>
            </a:r>
            <a:r>
              <a:rPr lang="en-US" sz="2000" dirty="0" smtClean="0"/>
              <a:t>and </a:t>
            </a:r>
            <a:r>
              <a:rPr lang="en-US" sz="2000" b="1" dirty="0" smtClean="0"/>
              <a:t>graph theory.</a:t>
            </a:r>
            <a:endParaRPr lang="en-US" sz="2000" dirty="0"/>
          </a:p>
        </p:txBody>
      </p:sp>
      <p:sp>
        <p:nvSpPr>
          <p:cNvPr id="6" name="Down Arrow 5"/>
          <p:cNvSpPr/>
          <p:nvPr/>
        </p:nvSpPr>
        <p:spPr bwMode="auto">
          <a:xfrm>
            <a:off x="3178093" y="2581744"/>
            <a:ext cx="1694985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178093" y="4100775"/>
            <a:ext cx="1694985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51256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Transportation Networks and Diffusion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Minnesota Graph</a:t>
            </a:r>
          </a:p>
          <a:p>
            <a:pPr lvl="2"/>
            <a:r>
              <a:rPr lang="en-US" dirty="0" smtClean="0"/>
              <a:t>View data at each traffic intersection in Minnesota </a:t>
            </a:r>
          </a:p>
          <a:p>
            <a:pPr lvl="2"/>
            <a:r>
              <a:rPr lang="en-US" dirty="0" smtClean="0"/>
              <a:t>Analyze the network the data and their interaction</a:t>
            </a:r>
            <a:endParaRPr lang="en-US" dirty="0"/>
          </a:p>
          <a:p>
            <a:pPr marL="457158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4" y="3202381"/>
            <a:ext cx="4725477" cy="35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57360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Wavelet GSP Methods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Spectral Graph Wavelet Transform (Hammond 2011)</a:t>
            </a:r>
          </a:p>
          <a:p>
            <a:r>
              <a:rPr lang="en-US" dirty="0" err="1" smtClean="0"/>
              <a:t>Haar</a:t>
            </a:r>
            <a:r>
              <a:rPr lang="en-US" dirty="0" smtClean="0"/>
              <a:t> Graph Laplacian Eigen Transform (Irion, Saito 2014)</a:t>
            </a:r>
          </a:p>
          <a:p>
            <a:r>
              <a:rPr lang="en-US" dirty="0" smtClean="0"/>
              <a:t>Diffusion Wavelets (</a:t>
            </a:r>
            <a:r>
              <a:rPr lang="en-US" dirty="0" err="1" smtClean="0"/>
              <a:t>Coiffman</a:t>
            </a:r>
            <a:r>
              <a:rPr lang="en-US" dirty="0" smtClean="0"/>
              <a:t> 2006 )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7061291"/>
      </p:ext>
    </p:extLst>
  </p:cSld>
  <p:clrMapOvr>
    <a:masterClrMapping/>
  </p:clrMapOvr>
  <p:transition advClick="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Probabilistic Wavelet Block </a:t>
            </a:r>
            <a:r>
              <a:rPr lang="en-US" sz="2000" dirty="0" err="1"/>
              <a:t>Thresholding</a:t>
            </a:r>
            <a:r>
              <a:rPr lang="en-US" sz="2000" dirty="0"/>
              <a:t> for Graph Signal Processing (GSP)</a:t>
            </a:r>
            <a:br>
              <a:rPr lang="en-US" sz="2000" dirty="0"/>
            </a:br>
            <a:endParaRPr lang="es-E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597525"/>
            <a:ext cx="8224939" cy="4115373"/>
          </a:xfrm>
        </p:spPr>
        <p:txBody>
          <a:bodyPr/>
          <a:lstStyle/>
          <a:p>
            <a:r>
              <a:rPr lang="en-US" dirty="0" smtClean="0"/>
              <a:t>Step 1: Generate wavelet coefficients </a:t>
            </a:r>
          </a:p>
          <a:p>
            <a:pPr lvl="1"/>
            <a:r>
              <a:rPr lang="en-US" dirty="0" smtClean="0"/>
              <a:t>Use any GSP wavelet like transform </a:t>
            </a:r>
          </a:p>
          <a:p>
            <a:pPr lvl="2"/>
            <a:r>
              <a:rPr lang="en-US" dirty="0" smtClean="0"/>
              <a:t>Graph Adjacency &gt; Laplacian &gt; Eigen Decomposition &gt; Apply Wavelet operator </a:t>
            </a:r>
          </a:p>
          <a:p>
            <a:pPr marL="914314" lvl="2" indent="0">
              <a:buNone/>
            </a:pPr>
            <a:endParaRPr lang="en-US" dirty="0" smtClean="0"/>
          </a:p>
          <a:p>
            <a:pPr marL="457158" lvl="1" indent="0">
              <a:buNone/>
            </a:pPr>
            <a:endParaRPr lang="en-US" dirty="0" smtClean="0"/>
          </a:p>
          <a:p>
            <a:pPr marL="457158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476685" y="3146639"/>
            <a:ext cx="434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Example Using P-3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34" y="5605905"/>
            <a:ext cx="1304925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960" y="4602490"/>
            <a:ext cx="1295400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394" y="5317832"/>
            <a:ext cx="3624105" cy="7901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688" y="4530384"/>
            <a:ext cx="2263812" cy="3635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" y="4170255"/>
            <a:ext cx="3200056" cy="2295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0650" y="3770571"/>
            <a:ext cx="193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P-3 Original 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2954200" y="3786819"/>
            <a:ext cx="193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 and L  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3303631" y="4109678"/>
            <a:ext cx="193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Adjacency </a:t>
            </a:r>
            <a:r>
              <a:rPr lang="en-US" dirty="0" smtClean="0"/>
              <a:t> 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3303631" y="5119184"/>
            <a:ext cx="193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Laplacian </a:t>
            </a:r>
            <a:r>
              <a:rPr lang="en-US" dirty="0" smtClean="0"/>
              <a:t> </a:t>
            </a:r>
            <a:endParaRPr lang="es-ES" dirty="0"/>
          </a:p>
        </p:txBody>
      </p:sp>
      <p:sp>
        <p:nvSpPr>
          <p:cNvPr id="15" name="TextBox 14"/>
          <p:cNvSpPr txBox="1"/>
          <p:nvPr/>
        </p:nvSpPr>
        <p:spPr>
          <a:xfrm>
            <a:off x="4896613" y="3792019"/>
            <a:ext cx="3695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Eigen Decomposition of 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6601870"/>
      </p:ext>
    </p:extLst>
  </p:cSld>
  <p:clrMapOvr>
    <a:masterClrMapping/>
  </p:clrMapOvr>
  <p:transition advClick="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Probabilistic Wavelet Block </a:t>
            </a:r>
            <a:r>
              <a:rPr lang="en-US" sz="2000" dirty="0" err="1"/>
              <a:t>Thresholding</a:t>
            </a:r>
            <a:r>
              <a:rPr lang="en-US" sz="2000" dirty="0"/>
              <a:t> for Graph Signal Processing (GSP)</a:t>
            </a:r>
            <a:br>
              <a:rPr lang="en-US" sz="2000" dirty="0"/>
            </a:br>
            <a:endParaRPr lang="es-E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597525"/>
            <a:ext cx="8224939" cy="4115373"/>
          </a:xfrm>
        </p:spPr>
        <p:txBody>
          <a:bodyPr/>
          <a:lstStyle/>
          <a:p>
            <a:r>
              <a:rPr lang="en-US" dirty="0" smtClean="0"/>
              <a:t>Step 1: Generate wavelet coefficients </a:t>
            </a:r>
          </a:p>
          <a:p>
            <a:pPr lvl="1"/>
            <a:r>
              <a:rPr lang="en-US" dirty="0" smtClean="0"/>
              <a:t>Use any GSP wavelet like transform </a:t>
            </a:r>
          </a:p>
          <a:p>
            <a:pPr lvl="2"/>
            <a:r>
              <a:rPr lang="en-US" dirty="0" smtClean="0"/>
              <a:t>Graph Adjacency &gt; Laplacian &gt; Eigen Decomposition &gt; Apply Wavelet operator, </a:t>
            </a:r>
          </a:p>
          <a:p>
            <a:pPr marL="457158" lvl="1" indent="0">
              <a:buNone/>
            </a:pPr>
            <a:endParaRPr lang="en-US" dirty="0" smtClean="0"/>
          </a:p>
          <a:p>
            <a:pPr marL="457158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464749" y="3050263"/>
            <a:ext cx="434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Example Using P-3</a:t>
            </a:r>
            <a:endParaRPr lang="es-E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8" y="4085463"/>
            <a:ext cx="3478978" cy="23780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341" y="4080967"/>
            <a:ext cx="1516565" cy="13060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901" y="3909168"/>
            <a:ext cx="1524627" cy="14856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388" y="5445067"/>
            <a:ext cx="1594473" cy="13965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901" y="5484591"/>
            <a:ext cx="1511920" cy="13175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7401" y="3511928"/>
            <a:ext cx="284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Wavelet Filter Bank</a:t>
            </a:r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3956173" y="3511928"/>
            <a:ext cx="5403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Wavelet Coefficients (A1, D1, D2, D3)</a:t>
            </a:r>
            <a:endParaRPr lang="es-E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9654" y="2743987"/>
            <a:ext cx="2622405" cy="44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58831"/>
      </p:ext>
    </p:extLst>
  </p:cSld>
  <p:clrMapOvr>
    <a:masterClrMapping/>
  </p:clrMapOvr>
  <p:transition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Probabilistic Wavelet Block </a:t>
            </a:r>
            <a:r>
              <a:rPr lang="en-US" sz="2000" dirty="0" err="1"/>
              <a:t>Thresholding</a:t>
            </a:r>
            <a:r>
              <a:rPr lang="en-US" sz="2000" dirty="0"/>
              <a:t> for Graph Signal Processing (GSP)</a:t>
            </a:r>
            <a:br>
              <a:rPr lang="en-US" sz="2000" dirty="0"/>
            </a:br>
            <a:endParaRPr lang="es-E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597525"/>
            <a:ext cx="8224939" cy="4115373"/>
          </a:xfrm>
        </p:spPr>
        <p:txBody>
          <a:bodyPr/>
          <a:lstStyle/>
          <a:p>
            <a:r>
              <a:rPr lang="en-US" dirty="0" smtClean="0"/>
              <a:t>Step 2: Apply Probabilistic Block </a:t>
            </a:r>
            <a:r>
              <a:rPr lang="en-US" dirty="0" err="1" smtClean="0"/>
              <a:t>Thresholding</a:t>
            </a:r>
            <a:r>
              <a:rPr lang="en-US" dirty="0" smtClean="0"/>
              <a:t> to Wavelet Coefficients </a:t>
            </a:r>
          </a:p>
          <a:p>
            <a:pPr lvl="1"/>
            <a:r>
              <a:rPr lang="en-US" dirty="0" smtClean="0"/>
              <a:t>Bipartition graph wavelet coefficients into blocks of log(n) using the Hidden Markov Viterbi Algorithm</a:t>
            </a:r>
          </a:p>
          <a:p>
            <a:pPr lvl="2"/>
            <a:r>
              <a:rPr lang="en-US" dirty="0" smtClean="0"/>
              <a:t>Determines the hidden state for each wavelet observation</a:t>
            </a:r>
          </a:p>
          <a:p>
            <a:pPr lvl="2"/>
            <a:r>
              <a:rPr lang="en-US" dirty="0"/>
              <a:t>Will add theory from </a:t>
            </a:r>
            <a:r>
              <a:rPr lang="en-US" dirty="0" smtClean="0"/>
              <a:t>(</a:t>
            </a:r>
            <a:r>
              <a:rPr lang="en-US" dirty="0" err="1" smtClean="0"/>
              <a:t>Cai</a:t>
            </a:r>
            <a:r>
              <a:rPr lang="en-US" dirty="0" smtClean="0"/>
              <a:t> 1999), (Crouse 1998), (Ortega 2018), and (various work from N. Saito) , (DI Shuman 2013)</a:t>
            </a:r>
          </a:p>
          <a:p>
            <a:pPr lvl="1"/>
            <a:r>
              <a:rPr lang="en-US" dirty="0" smtClean="0"/>
              <a:t>Threshold Using </a:t>
            </a:r>
            <a:r>
              <a:rPr lang="en-US" dirty="0" err="1" smtClean="0"/>
              <a:t>NeighBlock</a:t>
            </a:r>
            <a:r>
              <a:rPr lang="en-US" dirty="0" smtClean="0"/>
              <a:t>  (</a:t>
            </a:r>
            <a:r>
              <a:rPr lang="en-US" dirty="0" err="1" smtClean="0"/>
              <a:t>Cai</a:t>
            </a:r>
            <a:r>
              <a:rPr lang="en-US" dirty="0" smtClean="0"/>
              <a:t> 2001) </a:t>
            </a:r>
          </a:p>
          <a:p>
            <a:pPr lvl="2"/>
            <a:r>
              <a:rPr lang="en-US" dirty="0" smtClean="0"/>
              <a:t>λ =2/3 log (n) </a:t>
            </a:r>
          </a:p>
          <a:p>
            <a:pPr lvl="2"/>
            <a:r>
              <a:rPr lang="en-US" dirty="0" smtClean="0"/>
              <a:t>σ of the signal</a:t>
            </a:r>
          </a:p>
          <a:p>
            <a:pPr lvl="2"/>
            <a:r>
              <a:rPr lang="en-US" dirty="0" smtClean="0"/>
              <a:t>ϴ_</a:t>
            </a:r>
            <a:r>
              <a:rPr lang="en-US" dirty="0" err="1" smtClean="0"/>
              <a:t>j,k</a:t>
            </a:r>
            <a:r>
              <a:rPr lang="en-US" dirty="0"/>
              <a:t> </a:t>
            </a:r>
            <a:r>
              <a:rPr lang="en-US" dirty="0" smtClean="0"/>
              <a:t>is the </a:t>
            </a:r>
          </a:p>
          <a:p>
            <a:pPr marL="914314" lvl="2" indent="0">
              <a:buNone/>
            </a:pPr>
            <a:r>
              <a:rPr lang="en-US" dirty="0" smtClean="0"/>
              <a:t>wavelet </a:t>
            </a:r>
            <a:r>
              <a:rPr lang="en-US" dirty="0" err="1" smtClean="0"/>
              <a:t>coeff</a:t>
            </a:r>
            <a:endParaRPr lang="en-US" dirty="0" smtClean="0"/>
          </a:p>
          <a:p>
            <a:pPr marL="914314" lvl="2" indent="0">
              <a:buNone/>
            </a:pPr>
            <a:r>
              <a:rPr lang="en-US" dirty="0" smtClean="0"/>
              <a:t>at level j position k  </a:t>
            </a:r>
          </a:p>
          <a:p>
            <a:pPr marL="457158" lvl="1" indent="0">
              <a:buNone/>
            </a:pPr>
            <a:endParaRPr lang="en-US" dirty="0" smtClean="0"/>
          </a:p>
          <a:p>
            <a:pPr marL="457158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21" y="4546678"/>
            <a:ext cx="24288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94394"/>
      </p:ext>
    </p:extLst>
  </p:cSld>
  <p:clrMapOvr>
    <a:masterClrMapping/>
  </p:clrMapOvr>
  <p:transition advClick="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Probabilistic Wavelet Block </a:t>
            </a:r>
            <a:r>
              <a:rPr lang="en-US" sz="2000" dirty="0" err="1"/>
              <a:t>Thresholding</a:t>
            </a:r>
            <a:r>
              <a:rPr lang="en-US" sz="2000" dirty="0"/>
              <a:t> for Graph Signal Processing (GSP)</a:t>
            </a:r>
            <a:endParaRPr lang="es-E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550617"/>
            <a:ext cx="8224939" cy="4115373"/>
          </a:xfrm>
        </p:spPr>
        <p:txBody>
          <a:bodyPr/>
          <a:lstStyle/>
          <a:p>
            <a:r>
              <a:rPr lang="en-US" dirty="0" smtClean="0"/>
              <a:t>Step 3: Reconstruct the Signal </a:t>
            </a:r>
          </a:p>
          <a:p>
            <a:pPr lvl="1"/>
            <a:r>
              <a:rPr lang="en-US" dirty="0" smtClean="0"/>
              <a:t>Tight Frame: The </a:t>
            </a:r>
            <a:r>
              <a:rPr lang="en-US" dirty="0"/>
              <a:t>sum of the psi_j^2 need to </a:t>
            </a:r>
            <a:r>
              <a:rPr lang="en-US" dirty="0" smtClean="0"/>
              <a:t>be constant </a:t>
            </a:r>
            <a:r>
              <a:rPr lang="en-US" dirty="0"/>
              <a:t>equal to one (tight frame property</a:t>
            </a:r>
            <a:r>
              <a:rPr lang="en-US" dirty="0" smtClean="0"/>
              <a:t>). (de </a:t>
            </a:r>
            <a:r>
              <a:rPr lang="en-US" dirty="0" err="1"/>
              <a:t>L</a:t>
            </a:r>
            <a:r>
              <a:rPr lang="en-US" dirty="0" err="1" smtClean="0"/>
              <a:t>oynes</a:t>
            </a:r>
            <a:r>
              <a:rPr lang="en-US" dirty="0" smtClean="0"/>
              <a:t>)</a:t>
            </a:r>
          </a:p>
          <a:p>
            <a:pPr marL="457158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87" y="3608304"/>
            <a:ext cx="5030346" cy="291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2247"/>
      </p:ext>
    </p:extLst>
  </p:cSld>
  <p:clrMapOvr>
    <a:masterClrMapping/>
  </p:clrMapOvr>
  <p:transition advClick="0">
    <p:wipe dir="r"/>
  </p:transition>
</p:sld>
</file>

<file path=ppt/theme/theme1.xml><?xml version="1.0" encoding="utf-8"?>
<a:theme xmlns:a="http://schemas.openxmlformats.org/drawingml/2006/main" name="1_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32521</TotalTime>
  <Words>760</Words>
  <Application>Microsoft Office PowerPoint</Application>
  <PresentationFormat>On-screen Show (4:3)</PresentationFormat>
  <Paragraphs>92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1_Standard PowerPoint Brief - Template</vt:lpstr>
      <vt:lpstr>Probabilistic Thresholding for Graph Signal Processing</vt:lpstr>
      <vt:lpstr>Overview</vt:lpstr>
      <vt:lpstr>Motivation</vt:lpstr>
      <vt:lpstr>Motivation</vt:lpstr>
      <vt:lpstr>Current Wavelet GSP Methods</vt:lpstr>
      <vt:lpstr>Probabilistic Wavelet Block Thresholding for Graph Signal Processing (GSP) </vt:lpstr>
      <vt:lpstr>Probabilistic Wavelet Block Thresholding for Graph Signal Processing (GSP) </vt:lpstr>
      <vt:lpstr>Probabilistic Wavelet Block Thresholding for Graph Signal Processing (GSP) </vt:lpstr>
      <vt:lpstr>Probabilistic Wavelet Block Thresholding for Graph Signal Processing (GSP)</vt:lpstr>
      <vt:lpstr>Case Study 1: Minnesota Road Map</vt:lpstr>
      <vt:lpstr>Case Study 1: Minnesota Road Map</vt:lpstr>
      <vt:lpstr>Case Study 2: Rat Ganglion Cell (IP)</vt:lpstr>
      <vt:lpstr>Case Study 3: Manifold Denoising </vt:lpstr>
      <vt:lpstr>Questions?</vt:lpstr>
      <vt:lpstr>References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Windows User</cp:lastModifiedBy>
  <cp:revision>979</cp:revision>
  <cp:lastPrinted>2019-03-07T19:06:25Z</cp:lastPrinted>
  <dcterms:created xsi:type="dcterms:W3CDTF">2004-05-05T12:20:29Z</dcterms:created>
  <dcterms:modified xsi:type="dcterms:W3CDTF">2021-02-22T14:06:41Z</dcterms:modified>
</cp:coreProperties>
</file>