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Nunito"/>
      <p:regular r:id="rId11"/>
      <p:bold r:id="rId12"/>
      <p:italic r:id="rId13"/>
      <p:boldItalic r:id="rId14"/>
    </p:embeddedFont>
    <p:embeddedFont>
      <p:font typeface="Maven Pro SemiBold"/>
      <p:regular r:id="rId15"/>
      <p:bold r:id="rId16"/>
    </p:embeddedFont>
    <p:embeddedFont>
      <p:font typeface="Maven Pro"/>
      <p:regular r:id="rId17"/>
      <p:bold r:id="rId18"/>
    </p:embeddedFont>
    <p:embeddedFont>
      <p:font typeface="Maven Pro Medium"/>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Medium-bold.fntdata"/><Relationship Id="rId11" Type="http://schemas.openxmlformats.org/officeDocument/2006/relationships/font" Target="fonts/Nunito-regular.fntdata"/><Relationship Id="rId10" Type="http://schemas.openxmlformats.org/officeDocument/2006/relationships/slide" Target="slides/slide5.xml"/><Relationship Id="rId13" Type="http://schemas.openxmlformats.org/officeDocument/2006/relationships/font" Target="fonts/Nunito-italic.fntdata"/><Relationship Id="rId12" Type="http://schemas.openxmlformats.org/officeDocument/2006/relationships/font" Target="fonts/Nuni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avenProSemiBold-regular.fntdata"/><Relationship Id="rId14" Type="http://schemas.openxmlformats.org/officeDocument/2006/relationships/font" Target="fonts/Nunito-boldItalic.fntdata"/><Relationship Id="rId17" Type="http://schemas.openxmlformats.org/officeDocument/2006/relationships/font" Target="fonts/MavenPro-regular.fntdata"/><Relationship Id="rId16" Type="http://schemas.openxmlformats.org/officeDocument/2006/relationships/font" Target="fonts/MavenProSemiBold-bold.fntdata"/><Relationship Id="rId5" Type="http://schemas.openxmlformats.org/officeDocument/2006/relationships/notesMaster" Target="notesMasters/notesMaster1.xml"/><Relationship Id="rId19" Type="http://schemas.openxmlformats.org/officeDocument/2006/relationships/font" Target="fonts/MavenProMedium-regular.fntdata"/><Relationship Id="rId6" Type="http://schemas.openxmlformats.org/officeDocument/2006/relationships/slide" Target="slides/slide1.xml"/><Relationship Id="rId18" Type="http://schemas.openxmlformats.org/officeDocument/2006/relationships/font" Target="fonts/MavenPr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35c7dcf4dbe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35c7dcf4dbe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5c7dcf4dbe_0_2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5c7dcf4dbe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dffd356f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dffd356f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5c7dcf4dbe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5c7dcf4dbe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335346"/>
            <a:ext cx="2138100" cy="133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b="0" lang="es">
                <a:latin typeface="Maven Pro SemiBold"/>
                <a:ea typeface="Maven Pro SemiBold"/>
                <a:cs typeface="Maven Pro SemiBold"/>
                <a:sym typeface="Maven Pro SemiBold"/>
              </a:rPr>
              <a:t>UMAP</a:t>
            </a:r>
            <a:endParaRPr b="0">
              <a:latin typeface="Maven Pro SemiBold"/>
              <a:ea typeface="Maven Pro SemiBold"/>
              <a:cs typeface="Maven Pro SemiBold"/>
              <a:sym typeface="Maven Pro SemiBold"/>
            </a:endParaRPr>
          </a:p>
        </p:txBody>
      </p:sp>
      <p:sp>
        <p:nvSpPr>
          <p:cNvPr id="278" name="Google Shape;278;p13"/>
          <p:cNvSpPr txBox="1"/>
          <p:nvPr>
            <p:ph idx="1" type="subTitle"/>
          </p:nvPr>
        </p:nvSpPr>
        <p:spPr>
          <a:xfrm>
            <a:off x="824000" y="1503250"/>
            <a:ext cx="5610000" cy="2288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s" sz="1400">
                <a:latin typeface="Maven Pro Medium"/>
                <a:ea typeface="Maven Pro Medium"/>
                <a:cs typeface="Maven Pro Medium"/>
                <a:sym typeface="Maven Pro Medium"/>
              </a:rPr>
              <a:t>UMAP (Uniform Manifold Approximation and Projection) es un algoritmo de reducción de dimensionalidad basado en teoría de variedades y topología algebraica. Su objetivo es proyectar datos de alta dimensión (como imágenes, texto o datos genómicos) en un espacio de baja dimensión (2D o 3D) preservando tanto la estructura local como global de los datos. Es especialmente popular en visualización y exploración de datos.</a:t>
            </a:r>
            <a:endParaRPr sz="1400">
              <a:latin typeface="Maven Pro Medium"/>
              <a:ea typeface="Maven Pro Medium"/>
              <a:cs typeface="Maven Pro Medium"/>
              <a:sym typeface="Maven Pro Medium"/>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9" name="Google Shape;279;p13"/>
          <p:cNvPicPr preferRelativeResize="0"/>
          <p:nvPr/>
        </p:nvPicPr>
        <p:blipFill>
          <a:blip r:embed="rId3">
            <a:alphaModFix/>
          </a:blip>
          <a:stretch>
            <a:fillRect/>
          </a:stretch>
        </p:blipFill>
        <p:spPr>
          <a:xfrm>
            <a:off x="3270937" y="3379025"/>
            <a:ext cx="2602125" cy="1561275"/>
          </a:xfrm>
          <a:prstGeom prst="rect">
            <a:avLst/>
          </a:prstGeom>
          <a:noFill/>
          <a:ln>
            <a:noFill/>
          </a:ln>
        </p:spPr>
      </p:pic>
      <p:pic>
        <p:nvPicPr>
          <p:cNvPr id="280" name="Google Shape;280;p13"/>
          <p:cNvPicPr preferRelativeResize="0"/>
          <p:nvPr/>
        </p:nvPicPr>
        <p:blipFill>
          <a:blip r:embed="rId4">
            <a:alphaModFix/>
          </a:blip>
          <a:stretch>
            <a:fillRect/>
          </a:stretch>
        </p:blipFill>
        <p:spPr>
          <a:xfrm>
            <a:off x="6552425" y="335350"/>
            <a:ext cx="2416425" cy="872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idx="1" type="subTitle"/>
          </p:nvPr>
        </p:nvSpPr>
        <p:spPr>
          <a:xfrm>
            <a:off x="534725" y="680625"/>
            <a:ext cx="5610000" cy="2288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s" sz="1924">
                <a:latin typeface="Maven Pro SemiBold"/>
                <a:ea typeface="Maven Pro SemiBold"/>
                <a:cs typeface="Maven Pro SemiBold"/>
                <a:sym typeface="Maven Pro SemiBold"/>
              </a:rPr>
              <a:t>Modelado de la Variedad (Manifold) en Alta Dimensión:</a:t>
            </a:r>
            <a:endParaRPr sz="1924">
              <a:latin typeface="Maven Pro SemiBold"/>
              <a:ea typeface="Maven Pro SemiBold"/>
              <a:cs typeface="Maven Pro SemiBold"/>
              <a:sym typeface="Maven Pro SemiBold"/>
            </a:endParaRPr>
          </a:p>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just">
              <a:spcBef>
                <a:spcPts val="0"/>
              </a:spcBef>
              <a:spcAft>
                <a:spcPts val="0"/>
              </a:spcAft>
              <a:buNone/>
            </a:pPr>
            <a:r>
              <a:rPr lang="es">
                <a:latin typeface="Maven Pro Medium"/>
                <a:ea typeface="Maven Pro Medium"/>
                <a:cs typeface="Maven Pro Medium"/>
                <a:sym typeface="Maven Pro Medium"/>
              </a:rPr>
              <a:t>Objetivo: Aproximar la estructura subyacente de los datos como una variedad (superficie geométrica en alta dimensión).</a:t>
            </a:r>
            <a:endParaRPr>
              <a:latin typeface="Maven Pro Medium"/>
              <a:ea typeface="Maven Pro Medium"/>
              <a:cs typeface="Maven Pro Medium"/>
              <a:sym typeface="Maven Pro Medium"/>
            </a:endParaRPr>
          </a:p>
          <a:p>
            <a:pPr indent="0" lvl="0" marL="0" rtl="0" algn="just">
              <a:spcBef>
                <a:spcPts val="0"/>
              </a:spcBef>
              <a:spcAft>
                <a:spcPts val="0"/>
              </a:spcAft>
              <a:buNone/>
            </a:pPr>
            <a:r>
              <a:t/>
            </a:r>
            <a:endParaRPr>
              <a:latin typeface="Times New Roman"/>
              <a:ea typeface="Times New Roman"/>
              <a:cs typeface="Times New Roman"/>
              <a:sym typeface="Times New Roman"/>
            </a:endParaRPr>
          </a:p>
          <a:p>
            <a:pPr indent="-314960" lvl="0" marL="457200" rtl="0" algn="l">
              <a:spcBef>
                <a:spcPts val="0"/>
              </a:spcBef>
              <a:spcAft>
                <a:spcPts val="0"/>
              </a:spcAft>
              <a:buSzPct val="100000"/>
              <a:buFont typeface="Maven Pro Medium"/>
              <a:buAutoNum type="arabicPeriod"/>
            </a:pPr>
            <a:r>
              <a:rPr lang="es">
                <a:latin typeface="Maven Pro Medium"/>
                <a:ea typeface="Maven Pro Medium"/>
                <a:cs typeface="Maven Pro Medium"/>
                <a:sym typeface="Maven Pro Medium"/>
              </a:rPr>
              <a:t>Construir grafo de vecindad.</a:t>
            </a:r>
            <a:endParaRPr>
              <a:latin typeface="Maven Pro Medium"/>
              <a:ea typeface="Maven Pro Medium"/>
              <a:cs typeface="Maven Pro Medium"/>
              <a:sym typeface="Maven Pro Medium"/>
            </a:endParaRPr>
          </a:p>
          <a:p>
            <a:pPr indent="-314960" lvl="0" marL="457200" rtl="0" algn="l">
              <a:spcBef>
                <a:spcPts val="0"/>
              </a:spcBef>
              <a:spcAft>
                <a:spcPts val="0"/>
              </a:spcAft>
              <a:buSzPct val="100000"/>
              <a:buFont typeface="Maven Pro Medium"/>
              <a:buAutoNum type="arabicPeriod"/>
            </a:pPr>
            <a:r>
              <a:rPr lang="es">
                <a:latin typeface="Maven Pro Medium"/>
                <a:ea typeface="Maven Pro Medium"/>
                <a:cs typeface="Maven Pro Medium"/>
                <a:sym typeface="Maven Pro Medium"/>
              </a:rPr>
              <a:t>Definir pesos </a:t>
            </a:r>
            <a:r>
              <a:rPr lang="es">
                <a:latin typeface="Maven Pro Medium"/>
                <a:ea typeface="Maven Pro Medium"/>
                <a:cs typeface="Maven Pro Medium"/>
                <a:sym typeface="Maven Pro Medium"/>
              </a:rPr>
              <a:t>probabilísticos.</a:t>
            </a:r>
            <a:endParaRPr>
              <a:latin typeface="Maven Pro Medium"/>
              <a:ea typeface="Maven Pro Medium"/>
              <a:cs typeface="Maven Pro Medium"/>
              <a:sym typeface="Maven Pro Medium"/>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86" name="Google Shape;286;p14"/>
          <p:cNvPicPr preferRelativeResize="0"/>
          <p:nvPr/>
        </p:nvPicPr>
        <p:blipFill>
          <a:blip r:embed="rId3">
            <a:alphaModFix/>
          </a:blip>
          <a:stretch>
            <a:fillRect/>
          </a:stretch>
        </p:blipFill>
        <p:spPr>
          <a:xfrm>
            <a:off x="2777575" y="2453850"/>
            <a:ext cx="3588851" cy="2018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idx="1" type="subTitle"/>
          </p:nvPr>
        </p:nvSpPr>
        <p:spPr>
          <a:xfrm>
            <a:off x="466975" y="160100"/>
            <a:ext cx="6009000" cy="24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300">
                <a:latin typeface="Maven Pro SemiBold"/>
                <a:ea typeface="Maven Pro SemiBold"/>
                <a:cs typeface="Maven Pro SemiBold"/>
                <a:sym typeface="Maven Pro SemiBold"/>
              </a:rPr>
              <a:t>Proyección en Baja Dimensión</a:t>
            </a:r>
            <a:endParaRPr sz="1300">
              <a:latin typeface="Maven Pro SemiBold"/>
              <a:ea typeface="Maven Pro SemiBold"/>
              <a:cs typeface="Maven Pro SemiBold"/>
              <a:sym typeface="Maven Pro SemiBold"/>
            </a:endParaRPr>
          </a:p>
          <a:p>
            <a:pPr indent="0" lvl="0" marL="0" rtl="0" algn="l">
              <a:spcBef>
                <a:spcPts val="0"/>
              </a:spcBef>
              <a:spcAft>
                <a:spcPts val="0"/>
              </a:spcAft>
              <a:buNone/>
            </a:pPr>
            <a:r>
              <a:t/>
            </a:r>
            <a:endParaRPr sz="1300">
              <a:latin typeface="Maven Pro SemiBold"/>
              <a:ea typeface="Maven Pro SemiBold"/>
              <a:cs typeface="Maven Pro SemiBold"/>
              <a:sym typeface="Maven Pro SemiBold"/>
            </a:endParaRPr>
          </a:p>
          <a:p>
            <a:pPr indent="0" lvl="0" marL="0" rtl="0" algn="just">
              <a:spcBef>
                <a:spcPts val="0"/>
              </a:spcBef>
              <a:spcAft>
                <a:spcPts val="0"/>
              </a:spcAft>
              <a:buNone/>
            </a:pPr>
            <a:r>
              <a:rPr lang="es" sz="1300">
                <a:latin typeface="Maven Pro Medium"/>
                <a:ea typeface="Maven Pro Medium"/>
                <a:cs typeface="Maven Pro Medium"/>
                <a:sym typeface="Maven Pro Medium"/>
              </a:rPr>
              <a:t>Objetivo: Encontrar una representación en 2D/3D que preserve las relaciones del grafo original.</a:t>
            </a:r>
            <a:endParaRPr sz="1300">
              <a:latin typeface="Maven Pro Medium"/>
              <a:ea typeface="Maven Pro Medium"/>
              <a:cs typeface="Maven Pro Medium"/>
              <a:sym typeface="Maven Pro Medium"/>
            </a:endParaRPr>
          </a:p>
          <a:p>
            <a:pPr indent="0" lvl="0" marL="0" rtl="0" algn="l">
              <a:spcBef>
                <a:spcPts val="0"/>
              </a:spcBef>
              <a:spcAft>
                <a:spcPts val="0"/>
              </a:spcAft>
              <a:buNone/>
            </a:pPr>
            <a:r>
              <a:t/>
            </a:r>
            <a:endParaRPr sz="1300"/>
          </a:p>
          <a:p>
            <a:pPr indent="-311150" lvl="0" marL="457200" rtl="0" algn="l">
              <a:spcBef>
                <a:spcPts val="0"/>
              </a:spcBef>
              <a:spcAft>
                <a:spcPts val="0"/>
              </a:spcAft>
              <a:buSzPts val="1300"/>
              <a:buFont typeface="Maven Pro Medium"/>
              <a:buAutoNum type="arabicPeriod"/>
            </a:pPr>
            <a:r>
              <a:rPr lang="es" sz="1300">
                <a:latin typeface="Maven Pro Medium"/>
                <a:ea typeface="Maven Pro Medium"/>
                <a:cs typeface="Maven Pro Medium"/>
                <a:sym typeface="Maven Pro Medium"/>
              </a:rPr>
              <a:t>Inicialización Aleatoria: </a:t>
            </a:r>
            <a:r>
              <a:rPr lang="es" sz="1300">
                <a:latin typeface="Maven Pro Medium"/>
                <a:ea typeface="Maven Pro Medium"/>
                <a:cs typeface="Maven Pro Medium"/>
                <a:sym typeface="Maven Pro Medium"/>
              </a:rPr>
              <a:t>Los puntos se colocan aleatoriamente en el espacio de baja dimensión (ej: 2D).</a:t>
            </a:r>
            <a:endParaRPr sz="1300">
              <a:latin typeface="Maven Pro Medium"/>
              <a:ea typeface="Maven Pro Medium"/>
              <a:cs typeface="Maven Pro Medium"/>
              <a:sym typeface="Maven Pro Medium"/>
            </a:endParaRPr>
          </a:p>
          <a:p>
            <a:pPr indent="0" lvl="0" marL="0" rtl="0" algn="l">
              <a:spcBef>
                <a:spcPts val="0"/>
              </a:spcBef>
              <a:spcAft>
                <a:spcPts val="0"/>
              </a:spcAft>
              <a:buNone/>
            </a:pPr>
            <a:r>
              <a:t/>
            </a:r>
            <a:endParaRPr sz="1300">
              <a:latin typeface="Maven Pro Medium"/>
              <a:ea typeface="Maven Pro Medium"/>
              <a:cs typeface="Maven Pro Medium"/>
              <a:sym typeface="Maven Pro Medium"/>
            </a:endParaRPr>
          </a:p>
          <a:p>
            <a:pPr indent="0" lvl="0" marL="0" rtl="0" algn="l">
              <a:spcBef>
                <a:spcPts val="0"/>
              </a:spcBef>
              <a:spcAft>
                <a:spcPts val="0"/>
              </a:spcAft>
              <a:buNone/>
            </a:pPr>
            <a:r>
              <a:t/>
            </a:r>
            <a:endParaRPr sz="1300"/>
          </a:p>
          <a:p>
            <a:pPr indent="-311150" lvl="0" marL="457200" rtl="0" algn="l">
              <a:spcBef>
                <a:spcPts val="0"/>
              </a:spcBef>
              <a:spcAft>
                <a:spcPts val="0"/>
              </a:spcAft>
              <a:buSzPts val="1300"/>
              <a:buFont typeface="Maven Pro Medium"/>
              <a:buAutoNum type="arabicPeriod"/>
            </a:pPr>
            <a:r>
              <a:rPr lang="es" sz="1300">
                <a:latin typeface="Maven Pro Medium"/>
                <a:ea typeface="Maven Pro Medium"/>
                <a:cs typeface="Maven Pro Medium"/>
                <a:sym typeface="Maven Pro Medium"/>
              </a:rPr>
              <a:t>Optimización con Descenso de Gradiente: </a:t>
            </a:r>
            <a:r>
              <a:rPr lang="es" sz="1300">
                <a:latin typeface="Maven Pro Medium"/>
                <a:ea typeface="Maven Pro Medium"/>
                <a:cs typeface="Maven Pro Medium"/>
                <a:sym typeface="Maven Pro Medium"/>
              </a:rPr>
              <a:t>Se define una función de pérdida que compara las conexiones del grafo original y las conexiones en baja dimensión. </a:t>
            </a:r>
            <a:endParaRPr sz="1300">
              <a:latin typeface="Maven Pro Medium"/>
              <a:ea typeface="Maven Pro Medium"/>
              <a:cs typeface="Maven Pro Medium"/>
              <a:sym typeface="Maven Pro Medium"/>
            </a:endParaRPr>
          </a:p>
          <a:p>
            <a:pPr indent="0" lvl="0" marL="457200" rtl="0" algn="l">
              <a:spcBef>
                <a:spcPts val="0"/>
              </a:spcBef>
              <a:spcAft>
                <a:spcPts val="0"/>
              </a:spcAft>
              <a:buNone/>
            </a:pPr>
            <a:r>
              <a:t/>
            </a:r>
            <a:endParaRPr sz="1300">
              <a:latin typeface="Maven Pro Medium"/>
              <a:ea typeface="Maven Pro Medium"/>
              <a:cs typeface="Maven Pro Medium"/>
              <a:sym typeface="Maven Pro Medium"/>
            </a:endParaRPr>
          </a:p>
          <a:p>
            <a:pPr indent="0" lvl="0" marL="0" rtl="0" algn="l">
              <a:spcBef>
                <a:spcPts val="0"/>
              </a:spcBef>
              <a:spcAft>
                <a:spcPts val="0"/>
              </a:spcAft>
              <a:buNone/>
            </a:pPr>
            <a:r>
              <a:t/>
            </a:r>
            <a:endParaRPr sz="1300"/>
          </a:p>
        </p:txBody>
      </p:sp>
      <p:pic>
        <p:nvPicPr>
          <p:cNvPr id="292" name="Google Shape;292;p15"/>
          <p:cNvPicPr preferRelativeResize="0"/>
          <p:nvPr/>
        </p:nvPicPr>
        <p:blipFill>
          <a:blip r:embed="rId3">
            <a:alphaModFix/>
          </a:blip>
          <a:stretch>
            <a:fillRect/>
          </a:stretch>
        </p:blipFill>
        <p:spPr>
          <a:xfrm>
            <a:off x="1567500" y="2693851"/>
            <a:ext cx="6008999" cy="233394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16"/>
          <p:cNvPicPr preferRelativeResize="0"/>
          <p:nvPr/>
        </p:nvPicPr>
        <p:blipFill>
          <a:blip r:embed="rId3">
            <a:alphaModFix/>
          </a:blip>
          <a:stretch>
            <a:fillRect/>
          </a:stretch>
        </p:blipFill>
        <p:spPr>
          <a:xfrm>
            <a:off x="101850" y="364950"/>
            <a:ext cx="4572001" cy="3303348"/>
          </a:xfrm>
          <a:prstGeom prst="rect">
            <a:avLst/>
          </a:prstGeom>
          <a:noFill/>
          <a:ln>
            <a:noFill/>
          </a:ln>
        </p:spPr>
      </p:pic>
      <p:pic>
        <p:nvPicPr>
          <p:cNvPr id="298" name="Google Shape;298;p16"/>
          <p:cNvPicPr preferRelativeResize="0"/>
          <p:nvPr/>
        </p:nvPicPr>
        <p:blipFill>
          <a:blip r:embed="rId4">
            <a:alphaModFix/>
          </a:blip>
          <a:stretch>
            <a:fillRect/>
          </a:stretch>
        </p:blipFill>
        <p:spPr>
          <a:xfrm>
            <a:off x="4673850" y="713938"/>
            <a:ext cx="4302801" cy="2715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17"/>
          <p:cNvSpPr txBox="1"/>
          <p:nvPr>
            <p:ph idx="1" type="subTitle"/>
          </p:nvPr>
        </p:nvSpPr>
        <p:spPr>
          <a:xfrm>
            <a:off x="169750" y="60600"/>
            <a:ext cx="4354200" cy="508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sz="1300">
                <a:latin typeface="Maven Pro SemiBold"/>
                <a:ea typeface="Maven Pro SemiBold"/>
                <a:cs typeface="Maven Pro SemiBold"/>
                <a:sym typeface="Maven Pro SemiBold"/>
              </a:rPr>
              <a:t>Parámetros Clave y su Impacto</a:t>
            </a:r>
            <a:endParaRPr sz="1300">
              <a:latin typeface="Maven Pro SemiBold"/>
              <a:ea typeface="Maven Pro SemiBold"/>
              <a:cs typeface="Maven Pro SemiBold"/>
              <a:sym typeface="Maven Pro SemiBold"/>
            </a:endParaRPr>
          </a:p>
          <a:p>
            <a:pPr indent="0" lvl="0" marL="0" rtl="0" algn="l">
              <a:spcBef>
                <a:spcPts val="0"/>
              </a:spcBef>
              <a:spcAft>
                <a:spcPts val="0"/>
              </a:spcAft>
              <a:buNone/>
            </a:pPr>
            <a:r>
              <a:t/>
            </a:r>
            <a:endParaRPr sz="1300">
              <a:latin typeface="Maven Pro SemiBold"/>
              <a:ea typeface="Maven Pro SemiBold"/>
              <a:cs typeface="Maven Pro SemiBold"/>
              <a:sym typeface="Maven Pro SemiBold"/>
            </a:endParaRPr>
          </a:p>
          <a:p>
            <a:pPr indent="-311150" lvl="0" marL="457200" rtl="0" algn="l">
              <a:spcBef>
                <a:spcPts val="0"/>
              </a:spcBef>
              <a:spcAft>
                <a:spcPts val="0"/>
              </a:spcAft>
              <a:buSzPts val="1300"/>
              <a:buAutoNum type="arabicPeriod"/>
            </a:pPr>
            <a:r>
              <a:rPr lang="es" sz="1300">
                <a:latin typeface="Maven Pro SemiBold"/>
                <a:ea typeface="Maven Pro SemiBold"/>
                <a:cs typeface="Maven Pro SemiBold"/>
                <a:sym typeface="Maven Pro SemiBold"/>
              </a:rPr>
              <a:t>n_neighbors:</a:t>
            </a:r>
            <a:r>
              <a:rPr lang="es" sz="1300">
                <a:latin typeface="Maven Pro Medium"/>
                <a:ea typeface="Maven Pro Medium"/>
                <a:cs typeface="Maven Pro Medium"/>
                <a:sym typeface="Maven Pro Medium"/>
              </a:rPr>
              <a:t> Controla el tamaño del vecindario local. Valores            bajos enfatizan estructuras locales.</a:t>
            </a:r>
            <a:endParaRPr sz="1300">
              <a:latin typeface="Maven Pro Medium"/>
              <a:ea typeface="Maven Pro Medium"/>
              <a:cs typeface="Maven Pro Medium"/>
              <a:sym typeface="Maven Pro Medium"/>
            </a:endParaRPr>
          </a:p>
          <a:p>
            <a:pPr indent="0" lvl="0" marL="457200" rtl="0" algn="l">
              <a:spcBef>
                <a:spcPts val="0"/>
              </a:spcBef>
              <a:spcAft>
                <a:spcPts val="0"/>
              </a:spcAft>
              <a:buNone/>
            </a:pPr>
            <a:r>
              <a:t/>
            </a:r>
            <a:endParaRPr sz="1300">
              <a:latin typeface="Maven Pro Medium"/>
              <a:ea typeface="Maven Pro Medium"/>
              <a:cs typeface="Maven Pro Medium"/>
              <a:sym typeface="Maven Pro Medium"/>
            </a:endParaRPr>
          </a:p>
          <a:p>
            <a:pPr indent="-311150" lvl="0" marL="457200" rtl="0" algn="just">
              <a:spcBef>
                <a:spcPts val="0"/>
              </a:spcBef>
              <a:spcAft>
                <a:spcPts val="0"/>
              </a:spcAft>
              <a:buSzPts val="1300"/>
              <a:buAutoNum type="arabicPeriod"/>
            </a:pPr>
            <a:r>
              <a:rPr lang="es" sz="1300">
                <a:latin typeface="Maven Pro SemiBold"/>
                <a:ea typeface="Maven Pro SemiBold"/>
                <a:cs typeface="Maven Pro SemiBold"/>
                <a:sym typeface="Maven Pro SemiBold"/>
              </a:rPr>
              <a:t>min_dist: </a:t>
            </a:r>
            <a:r>
              <a:rPr lang="es" sz="1300">
                <a:latin typeface="Maven Pro Medium"/>
                <a:ea typeface="Maven Pro Medium"/>
                <a:cs typeface="Maven Pro Medium"/>
                <a:sym typeface="Maven Pro Medium"/>
              </a:rPr>
              <a:t>Define la separación mínima entre puntos en baja dimensión. Valores bajos          generan clusters más densos.          </a:t>
            </a:r>
            <a:endParaRPr sz="1300">
              <a:latin typeface="Maven Pro Medium"/>
              <a:ea typeface="Maven Pro Medium"/>
              <a:cs typeface="Maven Pro Medium"/>
              <a:sym typeface="Maven Pro Medium"/>
            </a:endParaRPr>
          </a:p>
          <a:p>
            <a:pPr indent="0" lvl="0" marL="457200" rtl="0" algn="just">
              <a:spcBef>
                <a:spcPts val="0"/>
              </a:spcBef>
              <a:spcAft>
                <a:spcPts val="0"/>
              </a:spcAft>
              <a:buNone/>
            </a:pPr>
            <a:r>
              <a:rPr lang="es" sz="1300">
                <a:latin typeface="Maven Pro Medium"/>
                <a:ea typeface="Maven Pro Medium"/>
                <a:cs typeface="Maven Pro Medium"/>
                <a:sym typeface="Maven Pro Medium"/>
              </a:rPr>
              <a:t>                      </a:t>
            </a:r>
            <a:endParaRPr sz="1300">
              <a:latin typeface="Maven Pro Medium"/>
              <a:ea typeface="Maven Pro Medium"/>
              <a:cs typeface="Maven Pro Medium"/>
              <a:sym typeface="Maven Pro Medium"/>
            </a:endParaRPr>
          </a:p>
          <a:p>
            <a:pPr indent="-311150" lvl="0" marL="457200" rtl="0" algn="l">
              <a:spcBef>
                <a:spcPts val="0"/>
              </a:spcBef>
              <a:spcAft>
                <a:spcPts val="0"/>
              </a:spcAft>
              <a:buSzPts val="1300"/>
              <a:buAutoNum type="arabicPeriod"/>
            </a:pPr>
            <a:r>
              <a:rPr lang="es" sz="1300">
                <a:latin typeface="Maven Pro SemiBold"/>
                <a:ea typeface="Maven Pro SemiBold"/>
                <a:cs typeface="Maven Pro SemiBold"/>
                <a:sym typeface="Maven Pro SemiBold"/>
              </a:rPr>
              <a:t>n_components:</a:t>
            </a:r>
            <a:r>
              <a:rPr lang="es" sz="1300">
                <a:latin typeface="Maven Pro Medium"/>
                <a:ea typeface="Maven Pro Medium"/>
                <a:cs typeface="Maven Pro Medium"/>
                <a:sym typeface="Maven Pro Medium"/>
              </a:rPr>
              <a:t> Número de dimensiones de salida (2 para visualización, 3 para análisis 3D).</a:t>
            </a:r>
            <a:endParaRPr sz="1300">
              <a:latin typeface="Maven Pro Medium"/>
              <a:ea typeface="Maven Pro Medium"/>
              <a:cs typeface="Maven Pro Medium"/>
              <a:sym typeface="Maven Pro Medium"/>
            </a:endParaRPr>
          </a:p>
          <a:p>
            <a:pPr indent="0" lvl="0" marL="457200" rtl="0" algn="l">
              <a:spcBef>
                <a:spcPts val="0"/>
              </a:spcBef>
              <a:spcAft>
                <a:spcPts val="0"/>
              </a:spcAft>
              <a:buNone/>
            </a:pPr>
            <a:r>
              <a:t/>
            </a:r>
            <a:endParaRPr sz="1300">
              <a:latin typeface="Maven Pro Medium"/>
              <a:ea typeface="Maven Pro Medium"/>
              <a:cs typeface="Maven Pro Medium"/>
              <a:sym typeface="Maven Pro Medium"/>
            </a:endParaRPr>
          </a:p>
          <a:p>
            <a:pPr indent="-311150" lvl="0" marL="457200" rtl="0" algn="l">
              <a:spcBef>
                <a:spcPts val="0"/>
              </a:spcBef>
              <a:spcAft>
                <a:spcPts val="0"/>
              </a:spcAft>
              <a:buSzPts val="1300"/>
              <a:buAutoNum type="arabicPeriod"/>
            </a:pPr>
            <a:r>
              <a:rPr lang="es" sz="1300">
                <a:latin typeface="Maven Pro SemiBold"/>
                <a:ea typeface="Maven Pro SemiBold"/>
                <a:cs typeface="Maven Pro SemiBold"/>
                <a:sym typeface="Maven Pro SemiBold"/>
              </a:rPr>
              <a:t>metric: </a:t>
            </a:r>
            <a:r>
              <a:rPr lang="es" sz="1300">
                <a:latin typeface="Maven Pro Medium"/>
                <a:ea typeface="Maven Pro Medium"/>
                <a:cs typeface="Maven Pro Medium"/>
                <a:sym typeface="Maven Pro Medium"/>
              </a:rPr>
              <a:t>UMAP admite varias métricas de distancia para medir la similitud entre puntos de datos en el espacio de alta dimensión. El valor predeterminado es la distancia euclidiana, pero se puede probar con otras métricas como Manhattan, coseno, Mahalanobis, etc.</a:t>
            </a:r>
            <a:endParaRPr sz="1300">
              <a:latin typeface="Maven Pro Medium"/>
              <a:ea typeface="Maven Pro Medium"/>
              <a:cs typeface="Maven Pro Medium"/>
              <a:sym typeface="Maven Pro Medium"/>
            </a:endParaRPr>
          </a:p>
          <a:p>
            <a:pPr indent="0" lvl="0" marL="457200" rtl="0" algn="l">
              <a:spcBef>
                <a:spcPts val="0"/>
              </a:spcBef>
              <a:spcAft>
                <a:spcPts val="0"/>
              </a:spcAft>
              <a:buNone/>
            </a:pPr>
            <a:r>
              <a:t/>
            </a:r>
            <a:endParaRPr sz="1300">
              <a:latin typeface="Maven Pro Medium"/>
              <a:ea typeface="Maven Pro Medium"/>
              <a:cs typeface="Maven Pro Medium"/>
              <a:sym typeface="Maven Pro Medium"/>
            </a:endParaRPr>
          </a:p>
          <a:p>
            <a:pPr indent="-311150" lvl="0" marL="457200" rtl="0" algn="l">
              <a:spcBef>
                <a:spcPts val="0"/>
              </a:spcBef>
              <a:spcAft>
                <a:spcPts val="0"/>
              </a:spcAft>
              <a:buSzPts val="1300"/>
              <a:buAutoNum type="arabicPeriod"/>
            </a:pPr>
            <a:r>
              <a:rPr lang="es" sz="1300">
                <a:latin typeface="Maven Pro SemiBold"/>
                <a:ea typeface="Maven Pro SemiBold"/>
                <a:cs typeface="Maven Pro SemiBold"/>
                <a:sym typeface="Maven Pro SemiBold"/>
              </a:rPr>
              <a:t>random_state:</a:t>
            </a:r>
            <a:r>
              <a:rPr lang="es" sz="1300">
                <a:latin typeface="Maven Pro Medium"/>
                <a:ea typeface="Maven Pro Medium"/>
                <a:cs typeface="Maven Pro Medium"/>
                <a:sym typeface="Maven Pro Medium"/>
              </a:rPr>
              <a:t> Si se necesita tener reproducibilidad en los resultados, se puede establecer una semilla usando random_state.</a:t>
            </a:r>
            <a:endParaRPr sz="1300">
              <a:latin typeface="Maven Pro Medium"/>
              <a:ea typeface="Maven Pro Medium"/>
              <a:cs typeface="Maven Pro Medium"/>
              <a:sym typeface="Maven Pro Medium"/>
            </a:endParaRPr>
          </a:p>
          <a:p>
            <a:pPr indent="0" lvl="0" marL="0" rtl="0" algn="l">
              <a:spcBef>
                <a:spcPts val="0"/>
              </a:spcBef>
              <a:spcAft>
                <a:spcPts val="0"/>
              </a:spcAft>
              <a:buNone/>
            </a:pPr>
            <a:r>
              <a:t/>
            </a:r>
            <a:endParaRPr b="1" sz="1300"/>
          </a:p>
        </p:txBody>
      </p:sp>
      <p:pic>
        <p:nvPicPr>
          <p:cNvPr id="304" name="Google Shape;304;p17"/>
          <p:cNvPicPr preferRelativeResize="0"/>
          <p:nvPr/>
        </p:nvPicPr>
        <p:blipFill>
          <a:blip r:embed="rId3">
            <a:alphaModFix/>
          </a:blip>
          <a:stretch>
            <a:fillRect/>
          </a:stretch>
        </p:blipFill>
        <p:spPr>
          <a:xfrm>
            <a:off x="5338375" y="152400"/>
            <a:ext cx="3225800" cy="483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