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6231639e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6231639e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6231639e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6231639e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231639e0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231639e0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231639e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231639e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231639e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231639e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6231639e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6231639e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231639e0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231639e0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31639e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31639e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231639e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231639e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6231639e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6231639e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6231639e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6231639e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231639e0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231639e0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231639e0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231639e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231639e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231639e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6231639e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6231639e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drive.google.com/file/d/1swup7GE53sBFNLpDYxpJCHPPJ40ginNA/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drive.google.com/file/d/1NdxRVq8f_O-2Ow0beQU9kc8Ioou6RaST/view?usp=sharing" TargetMode="External"/><Relationship Id="rId4" Type="http://schemas.openxmlformats.org/officeDocument/2006/relationships/hyperlink" Target="https://drive.google.com/file/d/1yke31_wKoVZQWc2Zur6TaWs2561khq6M/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80525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Electricity Billing Database Management System</a:t>
            </a:r>
            <a:endParaRPr/>
          </a:p>
        </p:txBody>
      </p:sp>
      <p:sp>
        <p:nvSpPr>
          <p:cNvPr id="60" name="Google Shape;60;p13"/>
          <p:cNvSpPr txBox="1"/>
          <p:nvPr>
            <p:ph idx="1" type="subTitle"/>
          </p:nvPr>
        </p:nvSpPr>
        <p:spPr>
          <a:xfrm>
            <a:off x="4572000" y="3167500"/>
            <a:ext cx="4572000" cy="1588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202118023 - Pratik Patil</a:t>
            </a:r>
            <a:endParaRPr/>
          </a:p>
          <a:p>
            <a:pPr indent="0" lvl="0" marL="0" rtl="0" algn="l">
              <a:spcBef>
                <a:spcPts val="0"/>
              </a:spcBef>
              <a:spcAft>
                <a:spcPts val="0"/>
              </a:spcAft>
              <a:buNone/>
            </a:pPr>
            <a:r>
              <a:rPr lang="en"/>
              <a:t>202118028 - Bhavya Chandrasala</a:t>
            </a:r>
            <a:endParaRPr/>
          </a:p>
          <a:p>
            <a:pPr indent="0" lvl="0" marL="0" rtl="0" algn="l">
              <a:spcBef>
                <a:spcPts val="0"/>
              </a:spcBef>
              <a:spcAft>
                <a:spcPts val="0"/>
              </a:spcAft>
              <a:buNone/>
            </a:pPr>
            <a:r>
              <a:rPr lang="en"/>
              <a:t>202118031  - Jeffrey James</a:t>
            </a:r>
            <a:endParaRPr/>
          </a:p>
          <a:p>
            <a:pPr indent="0" lvl="0" marL="0" rtl="0" algn="l">
              <a:spcBef>
                <a:spcPts val="0"/>
              </a:spcBef>
              <a:spcAft>
                <a:spcPts val="0"/>
              </a:spcAft>
              <a:buNone/>
            </a:pPr>
            <a:r>
              <a:rPr lang="en"/>
              <a:t>202118039 - Tanya Jagyasi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311700" y="198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Arial"/>
                <a:ea typeface="Arial"/>
                <a:cs typeface="Arial"/>
                <a:sym typeface="Arial"/>
              </a:rPr>
              <a:t>2. Find the number of customers who have paid the bill using online transaction.</a:t>
            </a:r>
            <a:endParaRPr b="1">
              <a:solidFill>
                <a:schemeClr val="dk1"/>
              </a:solidFill>
              <a:latin typeface="Arial"/>
              <a:ea typeface="Arial"/>
              <a:cs typeface="Arial"/>
              <a:sym typeface="Arial"/>
            </a:endParaRPr>
          </a:p>
          <a:p>
            <a:pPr indent="0" lvl="0" marL="0" rtl="0" algn="l">
              <a:spcBef>
                <a:spcPts val="1200"/>
              </a:spcBef>
              <a:spcAft>
                <a:spcPts val="0"/>
              </a:spcAft>
              <a:buNone/>
            </a:pPr>
            <a:r>
              <a:rPr b="1" lang="en" sz="1700"/>
              <a:t>Query:</a:t>
            </a:r>
            <a:r>
              <a:rPr b="1" lang="en">
                <a:solidFill>
                  <a:schemeClr val="dk1"/>
                </a:solidFill>
              </a:rPr>
              <a:t>	</a:t>
            </a:r>
            <a:r>
              <a:rPr lang="en" sz="1600">
                <a:solidFill>
                  <a:srgbClr val="000000"/>
                </a:solidFill>
                <a:latin typeface="Arial"/>
                <a:ea typeface="Arial"/>
                <a:cs typeface="Arial"/>
                <a:sym typeface="Arial"/>
              </a:rPr>
              <a:t>select count(c.cust_id) from customer as c inner join account as a on (c.cust_id = a.cust_id) inner join payment as p on (a.account_id = p.account_id) where payment_mode = 'online';</a:t>
            </a:r>
            <a:endParaRPr sz="21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pic>
        <p:nvPicPr>
          <p:cNvPr id="126" name="Google Shape;126;p22"/>
          <p:cNvPicPr preferRelativeResize="0"/>
          <p:nvPr/>
        </p:nvPicPr>
        <p:blipFill rotWithShape="1">
          <a:blip r:embed="rId3">
            <a:alphaModFix/>
          </a:blip>
          <a:srcRect b="49577" l="22301" r="66537" t="36910"/>
          <a:stretch/>
        </p:blipFill>
        <p:spPr>
          <a:xfrm>
            <a:off x="5161775" y="2368825"/>
            <a:ext cx="2834750" cy="1790176"/>
          </a:xfrm>
          <a:prstGeom prst="rect">
            <a:avLst/>
          </a:prstGeom>
          <a:noFill/>
          <a:ln cap="flat" cmpd="sng" w="9525">
            <a:solidFill>
              <a:schemeClr val="dk1"/>
            </a:solidFill>
            <a:prstDash val="solid"/>
            <a:round/>
            <a:headEnd len="sm" w="sm" type="none"/>
            <a:tailEnd len="sm" w="sm" type="none"/>
          </a:ln>
        </p:spPr>
      </p:pic>
      <p:sp>
        <p:nvSpPr>
          <p:cNvPr id="127" name="Google Shape;127;p22"/>
          <p:cNvSpPr txBox="1"/>
          <p:nvPr/>
        </p:nvSpPr>
        <p:spPr>
          <a:xfrm>
            <a:off x="3680750" y="215467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28" name="Google Shape;128;p22"/>
          <p:cNvPicPr preferRelativeResize="0"/>
          <p:nvPr/>
        </p:nvPicPr>
        <p:blipFill>
          <a:blip r:embed="rId4">
            <a:alphaModFix/>
          </a:blip>
          <a:stretch>
            <a:fillRect/>
          </a:stretch>
        </p:blipFill>
        <p:spPr>
          <a:xfrm>
            <a:off x="434800" y="2571750"/>
            <a:ext cx="2266950" cy="201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311700" y="208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3. Show the feedback (feedback_id, feedback_date, type, cust_name) of given customer ID = 102.</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latin typeface="Arial"/>
                <a:ea typeface="Arial"/>
                <a:cs typeface="Arial"/>
                <a:sym typeface="Arial"/>
              </a:rPr>
              <a:t> 	</a:t>
            </a:r>
            <a:r>
              <a:rPr lang="en" sz="1600">
                <a:solidFill>
                  <a:schemeClr val="dk1"/>
                </a:solidFill>
                <a:latin typeface="Arial"/>
                <a:ea typeface="Arial"/>
                <a:cs typeface="Arial"/>
                <a:sym typeface="Arial"/>
              </a:rPr>
              <a:t>select c.cust_name,f.feedback_id,f.feedback_date,f.type from customer as c inner join account as a on(c.cust_id = a.cust_id) inner join feedback as f on (a.account_id = f.account_id) where c.cust_id = 102;</a:t>
            </a:r>
            <a:endParaRPr sz="1600">
              <a:solidFill>
                <a:schemeClr val="dk1"/>
              </a:solidFill>
              <a:latin typeface="Arial"/>
              <a:ea typeface="Arial"/>
              <a:cs typeface="Arial"/>
              <a:sym typeface="Arial"/>
            </a:endParaRPr>
          </a:p>
        </p:txBody>
      </p:sp>
      <p:pic>
        <p:nvPicPr>
          <p:cNvPr id="134" name="Google Shape;134;p23"/>
          <p:cNvPicPr preferRelativeResize="0"/>
          <p:nvPr/>
        </p:nvPicPr>
        <p:blipFill rotWithShape="1">
          <a:blip r:embed="rId3">
            <a:alphaModFix/>
          </a:blip>
          <a:srcRect b="45506" l="22189" r="41004" t="37111"/>
          <a:stretch/>
        </p:blipFill>
        <p:spPr>
          <a:xfrm>
            <a:off x="1836850" y="2734950"/>
            <a:ext cx="6995448" cy="1858475"/>
          </a:xfrm>
          <a:prstGeom prst="rect">
            <a:avLst/>
          </a:prstGeom>
          <a:noFill/>
          <a:ln cap="flat" cmpd="sng" w="9525">
            <a:solidFill>
              <a:schemeClr val="dk1"/>
            </a:solidFill>
            <a:prstDash val="solid"/>
            <a:round/>
            <a:headEnd len="sm" w="sm" type="none"/>
            <a:tailEnd len="sm" w="sm" type="none"/>
          </a:ln>
        </p:spPr>
      </p:pic>
      <p:sp>
        <p:nvSpPr>
          <p:cNvPr id="135" name="Google Shape;135;p23"/>
          <p:cNvSpPr txBox="1"/>
          <p:nvPr/>
        </p:nvSpPr>
        <p:spPr>
          <a:xfrm>
            <a:off x="530950" y="2281450"/>
            <a:ext cx="1305900" cy="492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311700" y="1579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202124"/>
                </a:solidFill>
                <a:latin typeface="Arial"/>
                <a:ea typeface="Arial"/>
                <a:cs typeface="Arial"/>
                <a:sym typeface="Arial"/>
              </a:rPr>
              <a:t>4. </a:t>
            </a:r>
            <a:r>
              <a:rPr b="1" lang="en" sz="1600">
                <a:solidFill>
                  <a:srgbClr val="202124"/>
                </a:solidFill>
                <a:highlight>
                  <a:srgbClr val="FFFFFF"/>
                </a:highlight>
                <a:latin typeface="Arial"/>
                <a:ea typeface="Arial"/>
                <a:cs typeface="Arial"/>
                <a:sym typeface="Arial"/>
              </a:rPr>
              <a:t>Get the details (acc_no, cust_name, area) of those customers whose maintenance was done by employee named ‘Popatlal Bhatia’.</a:t>
            </a:r>
            <a:endParaRPr b="1" sz="16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pic>
        <p:nvPicPr>
          <p:cNvPr id="141" name="Google Shape;141;p24"/>
          <p:cNvPicPr preferRelativeResize="0"/>
          <p:nvPr/>
        </p:nvPicPr>
        <p:blipFill rotWithShape="1">
          <a:blip r:embed="rId3">
            <a:alphaModFix/>
          </a:blip>
          <a:srcRect b="30509" l="22191" r="49462" t="36716"/>
          <a:stretch/>
        </p:blipFill>
        <p:spPr>
          <a:xfrm>
            <a:off x="1936400" y="2009150"/>
            <a:ext cx="4470427" cy="2907500"/>
          </a:xfrm>
          <a:prstGeom prst="rect">
            <a:avLst/>
          </a:prstGeom>
          <a:noFill/>
          <a:ln cap="flat" cmpd="sng" w="9525">
            <a:solidFill>
              <a:schemeClr val="dk1"/>
            </a:solidFill>
            <a:prstDash val="solid"/>
            <a:round/>
            <a:headEnd len="sm" w="sm" type="none"/>
            <a:tailEnd len="sm" w="sm" type="none"/>
          </a:ln>
        </p:spPr>
      </p:pic>
      <p:sp>
        <p:nvSpPr>
          <p:cNvPr id="142" name="Google Shape;142;p24"/>
          <p:cNvSpPr txBox="1"/>
          <p:nvPr/>
        </p:nvSpPr>
        <p:spPr>
          <a:xfrm>
            <a:off x="311700" y="226922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43" name="Google Shape;143;p24"/>
          <p:cNvPicPr preferRelativeResize="0"/>
          <p:nvPr/>
        </p:nvPicPr>
        <p:blipFill rotWithShape="1">
          <a:blip r:embed="rId4">
            <a:alphaModFix/>
          </a:blip>
          <a:srcRect b="11245" l="0" r="0" t="0"/>
          <a:stretch/>
        </p:blipFill>
        <p:spPr>
          <a:xfrm>
            <a:off x="6911575" y="723900"/>
            <a:ext cx="2165350" cy="1433950"/>
          </a:xfrm>
          <a:prstGeom prst="rect">
            <a:avLst/>
          </a:prstGeom>
          <a:noFill/>
          <a:ln>
            <a:noFill/>
          </a:ln>
        </p:spPr>
      </p:pic>
      <p:sp>
        <p:nvSpPr>
          <p:cNvPr id="144" name="Google Shape;144;p24"/>
          <p:cNvSpPr txBox="1"/>
          <p:nvPr/>
        </p:nvSpPr>
        <p:spPr>
          <a:xfrm>
            <a:off x="311700" y="824725"/>
            <a:ext cx="6157800" cy="11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700">
                <a:solidFill>
                  <a:schemeClr val="accent3"/>
                </a:solidFill>
                <a:latin typeface="Proxima Nova"/>
                <a:ea typeface="Proxima Nova"/>
                <a:cs typeface="Proxima Nova"/>
                <a:sym typeface="Proxima Nova"/>
              </a:rPr>
              <a:t>Query:</a:t>
            </a:r>
            <a:r>
              <a:rPr b="1" lang="en" sz="1300">
                <a:solidFill>
                  <a:schemeClr val="accent3"/>
                </a:solidFill>
                <a:latin typeface="Proxima Nova"/>
                <a:ea typeface="Proxima Nova"/>
                <a:cs typeface="Proxima Nova"/>
                <a:sym typeface="Proxima Nova"/>
              </a:rPr>
              <a:t>	</a:t>
            </a:r>
            <a:r>
              <a:rPr lang="en">
                <a:solidFill>
                  <a:schemeClr val="dk1"/>
                </a:solidFill>
              </a:rPr>
              <a:t>select a.acc_no,c.cust_name,c.area from account as a inner join customer as c on (c.cust_id = a.cust_id) inner join maintenance as m on (a.account_id = m.account_id) inner join employee as e on (e.emp_id = m.emp_id) where emp_name = 'Popatlal Bhatia';</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idx="1" type="body"/>
          </p:nvPr>
        </p:nvSpPr>
        <p:spPr>
          <a:xfrm>
            <a:off x="311700" y="1579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5. List all the customers (id, name, area, bill_amount) living in Bandra and borivali whose bill amount &gt; 2000. </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latin typeface="Arial"/>
                <a:ea typeface="Arial"/>
                <a:cs typeface="Arial"/>
                <a:sym typeface="Arial"/>
              </a:rPr>
              <a:t>	</a:t>
            </a:r>
            <a:r>
              <a:rPr lang="en" sz="1400">
                <a:solidFill>
                  <a:schemeClr val="dk1"/>
                </a:solidFill>
                <a:latin typeface="Arial"/>
                <a:ea typeface="Arial"/>
                <a:cs typeface="Arial"/>
                <a:sym typeface="Arial"/>
              </a:rPr>
              <a:t>(select c.cust_name,c.cust_id,c.area,i.bill_amount from customer as c inner join account as a on (a.cust_id = c.cust_id) inner join invoice as i on (i.account_id = a.account_id) where i.bill_amount &gt; 2000 and c.area = 'Bandra') UNION (select c.cust_name, c.cust_id,c.area,i.bill_amount from customer as c inner join account as a on (a.cust_id = c.cust_id) inner join invoice as i on (i.account_id = a.account_id) where i.bill_amount &gt; 2000 and c.area = 'Borivali');</a:t>
            </a:r>
            <a:endParaRPr sz="1400">
              <a:solidFill>
                <a:schemeClr val="dk1"/>
              </a:solidFill>
              <a:latin typeface="Arial"/>
              <a:ea typeface="Arial"/>
              <a:cs typeface="Arial"/>
              <a:sym typeface="Arial"/>
            </a:endParaRPr>
          </a:p>
        </p:txBody>
      </p:sp>
      <p:pic>
        <p:nvPicPr>
          <p:cNvPr id="150" name="Google Shape;150;p25"/>
          <p:cNvPicPr preferRelativeResize="0"/>
          <p:nvPr/>
        </p:nvPicPr>
        <p:blipFill rotWithShape="1">
          <a:blip r:embed="rId3">
            <a:alphaModFix/>
          </a:blip>
          <a:srcRect b="12109" l="22189" r="41116" t="42381"/>
          <a:stretch/>
        </p:blipFill>
        <p:spPr>
          <a:xfrm>
            <a:off x="3395525" y="2340675"/>
            <a:ext cx="4450325" cy="2635049"/>
          </a:xfrm>
          <a:prstGeom prst="rect">
            <a:avLst/>
          </a:prstGeom>
          <a:noFill/>
          <a:ln cap="flat" cmpd="sng" w="9525">
            <a:solidFill>
              <a:schemeClr val="dk1"/>
            </a:solidFill>
            <a:prstDash val="solid"/>
            <a:round/>
            <a:headEnd len="sm" w="sm" type="none"/>
            <a:tailEnd len="sm" w="sm" type="none"/>
          </a:ln>
        </p:spPr>
      </p:pic>
      <p:sp>
        <p:nvSpPr>
          <p:cNvPr id="151" name="Google Shape;151;p25"/>
          <p:cNvSpPr txBox="1"/>
          <p:nvPr/>
        </p:nvSpPr>
        <p:spPr>
          <a:xfrm>
            <a:off x="1862450" y="276072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52" name="Google Shape;152;p25"/>
          <p:cNvPicPr preferRelativeResize="0"/>
          <p:nvPr/>
        </p:nvPicPr>
        <p:blipFill>
          <a:blip r:embed="rId4">
            <a:alphaModFix/>
          </a:blip>
          <a:stretch>
            <a:fillRect/>
          </a:stretch>
        </p:blipFill>
        <p:spPr>
          <a:xfrm>
            <a:off x="252900" y="3923000"/>
            <a:ext cx="2720725" cy="83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311700" y="107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dk1"/>
                </a:solidFill>
                <a:latin typeface="Arial"/>
                <a:ea typeface="Arial"/>
                <a:cs typeface="Arial"/>
                <a:sym typeface="Arial"/>
              </a:rPr>
              <a:t>6. List the name, id and area of customer whose maintenance status are completed and feedback type is poor.</a:t>
            </a:r>
            <a:endParaRPr b="1" sz="1700">
              <a:solidFill>
                <a:schemeClr val="dk1"/>
              </a:solidFill>
              <a:latin typeface="Arial"/>
              <a:ea typeface="Arial"/>
              <a:cs typeface="Arial"/>
              <a:sym typeface="Arial"/>
            </a:endParaRPr>
          </a:p>
          <a:p>
            <a:pPr indent="0" lvl="0" marL="0" rtl="0" algn="l">
              <a:spcBef>
                <a:spcPts val="1200"/>
              </a:spcBef>
              <a:spcAft>
                <a:spcPts val="1200"/>
              </a:spcAft>
              <a:buNone/>
            </a:pPr>
            <a:r>
              <a:rPr b="1" lang="en"/>
              <a:t>Query:</a:t>
            </a:r>
            <a:r>
              <a:rPr lang="en"/>
              <a:t>	</a:t>
            </a:r>
            <a:r>
              <a:rPr lang="en" sz="1400">
                <a:solidFill>
                  <a:schemeClr val="dk1"/>
                </a:solidFill>
                <a:latin typeface="Arial"/>
                <a:ea typeface="Arial"/>
                <a:cs typeface="Arial"/>
                <a:sym typeface="Arial"/>
              </a:rPr>
              <a:t>(select DISTINCT c.cust_id,c.cust_name,c.area from customer as c inner join account as a on (a.cust_id = c.cust_id) inner join maintenance as m on (m.account_id = a.account_id) where m.maintenance_status = 'completed') INTERSECT (select DISTINCT c.cust_id,c.cust_name,c.area from customer as c inner join account as a on (a.cust_id = c.cust_id) inner join feedback as f on (f.account_id = a.account_id) where f.type = 'Poor')</a:t>
            </a:r>
            <a:endParaRPr sz="1400">
              <a:solidFill>
                <a:schemeClr val="dk1"/>
              </a:solidFill>
              <a:latin typeface="Arial"/>
              <a:ea typeface="Arial"/>
              <a:cs typeface="Arial"/>
              <a:sym typeface="Arial"/>
            </a:endParaRPr>
          </a:p>
        </p:txBody>
      </p:sp>
      <p:pic>
        <p:nvPicPr>
          <p:cNvPr id="158" name="Google Shape;158;p26"/>
          <p:cNvPicPr preferRelativeResize="0"/>
          <p:nvPr/>
        </p:nvPicPr>
        <p:blipFill rotWithShape="1">
          <a:blip r:embed="rId3">
            <a:alphaModFix/>
          </a:blip>
          <a:srcRect b="33008" l="22569" r="48807" t="43245"/>
          <a:stretch/>
        </p:blipFill>
        <p:spPr>
          <a:xfrm>
            <a:off x="3355325" y="2360775"/>
            <a:ext cx="4972723" cy="2320650"/>
          </a:xfrm>
          <a:prstGeom prst="rect">
            <a:avLst/>
          </a:prstGeom>
          <a:noFill/>
          <a:ln cap="flat" cmpd="sng" w="9525">
            <a:solidFill>
              <a:schemeClr val="dk1"/>
            </a:solidFill>
            <a:prstDash val="solid"/>
            <a:round/>
            <a:headEnd len="sm" w="sm" type="none"/>
            <a:tailEnd len="sm" w="sm" type="none"/>
          </a:ln>
        </p:spPr>
      </p:pic>
      <p:sp>
        <p:nvSpPr>
          <p:cNvPr id="159" name="Google Shape;159;p26"/>
          <p:cNvSpPr txBox="1"/>
          <p:nvPr/>
        </p:nvSpPr>
        <p:spPr>
          <a:xfrm>
            <a:off x="1611300" y="2863100"/>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351C75"/>
              </a:buClr>
              <a:buSzPct val="100000"/>
              <a:buChar char="➢"/>
            </a:pPr>
            <a:r>
              <a:rPr b="1" lang="en">
                <a:solidFill>
                  <a:srgbClr val="351C75"/>
                </a:solidFill>
              </a:rPr>
              <a:t>Conclusion and Learning:</a:t>
            </a:r>
            <a:endParaRPr b="1">
              <a:solidFill>
                <a:srgbClr val="351C75"/>
              </a:solidFill>
            </a:endParaRPr>
          </a:p>
        </p:txBody>
      </p:sp>
      <p:pic>
        <p:nvPicPr>
          <p:cNvPr id="165" name="Google Shape;165;p27"/>
          <p:cNvPicPr preferRelativeResize="0"/>
          <p:nvPr/>
        </p:nvPicPr>
        <p:blipFill>
          <a:blip r:embed="rId3">
            <a:alphaModFix/>
          </a:blip>
          <a:stretch>
            <a:fillRect/>
          </a:stretch>
        </p:blipFill>
        <p:spPr>
          <a:xfrm>
            <a:off x="7008163" y="5788"/>
            <a:ext cx="2143125" cy="2143125"/>
          </a:xfrm>
          <a:prstGeom prst="rect">
            <a:avLst/>
          </a:prstGeom>
          <a:noFill/>
          <a:ln>
            <a:noFill/>
          </a:ln>
        </p:spPr>
      </p:pic>
      <p:sp>
        <p:nvSpPr>
          <p:cNvPr id="166" name="Google Shape;166;p27"/>
          <p:cNvSpPr txBox="1"/>
          <p:nvPr>
            <p:ph idx="1" type="body"/>
          </p:nvPr>
        </p:nvSpPr>
        <p:spPr>
          <a:xfrm>
            <a:off x="311700" y="1152475"/>
            <a:ext cx="7745100" cy="3621900"/>
          </a:xfrm>
          <a:prstGeom prst="rect">
            <a:avLst/>
          </a:prstGeom>
        </p:spPr>
        <p:txBody>
          <a:bodyPr anchorCtr="0" anchor="t" bIns="91425" lIns="91425" spcFirstLastPara="1" rIns="91425" wrap="square" tIns="91425">
            <a:noAutofit/>
          </a:bodyPr>
          <a:lstStyle/>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tried to develop a system that can be a great help for the owner of any referred household i.e., the customer to receive bill from the electricity board.</a:t>
            </a:r>
            <a:endParaRPr sz="14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rPr lang="en" sz="1450">
                <a:solidFill>
                  <a:srgbClr val="000000"/>
                </a:solidFill>
                <a:highlight>
                  <a:srgbClr val="FFFFFF"/>
                </a:highlight>
                <a:latin typeface="Arial"/>
                <a:ea typeface="Arial"/>
                <a:cs typeface="Arial"/>
                <a:sym typeface="Arial"/>
              </a:rPr>
              <a:t>And also help the Electricity board to maintain records of customer bills.</a:t>
            </a:r>
            <a:endParaRPr sz="1450">
              <a:solidFill>
                <a:srgbClr val="000000"/>
              </a:solidFill>
              <a:highlight>
                <a:srgbClr val="FFFFFF"/>
              </a:highlight>
              <a:latin typeface="Arial"/>
              <a:ea typeface="Arial"/>
              <a:cs typeface="Arial"/>
              <a:sym typeface="Arial"/>
            </a:endParaRPr>
          </a:p>
          <a:p>
            <a:pPr indent="0" lvl="0" marL="457200" rtl="0" algn="l">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We have left all the options open so that if there is any other future requirement in the system by the admin or user for the enhancement of the system then it is possible to implement them.</a:t>
            </a:r>
            <a:endParaRPr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320675" lvl="0" marL="457200" rtl="0" algn="l">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Though this project we got to know different entities </a:t>
            </a:r>
            <a:r>
              <a:rPr lang="en" sz="1450">
                <a:solidFill>
                  <a:srgbClr val="000000"/>
                </a:solidFill>
                <a:highlight>
                  <a:srgbClr val="FFFFFF"/>
                </a:highlight>
                <a:latin typeface="Arial"/>
                <a:ea typeface="Arial"/>
                <a:cs typeface="Arial"/>
                <a:sym typeface="Arial"/>
              </a:rPr>
              <a:t>involved</a:t>
            </a:r>
            <a:r>
              <a:rPr lang="en" sz="1450">
                <a:solidFill>
                  <a:srgbClr val="000000"/>
                </a:solidFill>
                <a:highlight>
                  <a:srgbClr val="FFFFFF"/>
                </a:highlight>
                <a:latin typeface="Arial"/>
                <a:ea typeface="Arial"/>
                <a:cs typeface="Arial"/>
                <a:sym typeface="Arial"/>
              </a:rPr>
              <a:t> in this system and how effortlessly this system works in real life. Customer details and his bills of previous </a:t>
            </a:r>
            <a:r>
              <a:rPr lang="en" sz="1450">
                <a:solidFill>
                  <a:srgbClr val="000000"/>
                </a:solidFill>
                <a:highlight>
                  <a:srgbClr val="FFFFFF"/>
                </a:highlight>
                <a:latin typeface="Arial"/>
                <a:ea typeface="Arial"/>
                <a:cs typeface="Arial"/>
                <a:sym typeface="Arial"/>
              </a:rPr>
              <a:t>transactions</a:t>
            </a:r>
            <a:r>
              <a:rPr lang="en" sz="1450">
                <a:solidFill>
                  <a:srgbClr val="000000"/>
                </a:solidFill>
                <a:highlight>
                  <a:srgbClr val="FFFFFF"/>
                </a:highlight>
                <a:latin typeface="Arial"/>
                <a:ea typeface="Arial"/>
                <a:cs typeface="Arial"/>
                <a:sym typeface="Arial"/>
              </a:rPr>
              <a:t> are displayed in a decent manner to his/her account. In this project we came to know that how the electricity company database stores the data and how the entities are linked to each other.</a:t>
            </a: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p:nvPr/>
        </p:nvSpPr>
        <p:spPr>
          <a:xfrm>
            <a:off x="632513" y="2043999"/>
            <a:ext cx="7878987" cy="1055503"/>
          </a:xfrm>
          <a:prstGeom prst="rect">
            <a:avLst/>
          </a:prstGeom>
        </p:spPr>
        <p:txBody>
          <a:bodyPr>
            <a:prstTxWarp prst="textPlain"/>
          </a:bodyPr>
          <a:lstStyle/>
          <a:p>
            <a:pPr lvl="0" algn="ctr"/>
            <a:r>
              <a:rPr b="0" i="0">
                <a:ln cap="flat" cmpd="sng" w="9525">
                  <a:solidFill>
                    <a:srgbClr val="FF9900"/>
                  </a:solidFill>
                  <a:prstDash val="solid"/>
                  <a:round/>
                  <a:headEnd len="sm" w="sm" type="none"/>
                  <a:tailEnd len="sm" w="sm" type="none"/>
                </a:ln>
                <a:gradFill>
                  <a:gsLst>
                    <a:gs pos="0">
                      <a:srgbClr val="F5D0D0"/>
                    </a:gs>
                    <a:gs pos="100000">
                      <a:srgbClr val="D96868"/>
                    </a:gs>
                  </a:gsLst>
                  <a:lin ang="5400012" scaled="0"/>
                </a:gradFill>
                <a:latin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345275" y="120550"/>
            <a:ext cx="2632200" cy="653100"/>
          </a:xfrm>
          <a:prstGeom prst="rect">
            <a:avLst/>
          </a:prstGeom>
          <a:solidFill>
            <a:schemeClr val="lt1"/>
          </a:solidFill>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780">
                <a:latin typeface="Times New Roman"/>
                <a:ea typeface="Times New Roman"/>
                <a:cs typeface="Times New Roman"/>
                <a:sym typeface="Times New Roman"/>
              </a:rPr>
              <a:t>INDEX</a:t>
            </a:r>
            <a:endParaRPr sz="3780">
              <a:latin typeface="Times New Roman"/>
              <a:ea typeface="Times New Roman"/>
              <a:cs typeface="Times New Roman"/>
              <a:sym typeface="Times New Roman"/>
            </a:endParaRPr>
          </a:p>
        </p:txBody>
      </p:sp>
      <p:sp>
        <p:nvSpPr>
          <p:cNvPr id="66" name="Google Shape;66;p14"/>
          <p:cNvSpPr txBox="1"/>
          <p:nvPr>
            <p:ph idx="1" type="subTitle"/>
          </p:nvPr>
        </p:nvSpPr>
        <p:spPr>
          <a:xfrm>
            <a:off x="255450" y="1112225"/>
            <a:ext cx="4045200" cy="40500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Description   </a:t>
            </a:r>
            <a:endParaRPr b="1" sz="1700">
              <a:solidFill>
                <a:schemeClr val="dk1"/>
              </a:solidFill>
              <a:latin typeface="Arial"/>
              <a:ea typeface="Arial"/>
              <a:cs typeface="Arial"/>
              <a:sym typeface="Arial"/>
            </a:endParaRPr>
          </a:p>
          <a:p>
            <a:pPr indent="0" lvl="0" marL="457200" rtl="0" algn="l">
              <a:spcBef>
                <a:spcPts val="0"/>
              </a:spcBef>
              <a:spcAft>
                <a:spcPts val="0"/>
              </a:spcAft>
              <a:buNone/>
            </a:pPr>
            <a:r>
              <a:rPr b="1" lang="en" sz="1700">
                <a:solidFill>
                  <a:schemeClr val="dk1"/>
                </a:solidFill>
                <a:latin typeface="Arial"/>
                <a:ea typeface="Arial"/>
                <a:cs typeface="Arial"/>
                <a:sym typeface="Arial"/>
              </a:rPr>
              <a:t>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Problem Statement</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Entity Relationship Diagram</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Schema Diagram</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SQL DDL Model</a:t>
            </a:r>
            <a:endParaRPr b="1" sz="1700">
              <a:solidFill>
                <a:schemeClr val="dk1"/>
              </a:solidFill>
              <a:latin typeface="Arial"/>
              <a:ea typeface="Arial"/>
              <a:cs typeface="Arial"/>
              <a:sym typeface="Arial"/>
            </a:endParaRPr>
          </a:p>
          <a:p>
            <a:pPr indent="0" lvl="0" marL="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SQL DML Model</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Functional Requirements </a:t>
            </a:r>
            <a:endParaRPr b="1" sz="1700">
              <a:solidFill>
                <a:schemeClr val="dk1"/>
              </a:solidFill>
              <a:latin typeface="Arial"/>
              <a:ea typeface="Arial"/>
              <a:cs typeface="Arial"/>
              <a:sym typeface="Arial"/>
            </a:endParaRPr>
          </a:p>
          <a:p>
            <a:pPr indent="0" lvl="0" marL="457200" rtl="0" algn="l">
              <a:spcBef>
                <a:spcPts val="0"/>
              </a:spcBef>
              <a:spcAft>
                <a:spcPts val="0"/>
              </a:spcAft>
              <a:buNone/>
            </a:pPr>
            <a:r>
              <a:t/>
            </a:r>
            <a:endParaRPr b="1" sz="1700">
              <a:solidFill>
                <a:schemeClr val="dk1"/>
              </a:solidFill>
              <a:latin typeface="Arial"/>
              <a:ea typeface="Arial"/>
              <a:cs typeface="Arial"/>
              <a:sym typeface="Arial"/>
            </a:endParaRPr>
          </a:p>
          <a:p>
            <a:pPr indent="-336550" lvl="0" marL="457200" rtl="0" algn="l">
              <a:spcBef>
                <a:spcPts val="0"/>
              </a:spcBef>
              <a:spcAft>
                <a:spcPts val="0"/>
              </a:spcAft>
              <a:buClr>
                <a:schemeClr val="dk1"/>
              </a:buClr>
              <a:buSzPts val="1700"/>
              <a:buFont typeface="Arial"/>
              <a:buAutoNum type="arabicPeriod"/>
            </a:pPr>
            <a:r>
              <a:rPr b="1" lang="en" sz="1700">
                <a:solidFill>
                  <a:schemeClr val="dk1"/>
                </a:solidFill>
                <a:latin typeface="Arial"/>
                <a:ea typeface="Arial"/>
                <a:cs typeface="Arial"/>
                <a:sym typeface="Arial"/>
              </a:rPr>
              <a:t>Conclusion and learning</a:t>
            </a:r>
            <a:endParaRPr b="1" sz="1700">
              <a:solidFill>
                <a:schemeClr val="dk1"/>
              </a:solidFill>
              <a:latin typeface="Arial"/>
              <a:ea typeface="Arial"/>
              <a:cs typeface="Arial"/>
              <a:sym typeface="Arial"/>
            </a:endParaRPr>
          </a:p>
        </p:txBody>
      </p:sp>
      <p:sp>
        <p:nvSpPr>
          <p:cNvPr id="67" name="Google Shape;67;p14"/>
          <p:cNvSpPr txBox="1"/>
          <p:nvPr>
            <p:ph idx="2" type="body"/>
          </p:nvPr>
        </p:nvSpPr>
        <p:spPr>
          <a:xfrm>
            <a:off x="4801825" y="1064875"/>
            <a:ext cx="3901200" cy="384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100"/>
              <a:t>                                </a:t>
            </a:r>
            <a:r>
              <a:rPr lang="en" sz="2100"/>
              <a:t> 03</a:t>
            </a:r>
            <a:endParaRPr sz="2100"/>
          </a:p>
          <a:p>
            <a:pPr indent="0" lvl="0" marL="0" rtl="0" algn="l">
              <a:lnSpc>
                <a:spcPct val="100000"/>
              </a:lnSpc>
              <a:spcBef>
                <a:spcPts val="1200"/>
              </a:spcBef>
              <a:spcAft>
                <a:spcPts val="0"/>
              </a:spcAft>
              <a:buNone/>
            </a:pPr>
            <a:r>
              <a:rPr lang="en" sz="2100"/>
              <a:t>                                 04</a:t>
            </a:r>
            <a:endParaRPr sz="2100"/>
          </a:p>
          <a:p>
            <a:pPr indent="0" lvl="0" marL="0" rtl="0" algn="l">
              <a:lnSpc>
                <a:spcPct val="100000"/>
              </a:lnSpc>
              <a:spcBef>
                <a:spcPts val="1200"/>
              </a:spcBef>
              <a:spcAft>
                <a:spcPts val="0"/>
              </a:spcAft>
              <a:buNone/>
            </a:pPr>
            <a:r>
              <a:rPr lang="en" sz="2100"/>
              <a:t>                                 05</a:t>
            </a:r>
            <a:endParaRPr sz="2100"/>
          </a:p>
          <a:p>
            <a:pPr indent="0" lvl="0" marL="0" rtl="0" algn="l">
              <a:lnSpc>
                <a:spcPct val="100000"/>
              </a:lnSpc>
              <a:spcBef>
                <a:spcPts val="1200"/>
              </a:spcBef>
              <a:spcAft>
                <a:spcPts val="0"/>
              </a:spcAft>
              <a:buNone/>
            </a:pPr>
            <a:r>
              <a:rPr lang="en" sz="2100"/>
              <a:t>                                 06</a:t>
            </a:r>
            <a:endParaRPr sz="2100"/>
          </a:p>
          <a:p>
            <a:pPr indent="0" lvl="0" marL="0" rtl="0" algn="l">
              <a:lnSpc>
                <a:spcPct val="100000"/>
              </a:lnSpc>
              <a:spcBef>
                <a:spcPts val="1200"/>
              </a:spcBef>
              <a:spcAft>
                <a:spcPts val="0"/>
              </a:spcAft>
              <a:buNone/>
            </a:pPr>
            <a:r>
              <a:rPr lang="en" sz="2100"/>
              <a:t>                                 07</a:t>
            </a:r>
            <a:endParaRPr sz="2100"/>
          </a:p>
          <a:p>
            <a:pPr indent="457200" lvl="0" marL="1828800" rtl="0" algn="l">
              <a:lnSpc>
                <a:spcPct val="100000"/>
              </a:lnSpc>
              <a:spcBef>
                <a:spcPts val="1200"/>
              </a:spcBef>
              <a:spcAft>
                <a:spcPts val="0"/>
              </a:spcAft>
              <a:buNone/>
            </a:pPr>
            <a:r>
              <a:rPr lang="en" sz="2100"/>
              <a:t>08</a:t>
            </a:r>
            <a:endParaRPr sz="2100"/>
          </a:p>
          <a:p>
            <a:pPr indent="0" lvl="0" marL="0" rtl="0" algn="l">
              <a:lnSpc>
                <a:spcPct val="100000"/>
              </a:lnSpc>
              <a:spcBef>
                <a:spcPts val="1200"/>
              </a:spcBef>
              <a:spcAft>
                <a:spcPts val="0"/>
              </a:spcAft>
              <a:buNone/>
            </a:pPr>
            <a:r>
              <a:rPr lang="en" sz="2100"/>
              <a:t>                                 09</a:t>
            </a:r>
            <a:endParaRPr sz="2100"/>
          </a:p>
          <a:p>
            <a:pPr indent="0" lvl="0" marL="0" rtl="0" algn="l">
              <a:lnSpc>
                <a:spcPct val="100000"/>
              </a:lnSpc>
              <a:spcBef>
                <a:spcPts val="1200"/>
              </a:spcBef>
              <a:spcAft>
                <a:spcPts val="1200"/>
              </a:spcAft>
              <a:buNone/>
            </a:pPr>
            <a:r>
              <a:rPr lang="en" sz="2100"/>
              <a:t>                                 15</a:t>
            </a:r>
            <a:endParaRPr sz="2100"/>
          </a:p>
        </p:txBody>
      </p:sp>
      <p:sp>
        <p:nvSpPr>
          <p:cNvPr id="68" name="Google Shape;68;p14"/>
          <p:cNvSpPr txBox="1"/>
          <p:nvPr/>
        </p:nvSpPr>
        <p:spPr>
          <a:xfrm>
            <a:off x="6311000" y="557025"/>
            <a:ext cx="1994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lt1"/>
                </a:solidFill>
                <a:latin typeface="Proxima Nova"/>
                <a:ea typeface="Proxima Nova"/>
                <a:cs typeface="Proxima Nova"/>
                <a:sym typeface="Proxima Nova"/>
              </a:rPr>
              <a:t>Page No </a:t>
            </a:r>
            <a:endParaRPr sz="1500">
              <a:solidFill>
                <a:schemeClr val="lt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351C75"/>
              </a:buClr>
              <a:buSzPct val="100000"/>
              <a:buChar char="➢"/>
            </a:pPr>
            <a:r>
              <a:rPr b="1" lang="en">
                <a:solidFill>
                  <a:srgbClr val="351C75"/>
                </a:solidFill>
              </a:rPr>
              <a:t>Description</a:t>
            </a:r>
            <a:endParaRPr b="1">
              <a:solidFill>
                <a:srgbClr val="351C75"/>
              </a:solidFill>
            </a:endParaRPr>
          </a:p>
        </p:txBody>
      </p:sp>
      <p:pic>
        <p:nvPicPr>
          <p:cNvPr id="74" name="Google Shape;74;p15"/>
          <p:cNvPicPr preferRelativeResize="0"/>
          <p:nvPr/>
        </p:nvPicPr>
        <p:blipFill>
          <a:blip r:embed="rId3">
            <a:alphaModFix/>
          </a:blip>
          <a:stretch>
            <a:fillRect/>
          </a:stretch>
        </p:blipFill>
        <p:spPr>
          <a:xfrm>
            <a:off x="7348450" y="445025"/>
            <a:ext cx="1542050" cy="1611518"/>
          </a:xfrm>
          <a:prstGeom prst="rect">
            <a:avLst/>
          </a:prstGeom>
          <a:noFill/>
          <a:ln>
            <a:noFill/>
          </a:ln>
          <a:effectLst>
            <a:outerShdw blurRad="200025" rotWithShape="0" algn="bl" dir="3300000" dist="123825">
              <a:srgbClr val="000000">
                <a:alpha val="57000"/>
              </a:srgbClr>
            </a:outerShdw>
          </a:effectLst>
        </p:spPr>
      </p:pic>
      <p:pic>
        <p:nvPicPr>
          <p:cNvPr id="75" name="Google Shape;75;p15"/>
          <p:cNvPicPr preferRelativeResize="0"/>
          <p:nvPr/>
        </p:nvPicPr>
        <p:blipFill>
          <a:blip r:embed="rId4">
            <a:alphaModFix/>
          </a:blip>
          <a:stretch>
            <a:fillRect/>
          </a:stretch>
        </p:blipFill>
        <p:spPr>
          <a:xfrm>
            <a:off x="90425" y="3255763"/>
            <a:ext cx="2705100" cy="1685925"/>
          </a:xfrm>
          <a:prstGeom prst="rect">
            <a:avLst/>
          </a:prstGeom>
          <a:noFill/>
          <a:ln>
            <a:noFill/>
          </a:ln>
        </p:spPr>
      </p:pic>
      <p:sp>
        <p:nvSpPr>
          <p:cNvPr id="76" name="Google Shape;76;p15"/>
          <p:cNvSpPr txBox="1"/>
          <p:nvPr>
            <p:ph idx="1" type="body"/>
          </p:nvPr>
        </p:nvSpPr>
        <p:spPr>
          <a:xfrm>
            <a:off x="311700" y="1295925"/>
            <a:ext cx="8578800" cy="34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Arial"/>
                <a:ea typeface="Arial"/>
                <a:cs typeface="Arial"/>
                <a:sym typeface="Arial"/>
              </a:rPr>
              <a:t>The National Grid is the high-voltage electricity transmission network in India,</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connecting power stations and major substations, ensuring that electricity generated</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en" sz="1400">
                <a:solidFill>
                  <a:schemeClr val="dk1"/>
                </a:solidFill>
                <a:latin typeface="Arial"/>
                <a:ea typeface="Arial"/>
                <a:cs typeface="Arial"/>
                <a:sym typeface="Arial"/>
              </a:rPr>
              <a:t>anywhere in India can be used to satisfy demand elsewhere.</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Electric supply is done all over the country as electricity is a basic need for today’s</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world. As a result, even in cities, a huge amount of data is generated by households</a:t>
            </a:r>
            <a:endParaRPr sz="1400">
              <a:solidFill>
                <a:schemeClr val="dk1"/>
              </a:solidFill>
              <a:latin typeface="Arial"/>
              <a:ea typeface="Arial"/>
              <a:cs typeface="Arial"/>
              <a:sym typeface="Arial"/>
            </a:endParaRPr>
          </a:p>
          <a:p>
            <a:pPr indent="0" lvl="0" marL="914400" rtl="0" algn="r">
              <a:spcBef>
                <a:spcPts val="1200"/>
              </a:spcBef>
              <a:spcAft>
                <a:spcPts val="0"/>
              </a:spcAft>
              <a:buNone/>
            </a:pPr>
            <a:r>
              <a:rPr lang="en" sz="1400">
                <a:solidFill>
                  <a:schemeClr val="dk1"/>
                </a:solidFill>
                <a:latin typeface="Arial"/>
                <a:ea typeface="Arial"/>
                <a:cs typeface="Arial"/>
                <a:sym typeface="Arial"/>
              </a:rPr>
              <a:t>that consume electricity for their daily needs.</a:t>
            </a:r>
            <a:endParaRPr sz="1400">
              <a:solidFill>
                <a:schemeClr val="dk1"/>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21925" y="210950"/>
            <a:ext cx="8410500" cy="6531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351C75"/>
              </a:buClr>
              <a:buSzPts val="2500"/>
              <a:buChar char="➢"/>
            </a:pPr>
            <a:r>
              <a:rPr b="1" lang="en" sz="2500">
                <a:solidFill>
                  <a:srgbClr val="351C75"/>
                </a:solidFill>
              </a:rPr>
              <a:t>Problem Statement</a:t>
            </a:r>
            <a:endParaRPr b="1" sz="2500">
              <a:solidFill>
                <a:srgbClr val="351C75"/>
              </a:solidFill>
            </a:endParaRPr>
          </a:p>
        </p:txBody>
      </p:sp>
      <p:sp>
        <p:nvSpPr>
          <p:cNvPr id="82" name="Google Shape;82;p16"/>
          <p:cNvSpPr txBox="1"/>
          <p:nvPr>
            <p:ph idx="1" type="body"/>
          </p:nvPr>
        </p:nvSpPr>
        <p:spPr>
          <a:xfrm>
            <a:off x="311700" y="1145225"/>
            <a:ext cx="8520600" cy="3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Arial"/>
                <a:ea typeface="Arial"/>
                <a:cs typeface="Arial"/>
                <a:sym typeface="Arial"/>
              </a:rPr>
              <a:t>Now a days people find it very difficult to keep the records of their electric bill payments. This system will help them to keep track of their payments. </a:t>
            </a: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Problems like:-</a:t>
            </a:r>
            <a:endParaRPr>
              <a:solidFill>
                <a:schemeClr val="dk1"/>
              </a:solidFill>
              <a:latin typeface="Arial"/>
              <a:ea typeface="Arial"/>
              <a:cs typeface="Arial"/>
              <a:sym typeface="Arial"/>
            </a:endParaRPr>
          </a:p>
          <a:p>
            <a:pPr indent="-342900" lvl="0" marL="457200" rtl="0" algn="l">
              <a:spcBef>
                <a:spcPts val="1200"/>
              </a:spcBef>
              <a:spcAft>
                <a:spcPts val="0"/>
              </a:spcAft>
              <a:buClr>
                <a:schemeClr val="dk1"/>
              </a:buClr>
              <a:buSzPts val="1800"/>
              <a:buFont typeface="Arial"/>
              <a:buChar char="●"/>
            </a:pPr>
            <a:r>
              <a:rPr lang="en">
                <a:solidFill>
                  <a:schemeClr val="dk1"/>
                </a:solidFill>
                <a:latin typeface="Arial"/>
                <a:ea typeface="Arial"/>
                <a:cs typeface="Arial"/>
                <a:sym typeface="Arial"/>
              </a:rPr>
              <a:t>Record of Payments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Maintenance of Meters </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To keep the tracks of employee</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Invoice generation  </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latin typeface="Arial"/>
              <a:ea typeface="Arial"/>
              <a:cs typeface="Arial"/>
              <a:sym typeface="Arial"/>
            </a:endParaRPr>
          </a:p>
        </p:txBody>
      </p:sp>
      <p:pic>
        <p:nvPicPr>
          <p:cNvPr id="83" name="Google Shape;83;p16"/>
          <p:cNvPicPr preferRelativeResize="0"/>
          <p:nvPr/>
        </p:nvPicPr>
        <p:blipFill>
          <a:blip r:embed="rId3">
            <a:alphaModFix/>
          </a:blip>
          <a:stretch>
            <a:fillRect/>
          </a:stretch>
        </p:blipFill>
        <p:spPr>
          <a:xfrm>
            <a:off x="4929654" y="2011679"/>
            <a:ext cx="3561100" cy="2369725"/>
          </a:xfrm>
          <a:prstGeom prst="rect">
            <a:avLst/>
          </a:prstGeom>
          <a:noFill/>
          <a:ln>
            <a:noFill/>
          </a:ln>
          <a:effectLst>
            <a:outerShdw blurRad="300038" rotWithShape="0" algn="bl" dir="1560000" dist="104775">
              <a:srgbClr val="000000">
                <a:alpha val="46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71700" y="0"/>
            <a:ext cx="8148900" cy="7953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51C75"/>
              </a:buClr>
              <a:buSzPts val="2000"/>
              <a:buChar char="➢"/>
            </a:pPr>
            <a:r>
              <a:rPr b="1" lang="en" sz="2000">
                <a:solidFill>
                  <a:srgbClr val="351C75"/>
                </a:solidFill>
              </a:rPr>
              <a:t>Entity Relationship Diagram</a:t>
            </a:r>
            <a:endParaRPr b="1" sz="2000">
              <a:solidFill>
                <a:srgbClr val="351C75"/>
              </a:solidFill>
            </a:endParaRPr>
          </a:p>
        </p:txBody>
      </p:sp>
      <p:pic>
        <p:nvPicPr>
          <p:cNvPr id="89" name="Google Shape;89;p17"/>
          <p:cNvPicPr preferRelativeResize="0"/>
          <p:nvPr/>
        </p:nvPicPr>
        <p:blipFill rotWithShape="1">
          <a:blip r:embed="rId3">
            <a:alphaModFix/>
          </a:blip>
          <a:srcRect b="0" l="0" r="0" t="0"/>
          <a:stretch/>
        </p:blipFill>
        <p:spPr>
          <a:xfrm>
            <a:off x="805624" y="547300"/>
            <a:ext cx="7532723" cy="4347499"/>
          </a:xfrm>
          <a:prstGeom prst="rect">
            <a:avLst/>
          </a:prstGeom>
          <a:noFill/>
          <a:ln cap="flat" cmpd="sng" w="19050">
            <a:solidFill>
              <a:schemeClr val="dk1"/>
            </a:solidFill>
            <a:prstDash val="solid"/>
            <a:round/>
            <a:headEnd len="sm" w="sm" type="none"/>
            <a:tailEnd len="sm" w="sm" type="none"/>
          </a:ln>
          <a:effectLst>
            <a:outerShdw rotWithShape="0" algn="bl" dir="3660000" dist="28575">
              <a:srgbClr val="000000">
                <a:alpha val="97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41550" y="0"/>
            <a:ext cx="8298600" cy="57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51C75"/>
              </a:buClr>
              <a:buSzPts val="2000"/>
              <a:buChar char="➢"/>
            </a:pPr>
            <a:r>
              <a:rPr b="1" lang="en" sz="2000">
                <a:solidFill>
                  <a:srgbClr val="351C75"/>
                </a:solidFill>
              </a:rPr>
              <a:t>Schema Diagram</a:t>
            </a:r>
            <a:endParaRPr b="1" sz="2000">
              <a:solidFill>
                <a:srgbClr val="351C75"/>
              </a:solidFill>
            </a:endParaRPr>
          </a:p>
        </p:txBody>
      </p:sp>
      <p:pic>
        <p:nvPicPr>
          <p:cNvPr id="95" name="Google Shape;95;p18"/>
          <p:cNvPicPr preferRelativeResize="0"/>
          <p:nvPr/>
        </p:nvPicPr>
        <p:blipFill>
          <a:blip r:embed="rId3">
            <a:alphaModFix/>
          </a:blip>
          <a:stretch>
            <a:fillRect/>
          </a:stretch>
        </p:blipFill>
        <p:spPr>
          <a:xfrm>
            <a:off x="820713" y="434000"/>
            <a:ext cx="7502577" cy="4516926"/>
          </a:xfrm>
          <a:prstGeom prst="rect">
            <a:avLst/>
          </a:prstGeom>
          <a:noFill/>
          <a:ln cap="flat" cmpd="sng" w="19050">
            <a:solidFill>
              <a:schemeClr val="dk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206450" y="783575"/>
            <a:ext cx="4253400" cy="42855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sz="2000">
                <a:latin typeface="Arial"/>
                <a:ea typeface="Arial"/>
                <a:cs typeface="Arial"/>
                <a:sym typeface="Arial"/>
              </a:rPr>
              <a:t>C</a:t>
            </a:r>
            <a:r>
              <a:rPr b="1" lang="en" sz="2000">
                <a:latin typeface="Arial"/>
                <a:ea typeface="Arial"/>
                <a:cs typeface="Arial"/>
                <a:sym typeface="Arial"/>
              </a:rPr>
              <a:t>ustomer</a:t>
            </a:r>
            <a:endParaRPr b="1" sz="2000">
              <a:latin typeface="Arial"/>
              <a:ea typeface="Arial"/>
              <a:cs typeface="Arial"/>
              <a:sym typeface="Arial"/>
            </a:endParaRPr>
          </a:p>
          <a:p>
            <a:pPr indent="0" lvl="0" marL="0" rtl="0" algn="ctr">
              <a:lnSpc>
                <a:spcPct val="100000"/>
              </a:lnSpc>
              <a:spcBef>
                <a:spcPts val="1200"/>
              </a:spcBef>
              <a:spcAft>
                <a:spcPts val="0"/>
              </a:spcAft>
              <a:buNone/>
            </a:pPr>
            <a:r>
              <a:t/>
            </a:r>
            <a:endParaRPr b="1" sz="100">
              <a:latin typeface="Arial"/>
              <a:ea typeface="Arial"/>
              <a:cs typeface="Arial"/>
              <a:sym typeface="Arial"/>
            </a:endParaRPr>
          </a:p>
          <a:p>
            <a:pPr indent="0" lvl="0" marL="0" rtl="0" algn="ctr">
              <a:spcBef>
                <a:spcPts val="1200"/>
              </a:spcBef>
              <a:spcAft>
                <a:spcPts val="0"/>
              </a:spcAft>
              <a:buNone/>
            </a:pPr>
            <a:r>
              <a:rPr b="1" lang="en" sz="2000"/>
              <a:t>Phone</a:t>
            </a:r>
            <a:endParaRPr b="1" sz="2000"/>
          </a:p>
          <a:p>
            <a:pPr indent="0" lvl="0" marL="0" rtl="0" algn="ctr">
              <a:spcBef>
                <a:spcPts val="0"/>
              </a:spcBef>
              <a:spcAft>
                <a:spcPts val="0"/>
              </a:spcAft>
              <a:buNone/>
            </a:pPr>
            <a:r>
              <a:t/>
            </a:r>
            <a:endParaRPr b="1" sz="2000"/>
          </a:p>
          <a:p>
            <a:pPr indent="0" lvl="0" marL="0" rtl="0" algn="ctr">
              <a:spcBef>
                <a:spcPts val="0"/>
              </a:spcBef>
              <a:spcAft>
                <a:spcPts val="0"/>
              </a:spcAft>
              <a:buNone/>
            </a:pPr>
            <a:r>
              <a:rPr b="1" lang="en" sz="2000"/>
              <a:t>Account</a:t>
            </a:r>
            <a:endParaRPr b="1" sz="2000"/>
          </a:p>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00000"/>
              </a:lnSpc>
              <a:spcBef>
                <a:spcPts val="0"/>
              </a:spcBef>
              <a:spcAft>
                <a:spcPts val="0"/>
              </a:spcAft>
              <a:buNone/>
            </a:pPr>
            <a:r>
              <a:rPr b="1" lang="en" sz="2000">
                <a:latin typeface="Arial"/>
                <a:ea typeface="Arial"/>
                <a:cs typeface="Arial"/>
                <a:sym typeface="Arial"/>
              </a:rPr>
              <a:t>Payment</a:t>
            </a:r>
            <a:endParaRPr b="1" sz="2000">
              <a:latin typeface="Arial"/>
              <a:ea typeface="Arial"/>
              <a:cs typeface="Arial"/>
              <a:sym typeface="Arial"/>
            </a:endParaRPr>
          </a:p>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15000"/>
              </a:lnSpc>
              <a:spcBef>
                <a:spcPts val="0"/>
              </a:spcBef>
              <a:spcAft>
                <a:spcPts val="0"/>
              </a:spcAft>
              <a:buNone/>
            </a:pPr>
            <a:r>
              <a:rPr b="1" lang="en" sz="2000"/>
              <a:t>Feedback</a:t>
            </a:r>
            <a:endParaRPr b="1" sz="2000">
              <a:latin typeface="Arial"/>
              <a:ea typeface="Arial"/>
              <a:cs typeface="Arial"/>
              <a:sym typeface="Arial"/>
            </a:endParaRPr>
          </a:p>
          <a:p>
            <a:pPr indent="0" lvl="0" marL="0" rtl="0" algn="ctr">
              <a:lnSpc>
                <a:spcPct val="115000"/>
              </a:lnSpc>
              <a:spcBef>
                <a:spcPts val="1200"/>
              </a:spcBef>
              <a:spcAft>
                <a:spcPts val="0"/>
              </a:spcAft>
              <a:buNone/>
            </a:pPr>
            <a:r>
              <a:t/>
            </a:r>
            <a:endParaRPr b="1" sz="100">
              <a:latin typeface="Arial"/>
              <a:ea typeface="Arial"/>
              <a:cs typeface="Arial"/>
              <a:sym typeface="Arial"/>
            </a:endParaRPr>
          </a:p>
          <a:p>
            <a:pPr indent="0" lvl="0" marL="0" rtl="0" algn="ctr">
              <a:lnSpc>
                <a:spcPct val="100000"/>
              </a:lnSpc>
              <a:spcBef>
                <a:spcPts val="1200"/>
              </a:spcBef>
              <a:spcAft>
                <a:spcPts val="0"/>
              </a:spcAft>
              <a:buNone/>
            </a:pPr>
            <a:r>
              <a:rPr b="1" lang="en" sz="2000">
                <a:latin typeface="Arial"/>
                <a:ea typeface="Arial"/>
                <a:cs typeface="Arial"/>
                <a:sym typeface="Arial"/>
              </a:rPr>
              <a:t>Maintenance</a:t>
            </a:r>
            <a:endParaRPr b="1" sz="2000">
              <a:latin typeface="Arial"/>
              <a:ea typeface="Arial"/>
              <a:cs typeface="Arial"/>
              <a:sym typeface="Arial"/>
            </a:endParaRPr>
          </a:p>
          <a:p>
            <a:pPr indent="0" lvl="0" marL="0" rtl="0" algn="ctr">
              <a:spcBef>
                <a:spcPts val="0"/>
              </a:spcBef>
              <a:spcAft>
                <a:spcPts val="0"/>
              </a:spcAft>
              <a:buNone/>
            </a:pPr>
            <a:r>
              <a:t/>
            </a:r>
            <a:endParaRPr sz="1700">
              <a:latin typeface="Arial"/>
              <a:ea typeface="Arial"/>
              <a:cs typeface="Arial"/>
              <a:sym typeface="Arial"/>
            </a:endParaRPr>
          </a:p>
          <a:p>
            <a:pPr indent="0" lvl="0" marL="0" rtl="0" algn="ctr">
              <a:spcBef>
                <a:spcPts val="0"/>
              </a:spcBef>
              <a:spcAft>
                <a:spcPts val="0"/>
              </a:spcAft>
              <a:buNone/>
            </a:pPr>
            <a:r>
              <a:t/>
            </a:r>
            <a:endParaRPr sz="1900"/>
          </a:p>
        </p:txBody>
      </p:sp>
      <p:sp>
        <p:nvSpPr>
          <p:cNvPr id="101" name="Google Shape;101;p19"/>
          <p:cNvSpPr txBox="1"/>
          <p:nvPr>
            <p:ph idx="2" type="body"/>
          </p:nvPr>
        </p:nvSpPr>
        <p:spPr>
          <a:xfrm>
            <a:off x="4720200" y="783575"/>
            <a:ext cx="4253400" cy="44163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b="1" sz="2000">
              <a:latin typeface="Arial"/>
              <a:ea typeface="Arial"/>
              <a:cs typeface="Arial"/>
              <a:sym typeface="Arial"/>
            </a:endParaRPr>
          </a:p>
          <a:p>
            <a:pPr indent="0" lvl="0" marL="0" rtl="0" algn="ctr">
              <a:lnSpc>
                <a:spcPct val="100000"/>
              </a:lnSpc>
              <a:spcBef>
                <a:spcPts val="0"/>
              </a:spcBef>
              <a:spcAft>
                <a:spcPts val="0"/>
              </a:spcAft>
              <a:buNone/>
            </a:pPr>
            <a:r>
              <a:rPr b="1" lang="en" sz="2000">
                <a:latin typeface="Arial"/>
                <a:ea typeface="Arial"/>
                <a:cs typeface="Arial"/>
                <a:sym typeface="Arial"/>
              </a:rPr>
              <a:t>Electricity_board</a:t>
            </a:r>
            <a:endParaRPr b="1" sz="2000"/>
          </a:p>
          <a:p>
            <a:pPr indent="0" lvl="0" marL="0" rtl="0" algn="ctr">
              <a:lnSpc>
                <a:spcPct val="100000"/>
              </a:lnSpc>
              <a:spcBef>
                <a:spcPts val="0"/>
              </a:spcBef>
              <a:spcAft>
                <a:spcPts val="0"/>
              </a:spcAft>
              <a:buNone/>
            </a:pPr>
            <a:r>
              <a:t/>
            </a:r>
            <a:endParaRPr b="1" sz="2000"/>
          </a:p>
          <a:p>
            <a:pPr indent="0" lvl="0" marL="0" rtl="0" algn="ctr">
              <a:lnSpc>
                <a:spcPct val="100000"/>
              </a:lnSpc>
              <a:spcBef>
                <a:spcPts val="0"/>
              </a:spcBef>
              <a:spcAft>
                <a:spcPts val="0"/>
              </a:spcAft>
              <a:buNone/>
            </a:pPr>
            <a:r>
              <a:rPr b="1" lang="en" sz="2000"/>
              <a:t>Invoice</a:t>
            </a:r>
            <a:endParaRPr b="1" sz="2000"/>
          </a:p>
          <a:p>
            <a:pPr indent="0" lvl="0" marL="0" rtl="0" algn="ctr">
              <a:lnSpc>
                <a:spcPct val="100000"/>
              </a:lnSpc>
              <a:spcBef>
                <a:spcPts val="0"/>
              </a:spcBef>
              <a:spcAft>
                <a:spcPts val="0"/>
              </a:spcAft>
              <a:buNone/>
            </a:pPr>
            <a:r>
              <a:t/>
            </a:r>
            <a:endParaRPr b="1" sz="2000"/>
          </a:p>
          <a:p>
            <a:pPr indent="0" lvl="0" marL="0" rtl="0" algn="ctr">
              <a:lnSpc>
                <a:spcPct val="100000"/>
              </a:lnSpc>
              <a:spcBef>
                <a:spcPts val="0"/>
              </a:spcBef>
              <a:spcAft>
                <a:spcPts val="0"/>
              </a:spcAft>
              <a:buNone/>
            </a:pPr>
            <a:r>
              <a:rPr b="1" lang="en" sz="2000"/>
              <a:t>Employee</a:t>
            </a:r>
            <a:endParaRPr b="1" sz="2000"/>
          </a:p>
          <a:p>
            <a:pPr indent="0" lvl="0" marL="0" rtl="0" algn="ctr">
              <a:lnSpc>
                <a:spcPct val="100000"/>
              </a:lnSpc>
              <a:spcBef>
                <a:spcPts val="0"/>
              </a:spcBef>
              <a:spcAft>
                <a:spcPts val="0"/>
              </a:spcAft>
              <a:buNone/>
            </a:pPr>
            <a:r>
              <a:t/>
            </a:r>
            <a:endParaRPr b="1" sz="100"/>
          </a:p>
          <a:p>
            <a:pPr indent="0" lvl="0" marL="0" rtl="0" algn="ctr">
              <a:lnSpc>
                <a:spcPct val="100000"/>
              </a:lnSpc>
              <a:spcBef>
                <a:spcPts val="0"/>
              </a:spcBef>
              <a:spcAft>
                <a:spcPts val="0"/>
              </a:spcAft>
              <a:buNone/>
            </a:pPr>
            <a:r>
              <a:t/>
            </a:r>
            <a:endParaRPr b="1" sz="1900">
              <a:solidFill>
                <a:schemeClr val="dk1"/>
              </a:solidFill>
            </a:endParaRPr>
          </a:p>
          <a:p>
            <a:pPr indent="0" lvl="0" marL="0" rtl="0" algn="ctr">
              <a:spcBef>
                <a:spcPts val="0"/>
              </a:spcBef>
              <a:spcAft>
                <a:spcPts val="0"/>
              </a:spcAft>
              <a:buNone/>
            </a:pPr>
            <a:r>
              <a:rPr b="1" lang="en" sz="2000">
                <a:latin typeface="Arial"/>
                <a:ea typeface="Arial"/>
                <a:cs typeface="Arial"/>
                <a:sym typeface="Arial"/>
              </a:rPr>
              <a:t>Department</a:t>
            </a:r>
            <a:endParaRPr b="1" sz="2000">
              <a:latin typeface="Arial"/>
              <a:ea typeface="Arial"/>
              <a:cs typeface="Arial"/>
              <a:sym typeface="Arial"/>
            </a:endParaRPr>
          </a:p>
          <a:p>
            <a:pPr indent="0" lvl="0" marL="0" rtl="0" algn="ctr">
              <a:spcBef>
                <a:spcPts val="1200"/>
              </a:spcBef>
              <a:spcAft>
                <a:spcPts val="0"/>
              </a:spcAft>
              <a:buNone/>
            </a:pPr>
            <a:r>
              <a:t/>
            </a:r>
            <a:endParaRPr b="1" sz="100">
              <a:latin typeface="Arial"/>
              <a:ea typeface="Arial"/>
              <a:cs typeface="Arial"/>
              <a:sym typeface="Arial"/>
            </a:endParaRPr>
          </a:p>
          <a:p>
            <a:pPr indent="0" lvl="0" marL="0" rtl="0" algn="ctr">
              <a:spcBef>
                <a:spcPts val="1200"/>
              </a:spcBef>
              <a:spcAft>
                <a:spcPts val="1200"/>
              </a:spcAft>
              <a:buNone/>
            </a:pPr>
            <a:r>
              <a:rPr b="1" lang="en" sz="2000"/>
              <a:t>Tariff</a:t>
            </a:r>
            <a:endParaRPr b="1" sz="2000"/>
          </a:p>
        </p:txBody>
      </p:sp>
      <p:sp>
        <p:nvSpPr>
          <p:cNvPr id="102" name="Google Shape;102;p19"/>
          <p:cNvSpPr txBox="1"/>
          <p:nvPr/>
        </p:nvSpPr>
        <p:spPr>
          <a:xfrm>
            <a:off x="904125" y="74325"/>
            <a:ext cx="7132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Proxima Nova"/>
                <a:ea typeface="Proxima Nova"/>
                <a:cs typeface="Proxima Nova"/>
                <a:sym typeface="Proxima Nova"/>
              </a:rPr>
              <a:t>SQL DDL </a:t>
            </a:r>
            <a:r>
              <a:rPr lang="en" sz="2800">
                <a:solidFill>
                  <a:schemeClr val="lt1"/>
                </a:solidFill>
                <a:latin typeface="Proxima Nova"/>
                <a:ea typeface="Proxima Nova"/>
                <a:cs typeface="Proxima Nova"/>
                <a:sym typeface="Proxima Nova"/>
              </a:rPr>
              <a:t>  MODEL</a:t>
            </a:r>
            <a:endParaRPr sz="2800">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3" name="Google Shape;103;p19"/>
          <p:cNvSpPr txBox="1"/>
          <p:nvPr/>
        </p:nvSpPr>
        <p:spPr>
          <a:xfrm>
            <a:off x="904125" y="4453475"/>
            <a:ext cx="806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DDL Script Link:</a:t>
            </a:r>
            <a:r>
              <a:rPr lang="en">
                <a:solidFill>
                  <a:srgbClr val="674EA7"/>
                </a:solidFill>
                <a:latin typeface="Proxima Nova"/>
                <a:ea typeface="Proxima Nova"/>
                <a:cs typeface="Proxima Nova"/>
                <a:sym typeface="Proxima Nova"/>
              </a:rPr>
              <a:t> </a:t>
            </a:r>
            <a:endParaRPr>
              <a:solidFill>
                <a:srgbClr val="674EA7"/>
              </a:solidFill>
              <a:latin typeface="Proxima Nova"/>
              <a:ea typeface="Proxima Nova"/>
              <a:cs typeface="Proxima Nova"/>
              <a:sym typeface="Proxima Nova"/>
            </a:endParaRPr>
          </a:p>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https://drive.google.com/file/d/1swup7GE53sBFNLpDYxpJCHPPJ40ginNA/view?usp=sharing</a:t>
            </a:r>
            <a:endParaRPr>
              <a:solidFill>
                <a:srgbClr val="0B5394"/>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663025" y="60275"/>
            <a:ext cx="7564500" cy="6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SQL DML   </a:t>
            </a:r>
            <a:r>
              <a:rPr lang="en" sz="2720">
                <a:solidFill>
                  <a:schemeClr val="lt1"/>
                </a:solidFill>
              </a:rPr>
              <a:t>MODEL</a:t>
            </a:r>
            <a:endParaRPr sz="2720">
              <a:solidFill>
                <a:schemeClr val="lt1"/>
              </a:solidFill>
            </a:endParaRPr>
          </a:p>
        </p:txBody>
      </p:sp>
      <p:sp>
        <p:nvSpPr>
          <p:cNvPr id="109" name="Google Shape;109;p20"/>
          <p:cNvSpPr txBox="1"/>
          <p:nvPr/>
        </p:nvSpPr>
        <p:spPr>
          <a:xfrm>
            <a:off x="1552075" y="800375"/>
            <a:ext cx="57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DML Script link:</a:t>
            </a:r>
            <a:endParaRPr/>
          </a:p>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3">
                  <a:extLst>
                    <a:ext uri="{A12FA001-AC4F-418D-AE19-62706E023703}">
                      <ahyp:hlinkClr val="tx"/>
                    </a:ext>
                  </a:extLst>
                </a:hlinkClick>
              </a:rPr>
              <a:t>https://drive.google.com/file/d/1NdxRVq8f_O-2Ow0beQU9kc8Ioou6RaST/view?usp=sharing</a:t>
            </a:r>
            <a:endParaRPr>
              <a:solidFill>
                <a:srgbClr val="0B5394"/>
              </a:solidFill>
              <a:latin typeface="Proxima Nova"/>
              <a:ea typeface="Proxima Nova"/>
              <a:cs typeface="Proxima Nova"/>
              <a:sym typeface="Proxima Nova"/>
            </a:endParaRPr>
          </a:p>
        </p:txBody>
      </p:sp>
      <p:sp>
        <p:nvSpPr>
          <p:cNvPr id="110" name="Google Shape;110;p20"/>
          <p:cNvSpPr txBox="1"/>
          <p:nvPr>
            <p:ph type="title"/>
          </p:nvPr>
        </p:nvSpPr>
        <p:spPr>
          <a:xfrm>
            <a:off x="472150" y="2293900"/>
            <a:ext cx="7564500" cy="6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t>Sample SQL</a:t>
            </a:r>
            <a:r>
              <a:rPr lang="en" sz="2720">
                <a:solidFill>
                  <a:schemeClr val="lt1"/>
                </a:solidFill>
              </a:rPr>
              <a:t>  Queries</a:t>
            </a:r>
            <a:endParaRPr sz="2720">
              <a:solidFill>
                <a:schemeClr val="lt1"/>
              </a:solidFill>
            </a:endParaRPr>
          </a:p>
        </p:txBody>
      </p:sp>
      <p:sp>
        <p:nvSpPr>
          <p:cNvPr id="111" name="Google Shape;111;p20"/>
          <p:cNvSpPr txBox="1"/>
          <p:nvPr/>
        </p:nvSpPr>
        <p:spPr>
          <a:xfrm>
            <a:off x="1506875" y="3331075"/>
            <a:ext cx="583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B5394"/>
                </a:solidFill>
                <a:latin typeface="Proxima Nova"/>
                <a:ea typeface="Proxima Nova"/>
                <a:cs typeface="Proxima Nova"/>
                <a:sym typeface="Proxima Nova"/>
                <a:hlinkClick r:id="rId4">
                  <a:extLst>
                    <a:ext uri="{A12FA001-AC4F-418D-AE19-62706E023703}">
                      <ahyp:hlinkClr val="tx"/>
                    </a:ext>
                  </a:extLst>
                </a:hlinkClick>
              </a:rPr>
              <a:t>https://drive.google.com/file/d/1yke31_wKoVZQWc2Zur6TaWs2561khq6M/view?usp=sharing</a:t>
            </a:r>
            <a:endParaRPr>
              <a:solidFill>
                <a:srgbClr val="0B5394"/>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33400"/>
            <a:ext cx="8520600" cy="8844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Clr>
                <a:srgbClr val="351C75"/>
              </a:buClr>
              <a:buSzPts val="2800"/>
              <a:buChar char="➢"/>
            </a:pPr>
            <a:r>
              <a:rPr b="1" lang="en">
                <a:solidFill>
                  <a:srgbClr val="351C75"/>
                </a:solidFill>
              </a:rPr>
              <a:t>Functional Requirements(SQL Queries)</a:t>
            </a:r>
            <a:endParaRPr b="1">
              <a:solidFill>
                <a:srgbClr val="351C75"/>
              </a:solidFill>
            </a:endParaRPr>
          </a:p>
        </p:txBody>
      </p:sp>
      <p:sp>
        <p:nvSpPr>
          <p:cNvPr id="117" name="Google Shape;117;p21"/>
          <p:cNvSpPr txBox="1"/>
          <p:nvPr>
            <p:ph idx="1" type="body"/>
          </p:nvPr>
        </p:nvSpPr>
        <p:spPr>
          <a:xfrm>
            <a:off x="120550" y="743400"/>
            <a:ext cx="8711700" cy="38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Arial"/>
                <a:ea typeface="Arial"/>
                <a:cs typeface="Arial"/>
                <a:sym typeface="Arial"/>
              </a:rPr>
              <a:t>1. Retrieve all the customer whose Payment status is still pending.</a:t>
            </a:r>
            <a:endParaRPr b="1">
              <a:solidFill>
                <a:schemeClr val="dk1"/>
              </a:solidFill>
              <a:latin typeface="Arial"/>
              <a:ea typeface="Arial"/>
              <a:cs typeface="Arial"/>
              <a:sym typeface="Arial"/>
            </a:endParaRPr>
          </a:p>
          <a:p>
            <a:pPr indent="0" lvl="0" marL="0" rtl="0" algn="l">
              <a:spcBef>
                <a:spcPts val="1200"/>
              </a:spcBef>
              <a:spcAft>
                <a:spcPts val="0"/>
              </a:spcAft>
              <a:buNone/>
            </a:pPr>
            <a:r>
              <a:rPr b="1" lang="en" sz="1500"/>
              <a:t>Query:   </a:t>
            </a:r>
            <a:r>
              <a:rPr lang="en" sz="1300">
                <a:solidFill>
                  <a:schemeClr val="dk1"/>
                </a:solidFill>
                <a:latin typeface="Arial"/>
                <a:ea typeface="Arial"/>
                <a:cs typeface="Arial"/>
                <a:sym typeface="Arial"/>
              </a:rPr>
              <a:t>select distinct customer.* from customer natural join account natural join payment where </a:t>
            </a:r>
            <a:endParaRPr sz="1300">
              <a:solidFill>
                <a:schemeClr val="dk1"/>
              </a:solidFill>
              <a:latin typeface="Arial"/>
              <a:ea typeface="Arial"/>
              <a:cs typeface="Arial"/>
              <a:sym typeface="Arial"/>
            </a:endParaRPr>
          </a:p>
          <a:p>
            <a:pPr indent="0" lvl="0" marL="0" rtl="0" algn="l">
              <a:spcBef>
                <a:spcPts val="1200"/>
              </a:spcBef>
              <a:spcAft>
                <a:spcPts val="1200"/>
              </a:spcAft>
              <a:buNone/>
            </a:pPr>
            <a:r>
              <a:rPr lang="en" sz="1300">
                <a:solidFill>
                  <a:schemeClr val="dk1"/>
                </a:solidFill>
                <a:latin typeface="Arial"/>
                <a:ea typeface="Arial"/>
                <a:cs typeface="Arial"/>
                <a:sym typeface="Arial"/>
              </a:rPr>
              <a:t>payment.status = 'unpaid' order by cust_id;</a:t>
            </a:r>
            <a:endParaRPr/>
          </a:p>
        </p:txBody>
      </p:sp>
      <p:pic>
        <p:nvPicPr>
          <p:cNvPr id="118" name="Google Shape;118;p21"/>
          <p:cNvPicPr preferRelativeResize="0"/>
          <p:nvPr/>
        </p:nvPicPr>
        <p:blipFill rotWithShape="1">
          <a:blip r:embed="rId3">
            <a:alphaModFix/>
          </a:blip>
          <a:srcRect b="11169" l="22627" r="11343" t="33203"/>
          <a:stretch/>
        </p:blipFill>
        <p:spPr>
          <a:xfrm>
            <a:off x="3462250" y="1953075"/>
            <a:ext cx="5528827" cy="2961649"/>
          </a:xfrm>
          <a:prstGeom prst="rect">
            <a:avLst/>
          </a:prstGeom>
          <a:noFill/>
          <a:ln cap="flat" cmpd="sng" w="9525">
            <a:solidFill>
              <a:schemeClr val="dk1"/>
            </a:solidFill>
            <a:prstDash val="solid"/>
            <a:round/>
            <a:headEnd len="sm" w="sm" type="none"/>
            <a:tailEnd len="sm" w="sm" type="none"/>
          </a:ln>
        </p:spPr>
      </p:pic>
      <p:sp>
        <p:nvSpPr>
          <p:cNvPr id="119" name="Google Shape;119;p21"/>
          <p:cNvSpPr txBox="1"/>
          <p:nvPr/>
        </p:nvSpPr>
        <p:spPr>
          <a:xfrm>
            <a:off x="1808050" y="2293475"/>
            <a:ext cx="124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Proxima Nova"/>
                <a:ea typeface="Proxima Nova"/>
                <a:cs typeface="Proxima Nova"/>
                <a:sym typeface="Proxima Nova"/>
              </a:rPr>
              <a:t>Output:-</a:t>
            </a:r>
            <a:endParaRPr b="1" sz="2000">
              <a:latin typeface="Proxima Nova"/>
              <a:ea typeface="Proxima Nova"/>
              <a:cs typeface="Proxima Nova"/>
              <a:sym typeface="Proxima Nova"/>
            </a:endParaRPr>
          </a:p>
        </p:txBody>
      </p:sp>
      <p:pic>
        <p:nvPicPr>
          <p:cNvPr id="120" name="Google Shape;120;p21"/>
          <p:cNvPicPr preferRelativeResize="0"/>
          <p:nvPr/>
        </p:nvPicPr>
        <p:blipFill>
          <a:blip r:embed="rId4">
            <a:alphaModFix/>
          </a:blip>
          <a:stretch>
            <a:fillRect/>
          </a:stretch>
        </p:blipFill>
        <p:spPr>
          <a:xfrm>
            <a:off x="228588" y="3014675"/>
            <a:ext cx="2638425" cy="17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320053"/>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