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2bd3e9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32bd3e9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6327f0b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6327f0b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327f0b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327f0b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32bd3e9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32bd3e9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2bd3e9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2bd3e9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32ffe3b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32ffe3b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32ffe3bc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32ffe3bc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32ffe3b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32ffe3b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6327f0bc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6327f0bc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32ffe3bc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32ffe3bc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32bd3e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32bd3e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6327f0b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6327f0b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32ffe3b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32ffe3b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32ffe3b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32ffe3b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2bd3e9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2bd3e9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2ffe3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2ffe3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2ffe3bc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2ffe3bc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32ffe3b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32ffe3b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2ffe3b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2ffe3b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32ffe3b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32ffe3b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32bd3e9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32bd3e9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ev.socrat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Springboard Data Science Career Track - Capstone Project 2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 Measurement of NYC 311 Calls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A few agencies appear to not have many service requests, could affect the outcome of the study. </a:t>
            </a:r>
            <a:endParaRPr/>
          </a:p>
        </p:txBody>
      </p:sp>
      <p:pic>
        <p:nvPicPr>
          <p:cNvPr id="115" name="Google Shape;115;p22"/>
          <p:cNvPicPr preferRelativeResize="0"/>
          <p:nvPr/>
        </p:nvPicPr>
        <p:blipFill>
          <a:blip r:embed="rId3">
            <a:alphaModFix/>
          </a:blip>
          <a:stretch>
            <a:fillRect/>
          </a:stretch>
        </p:blipFill>
        <p:spPr>
          <a:xfrm>
            <a:off x="635402" y="1784850"/>
            <a:ext cx="6839176" cy="215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location type of the service requests in the dataset seem well represented</a:t>
            </a:r>
            <a:endParaRPr/>
          </a:p>
        </p:txBody>
      </p:sp>
      <p:pic>
        <p:nvPicPr>
          <p:cNvPr id="122" name="Google Shape;122;p23"/>
          <p:cNvPicPr preferRelativeResize="0"/>
          <p:nvPr/>
        </p:nvPicPr>
        <p:blipFill>
          <a:blip r:embed="rId3">
            <a:alphaModFix/>
          </a:blip>
          <a:stretch>
            <a:fillRect/>
          </a:stretch>
        </p:blipFill>
        <p:spPr>
          <a:xfrm>
            <a:off x="871652" y="1985225"/>
            <a:ext cx="7255275" cy="250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methods by which service requests are reported appears to be relatively evenly distributed</a:t>
            </a:r>
            <a:endParaRPr/>
          </a:p>
        </p:txBody>
      </p:sp>
      <p:pic>
        <p:nvPicPr>
          <p:cNvPr id="129" name="Google Shape;129;p24"/>
          <p:cNvPicPr preferRelativeResize="0"/>
          <p:nvPr/>
        </p:nvPicPr>
        <p:blipFill>
          <a:blip r:embed="rId3">
            <a:alphaModFix/>
          </a:blip>
          <a:stretch>
            <a:fillRect/>
          </a:stretch>
        </p:blipFill>
        <p:spPr>
          <a:xfrm>
            <a:off x="1514475" y="2007700"/>
            <a:ext cx="6115050" cy="213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Findings</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Cleaning and Water labels seem underrepresented in the dataset. Could affect interpretation of results. </a:t>
            </a:r>
            <a:endParaRPr/>
          </a:p>
        </p:txBody>
      </p:sp>
      <p:pic>
        <p:nvPicPr>
          <p:cNvPr id="136" name="Google Shape;136;p25"/>
          <p:cNvPicPr preferRelativeResize="0"/>
          <p:nvPr/>
        </p:nvPicPr>
        <p:blipFill>
          <a:blip r:embed="rId3">
            <a:alphaModFix/>
          </a:blip>
          <a:stretch>
            <a:fillRect/>
          </a:stretch>
        </p:blipFill>
        <p:spPr>
          <a:xfrm>
            <a:off x="1254738" y="2435275"/>
            <a:ext cx="6505575" cy="213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Char char="●"/>
            </a:pPr>
            <a:r>
              <a:rPr lang="en" sz="1400">
                <a:solidFill>
                  <a:schemeClr val="dk1"/>
                </a:solidFill>
              </a:rPr>
              <a:t>16% of the cases in the subset were resolved after the estimated resolution date of the request</a:t>
            </a:r>
            <a:endParaRPr sz="1400">
              <a:solidFill>
                <a:schemeClr val="dk1"/>
              </a:solidFill>
            </a:endParaRPr>
          </a:p>
          <a:p>
            <a:pPr indent="0" lvl="0" marL="0" rtl="0" algn="l">
              <a:lnSpc>
                <a:spcPct val="200000"/>
              </a:lnSpc>
              <a:spcBef>
                <a:spcPts val="0"/>
              </a:spcBef>
              <a:spcAft>
                <a:spcPts val="0"/>
              </a:spcAft>
              <a:buNone/>
            </a:pPr>
            <a:r>
              <a:t/>
            </a:r>
            <a:endParaRPr sz="1400">
              <a:solidFill>
                <a:schemeClr val="dk1"/>
              </a:solidFill>
            </a:endParaRPr>
          </a:p>
        </p:txBody>
      </p:sp>
      <p:pic>
        <p:nvPicPr>
          <p:cNvPr id="143" name="Google Shape;143;p26"/>
          <p:cNvPicPr preferRelativeResize="0"/>
          <p:nvPr/>
        </p:nvPicPr>
        <p:blipFill>
          <a:blip r:embed="rId3">
            <a:alphaModFix/>
          </a:blip>
          <a:stretch>
            <a:fillRect/>
          </a:stretch>
        </p:blipFill>
        <p:spPr>
          <a:xfrm>
            <a:off x="2106311" y="1580673"/>
            <a:ext cx="4931375" cy="325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Machine Learning</a:t>
            </a:r>
            <a:endParaRPr/>
          </a:p>
        </p:txBody>
      </p:sp>
      <p:sp>
        <p:nvSpPr>
          <p:cNvPr id="149" name="Google Shape;149;p27"/>
          <p:cNvSpPr txBox="1"/>
          <p:nvPr>
            <p:ph idx="1" type="body"/>
          </p:nvPr>
        </p:nvSpPr>
        <p:spPr>
          <a:xfrm>
            <a:off x="311700" y="11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prepare for machine learning, a one hot encoding was done to create binary variables out of the scalar variables for machine learning modeling.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50" name="Google Shape;150;p27"/>
          <p:cNvPicPr preferRelativeResize="0"/>
          <p:nvPr/>
        </p:nvPicPr>
        <p:blipFill>
          <a:blip r:embed="rId3">
            <a:alphaModFix/>
          </a:blip>
          <a:stretch>
            <a:fillRect/>
          </a:stretch>
        </p:blipFill>
        <p:spPr>
          <a:xfrm>
            <a:off x="148575" y="2173199"/>
            <a:ext cx="8846857" cy="256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40625" y="10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56" name="Google Shape;156;p28"/>
          <p:cNvSpPr txBox="1"/>
          <p:nvPr>
            <p:ph idx="1" type="body"/>
          </p:nvPr>
        </p:nvSpPr>
        <p:spPr>
          <a:xfrm>
            <a:off x="389050" y="682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 the goal of the data analysis is to classify service request resolutions as late or not, a supervised machine learning classification method seems appropriate. A Random Forest Model and a Logistic Regression Model were built on the dataset. The score of the random forest was low, so more emphasis was placed on the logistic regression model. </a:t>
            </a:r>
            <a:endParaRPr sz="1600"/>
          </a:p>
          <a:p>
            <a:pPr indent="0" lvl="0" marL="0" rtl="0" algn="l">
              <a:spcBef>
                <a:spcPts val="1600"/>
              </a:spcBef>
              <a:spcAft>
                <a:spcPts val="1600"/>
              </a:spcAft>
              <a:buNone/>
            </a:pPr>
            <a:r>
              <a:rPr lang="en"/>
              <a:t> </a:t>
            </a:r>
            <a:endParaRPr/>
          </a:p>
        </p:txBody>
      </p:sp>
      <p:sp>
        <p:nvSpPr>
          <p:cNvPr id="157" name="Google Shape;157;p28"/>
          <p:cNvSpPr txBox="1"/>
          <p:nvPr/>
        </p:nvSpPr>
        <p:spPr>
          <a:xfrm>
            <a:off x="5834925" y="2642650"/>
            <a:ext cx="2900400" cy="216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Score of random forest model</a:t>
            </a:r>
            <a:endParaRPr/>
          </a:p>
          <a:p>
            <a:pPr indent="0" lvl="0" marL="457200" rtl="0" algn="l">
              <a:spcBef>
                <a:spcPts val="0"/>
              </a:spcBef>
              <a:spcAft>
                <a:spcPts val="0"/>
              </a:spcAft>
              <a:buNone/>
            </a:pPr>
            <a:r>
              <a:t/>
            </a:r>
            <a:endParaRPr/>
          </a:p>
        </p:txBody>
      </p:sp>
      <p:pic>
        <p:nvPicPr>
          <p:cNvPr id="158" name="Google Shape;158;p28"/>
          <p:cNvPicPr preferRelativeResize="0"/>
          <p:nvPr/>
        </p:nvPicPr>
        <p:blipFill>
          <a:blip r:embed="rId3">
            <a:alphaModFix/>
          </a:blip>
          <a:stretch>
            <a:fillRect/>
          </a:stretch>
        </p:blipFill>
        <p:spPr>
          <a:xfrm>
            <a:off x="1006875" y="2642650"/>
            <a:ext cx="3752850" cy="127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choosing the logistic regression model built on the training set. We used the test set to check to see how our model was performing. Accuracy of 0.87 was noted.</a:t>
            </a:r>
            <a:endParaRPr/>
          </a:p>
          <a:p>
            <a:pPr indent="0" lvl="0" marL="0" rtl="0" algn="l">
              <a:spcBef>
                <a:spcPts val="1600"/>
              </a:spcBef>
              <a:spcAft>
                <a:spcPts val="1600"/>
              </a:spcAft>
              <a:buNone/>
            </a:pPr>
            <a:r>
              <a:t/>
            </a:r>
            <a:endParaRPr/>
          </a:p>
        </p:txBody>
      </p:sp>
      <p:pic>
        <p:nvPicPr>
          <p:cNvPr id="165" name="Google Shape;165;p29"/>
          <p:cNvPicPr preferRelativeResize="0"/>
          <p:nvPr/>
        </p:nvPicPr>
        <p:blipFill>
          <a:blip r:embed="rId3">
            <a:alphaModFix/>
          </a:blip>
          <a:stretch>
            <a:fillRect/>
          </a:stretch>
        </p:blipFill>
        <p:spPr>
          <a:xfrm>
            <a:off x="64450" y="2508794"/>
            <a:ext cx="9143999" cy="26347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Confusion Matrix</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confusion matrix shows how the model performed on the test set. </a:t>
            </a:r>
            <a:endParaRPr/>
          </a:p>
        </p:txBody>
      </p:sp>
      <p:pic>
        <p:nvPicPr>
          <p:cNvPr id="172" name="Google Shape;172;p30"/>
          <p:cNvPicPr preferRelativeResize="0"/>
          <p:nvPr/>
        </p:nvPicPr>
        <p:blipFill>
          <a:blip r:embed="rId3">
            <a:alphaModFix/>
          </a:blip>
          <a:stretch>
            <a:fillRect/>
          </a:stretch>
        </p:blipFill>
        <p:spPr>
          <a:xfrm>
            <a:off x="471638" y="2813338"/>
            <a:ext cx="5648325" cy="1914525"/>
          </a:xfrm>
          <a:prstGeom prst="rect">
            <a:avLst/>
          </a:prstGeom>
          <a:noFill/>
          <a:ln>
            <a:noFill/>
          </a:ln>
        </p:spPr>
      </p:pic>
      <p:pic>
        <p:nvPicPr>
          <p:cNvPr id="173" name="Google Shape;173;p30"/>
          <p:cNvPicPr preferRelativeResize="0"/>
          <p:nvPr/>
        </p:nvPicPr>
        <p:blipFill>
          <a:blip r:embed="rId4">
            <a:alphaModFix/>
          </a:blip>
          <a:stretch>
            <a:fillRect/>
          </a:stretch>
        </p:blipFill>
        <p:spPr>
          <a:xfrm>
            <a:off x="6277663" y="2721025"/>
            <a:ext cx="2466975" cy="1847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Logistic Regression AUC-ROC Curve</a:t>
            </a:r>
            <a:endParaRPr/>
          </a:p>
        </p:txBody>
      </p:sp>
      <p:sp>
        <p:nvSpPr>
          <p:cNvPr id="179" name="Google Shape;179;p31"/>
          <p:cNvSpPr txBox="1"/>
          <p:nvPr>
            <p:ph idx="1" type="body"/>
          </p:nvPr>
        </p:nvSpPr>
        <p:spPr>
          <a:xfrm>
            <a:off x="205075" y="1603475"/>
            <a:ext cx="4237500" cy="311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rPr>
              <a:t>AUC -ROC curve: ROC is a probability curve and AUC represents degree or measure of separability. It tells how much the model is capable of distinguishing between classes. The dotted line represents a no-skill classifier that cannot discriminate between the classes and predicts labels randomly or as a constant class. The area under the curve was reported as 0.55, and the f1 score was 0.20. With a large AUC, the model is strong at predicting late calls as late.  </a:t>
            </a:r>
            <a:endParaRPr sz="1600"/>
          </a:p>
        </p:txBody>
      </p:sp>
      <p:pic>
        <p:nvPicPr>
          <p:cNvPr id="180" name="Google Shape;180;p31"/>
          <p:cNvPicPr preferRelativeResize="0"/>
          <p:nvPr/>
        </p:nvPicPr>
        <p:blipFill>
          <a:blip r:embed="rId3">
            <a:alphaModFix/>
          </a:blip>
          <a:stretch>
            <a:fillRect/>
          </a:stretch>
        </p:blipFill>
        <p:spPr>
          <a:xfrm>
            <a:off x="4342902" y="1531975"/>
            <a:ext cx="4621150" cy="326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23275"/>
            <a:ext cx="8520600" cy="18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Objectives</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a:off x="311700" y="1548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project had two main objectives, a learning objective and a business objective.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Learning Objective: </a:t>
            </a:r>
            <a:endParaRPr sz="1600"/>
          </a:p>
          <a:p>
            <a:pPr indent="-330200" lvl="0" marL="457200" rtl="0" algn="l">
              <a:spcBef>
                <a:spcPts val="0"/>
              </a:spcBef>
              <a:spcAft>
                <a:spcPts val="0"/>
              </a:spcAft>
              <a:buSzPts val="1600"/>
              <a:buChar char="●"/>
            </a:pPr>
            <a:r>
              <a:rPr lang="en" sz="1600"/>
              <a:t>This capstone project summarizes the knowledge and skills of program participants in the data science career track as demonstrated in the project workflow from data gathering, wrangling, analysis, summarizing, and recommendation for action plans.</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lang="en" sz="1600"/>
              <a:t>Business Objective:</a:t>
            </a:r>
            <a:endParaRPr sz="1600"/>
          </a:p>
          <a:p>
            <a:pPr indent="-330200" lvl="0" marL="457200" rtl="0" algn="l">
              <a:spcBef>
                <a:spcPts val="0"/>
              </a:spcBef>
              <a:spcAft>
                <a:spcPts val="0"/>
              </a:spcAft>
              <a:buSzPts val="1600"/>
              <a:buChar char="●"/>
            </a:pPr>
            <a:r>
              <a:rPr lang="en" sz="1600"/>
              <a:t>Through the use of real business data, findings and conclusions from this project are useful for NYC 311 public agencies to improve their service request resolutions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Precision Recall Curve</a:t>
            </a:r>
            <a:endParaRPr/>
          </a:p>
        </p:txBody>
      </p:sp>
      <p:sp>
        <p:nvSpPr>
          <p:cNvPr id="186" name="Google Shape;186;p32"/>
          <p:cNvSpPr txBox="1"/>
          <p:nvPr>
            <p:ph idx="1" type="body"/>
          </p:nvPr>
        </p:nvSpPr>
        <p:spPr>
          <a:xfrm>
            <a:off x="311700" y="1152475"/>
            <a:ext cx="3550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rPr>
              <a:t>Precision describes how good a model is at predicting the positive class, in this case if a service request is resolved ‘late’ or not. Recall is sensitivity, or the number of true positives divided by the sum of the true positives and the false negatives.For our dataset, the curve depicted above represents a skillful model because the curve bows towards (1,1) (a model with perfect skill) above the flatline of no skill.</a:t>
            </a:r>
            <a:endParaRPr sz="1600">
              <a:solidFill>
                <a:schemeClr val="dk1"/>
              </a:solidFill>
            </a:endParaRPr>
          </a:p>
          <a:p>
            <a:pPr indent="0" lvl="0" marL="0" rtl="0" algn="l">
              <a:spcBef>
                <a:spcPts val="0"/>
              </a:spcBef>
              <a:spcAft>
                <a:spcPts val="1600"/>
              </a:spcAft>
              <a:buNone/>
            </a:pPr>
            <a:r>
              <a:t/>
            </a:r>
            <a:endParaRPr/>
          </a:p>
        </p:txBody>
      </p:sp>
      <p:pic>
        <p:nvPicPr>
          <p:cNvPr id="187" name="Google Shape;187;p32"/>
          <p:cNvPicPr preferRelativeResize="0"/>
          <p:nvPr/>
        </p:nvPicPr>
        <p:blipFill>
          <a:blip r:embed="rId3">
            <a:alphaModFix/>
          </a:blip>
          <a:stretch>
            <a:fillRect/>
          </a:stretch>
        </p:blipFill>
        <p:spPr>
          <a:xfrm>
            <a:off x="3999940" y="1265675"/>
            <a:ext cx="4743634"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10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3" name="Google Shape;193;p33"/>
          <p:cNvSpPr txBox="1"/>
          <p:nvPr>
            <p:ph idx="1" type="body"/>
          </p:nvPr>
        </p:nvSpPr>
        <p:spPr>
          <a:xfrm>
            <a:off x="72650" y="682550"/>
            <a:ext cx="4047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The table to the right shows the </a:t>
            </a:r>
            <a:r>
              <a:rPr lang="en" sz="1500">
                <a:solidFill>
                  <a:srgbClr val="000000"/>
                </a:solidFill>
              </a:rPr>
              <a:t>coefficients</a:t>
            </a:r>
            <a:r>
              <a:rPr lang="en" sz="1500">
                <a:solidFill>
                  <a:srgbClr val="000000"/>
                </a:solidFill>
              </a:rPr>
              <a:t> of logistic regression and odds ratios for each feature in the dataset. The odds ratio shows the increase or decrease in likelihood of a service request being resolved if all other features are kept constant.</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The largest odds ratio seen belonged to calls handled by the Taxi and Limousine Commission with a 849% increase in probability of a call being labeled as late according to the model.</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The feature with the lowest odds ratio belong to calls handled by the New York Department of Transportation. These cases were 68% less likely to result in a label of “late” according to the model.</a:t>
            </a:r>
            <a:endParaRPr sz="1500">
              <a:solidFill>
                <a:srgbClr val="000000"/>
              </a:solidFill>
            </a:endParaRPr>
          </a:p>
        </p:txBody>
      </p:sp>
      <p:pic>
        <p:nvPicPr>
          <p:cNvPr id="194" name="Google Shape;194;p33"/>
          <p:cNvPicPr preferRelativeResize="0"/>
          <p:nvPr/>
        </p:nvPicPr>
        <p:blipFill>
          <a:blip r:embed="rId3">
            <a:alphaModFix/>
          </a:blip>
          <a:stretch>
            <a:fillRect/>
          </a:stretch>
        </p:blipFill>
        <p:spPr>
          <a:xfrm>
            <a:off x="4040559" y="0"/>
            <a:ext cx="5033282"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0" name="Google Shape;200;p34"/>
          <p:cNvSpPr txBox="1"/>
          <p:nvPr>
            <p:ph idx="1" type="body"/>
          </p:nvPr>
        </p:nvSpPr>
        <p:spPr>
          <a:xfrm>
            <a:off x="311700" y="1152475"/>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machine learning model built in this project, features which contributed to predicting whether or not a service request would be resolved on time or not were identified. </a:t>
            </a:r>
            <a:endParaRPr/>
          </a:p>
          <a:p>
            <a:pPr indent="0" lvl="0" marL="0" rtl="0" algn="l">
              <a:spcBef>
                <a:spcPts val="1600"/>
              </a:spcBef>
              <a:spcAft>
                <a:spcPts val="0"/>
              </a:spcAft>
              <a:buNone/>
            </a:pPr>
            <a:r>
              <a:rPr lang="en"/>
              <a:t>This information is useful for New York City agencies to improve their service and performance. The model suggests that the Bronx and Staten Island require more attention from public agencies, whereas service requests originating in Manhattan and Brooklyn were resolved much quicker. </a:t>
            </a:r>
            <a:endParaRPr/>
          </a:p>
          <a:p>
            <a:pPr indent="0" lvl="0" marL="0" rtl="0" algn="l">
              <a:spcBef>
                <a:spcPts val="1600"/>
              </a:spcBef>
              <a:spcAft>
                <a:spcPts val="1600"/>
              </a:spcAft>
              <a:buNone/>
            </a:pPr>
            <a:r>
              <a:rPr lang="en"/>
              <a:t>An improvement to the model created in this project would be to train the model on a much bigger subset of the data. 50,000 rows were taken from the NYC Open Data 311 website, but 22.1 million rows of data exist.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176925"/>
            <a:ext cx="8520600" cy="118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67" name="Google Shape;67;p15"/>
          <p:cNvSpPr txBox="1"/>
          <p:nvPr>
            <p:ph idx="1" type="subTitle"/>
          </p:nvPr>
        </p:nvSpPr>
        <p:spPr>
          <a:xfrm>
            <a:off x="219025" y="13652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following methodology was adapted to assess performance of agencies resolving service requests from NYC 311:</a:t>
            </a:r>
            <a:endParaRPr sz="1600"/>
          </a:p>
          <a:p>
            <a:pPr indent="-330200" lvl="0" marL="457200" rtl="0" algn="l">
              <a:spcBef>
                <a:spcPts val="0"/>
              </a:spcBef>
              <a:spcAft>
                <a:spcPts val="0"/>
              </a:spcAft>
              <a:buSzPts val="1600"/>
              <a:buChar char="●"/>
            </a:pPr>
            <a:r>
              <a:rPr b="1" lang="en" sz="1600"/>
              <a:t>Dataset:</a:t>
            </a:r>
            <a:r>
              <a:rPr lang="en" sz="1600"/>
              <a:t> Identify where to find the required data and data retrieval</a:t>
            </a:r>
            <a:endParaRPr sz="1600"/>
          </a:p>
          <a:p>
            <a:pPr indent="-330200" lvl="0" marL="457200" rtl="0" algn="l">
              <a:spcBef>
                <a:spcPts val="0"/>
              </a:spcBef>
              <a:spcAft>
                <a:spcPts val="0"/>
              </a:spcAft>
              <a:buSzPts val="1600"/>
              <a:buChar char="●"/>
            </a:pPr>
            <a:r>
              <a:rPr b="1" lang="en" sz="1600"/>
              <a:t>Data Wrangling:</a:t>
            </a:r>
            <a:r>
              <a:rPr lang="en" sz="1600"/>
              <a:t> Once the data is identified and retrieved, basic data preprocessing and quality control are conducted</a:t>
            </a:r>
            <a:endParaRPr sz="1600"/>
          </a:p>
          <a:p>
            <a:pPr indent="-330200" lvl="0" marL="457200" rtl="0" algn="l">
              <a:spcBef>
                <a:spcPts val="0"/>
              </a:spcBef>
              <a:spcAft>
                <a:spcPts val="0"/>
              </a:spcAft>
              <a:buSzPts val="1600"/>
              <a:buChar char="●"/>
            </a:pPr>
            <a:r>
              <a:rPr b="1" lang="en" sz="1600"/>
              <a:t>Data Exploration:</a:t>
            </a:r>
            <a:r>
              <a:rPr lang="en" sz="1600"/>
              <a:t> When the data is ready for exploration, apply statistical methods to identify data clusters, correlations, and trends</a:t>
            </a:r>
            <a:endParaRPr sz="1600"/>
          </a:p>
          <a:p>
            <a:pPr indent="-330200" lvl="0" marL="457200" rtl="0" algn="l">
              <a:spcBef>
                <a:spcPts val="0"/>
              </a:spcBef>
              <a:spcAft>
                <a:spcPts val="0"/>
              </a:spcAft>
              <a:buSzPts val="1600"/>
              <a:buChar char="●"/>
            </a:pPr>
            <a:r>
              <a:rPr b="1" lang="en" sz="1600"/>
              <a:t>Machine Learning for Prediction:</a:t>
            </a:r>
            <a:r>
              <a:rPr lang="en" sz="1600"/>
              <a:t> With basic understanding of the data, more advanced data analytics of machine learning is applied to the data to build predictive models</a:t>
            </a:r>
            <a:endParaRPr sz="1600"/>
          </a:p>
          <a:p>
            <a:pPr indent="-330200" lvl="0" marL="457200" rtl="0" algn="l">
              <a:spcBef>
                <a:spcPts val="0"/>
              </a:spcBef>
              <a:spcAft>
                <a:spcPts val="0"/>
              </a:spcAft>
              <a:buSzPts val="1600"/>
              <a:buChar char="●"/>
            </a:pPr>
            <a:r>
              <a:rPr b="1" lang="en" sz="1600"/>
              <a:t>Summary:</a:t>
            </a:r>
            <a:r>
              <a:rPr lang="en" sz="1600"/>
              <a:t> conclusions and recommendations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Dataset</a:t>
            </a:r>
            <a:endParaRPr sz="5200"/>
          </a:p>
        </p:txBody>
      </p:sp>
      <p:sp>
        <p:nvSpPr>
          <p:cNvPr id="73" name="Google Shape;73;p16"/>
          <p:cNvSpPr txBox="1"/>
          <p:nvPr>
            <p:ph idx="1" type="body"/>
          </p:nvPr>
        </p:nvSpPr>
        <p:spPr>
          <a:xfrm>
            <a:off x="311700" y="13329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The dataset that was used is the “NYC Open Data 311 Service Requests from 2010 to Present”. The data was acquired by using the Socrata Open Data API</a:t>
            </a:r>
            <a:r>
              <a:rPr lang="en">
                <a:solidFill>
                  <a:srgbClr val="474747"/>
                </a:solidFill>
                <a:uFill>
                  <a:noFill/>
                </a:uFill>
                <a:hlinkClick r:id="rId3"/>
              </a:rPr>
              <a:t> (SODA) which provides programmatic access to the dataset. </a:t>
            </a:r>
            <a:r>
              <a:rPr lang="en">
                <a:solidFill>
                  <a:schemeClr val="dk1"/>
                </a:solidFill>
              </a:rPr>
              <a:t>The original dataset contains 22.1 million rows and 41 columns, a total of 906.1 million data points. To make this training project more manageable in Python as well as more relevant to today’s status, a 50,000 row subset of the data from January 1, 2019 to January 15, 2019 was taken.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Problem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When people require non-emergency municipal services, the number to call is 311. In New York, all the data about 311 calls received in New York City is available online. A potential problem that can be addressed is the number of late incident resolutions. For each incident that gets reported, 311 creates a service request and notifies the appropriate agency with the request. A timeframe known as a service level agreement is created based on the type of request made, which informs the customer how much time it will take to respond to the request. Agencies are required to report their success resolving 311 service requests within the timeframe presented to customers</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rPr lang="en" sz="1600"/>
              <a:t>Some questions this dataset brought up:</a:t>
            </a:r>
            <a:endParaRPr sz="1600"/>
          </a:p>
          <a:p>
            <a:pPr indent="-330200" lvl="0" marL="457200" rtl="0" algn="l">
              <a:spcBef>
                <a:spcPts val="1600"/>
              </a:spcBef>
              <a:spcAft>
                <a:spcPts val="0"/>
              </a:spcAft>
              <a:buSzPts val="1600"/>
              <a:buChar char="●"/>
            </a:pPr>
            <a:r>
              <a:rPr lang="en" sz="1600"/>
              <a:t>Can we predict the likelihood a service request will be resolved after the estimated due date?</a:t>
            </a:r>
            <a:endParaRPr sz="1600"/>
          </a:p>
          <a:p>
            <a:pPr indent="-330200" lvl="0" marL="457200" rtl="0" algn="l">
              <a:spcBef>
                <a:spcPts val="0"/>
              </a:spcBef>
              <a:spcAft>
                <a:spcPts val="0"/>
              </a:spcAft>
              <a:buSzPts val="1600"/>
              <a:buChar char="●"/>
            </a:pPr>
            <a:r>
              <a:rPr lang="en" sz="1600"/>
              <a:t>Can we improve estimates for service request resolutions?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a:t>
            </a:r>
            <a:r>
              <a:rPr lang="en" sz="1600"/>
              <a:t>ny extraneous data was removed</a:t>
            </a:r>
            <a:endParaRPr sz="1600"/>
          </a:p>
          <a:p>
            <a:pPr indent="-330200" lvl="1" marL="914400" rtl="0" algn="l">
              <a:spcBef>
                <a:spcPts val="0"/>
              </a:spcBef>
              <a:spcAft>
                <a:spcPts val="0"/>
              </a:spcAft>
              <a:buSzPts val="1600"/>
              <a:buChar char="○"/>
            </a:pPr>
            <a:r>
              <a:rPr lang="en" sz="1600"/>
              <a:t>Columns containing only redundant data</a:t>
            </a:r>
            <a:endParaRPr sz="1600"/>
          </a:p>
          <a:p>
            <a:pPr indent="-330200" lvl="1" marL="914400" rtl="0" algn="l">
              <a:spcBef>
                <a:spcPts val="0"/>
              </a:spcBef>
              <a:spcAft>
                <a:spcPts val="0"/>
              </a:spcAft>
              <a:buSzPts val="1600"/>
              <a:buChar char="○"/>
            </a:pPr>
            <a:r>
              <a:rPr lang="en" sz="1600"/>
              <a:t>Columns that held only descriptive information of the complaint</a:t>
            </a:r>
            <a:endParaRPr sz="1600"/>
          </a:p>
          <a:p>
            <a:pPr indent="-330200" lvl="1" marL="914400" rtl="0" algn="l">
              <a:spcBef>
                <a:spcPts val="0"/>
              </a:spcBef>
              <a:spcAft>
                <a:spcPts val="0"/>
              </a:spcAft>
              <a:buSzPts val="1600"/>
              <a:buChar char="○"/>
            </a:pPr>
            <a:r>
              <a:rPr lang="en" sz="1600"/>
              <a:t>Columns that were specific to a certain complaint type like bridges and taxis</a:t>
            </a:r>
            <a:endParaRPr sz="1600"/>
          </a:p>
          <a:p>
            <a:pPr indent="-330200" lvl="0" marL="457200" rtl="0" algn="l">
              <a:spcBef>
                <a:spcPts val="0"/>
              </a:spcBef>
              <a:spcAft>
                <a:spcPts val="0"/>
              </a:spcAft>
              <a:buSzPts val="1600"/>
              <a:buChar char="●"/>
            </a:pPr>
            <a:r>
              <a:rPr lang="en" sz="1600"/>
              <a:t>Features for Data Exploration and Machine Learning were identified and prepared</a:t>
            </a:r>
            <a:endParaRPr sz="1600"/>
          </a:p>
          <a:p>
            <a:pPr indent="-330200" lvl="1" marL="914400" rtl="0" algn="l">
              <a:spcBef>
                <a:spcPts val="0"/>
              </a:spcBef>
              <a:spcAft>
                <a:spcPts val="0"/>
              </a:spcAft>
              <a:buSzPts val="1600"/>
              <a:buChar char="○"/>
            </a:pPr>
            <a:r>
              <a:rPr lang="en" sz="1600"/>
              <a:t>Converting dates to datetime</a:t>
            </a:r>
            <a:endParaRPr sz="1600"/>
          </a:p>
          <a:p>
            <a:pPr indent="-330200" lvl="1" marL="914400" rtl="0" algn="l">
              <a:spcBef>
                <a:spcPts val="0"/>
              </a:spcBef>
              <a:spcAft>
                <a:spcPts val="0"/>
              </a:spcAft>
              <a:buSzPts val="1600"/>
              <a:buChar char="○"/>
            </a:pPr>
            <a:r>
              <a:rPr lang="en" sz="1600"/>
              <a:t>Grouping complaint, location, and open data channel types in order to reduce features</a:t>
            </a:r>
            <a:endParaRPr sz="1600"/>
          </a:p>
          <a:p>
            <a:pPr indent="-330200" lvl="1" marL="914400" rtl="0" algn="l">
              <a:spcBef>
                <a:spcPts val="0"/>
              </a:spcBef>
              <a:spcAft>
                <a:spcPts val="0"/>
              </a:spcAft>
              <a:buSzPts val="1600"/>
              <a:buChar char="○"/>
            </a:pPr>
            <a:r>
              <a:rPr lang="en" sz="1600"/>
              <a:t>Encoding nominal values as dummy variables</a:t>
            </a:r>
            <a:endParaRPr sz="1600"/>
          </a:p>
          <a:p>
            <a:pPr indent="-330200" lvl="1" marL="914400" rtl="0" algn="l">
              <a:spcBef>
                <a:spcPts val="0"/>
              </a:spcBef>
              <a:spcAft>
                <a:spcPts val="0"/>
              </a:spcAft>
              <a:buSzPts val="1600"/>
              <a:buChar char="○"/>
            </a:pPr>
            <a:r>
              <a:rPr lang="en" sz="1600"/>
              <a:t>Preparing the target column “late” by defining it as all cases closed after the estimated due date</a:t>
            </a:r>
            <a:endParaRPr sz="1600"/>
          </a:p>
          <a:p>
            <a:pPr indent="0" lvl="0" marL="9144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8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91" name="Google Shape;91;p19"/>
          <p:cNvSpPr txBox="1"/>
          <p:nvPr>
            <p:ph idx="1" type="body"/>
          </p:nvPr>
        </p:nvSpPr>
        <p:spPr>
          <a:xfrm>
            <a:off x="219025" y="561650"/>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1600">
                <a:solidFill>
                  <a:schemeClr val="dk1"/>
                </a:solidFill>
              </a:rPr>
              <a:t>There are quite a few variables that are of interest and can have an effect on the student’s final result in the course. Various independent variables were explored by examining correlations between </a:t>
            </a:r>
            <a:r>
              <a:rPr lang="en" sz="1600">
                <a:solidFill>
                  <a:schemeClr val="dk1"/>
                </a:solidFill>
              </a:rPr>
              <a:t>independent</a:t>
            </a:r>
            <a:r>
              <a:rPr lang="en" sz="1600">
                <a:solidFill>
                  <a:schemeClr val="dk1"/>
                </a:solidFill>
              </a:rPr>
              <a:t> variables and plotting bar graphs of the counts of those variables</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p:txBody>
      </p:sp>
      <p:pic>
        <p:nvPicPr>
          <p:cNvPr id="92" name="Google Shape;92;p19"/>
          <p:cNvPicPr preferRelativeResize="0"/>
          <p:nvPr/>
        </p:nvPicPr>
        <p:blipFill>
          <a:blip r:embed="rId3">
            <a:alphaModFix/>
          </a:blip>
          <a:stretch>
            <a:fillRect/>
          </a:stretch>
        </p:blipFill>
        <p:spPr>
          <a:xfrm>
            <a:off x="3662026" y="1727100"/>
            <a:ext cx="4119450" cy="3416401"/>
          </a:xfrm>
          <a:prstGeom prst="rect">
            <a:avLst/>
          </a:prstGeom>
          <a:noFill/>
          <a:ln>
            <a:noFill/>
          </a:ln>
        </p:spPr>
      </p:pic>
      <p:sp>
        <p:nvSpPr>
          <p:cNvPr id="93" name="Google Shape;93;p19"/>
          <p:cNvSpPr txBox="1"/>
          <p:nvPr/>
        </p:nvSpPr>
        <p:spPr>
          <a:xfrm>
            <a:off x="691425" y="2139900"/>
            <a:ext cx="2565300" cy="2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Counts of the top five complaint types for each New York City borough are displayed to the right: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Independent Variables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0" name="Google Shape;100;p20"/>
          <p:cNvSpPr txBox="1"/>
          <p:nvPr/>
        </p:nvSpPr>
        <p:spPr>
          <a:xfrm>
            <a:off x="4745350" y="1160775"/>
            <a:ext cx="4145700" cy="342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A few features seem to be correlated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Overall the </a:t>
            </a:r>
            <a:r>
              <a:rPr lang="en" sz="1800">
                <a:solidFill>
                  <a:schemeClr val="dk1"/>
                </a:solidFill>
              </a:rPr>
              <a:t>feature variables appear to be independent</a:t>
            </a:r>
            <a:endParaRPr sz="1800"/>
          </a:p>
          <a:p>
            <a:pPr indent="-342900" lvl="0" marL="457200" rtl="0" algn="l">
              <a:spcBef>
                <a:spcPts val="0"/>
              </a:spcBef>
              <a:spcAft>
                <a:spcPts val="0"/>
              </a:spcAft>
              <a:buSzPts val="1800"/>
              <a:buChar char="●"/>
            </a:pPr>
            <a:r>
              <a:rPr lang="en" sz="1800"/>
              <a:t>This leads us to a data question:</a:t>
            </a:r>
            <a:endParaRPr sz="1800"/>
          </a:p>
          <a:p>
            <a:pPr indent="-342900" lvl="1" marL="914400" rtl="0" algn="l">
              <a:spcBef>
                <a:spcPts val="0"/>
              </a:spcBef>
              <a:spcAft>
                <a:spcPts val="0"/>
              </a:spcAft>
              <a:buSzPts val="1800"/>
              <a:buChar char="○"/>
            </a:pPr>
            <a:r>
              <a:rPr lang="en" sz="1800"/>
              <a:t>Can we predict if a service request will be resolved on time or not based on these independent variables?</a:t>
            </a:r>
            <a:endParaRPr sz="1800"/>
          </a:p>
        </p:txBody>
      </p:sp>
      <p:pic>
        <p:nvPicPr>
          <p:cNvPr id="101" name="Google Shape;101;p20"/>
          <p:cNvPicPr preferRelativeResize="0"/>
          <p:nvPr/>
        </p:nvPicPr>
        <p:blipFill>
          <a:blip r:embed="rId3">
            <a:alphaModFix/>
          </a:blip>
          <a:stretch>
            <a:fillRect/>
          </a:stretch>
        </p:blipFill>
        <p:spPr>
          <a:xfrm>
            <a:off x="311700" y="1069300"/>
            <a:ext cx="3829000" cy="4006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a:solidFill>
                  <a:schemeClr val="dk1"/>
                </a:solidFill>
              </a:rPr>
              <a:t>Service requests are well represented by each borough </a:t>
            </a:r>
            <a:endParaRPr/>
          </a:p>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453300" y="1504950"/>
            <a:ext cx="7899150" cy="263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