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305" r:id="rId4"/>
    <p:sldId id="319" r:id="rId5"/>
    <p:sldId id="321" r:id="rId6"/>
    <p:sldId id="326" r:id="rId7"/>
    <p:sldId id="327" r:id="rId8"/>
    <p:sldId id="307" r:id="rId9"/>
    <p:sldId id="261" r:id="rId10"/>
    <p:sldId id="262" r:id="rId11"/>
    <p:sldId id="263" r:id="rId12"/>
    <p:sldId id="296" r:id="rId13"/>
    <p:sldId id="275" r:id="rId14"/>
    <p:sldId id="299" r:id="rId15"/>
    <p:sldId id="303" r:id="rId16"/>
    <p:sldId id="302" r:id="rId17"/>
    <p:sldId id="304" r:id="rId18"/>
    <p:sldId id="328" r:id="rId19"/>
    <p:sldId id="270" r:id="rId20"/>
    <p:sldId id="300" r:id="rId21"/>
    <p:sldId id="311" r:id="rId22"/>
    <p:sldId id="295" r:id="rId23"/>
    <p:sldId id="320" r:id="rId24"/>
    <p:sldId id="293" r:id="rId25"/>
    <p:sldId id="314" r:id="rId26"/>
    <p:sldId id="316" r:id="rId27"/>
    <p:sldId id="317" r:id="rId28"/>
    <p:sldId id="288" r:id="rId29"/>
    <p:sldId id="277" r:id="rId30"/>
    <p:sldId id="279" r:id="rId31"/>
    <p:sldId id="306" r:id="rId32"/>
    <p:sldId id="271" r:id="rId33"/>
    <p:sldId id="276" r:id="rId34"/>
    <p:sldId id="282" r:id="rId35"/>
    <p:sldId id="281" r:id="rId36"/>
    <p:sldId id="280" r:id="rId37"/>
    <p:sldId id="273" r:id="rId38"/>
    <p:sldId id="268" r:id="rId39"/>
    <p:sldId id="298" r:id="rId40"/>
    <p:sldId id="28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E91"/>
    <a:srgbClr val="B3870B"/>
    <a:srgbClr val="CA980C"/>
    <a:srgbClr val="CAAA0C"/>
    <a:srgbClr val="9E2A6C"/>
    <a:srgbClr val="901E5F"/>
    <a:srgbClr val="9E4B2A"/>
    <a:srgbClr val="84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35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372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5FF17-5B09-4FC7-A7F3-E9EB976F562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31B62-EB14-4D13-AC3B-FB244BC5B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13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31B62-EB14-4D13-AC3B-FB244BC5BD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1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1270-5EE0-4619-690C-3DD195362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634A4-96F0-CB32-C807-B27362653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D2984-A4B1-C39F-AE70-C045884F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3A6-DD5A-40C3-8E4A-DC61BA31021E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E4073-628A-0732-42F0-41BECF64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1189A-F3A3-3F84-25C4-73E5B721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AE1-368F-41C1-9B2F-5086DA6A1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7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0739-B973-E05F-5515-CADEC7A7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B6C1B-FD8F-F914-CDE4-34EFD171D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9D8A2-EAF1-7CE4-0448-32A44793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3A6-DD5A-40C3-8E4A-DC61BA31021E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269E2-6671-54AD-5466-AC280A19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340FD-4313-5FCB-6257-CEDF4DA8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AE1-368F-41C1-9B2F-5086DA6A1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1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7CF958-FEA5-DA77-CD7B-8B3EB9F55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0748F-031F-2B72-5F10-AE99EE7BC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B961D-6EB4-3090-6DEF-F130E9E5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3A6-DD5A-40C3-8E4A-DC61BA31021E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AF72D-DE02-8200-E3CC-698E6B31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D2428-DE43-C40E-FAB3-8A898DDA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AE1-368F-41C1-9B2F-5086DA6A1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2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B5AA-E361-CBE7-7696-B5B4D711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3962-F297-A6FE-8143-3E7D6FF02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ACB7F-602F-587D-89C6-B4952474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3A6-DD5A-40C3-8E4A-DC61BA31021E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5B4CD-67BF-DEF3-7038-15B0CFAA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F5CDF-38F8-DD64-866F-46C641DC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AE1-368F-41C1-9B2F-5086DA6A1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6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B07A-48C6-C1F8-DD4A-1B9CFA834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D11CB-3695-4071-C16A-1F2F85A1A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4B44-EBB6-E215-0D64-6EC337D2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3A6-DD5A-40C3-8E4A-DC61BA31021E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5D5D4-E0F1-9F81-5FFB-D3C2B8D8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677EB-0838-1A90-847A-63A661F3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AE1-368F-41C1-9B2F-5086DA6A1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6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F854-06F8-7ED6-88E1-9E733044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1EBB1-4E6F-DDE4-9793-F5B854D3E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3024C-0661-AC2F-0160-AF8E785A4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BFA4D-740B-518E-3CEB-9810C983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3A6-DD5A-40C3-8E4A-DC61BA31021E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18069-BB2F-9D5F-A12C-CF7918D2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E482B-EB28-20C7-66D4-99678CCC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AE1-368F-41C1-9B2F-5086DA6A1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0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767C-AD05-3767-C170-BFAF86D7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6F3FB-05FE-8A1B-D9E0-6C074DA5C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103DC-CAB2-F8CF-DF0B-499DFC3C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889A1-3D9E-AD3C-EEFE-98308E62F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B459D-80A8-4018-8448-BD6B13403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15637-67D2-A696-8781-96A1D14E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3A6-DD5A-40C3-8E4A-DC61BA31021E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98CAF-2680-5413-597D-46E06551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039991-09DF-9A83-10C8-9051750E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AE1-368F-41C1-9B2F-5086DA6A1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1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98C6-8B9F-B49C-B639-6282506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17A32-A995-2012-CF3E-AF547335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3A6-DD5A-40C3-8E4A-DC61BA31021E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62787-43AB-DA56-C8FA-5BC8AB0C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56DFE-82D2-460D-4D2F-F9E2C53B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AE1-368F-41C1-9B2F-5086DA6A1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9FE59-597B-CD1E-9D1F-AD3C6A1F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3A6-DD5A-40C3-8E4A-DC61BA31021E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0748A-2090-8390-4D0B-75E22935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07F85-0006-21B2-FC65-C80BD3B4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AE1-368F-41C1-9B2F-5086DA6A1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4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226E-D48C-FBBF-F52E-08812EDC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D5AD-12F4-B25F-437E-9F0F37760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486FA-DADE-55EA-9B7F-2AA814DEC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28B34-CE34-C478-C6A8-F0E049B8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3A6-DD5A-40C3-8E4A-DC61BA31021E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89F09-26A7-AE4D-12C9-4EAFB65C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3C850-3C09-4B15-0FF0-114FC10A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AE1-368F-41C1-9B2F-5086DA6A1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7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185B-A450-94AB-3AC4-173B4E95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3B7915-4620-8722-A3FF-C7026C8BD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ABD63-E443-52AB-26E0-46B4D9698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EC123-D1CF-0104-062D-5C06CABE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3A6-DD5A-40C3-8E4A-DC61BA31021E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1C036-82E4-E0B8-0F4E-F992E9D4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94494-31AF-E430-AF4B-E158DF59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AE1-368F-41C1-9B2F-5086DA6A1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4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B073E-189F-7353-FF21-24F6BE02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A1239-3446-576A-F556-10C8D18C1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D2536-76A9-8F3C-CAE2-308092B00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AB3A6-DD5A-40C3-8E4A-DC61BA31021E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B7DE9-71EB-1811-8D7E-5DE47C8B7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763DF-4962-C9BB-005F-BE5D0F626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D3AE1-368F-41C1-9B2F-5086DA6A1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3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hub.com/ui/Search" TargetMode="External"/><Relationship Id="rId2" Type="http://schemas.openxmlformats.org/officeDocument/2006/relationships/hyperlink" Target="https://julialang.org/community/organizatio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EDE9-F8FF-0F59-FBC8-AFAA0F484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7981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Using Julia Well</a:t>
            </a:r>
            <a:br>
              <a:rPr lang="en-US" dirty="0"/>
            </a:br>
            <a:r>
              <a:rPr lang="en-US" sz="3600" dirty="0"/>
              <a:t>perspectives, practices, pragmatics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A55D2-7D87-04D6-2546-A218A208C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5826"/>
            <a:ext cx="9144000" cy="254595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ts val="120"/>
              </a:lnSpc>
            </a:pPr>
            <a:endParaRPr lang="en-US" sz="3200" dirty="0">
              <a:latin typeface="+mj-lt"/>
            </a:endParaRPr>
          </a:p>
          <a:p>
            <a:pPr>
              <a:lnSpc>
                <a:spcPts val="120"/>
              </a:lnSpc>
            </a:pPr>
            <a:endParaRPr lang="en-US" sz="3200" dirty="0">
              <a:latin typeface="+mj-lt"/>
            </a:endParaRPr>
          </a:p>
          <a:p>
            <a:pPr>
              <a:lnSpc>
                <a:spcPts val="120"/>
              </a:lnSpc>
            </a:pPr>
            <a:endParaRPr lang="en-US" sz="3200" dirty="0">
              <a:latin typeface="+mj-lt"/>
            </a:endParaRPr>
          </a:p>
          <a:p>
            <a:pPr>
              <a:lnSpc>
                <a:spcPts val="120"/>
              </a:lnSpc>
            </a:pPr>
            <a:endParaRPr lang="en-US" sz="3200" dirty="0">
              <a:latin typeface="+mj-lt"/>
            </a:endParaRPr>
          </a:p>
          <a:p>
            <a:pPr>
              <a:lnSpc>
                <a:spcPts val="120"/>
              </a:lnSpc>
            </a:pPr>
            <a:r>
              <a:rPr lang="en-US" sz="3400" dirty="0">
                <a:latin typeface="Kigelia" panose="020B0503040502020203" pitchFamily="34" charset="0"/>
                <a:ea typeface="Kigelia" panose="020B0503040502020203" pitchFamily="34" charset="0"/>
                <a:cs typeface="Kigelia" panose="020B0503040502020203" pitchFamily="34" charset="0"/>
              </a:rPr>
              <a:t>J</a:t>
            </a:r>
            <a:r>
              <a:rPr lang="en-US" sz="3200" dirty="0">
                <a:latin typeface="Kigelia" panose="020B0503040502020203" pitchFamily="34" charset="0"/>
                <a:ea typeface="Kigelia" panose="020B0503040502020203" pitchFamily="34" charset="0"/>
                <a:cs typeface="Kigelia" panose="020B0503040502020203" pitchFamily="34" charset="0"/>
              </a:rPr>
              <a:t>effrey</a:t>
            </a:r>
            <a:r>
              <a:rPr lang="en-US" sz="3400" dirty="0">
                <a:latin typeface="Kigelia" panose="020B0503040502020203" pitchFamily="34" charset="0"/>
                <a:ea typeface="Kigelia" panose="020B0503040502020203" pitchFamily="34" charset="0"/>
                <a:cs typeface="Kigelia" panose="020B0503040502020203" pitchFamily="34" charset="0"/>
              </a:rPr>
              <a:t> A S</a:t>
            </a:r>
            <a:r>
              <a:rPr lang="en-US" sz="3200" dirty="0">
                <a:latin typeface="Kigelia" panose="020B0503040502020203" pitchFamily="34" charset="0"/>
                <a:ea typeface="Kigelia" panose="020B0503040502020203" pitchFamily="34" charset="0"/>
                <a:cs typeface="Kigelia" panose="020B0503040502020203" pitchFamily="34" charset="0"/>
              </a:rPr>
              <a:t>arnoff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Kigelia" panose="020B0503040502020203" pitchFamily="34" charset="0"/>
                <a:ea typeface="Kigelia" panose="020B0503040502020203" pitchFamily="34" charset="0"/>
                <a:cs typeface="Kigelia" panose="020B0503040502020203" pitchFamily="34" charset="0"/>
              </a:rPr>
              <a:t>Julia Innovator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Kigelia Light" panose="020B0502040204020203" pitchFamily="34" charset="0"/>
                <a:ea typeface="Kigelia Light" panose="020B0502040204020203" pitchFamily="34" charset="0"/>
                <a:cs typeface="Kigelia Light" panose="020B0502040204020203" pitchFamily="34" charset="0"/>
              </a:rPr>
              <a:t>Julia Users Group NYC meetup</a:t>
            </a:r>
            <a:br>
              <a:rPr lang="en-US" sz="2600" dirty="0">
                <a:latin typeface="Kigelia Light" panose="020B0502040204020203" pitchFamily="34" charset="0"/>
                <a:ea typeface="Kigelia Light" panose="020B0502040204020203" pitchFamily="34" charset="0"/>
                <a:cs typeface="Kigelia Light" panose="020B0502040204020203" pitchFamily="34" charset="0"/>
              </a:rPr>
            </a:br>
            <a:r>
              <a:rPr lang="en-US" sz="2600" dirty="0">
                <a:latin typeface="Kigelia Light" panose="020B0502040204020203" pitchFamily="34" charset="0"/>
                <a:ea typeface="Kigelia Light" panose="020B0502040204020203" pitchFamily="34" charset="0"/>
                <a:cs typeface="Kigelia Light" panose="020B0502040204020203" pitchFamily="34" charset="0"/>
              </a:rPr>
              <a:t>Thursday, 2022-Aug-28</a:t>
            </a:r>
          </a:p>
          <a:p>
            <a:pPr>
              <a:lnSpc>
                <a:spcPct val="150000"/>
              </a:lnSpc>
            </a:pPr>
            <a:endParaRPr lang="en-US" sz="3000" dirty="0">
              <a:latin typeface="Kigelia Light" panose="020B0502040204020203" pitchFamily="34" charset="0"/>
              <a:ea typeface="Kigelia Light" panose="020B0502040204020203" pitchFamily="34" charset="0"/>
              <a:cs typeface="Kigelia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53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6658-A2AF-5E86-0A3D-5124387C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SaferIntegers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26995-7CD1-B26E-58A3-40F426914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</a:t>
            </a: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using SaferIntegers</a:t>
            </a: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</a:t>
            </a: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zero = SafeInt16(0)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</a:t>
            </a: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a = 32_000 + zero;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</a:t>
            </a: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a + 999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000" dirty="0">
                <a:solidFill>
                  <a:srgbClr val="840A0A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ERROR: OverflowError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 32000 + 999 overflowed for type Int16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</a:t>
            </a: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typemin(SafeInt16) – 1  # underflow is an OverflowError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000" dirty="0">
                <a:solidFill>
                  <a:srgbClr val="840A0A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ERROR: </a:t>
            </a:r>
            <a:r>
              <a:rPr lang="en-US" sz="2000" i="1" dirty="0">
                <a:solidFill>
                  <a:srgbClr val="840A0A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Overflow</a:t>
            </a:r>
            <a:r>
              <a:rPr lang="en-US" sz="2000" dirty="0">
                <a:solidFill>
                  <a:srgbClr val="840A0A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Error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: -32768 - 1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overflowed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for type Int16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23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40EB-AAED-9385-2F10-A5663A1D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isapprox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F6968-7F65-3560-53DE-DC8655CE4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US" sz="2200" dirty="0"/>
              <a:t>never compare floats for equality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almost never (are derived values exactly these known constants)</a:t>
            </a:r>
          </a:p>
          <a:p>
            <a:pPr lvl="1">
              <a:lnSpc>
                <a:spcPct val="110000"/>
              </a:lnSpc>
              <a:spcAft>
                <a:spcPts val="1000"/>
              </a:spcAft>
            </a:pPr>
            <a:r>
              <a:rPr lang="en-US" sz="2200" dirty="0"/>
              <a:t>and then use `===` so others will know what you intend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use `isapprox` (`≈` for isapprox with defaults) rather than `==`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`atol` sets the absolute difference required to match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`rtol` sets the proportional difference (# of </a:t>
            </a:r>
            <a:r>
              <a:rPr lang="en-US" sz="2200" dirty="0" err="1"/>
              <a:t>sigbits</a:t>
            </a:r>
            <a:r>
              <a:rPr lang="en-US" sz="2200" dirty="0"/>
              <a:t>) required to match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it is ok to use both, with `atol` for values near 0.0</a:t>
            </a:r>
          </a:p>
          <a:p>
            <a:pPr marL="0" indent="0">
              <a:lnSpc>
                <a:spcPct val="110000"/>
              </a:lnSpc>
              <a:spcBef>
                <a:spcPts val="1600"/>
              </a:spcBef>
              <a:buNone/>
            </a:pPr>
            <a:r>
              <a:rPr lang="en-US" sz="2200" dirty="0"/>
              <a:t>what to do when last digit[s] accuracy matters?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5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40EB-AAED-9385-2F10-A5663A1D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720"/>
          </a:xfrm>
        </p:spPr>
        <p:txBody>
          <a:bodyPr/>
          <a:lstStyle/>
          <a:p>
            <a:r>
              <a:rPr lang="en-US" dirty="0"/>
              <a:t>isapprox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F6968-7F65-3560-53DE-DC8655CE4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968"/>
            <a:ext cx="10999840" cy="476146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6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tolerance(T::Type, proportion=0.618034) = </a:t>
            </a:r>
            <a:br>
              <a:rPr lang="en-US" sz="26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</a:br>
            <a:r>
              <a:rPr lang="en-US" sz="26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map(T, tolerance(relbits(T, proportion)))</a:t>
            </a:r>
          </a:p>
          <a:p>
            <a:pPr marL="0" indent="0">
              <a:buNone/>
            </a:pPr>
            <a:r>
              <a:rPr lang="en-US" sz="26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relbits(T::Type, proportion) =</a:t>
            </a:r>
          </a:p>
          <a:p>
            <a:pPr marL="0" indent="0">
              <a:buNone/>
            </a:pPr>
            <a:r>
              <a:rPr lang="en-US" sz="26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floor(Int, proportion * Base.significand_bits(T))</a:t>
            </a:r>
          </a:p>
          <a:p>
            <a:pPr marL="0" indent="0">
              <a:buNone/>
            </a:pPr>
            <a:endParaRPr lang="en-US" sz="26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const AbsTolScale = 2.618034</a:t>
            </a:r>
          </a:p>
          <a:p>
            <a:pPr marL="0" indent="0">
              <a:buNone/>
            </a:pPr>
            <a:r>
              <a:rPr lang="en-US" sz="26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tolerance(nbits; atolscale=AbsTolScale) = </a:t>
            </a:r>
          </a:p>
          <a:p>
            <a:pPr marL="0" indent="0">
              <a:buNone/>
            </a:pPr>
            <a:r>
              <a:rPr lang="en-US" sz="26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(atol = 2.0^(-nbits*atolscale), rtol = 2.0^(-nbits))</a:t>
            </a:r>
          </a:p>
          <a:p>
            <a:pPr marL="0" indent="0">
              <a:buNone/>
            </a:pPr>
            <a:endParaRPr lang="en-US" sz="26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const ATOL = tolerance(Float64, 5/8).atol</a:t>
            </a:r>
          </a:p>
          <a:p>
            <a:pPr marL="0" indent="0">
              <a:buNone/>
            </a:pPr>
            <a:r>
              <a:rPr lang="en-US" sz="26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const RTOL = tolerance(Float64, 5/8).rtol</a:t>
            </a:r>
          </a:p>
          <a:p>
            <a:pPr marL="0" indent="0">
              <a:buNone/>
            </a:pPr>
            <a:endParaRPr lang="en-US" sz="26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26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≃(x, y) = isapprox(x, y; atol=ATOL, rtol=RTOL)    # if a ≃ b .. </a:t>
            </a:r>
          </a:p>
          <a:p>
            <a:pPr marL="0" indent="0">
              <a:buNone/>
            </a:pP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0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68FD3-36A3-54D5-E8C8-6F0EA513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clean code (not there yet, rewrite 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8DB5C-ED66-81C8-71C7-6199A638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2000" i="1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iteration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for current_value  in           xs  .. end    # avoid index </a:t>
            </a:r>
            <a:r>
              <a:rPr lang="en-US" sz="20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nums</a:t>
            </a: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for current_index  in </a:t>
            </a:r>
            <a:r>
              <a:rPr lang="en-US" sz="2000" dirty="0">
                <a:highlight>
                  <a:srgbClr val="FFFF00"/>
                </a:highlight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eachindex</a:t>
            </a: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(xs) .. end    # these are fast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for (index, value) in </a:t>
            </a:r>
            <a:r>
              <a:rPr lang="en-US" sz="2000" dirty="0">
                <a:highlight>
                  <a:srgbClr val="FFFF00"/>
                </a:highlight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enumerate</a:t>
            </a: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(xs) .. end    # and future proof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for </a:t>
            </a:r>
            <a:r>
              <a:rPr lang="en-US" sz="20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current_column</a:t>
            </a: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in </a:t>
            </a:r>
            <a:r>
              <a:rPr lang="en-US" sz="2000" dirty="0" err="1">
                <a:highlight>
                  <a:srgbClr val="FFFF00"/>
                </a:highlight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eachcol</a:t>
            </a: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</a:t>
            </a:r>
            <a:r>
              <a:rPr lang="en-US" sz="20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amat</a:t>
            </a: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) .. end	# prefer </a:t>
            </a:r>
            <a:r>
              <a:rPr lang="en-US" sz="20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bycol</a:t>
            </a: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2x+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 sz="2000" i="1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lazy comprehension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xs = [3, 5, 7]         # keep fn.(xs) lazy as long as possible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sz="20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ys</a:t>
            </a: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= (x^2 for x in xs)	# </a:t>
            </a:r>
            <a:r>
              <a:rPr lang="en-US" sz="20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Base.Generator</a:t>
            </a: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{Vector{Int64}, ..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zs = zip(xs, </a:t>
            </a:r>
            <a:r>
              <a:rPr lang="en-US" sz="20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ys</a:t>
            </a: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)       # zip is lazy and surprisingly fast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85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40EB-AAED-9385-2F10-A5663A1D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720"/>
          </a:xfrm>
        </p:spPr>
        <p:txBody>
          <a:bodyPr/>
          <a:lstStyle/>
          <a:p>
            <a:r>
              <a:rPr lang="en-US" dirty="0"/>
              <a:t>Angle</a:t>
            </a:r>
            <a:r>
              <a:rPr lang="en-US" sz="1600" dirty="0"/>
              <a:t> </a:t>
            </a:r>
            <a:r>
              <a:rPr lang="en-US" dirty="0"/>
              <a:t>Between</a:t>
            </a:r>
            <a:r>
              <a:rPr lang="en-US" sz="1200" dirty="0"/>
              <a:t> </a:t>
            </a:r>
            <a:r>
              <a:rPr lang="en-US" dirty="0"/>
              <a:t>Vectors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EE718E44-870A-4846-5697-DA58DCA78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46" y="1814625"/>
            <a:ext cx="2663159" cy="197904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70821C-AA8B-6318-C2DE-102B3CF724BF}"/>
              </a:ext>
            </a:extLst>
          </p:cNvPr>
          <p:cNvSpPr txBox="1"/>
          <p:nvPr/>
        </p:nvSpPr>
        <p:spPr>
          <a:xfrm>
            <a:off x="5164393" y="1814625"/>
            <a:ext cx="63000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8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Start with Math.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Finish with Numerics.</a:t>
            </a:r>
          </a:p>
          <a:p>
            <a:pPr>
              <a:spcAft>
                <a:spcPts val="1200"/>
              </a:spcAft>
            </a:pPr>
            <a:r>
              <a:rPr lang="en-US" sz="18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The dot product of two normalized vectors equals the cosine of their separating angle.</a:t>
            </a:r>
          </a:p>
          <a:p>
            <a:pPr>
              <a:spcAft>
                <a:spcPts val="1200"/>
              </a:spcAft>
            </a:pPr>
            <a:r>
              <a:rPr lang="en-US" i="1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unstable and inaccurate at very small angles</a:t>
            </a:r>
            <a:endParaRPr lang="en-US" sz="1800" i="1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570EA0-ADC4-D907-06F8-3A682F483B67}"/>
              </a:ext>
            </a:extLst>
          </p:cNvPr>
          <p:cNvSpPr txBox="1"/>
          <p:nvPr/>
        </p:nvSpPr>
        <p:spPr>
          <a:xfrm>
            <a:off x="641555" y="4320656"/>
            <a:ext cx="650649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Start with Math. </a:t>
            </a:r>
            <a:r>
              <a:rPr lang="en-US" sz="18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Finish with Numerics.</a:t>
            </a:r>
          </a:p>
          <a:p>
            <a:endParaRPr lang="en-US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The sum and difference of two </a:t>
            </a:r>
            <a:r>
              <a:rPr lang="en-US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equilength</a:t>
            </a: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vectors are orthogonal. </a:t>
            </a:r>
            <a:r>
              <a:rPr lang="en-US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vectorstwo</a:t>
            </a: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argument atan of the difference and the sum of two normalized vectors approximates half their separating angle in a stable and robust manner.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558708-E0A8-DD43-8EC0-24E7B340B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739" y="4320656"/>
            <a:ext cx="2742857" cy="18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81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40EB-AAED-9385-2F10-A5663A1D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720"/>
          </a:xfrm>
        </p:spPr>
        <p:txBody>
          <a:bodyPr/>
          <a:lstStyle/>
          <a:p>
            <a:r>
              <a:rPr lang="en-US" dirty="0"/>
              <a:t>Angle</a:t>
            </a:r>
            <a:r>
              <a:rPr lang="en-US" sz="1600" dirty="0"/>
              <a:t> </a:t>
            </a:r>
            <a:r>
              <a:rPr lang="en-US" dirty="0"/>
              <a:t>Between</a:t>
            </a:r>
            <a:r>
              <a:rPr lang="en-US" sz="1200" dirty="0"/>
              <a:t> </a:t>
            </a:r>
            <a:r>
              <a:rPr lang="en-US" dirty="0"/>
              <a:t>Vectors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CEC135-370C-B082-EA74-700D92CCE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513"/>
            <a:ext cx="10999788" cy="4722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using AngleBetweenVectors           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                        # point as Tuple, NamedTuple, Vector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smaller_angle = angle(point1, point2)</a:t>
            </a: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                        # to add a new point representation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struct Point2D{T}           # provide a point constructor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x::T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y::T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end                         # define a Tuple(::point) method</a:t>
            </a: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Base.Tuple(p::Point2D{T}) where T = (p.x, p.y)</a:t>
            </a:r>
          </a:p>
        </p:txBody>
      </p:sp>
    </p:spTree>
    <p:extLst>
      <p:ext uri="{BB962C8B-B14F-4D97-AF65-F5344CB8AC3E}">
        <p14:creationId xmlns:p14="http://schemas.microsoft.com/office/powerpoint/2010/main" val="3292649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40EB-AAED-9385-2F10-A5663A1D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720"/>
          </a:xfrm>
        </p:spPr>
        <p:txBody>
          <a:bodyPr/>
          <a:lstStyle/>
          <a:p>
            <a:r>
              <a:rPr lang="en-US" dirty="0"/>
              <a:t>AngleBetweenVectors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CEC135-370C-B082-EA74-700D92CCE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513"/>
            <a:ext cx="10999788" cy="4722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@inline norm2(p::P) where {P&lt;:NTuple{N,T}} where {N,T} =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sqrt(foldl(+, abs2.(p)))</a:t>
            </a: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@inline normalize(p ::P) where {P&lt;:NTuple{N,T}} where {N,T} =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p ./ norm2(p)</a:t>
            </a: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# works with any point type that has Tuple(point) defined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Base.angle(pt1::T, pt2::T) where T = 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angle(Tuple(pt1), Tuple(pt2))</a:t>
            </a: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724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40EB-AAED-9385-2F10-A5663A1D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720"/>
          </a:xfrm>
        </p:spPr>
        <p:txBody>
          <a:bodyPr/>
          <a:lstStyle/>
          <a:p>
            <a:r>
              <a:rPr lang="en-US" dirty="0"/>
              <a:t>AngleBetweenVectors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CEC135-370C-B082-EA74-700D92CCE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490"/>
            <a:ext cx="10999788" cy="4837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function Base.angle(pt1::P, pt2::P) where {N,T, P&lt;:NTuple{N,T}}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unitpt1 = normalize(pt1)			# map pts to unit length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unitpt2 = normalize(pt2)</a:t>
            </a:r>
          </a:p>
          <a:p>
            <a:pPr marL="0" indent="0"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y = norm2(unitpt1 .- unitpt2)       # sin of </a:t>
            </a:r>
            <a:r>
              <a:rPr lang="en-US" sz="22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halfangle</a:t>
            </a: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0..1</a:t>
            </a: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x = norm2(unitpt1 </a:t>
            </a:r>
            <a:r>
              <a:rPr lang="en-US" sz="2200" i="1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.+</a:t>
            </a: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unitpt2)		# cos of </a:t>
            </a:r>
            <a:r>
              <a:rPr lang="en-US" sz="22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halfangle</a:t>
            </a: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1..0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a = 2 * atan(y, x)				# 2 atan(tan(</a:t>
            </a:r>
            <a:r>
              <a:rPr lang="en-US" sz="22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halfangle</a:t>
            </a: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))</a:t>
            </a:r>
          </a:p>
          <a:p>
            <a:pPr marL="0" indent="0">
              <a:spcBef>
                <a:spcPts val="1600"/>
              </a:spcBef>
              <a:spcAft>
                <a:spcPts val="1000"/>
              </a:spcAft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zero(T) &lt;= a &lt;= T(pi) &amp;&amp; return a	# protect the expected</a:t>
            </a:r>
          </a:p>
          <a:p>
            <a:pPr marL="0" indent="0"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a &lt; 0 ? zero(T) : T(pi)			# correct the can’t happen</a:t>
            </a:r>
          </a:p>
          <a:p>
            <a:pPr marL="0" indent="0"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end</a:t>
            </a: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969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40EB-AAED-9385-2F10-A5663A1D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720"/>
          </a:xfrm>
        </p:spPr>
        <p:txBody>
          <a:bodyPr/>
          <a:lstStyle/>
          <a:p>
            <a:r>
              <a:rPr lang="en-US" dirty="0"/>
              <a:t>AngleBetweenVectors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CEC135-370C-B082-EA74-700D92CCE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490"/>
            <a:ext cx="10999788" cy="4837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function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Base.angle(pt1::P, pt2::P) where {N,T, P&lt;:NTuple{N,T}}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unitpt1 = normalize(pt1)			# map pts to unit length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unitpt2 = normalize(pt2)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y = norm2(unitpt1 .- unitpt2)       # sin of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halfangle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0..1</a:t>
            </a: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x = norm2(unitpt1 </a:t>
            </a:r>
            <a:r>
              <a:rPr lang="en-US" sz="2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.+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unitpt2)		# cos of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halfangle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1..0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a = 2 * atan(y, x)				# a is the answer</a:t>
            </a:r>
          </a:p>
          <a:p>
            <a:pPr marL="0" indent="0">
              <a:spcBef>
                <a:spcPts val="1600"/>
              </a:spcBef>
              <a:spcAft>
                <a:spcPts val="1000"/>
              </a:spcAft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</a:t>
            </a:r>
            <a:r>
              <a:rPr lang="en-US" sz="22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isallgood</a:t>
            </a: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(a) ? a : clip(a)          # 0 &lt;= a &lt;= T(pi) &lt; pi</a:t>
            </a:r>
            <a:b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</a:b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                                  # a &lt; 0 ? zero(T) : T(pi)</a:t>
            </a:r>
          </a:p>
          <a:p>
            <a:pPr marL="0" indent="0"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end</a:t>
            </a: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594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6E5F-3B6C-AC1D-6B40-7A740915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types and concrete unions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85B43D-8B19-4D39-68BD-213A50A14230}"/>
              </a:ext>
            </a:extLst>
          </p:cNvPr>
          <p:cNvSpPr txBox="1">
            <a:spLocks/>
          </p:cNvSpPr>
          <p:nvPr/>
        </p:nvSpPr>
        <p:spPr>
          <a:xfrm>
            <a:off x="838200" y="1812157"/>
            <a:ext cx="10515600" cy="46132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900" dirty="0">
                <a:solidFill>
                  <a:schemeClr val="bg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 </a:t>
            </a:r>
            <a:r>
              <a:rPr lang="nn-NO" sz="29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x = </a:t>
            </a:r>
            <a:r>
              <a:rPr lang="en-US" sz="29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[59, "two"]; typeof(x) == Vector{</a:t>
            </a:r>
            <a:r>
              <a:rPr lang="en-US" sz="2900" dirty="0">
                <a:solidFill>
                  <a:schemeClr val="accent2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Any</a:t>
            </a:r>
            <a:r>
              <a:rPr lang="en-US" sz="29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}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sz="2900" dirty="0">
                <a:solidFill>
                  <a:schemeClr val="bg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</a:t>
            </a:r>
            <a:r>
              <a:rPr lang="en-US" sz="29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x = concrete(x); typeof(x) == Vector{</a:t>
            </a:r>
            <a:r>
              <a:rPr lang="en-US" sz="2900" dirty="0">
                <a:solidFill>
                  <a:schemeClr val="accent2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Union{Int64, String}</a:t>
            </a:r>
            <a:r>
              <a:rPr lang="en-US" sz="29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}</a:t>
            </a:r>
          </a:p>
          <a:p>
            <a:pPr marL="0" lvl="1" indent="0">
              <a:lnSpc>
                <a:spcPct val="120000"/>
              </a:lnSpc>
              <a:buNone/>
            </a:pPr>
            <a:endParaRPr lang="en-US" sz="29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solidFill>
                  <a:schemeClr val="bg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function concrete(x::AbstractArray)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solidFill>
                  <a:schemeClr val="bg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ConcreteTypes = Union{typeof.(x)...}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solidFill>
                  <a:schemeClr val="bg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length(Base.uniontypes(ConcreteTypes)) &gt; 3 &amp;&amp; return x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1100" dirty="0">
              <a:solidFill>
                <a:schemeClr val="bg1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solidFill>
                  <a:schemeClr val="bg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BaseType = eval(typeof(x).name.name)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solidFill>
                  <a:schemeClr val="bg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ndim = length(size(x))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solidFill>
                  <a:schemeClr val="bg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BaseType{ConcreteTypes, ndim}(x)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solidFill>
                  <a:schemeClr val="bg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62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62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6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5588-1234-7517-476F-98FAA297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3C072-E524-F88B-9E2B-4544B9054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096" y="1253330"/>
            <a:ext cx="10515600" cy="5045869"/>
          </a:xfrm>
        </p:spPr>
        <p:txBody>
          <a:bodyPr>
            <a:normAutofit fontScale="55000" lnSpcReduction="20000"/>
          </a:bodyPr>
          <a:lstStyle/>
          <a:p>
            <a:pPr marL="182880" indent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400" dirty="0">
                <a:latin typeface="Corbel" panose="020B0503020204020204" pitchFamily="34" charset="0"/>
                <a:cs typeface="Cavolini" panose="03000502040302020204" pitchFamily="66" charset="0"/>
              </a:rPr>
              <a:t>Being around people here deeply deeply accelerates the learning process. 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400" dirty="0">
                <a:latin typeface="Corbel" panose="020B0503020204020204" pitchFamily="34" charset="0"/>
                <a:cs typeface="Cavolini" panose="03000502040302020204" pitchFamily="66" charset="0"/>
              </a:rPr>
              <a:t>A lot of really cool folks here did the same for me … and I am eternally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400" dirty="0">
                <a:latin typeface="Corbel" panose="020B0503020204020204" pitchFamily="34" charset="0"/>
                <a:cs typeface="Cavolini" panose="03000502040302020204" pitchFamily="66" charset="0"/>
              </a:rPr>
              <a:t>grateful for their guidance.  Glad you got to do the same </a:t>
            </a:r>
            <a:r>
              <a:rPr lang="en-US" sz="3800" dirty="0">
                <a:latin typeface="Corbel" panose="020B0503020204020204" pitchFamily="34" charset="0"/>
                <a:cs typeface="Cavolini" panose="03000502040302020204" pitchFamily="66" charset="0"/>
                <a:sym typeface="Wingdings" panose="05000000000000000000" pitchFamily="2" charset="2"/>
              </a:rPr>
              <a:t> .</a:t>
            </a:r>
            <a:endParaRPr lang="en-US" sz="3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3800" dirty="0">
                <a:latin typeface="Corbel" panose="020B0503020204020204" pitchFamily="34" charset="0"/>
                <a:cs typeface="Cavolini" panose="03000502040302020204" pitchFamily="66" charset="0"/>
              </a:rPr>
              <a:t>								</a:t>
            </a:r>
            <a:r>
              <a:rPr lang="en-US" sz="3800" baseline="5000" dirty="0">
                <a:latin typeface="Corbel" panose="020B0503020204020204" pitchFamily="34" charset="0"/>
                <a:ea typeface="TeX Gyre DejaVu Math" panose="02000503000000000000" pitchFamily="50" charset="0"/>
                <a:cs typeface="TeX Gyre DejaVu Math" panose="02000503000000000000" pitchFamily="50" charset="0"/>
              </a:rPr>
              <a:t>‒</a:t>
            </a:r>
            <a:r>
              <a:rPr lang="en-US" sz="3800" dirty="0">
                <a:latin typeface="Corbel" panose="020B0503020204020204" pitchFamily="34" charset="0"/>
                <a:cs typeface="Cavolini" panose="03000502040302020204" pitchFamily="66" charset="0"/>
              </a:rPr>
              <a:t> </a:t>
            </a:r>
            <a:r>
              <a:rPr lang="en-US" sz="3800" dirty="0" err="1">
                <a:latin typeface="Corbel" panose="020B0503020204020204" pitchFamily="34" charset="0"/>
                <a:cs typeface="Cavolini" panose="03000502040302020204" pitchFamily="66" charset="0"/>
              </a:rPr>
              <a:t>otde</a:t>
            </a:r>
            <a:r>
              <a:rPr lang="en-US" sz="3800" dirty="0">
                <a:latin typeface="Corbel" panose="020B0503020204020204" pitchFamily="34" charset="0"/>
                <a:cs typeface="Cavolini" panose="03000502040302020204" pitchFamily="66" charset="0"/>
              </a:rPr>
              <a:t> on Zulip</a:t>
            </a:r>
            <a:endParaRPr lang="en-US" sz="3800" dirty="0">
              <a:latin typeface="Corbel" panose="020B0503020204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Corbel" panose="020B0503020204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</a:rPr>
              <a:t>he Julia Community is welcoming, helpful, and self-respecting.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Your question is good to ask. Your question is not stupid.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do first search docs, Discourse, Stack Overflow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ask about technique, ask to clarify, ask for explanation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-  where to ask? how to ask?</a:t>
            </a:r>
          </a:p>
        </p:txBody>
      </p:sp>
    </p:spTree>
    <p:extLst>
      <p:ext uri="{BB962C8B-B14F-4D97-AF65-F5344CB8AC3E}">
        <p14:creationId xmlns:p14="http://schemas.microsoft.com/office/powerpoint/2010/main" val="569555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6E5F-3B6C-AC1D-6B40-7A740915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types and concrete unions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85B43D-8B19-4D39-68BD-213A50A14230}"/>
              </a:ext>
            </a:extLst>
          </p:cNvPr>
          <p:cNvSpPr txBox="1">
            <a:spLocks/>
          </p:cNvSpPr>
          <p:nvPr/>
        </p:nvSpPr>
        <p:spPr>
          <a:xfrm>
            <a:off x="838200" y="1812157"/>
            <a:ext cx="10515600" cy="46132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900" dirty="0">
                <a:solidFill>
                  <a:schemeClr val="bg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 </a:t>
            </a:r>
            <a:r>
              <a:rPr lang="nn-NO" sz="2900" dirty="0">
                <a:solidFill>
                  <a:schemeClr val="bg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x = </a:t>
            </a:r>
            <a:r>
              <a:rPr lang="en-US" sz="2900" dirty="0">
                <a:solidFill>
                  <a:schemeClr val="bg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[59, "two"]; typeof(x) == Vector{Any}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sz="2900" dirty="0">
                <a:solidFill>
                  <a:schemeClr val="bg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 x = concrete(x); typeof(x) == Vector{Union{Int64, String}}</a:t>
            </a:r>
          </a:p>
          <a:p>
            <a:pPr marL="0" lvl="1" indent="0">
              <a:lnSpc>
                <a:spcPct val="120000"/>
              </a:lnSpc>
              <a:buNone/>
            </a:pPr>
            <a:endParaRPr lang="en-US" sz="29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function concrete(x::AbstractArray)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ConcreteTypes = Union{typeof.(x)...}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length(</a:t>
            </a:r>
            <a:r>
              <a:rPr lang="en-US" sz="2900" dirty="0">
                <a:highlight>
                  <a:srgbClr val="FFFF00"/>
                </a:highlight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Base.uniontypes</a:t>
            </a:r>
            <a:r>
              <a:rPr lang="en-US" sz="29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(ConcreteTypes)) &gt; 3 &amp;&amp; return x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11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BaseType = </a:t>
            </a:r>
            <a:r>
              <a:rPr lang="en-US" sz="2900" dirty="0">
                <a:highlight>
                  <a:srgbClr val="FFFF00"/>
                </a:highlight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eval</a:t>
            </a:r>
            <a:r>
              <a:rPr lang="en-US" sz="29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(typeof(x)</a:t>
            </a:r>
            <a:r>
              <a:rPr lang="en-US" sz="2900" dirty="0">
                <a:highlight>
                  <a:srgbClr val="FFFF00"/>
                </a:highlight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.name.name</a:t>
            </a:r>
            <a:r>
              <a:rPr lang="en-US" sz="29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ndim = length(size(x))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BaseType{ConcreteTypes, ndim}(x)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62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62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17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329D-1C99-9E7C-6FC9-4DADA4FC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Types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12FE55-F1DC-4E1C-AD91-B4BA53CBF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892"/>
            <a:ext cx="11371007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abstract type SpaceTime end                   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# conceptual whole</a:t>
            </a:r>
          </a:p>
          <a:p>
            <a:pPr marL="0" indent="0">
              <a:buNone/>
            </a:pPr>
            <a:endParaRPr lang="en-US" sz="22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abstract type AbstractSpace  &lt;: SpaceTime  end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# enfolded constituent</a:t>
            </a:r>
          </a:p>
          <a:p>
            <a:pPr marL="0" indent="0"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abstract type AbstractTime   &lt;: SpaceTime  end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# enfolded constituent</a:t>
            </a:r>
          </a:p>
          <a:p>
            <a:pPr marL="0" indent="0"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abstract type ReferenceFrame &lt;: SpaceTime  end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# specialization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abstract type Clock{Frame&lt;:ReferenceFrame} end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# constraint</a:t>
            </a:r>
            <a:endParaRPr lang="en-US" sz="22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endParaRPr lang="en-US" sz="22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struct FrameIsUTC   &lt;: ReferenceFrame end     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# was GMT</a:t>
            </a:r>
          </a:p>
          <a:p>
            <a:pPr marL="0" indent="0"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struct FrameIsLocal &lt;: ReferenceFrame end     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# local or wallclock time</a:t>
            </a:r>
          </a:p>
          <a:p>
            <a:pPr marL="0" indent="0">
              <a:buNone/>
            </a:pPr>
            <a:endParaRPr lang="en-US" sz="22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const TimeIsUTC   = FrameIsUTC()              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# consts are in a module</a:t>
            </a:r>
          </a:p>
          <a:p>
            <a:pPr marL="0" indent="0"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const TimeIsLocal = FrameIsLocal</a:t>
            </a:r>
            <a:r>
              <a:rPr lang="en-US" sz="220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()             </a:t>
            </a:r>
            <a:r>
              <a:rPr lang="en-US" sz="220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#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these are singletons</a:t>
            </a:r>
          </a:p>
          <a:p>
            <a:pPr marL="0" indent="0">
              <a:buNone/>
            </a:pPr>
            <a:endParaRPr lang="en-US" sz="22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endParaRPr lang="en-US" sz="29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723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329D-1C99-9E7C-6FC9-4DADA4FC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Types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12FE55-F1DC-4E1C-AD91-B4BA53CBF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505"/>
            <a:ext cx="10515600" cy="45686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abstract type Period &lt;: AbstractTime end</a:t>
            </a:r>
          </a:p>
          <a:p>
            <a:pPr marL="0" indent="0">
              <a:buNone/>
            </a:pPr>
            <a:endParaRPr lang="en-US" sz="5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5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struct Hour   &lt;: Period value::Int64 end</a:t>
            </a:r>
          </a:p>
          <a:p>
            <a:pPr marL="0" indent="0">
              <a:buNone/>
            </a:pPr>
            <a:r>
              <a:rPr lang="en-US" sz="5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struct Minute &lt;: Period value::Int64 end</a:t>
            </a:r>
          </a:p>
          <a:p>
            <a:pPr marL="0" indent="0" algn="r">
              <a:spcAft>
                <a:spcPts val="1600"/>
              </a:spcAft>
              <a:buNone/>
            </a:pPr>
            <a:r>
              <a:rPr lang="en-US" sz="5000" dirty="0">
                <a:solidFill>
                  <a:schemeClr val="bg1">
                    <a:lumMod val="6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# a good way to use `eval`</a:t>
            </a:r>
          </a:p>
          <a:p>
            <a:pPr marL="0" indent="0">
              <a:buNone/>
            </a:pPr>
            <a:r>
              <a:rPr lang="en-US" sz="5000" dirty="0">
                <a:solidFill>
                  <a:schemeClr val="bg1">
                    <a:lumMod val="6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for T in (:Year, :Month, :Day, :Hour, :Minute, :Second)</a:t>
            </a:r>
          </a:p>
          <a:p>
            <a:pPr marL="0" indent="0">
              <a:buNone/>
            </a:pPr>
            <a:r>
              <a:rPr lang="en-US" sz="5000" dirty="0">
                <a:solidFill>
                  <a:schemeClr val="bg1">
                    <a:lumMod val="6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@eval begin</a:t>
            </a:r>
          </a:p>
          <a:p>
            <a:pPr marL="0" indent="0">
              <a:buNone/>
            </a:pPr>
            <a:r>
              <a:rPr lang="en-US" sz="5000" dirty="0">
                <a:solidFill>
                  <a:schemeClr val="bg1">
                    <a:lumMod val="6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struct $T &lt;: Period</a:t>
            </a:r>
          </a:p>
          <a:p>
            <a:pPr marL="0" indent="0">
              <a:buNone/>
            </a:pPr>
            <a:r>
              <a:rPr lang="en-US" sz="5000" dirty="0">
                <a:solidFill>
                  <a:schemeClr val="bg1">
                    <a:lumMod val="6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  value::Int64</a:t>
            </a:r>
          </a:p>
          <a:p>
            <a:pPr marL="0" indent="0">
              <a:buNone/>
            </a:pPr>
            <a:r>
              <a:rPr lang="en-US" sz="5000" dirty="0">
                <a:solidFill>
                  <a:schemeClr val="bg1">
                    <a:lumMod val="6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end</a:t>
            </a:r>
          </a:p>
          <a:p>
            <a:pPr marL="0" indent="0">
              <a:buNone/>
            </a:pPr>
            <a:r>
              <a:rPr lang="en-US" sz="5000" dirty="0">
                <a:solidFill>
                  <a:schemeClr val="bg1">
                    <a:lumMod val="6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sz="5000" dirty="0">
                <a:solidFill>
                  <a:schemeClr val="bg1">
                    <a:lumMod val="6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95714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329D-1C99-9E7C-6FC9-4DADA4FC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Types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12FE55-F1DC-4E1C-AD91-B4BA53CBF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505"/>
            <a:ext cx="10515600" cy="45686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000" dirty="0">
                <a:solidFill>
                  <a:schemeClr val="bg1">
                    <a:lumMod val="6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abstract type Period &lt;: AbstractTime end</a:t>
            </a:r>
          </a:p>
          <a:p>
            <a:pPr marL="0" indent="0">
              <a:buNone/>
            </a:pPr>
            <a:endParaRPr lang="en-US" sz="5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5000" dirty="0">
                <a:solidFill>
                  <a:schemeClr val="bg1">
                    <a:lumMod val="6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struct Hour   &lt;: Period value::Int64 end</a:t>
            </a:r>
          </a:p>
          <a:p>
            <a:pPr marL="0" indent="0">
              <a:buNone/>
            </a:pPr>
            <a:r>
              <a:rPr lang="en-US" sz="5000" dirty="0">
                <a:solidFill>
                  <a:schemeClr val="bg1">
                    <a:lumMod val="6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struct Minute &lt;: Period value::Int64 end</a:t>
            </a:r>
          </a:p>
          <a:p>
            <a:pPr marL="0" indent="0" algn="r">
              <a:spcAft>
                <a:spcPts val="1600"/>
              </a:spcAft>
              <a:buNone/>
            </a:pPr>
            <a:r>
              <a:rPr lang="en-US" sz="5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# a good way to use `eval`</a:t>
            </a:r>
            <a:endParaRPr lang="en-US" sz="5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5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for</a:t>
            </a:r>
            <a:r>
              <a:rPr lang="en-US" sz="5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T in (:Year, :Month, :Day, :Hour, :Minute, :Second)</a:t>
            </a:r>
          </a:p>
          <a:p>
            <a:pPr marL="0" indent="0">
              <a:buNone/>
            </a:pPr>
            <a:r>
              <a:rPr lang="en-US" sz="5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</a:t>
            </a:r>
            <a:r>
              <a:rPr lang="en-US" sz="5000" dirty="0">
                <a:solidFill>
                  <a:schemeClr val="accent2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@eval</a:t>
            </a:r>
            <a:r>
              <a:rPr lang="en-US" sz="5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begin</a:t>
            </a:r>
          </a:p>
          <a:p>
            <a:pPr marL="0" indent="0">
              <a:buNone/>
            </a:pPr>
            <a:r>
              <a:rPr lang="en-US" sz="5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struct $T &lt;: Period</a:t>
            </a:r>
          </a:p>
          <a:p>
            <a:pPr marL="0" indent="0">
              <a:buNone/>
            </a:pPr>
            <a:r>
              <a:rPr lang="en-US" sz="5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  value::Int64</a:t>
            </a:r>
          </a:p>
          <a:p>
            <a:pPr marL="0" indent="0">
              <a:buNone/>
            </a:pPr>
            <a:r>
              <a:rPr lang="en-US" sz="5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end</a:t>
            </a:r>
          </a:p>
          <a:p>
            <a:pPr marL="0" indent="0">
              <a:buNone/>
            </a:pPr>
            <a:r>
              <a:rPr lang="en-US" sz="5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</a:t>
            </a:r>
            <a:r>
              <a:rPr lang="en-US" sz="5000" dirty="0">
                <a:solidFill>
                  <a:schemeClr val="accent2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5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18995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329D-1C99-9E7C-6FC9-4DADA4FC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Types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12FE55-F1DC-4E1C-AD91-B4BA53CBF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206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struct HourMin{Frame} &lt;: Clock{Frame}</a:t>
            </a:r>
          </a:p>
          <a:p>
            <a:pPr marL="0" indent="0">
              <a:buNone/>
            </a:pPr>
            <a:r>
              <a:rPr lang="en-US" sz="29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hour::Hour</a:t>
            </a:r>
          </a:p>
          <a:p>
            <a:pPr marL="0" indent="0">
              <a:buNone/>
            </a:pPr>
            <a:r>
              <a:rPr lang="en-US" sz="29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minute::Minute</a:t>
            </a:r>
          </a:p>
          <a:p>
            <a:pPr marL="0" indent="0">
              <a:buNone/>
            </a:pPr>
            <a:endParaRPr lang="en-US" sz="29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HourMin(frame::ReferenceFrame, hr::Hour, mn::Minute) = </a:t>
            </a:r>
          </a:p>
          <a:p>
            <a:pPr marL="0" indent="0">
              <a:buNone/>
            </a:pPr>
            <a:r>
              <a:rPr lang="en-US" sz="29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new{frame}(hour, min, sec)</a:t>
            </a:r>
          </a:p>
          <a:p>
            <a:pPr marL="0" indent="0">
              <a:buNone/>
            </a:pPr>
            <a:r>
              <a:rPr lang="en-US" sz="29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end</a:t>
            </a:r>
          </a:p>
          <a:p>
            <a:pPr marL="0" indent="0">
              <a:buNone/>
            </a:pPr>
            <a:endParaRPr lang="en-US" sz="29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HourMin(frame::ReferenceFrame, hr::T, mn::T) where {T&lt;:Int64}  = </a:t>
            </a:r>
          </a:p>
          <a:p>
            <a:pPr marL="0" indent="0">
              <a:buNone/>
            </a:pPr>
            <a:r>
              <a:rPr lang="en-US" sz="29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HourMin(frame, Hour(hr), Minute(mn))</a:t>
            </a:r>
          </a:p>
          <a:p>
            <a:pPr marL="0" indent="0">
              <a:buNone/>
            </a:pPr>
            <a:endParaRPr lang="en-US" sz="29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HourMin(hr::Hour, mi::Minute) where T = </a:t>
            </a:r>
          </a:p>
          <a:p>
            <a:pPr marL="0" indent="0">
              <a:buNone/>
            </a:pPr>
            <a:r>
              <a:rPr lang="en-US" sz="29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HourMin(TimeIsUTC, hr, mi)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40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329D-1C99-9E7C-6FC9-4DADA4FC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364141-C7F2-52B3-8DB5-16BAB928E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374"/>
            <a:ext cx="10515600" cy="48194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effectLst/>
                <a:latin typeface="JuliaMono" panose="020B0609060300020004" pitchFamily="49" charset="0"/>
              </a:rPr>
              <a:t>struct FP{</a:t>
            </a:r>
            <a:r>
              <a:rPr lang="en-US" sz="2000" dirty="0">
                <a:latin typeface="JuliaMono" panose="020B0609060300020004" pitchFamily="49" charset="0"/>
              </a:rPr>
              <a:t>SGN,T</a:t>
            </a:r>
            <a:r>
              <a:rPr lang="en-US" sz="2000" dirty="0">
                <a:effectLst/>
                <a:latin typeface="JuliaMono" panose="020B06090603000200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</a:rPr>
              <a:t>  value</a:t>
            </a:r>
            <a:r>
              <a:rPr lang="en-US" sz="2000" dirty="0">
                <a:effectLst/>
                <a:latin typeface="JuliaMono" panose="020B0609060300020004" pitchFamily="49" charset="0"/>
              </a:rPr>
              <a:t>::T 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000" dirty="0">
                <a:latin typeface="JuliaMono" panose="020B0609060300020004" pitchFamily="49" charset="0"/>
              </a:rPr>
              <a:t>e</a:t>
            </a:r>
            <a:r>
              <a:rPr lang="en-US" sz="2000" dirty="0">
                <a:effectLst/>
                <a:latin typeface="JuliaMono" panose="020B0609060300020004" pitchFamily="49" charset="0"/>
              </a:rPr>
              <a:t>nd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JuliaMono" panose="020B0609060300020004" pitchFamily="49" charset="0"/>
              </a:rPr>
              <a:t>FP(x::T) where T = x&lt;0 ? </a:t>
            </a:r>
            <a:r>
              <a:rPr lang="en-US" sz="2000" dirty="0">
                <a:latin typeface="JuliaMono" panose="020B0609060300020004" pitchFamily="49" charset="0"/>
              </a:rPr>
              <a:t>FP{-1,T}(x) : FP{1,T}(x)</a:t>
            </a:r>
            <a:endParaRPr lang="en-US" sz="2000" dirty="0">
              <a:effectLst/>
              <a:latin typeface="JuliaMono" panose="020B0609060300020004" pitchFamily="49" charset="0"/>
            </a:endParaRPr>
          </a:p>
          <a:p>
            <a:pPr marL="0" indent="0">
              <a:buNone/>
            </a:pPr>
            <a:endParaRPr lang="en-US" sz="2000" b="0" i="0" dirty="0">
              <a:effectLst/>
              <a:latin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i="0" dirty="0">
                <a:solidFill>
                  <a:schemeClr val="bg1">
                    <a:lumMod val="95000"/>
                  </a:schemeClr>
                </a:solidFill>
                <a:effectLst/>
                <a:latin typeface="JuliaMono" panose="020B0609060300020004" pitchFamily="49" charset="0"/>
              </a:rPr>
              <a:t>doubleneg(x::FP{+1,T}) where {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JuliaMono" panose="020B0609060300020004" pitchFamily="49" charset="0"/>
              </a:rPr>
              <a:t>T</a:t>
            </a:r>
            <a:r>
              <a:rPr lang="en-US" sz="2000" i="0" dirty="0">
                <a:solidFill>
                  <a:schemeClr val="bg1">
                    <a:lumMod val="95000"/>
                  </a:schemeClr>
                </a:solidFill>
                <a:effectLst/>
                <a:latin typeface="JuliaMono" panose="020B0609060300020004" pitchFamily="49" charset="0"/>
              </a:rPr>
              <a:t>} = x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000" i="0" dirty="0">
                <a:solidFill>
                  <a:schemeClr val="bg1">
                    <a:lumMod val="95000"/>
                  </a:schemeClr>
                </a:solidFill>
                <a:effectLst/>
                <a:latin typeface="JuliaMono" panose="020B0609060300020004" pitchFamily="49" charset="0"/>
              </a:rPr>
              <a:t>doubleneg(x::FP{-1,T}) where {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JuliaMono" panose="020B0609060300020004" pitchFamily="49" charset="0"/>
              </a:rPr>
              <a:t>T</a:t>
            </a:r>
            <a:r>
              <a:rPr lang="en-US" sz="2000" i="0" dirty="0">
                <a:solidFill>
                  <a:schemeClr val="bg1">
                    <a:lumMod val="95000"/>
                  </a:schemeClr>
                </a:solidFill>
                <a:effectLst/>
                <a:latin typeface="JuliaMono" panose="020B0609060300020004" pitchFamily="49" charset="0"/>
              </a:rPr>
              <a:t>} = FP{-1,T}(2 * x.val)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JuliaMono" panose="020B0609060300020004" pitchFamily="49" charset="0"/>
              </a:rPr>
              <a:t>two = FP(+2.0); negthree = FP(-3.0); negsix = FP(-6.0)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JuliaMono" panose="020B0609060300020004" pitchFamily="49" charset="0"/>
              </a:rPr>
              <a:t>d</a:t>
            </a: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JuliaMono" panose="020B0609060300020004" pitchFamily="49" charset="0"/>
              </a:rPr>
              <a:t>oubleneg(two) == two &amp;&amp;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JuliaMono" panose="020B0609060300020004" pitchFamily="49" charset="0"/>
              </a:rPr>
              <a:t>d</a:t>
            </a: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JuliaMono" panose="020B0609060300020004" pitchFamily="49" charset="0"/>
              </a:rPr>
              <a:t>oubleneg(negthree) == negsix</a:t>
            </a:r>
          </a:p>
          <a:p>
            <a:pPr marL="0" indent="0">
              <a:buNone/>
            </a:pPr>
            <a:r>
              <a:rPr lang="en-US" sz="2000" i="0" dirty="0">
                <a:solidFill>
                  <a:schemeClr val="bg1">
                    <a:lumMod val="95000"/>
                  </a:schemeClr>
                </a:solidFill>
                <a:effectLst/>
                <a:latin typeface="JuliaMono" panose="020B0609060300020004" pitchFamily="49" charset="0"/>
              </a:rPr>
              <a:t>using</a:t>
            </a: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JuliaMono" panose="020B0609060300020004" pitchFamily="49" charset="0"/>
              </a:rPr>
              <a:t> Test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JuliaMono" panose="020B0609060300020004" pitchFamily="49" charset="0"/>
              </a:rPr>
              <a:t>@inferred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JuliaMono" panose="020B0609060300020004" pitchFamily="49" charset="0"/>
              </a:rPr>
              <a:t>doubleneg</a:t>
            </a: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JuliaMono" panose="020B0609060300020004" pitchFamily="49" charset="0"/>
              </a:rPr>
              <a:t>(negthree) == negsix</a:t>
            </a:r>
          </a:p>
        </p:txBody>
      </p:sp>
    </p:spTree>
    <p:extLst>
      <p:ext uri="{BB962C8B-B14F-4D97-AF65-F5344CB8AC3E}">
        <p14:creationId xmlns:p14="http://schemas.microsoft.com/office/powerpoint/2010/main" val="4189764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329D-1C99-9E7C-6FC9-4DADA4FC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364141-C7F2-52B3-8DB5-16BAB928E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374"/>
            <a:ext cx="10515600" cy="48194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uliaMono" panose="020B0609060300020004" pitchFamily="49" charset="0"/>
              </a:rPr>
              <a:t>struct FP{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</a:rPr>
              <a:t>SGN,T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uliaMono" panose="020B06090603000200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</a:rPr>
              <a:t>  value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uliaMono" panose="020B0609060300020004" pitchFamily="49" charset="0"/>
              </a:rPr>
              <a:t>::T 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</a:rPr>
              <a:t>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uliaMono" panose="020B0609060300020004" pitchFamily="49" charset="0"/>
              </a:rPr>
              <a:t>nd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uliaMono" panose="020B0609060300020004" pitchFamily="49" charset="0"/>
              </a:rPr>
              <a:t>FP(x::T) where T = x&lt;0 ?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</a:rPr>
              <a:t>FP{-1,T}(x) : FP{1,T}(x)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JuliaMono" panose="020B0609060300020004" pitchFamily="49" charset="0"/>
            </a:endParaRPr>
          </a:p>
          <a:p>
            <a:pPr marL="0" indent="0">
              <a:buNone/>
            </a:pPr>
            <a:endParaRPr lang="en-US" sz="2000" b="0" i="0" dirty="0">
              <a:effectLst/>
              <a:latin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i="0" dirty="0">
                <a:effectLst/>
                <a:latin typeface="JuliaMono" panose="020B0609060300020004" pitchFamily="49" charset="0"/>
              </a:rPr>
              <a:t>doubleneg(x::FP{+1,T}) where {</a:t>
            </a:r>
            <a:r>
              <a:rPr lang="en-US" sz="2000" dirty="0">
                <a:latin typeface="JuliaMono" panose="020B0609060300020004" pitchFamily="49" charset="0"/>
              </a:rPr>
              <a:t>T</a:t>
            </a:r>
            <a:r>
              <a:rPr lang="en-US" sz="2000" i="0" dirty="0">
                <a:effectLst/>
                <a:latin typeface="JuliaMono" panose="020B0609060300020004" pitchFamily="49" charset="0"/>
              </a:rPr>
              <a:t>} = x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000" i="0" dirty="0">
                <a:effectLst/>
                <a:latin typeface="JuliaMono" panose="020B0609060300020004" pitchFamily="49" charset="0"/>
              </a:rPr>
              <a:t>doubleneg(x::FP{-1,T}) where {</a:t>
            </a:r>
            <a:r>
              <a:rPr lang="en-US" sz="2000" dirty="0">
                <a:latin typeface="JuliaMono" panose="020B0609060300020004" pitchFamily="49" charset="0"/>
              </a:rPr>
              <a:t>T</a:t>
            </a:r>
            <a:r>
              <a:rPr lang="en-US" sz="2000" i="0" dirty="0">
                <a:effectLst/>
                <a:latin typeface="JuliaMono" panose="020B0609060300020004" pitchFamily="49" charset="0"/>
              </a:rPr>
              <a:t>} = FP{-1,T}(2 * </a:t>
            </a:r>
            <a:r>
              <a:rPr lang="en-US" sz="2000" i="0" dirty="0" err="1">
                <a:effectLst/>
                <a:latin typeface="JuliaMono" panose="020B0609060300020004" pitchFamily="49" charset="0"/>
              </a:rPr>
              <a:t>x.val</a:t>
            </a:r>
            <a:r>
              <a:rPr lang="en-US" sz="2000" i="0" dirty="0">
                <a:effectLst/>
                <a:latin typeface="JuliaMono" panose="020B06090603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</a:rPr>
              <a:t>two = FP(+2.0); negthree = FP(-3.0); negsix = FP(-6.0)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000" dirty="0">
                <a:latin typeface="JuliaMono" panose="020B0609060300020004" pitchFamily="49" charset="0"/>
              </a:rPr>
              <a:t>d</a:t>
            </a:r>
            <a:r>
              <a:rPr lang="en-US" sz="2000" b="0" i="0" dirty="0">
                <a:effectLst/>
                <a:latin typeface="JuliaMono" panose="020B0609060300020004" pitchFamily="49" charset="0"/>
              </a:rPr>
              <a:t>oubleneg(two) == two &amp;&amp; </a:t>
            </a:r>
            <a:r>
              <a:rPr lang="en-US" sz="2000" dirty="0">
                <a:latin typeface="JuliaMono" panose="020B0609060300020004" pitchFamily="49" charset="0"/>
              </a:rPr>
              <a:t>d</a:t>
            </a:r>
            <a:r>
              <a:rPr lang="en-US" sz="2000" b="0" i="0" dirty="0">
                <a:effectLst/>
                <a:latin typeface="JuliaMono" panose="020B0609060300020004" pitchFamily="49" charset="0"/>
              </a:rPr>
              <a:t>oubleneg(negthree) == negsix</a:t>
            </a:r>
          </a:p>
          <a:p>
            <a:pPr marL="0" indent="0">
              <a:buNone/>
            </a:pPr>
            <a:r>
              <a:rPr lang="en-US" sz="2000" i="0" dirty="0">
                <a:solidFill>
                  <a:schemeClr val="bg1"/>
                </a:solidFill>
                <a:effectLst/>
                <a:latin typeface="JuliaMono" panose="020B0609060300020004" pitchFamily="49" charset="0"/>
              </a:rPr>
              <a:t>using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JuliaMono" panose="020B0609060300020004" pitchFamily="49" charset="0"/>
              </a:rPr>
              <a:t> Test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JuliaMono" panose="020B0609060300020004" pitchFamily="49" charset="0"/>
              </a:rPr>
              <a:t>@inferred </a:t>
            </a:r>
            <a:r>
              <a:rPr lang="en-US" sz="2000" dirty="0">
                <a:solidFill>
                  <a:schemeClr val="bg1"/>
                </a:solidFill>
                <a:latin typeface="JuliaMono" panose="020B0609060300020004" pitchFamily="49" charset="0"/>
              </a:rPr>
              <a:t>doubleneg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JuliaMono" panose="020B0609060300020004" pitchFamily="49" charset="0"/>
              </a:rPr>
              <a:t>(negthree) == negsix</a:t>
            </a:r>
          </a:p>
        </p:txBody>
      </p:sp>
    </p:spTree>
    <p:extLst>
      <p:ext uri="{BB962C8B-B14F-4D97-AF65-F5344CB8AC3E}">
        <p14:creationId xmlns:p14="http://schemas.microsoft.com/office/powerpoint/2010/main" val="252884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329D-1C99-9E7C-6FC9-4DADA4FC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364141-C7F2-52B3-8DB5-16BAB928E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374"/>
            <a:ext cx="10515600" cy="48194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uliaMono" panose="020B0609060300020004" pitchFamily="49" charset="0"/>
              </a:rPr>
              <a:t>struct FP{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</a:rPr>
              <a:t>SGN,T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uliaMono" panose="020B06090603000200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</a:rPr>
              <a:t>  value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uliaMono" panose="020B0609060300020004" pitchFamily="49" charset="0"/>
              </a:rPr>
              <a:t>::T 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</a:rPr>
              <a:t>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uliaMono" panose="020B0609060300020004" pitchFamily="49" charset="0"/>
              </a:rPr>
              <a:t>nd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uliaMono" panose="020B0609060300020004" pitchFamily="49" charset="0"/>
              </a:rPr>
              <a:t>FP(x::T) where T = x&lt;0 ?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</a:rPr>
              <a:t>FP{-1,T}(x) : FP{1,T}(x)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JuliaMono" panose="020B0609060300020004" pitchFamily="49" charset="0"/>
            </a:endParaRPr>
          </a:p>
          <a:p>
            <a:pPr marL="0" indent="0">
              <a:buNone/>
            </a:pPr>
            <a:endParaRPr lang="en-US" sz="2000" b="0" i="0" dirty="0">
              <a:effectLst/>
              <a:latin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uliaMono" panose="020B0609060300020004" pitchFamily="49" charset="0"/>
              </a:rPr>
              <a:t>doubleneg(x::FP{+1,T}) where {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</a:rPr>
              <a:t>T</a:t>
            </a:r>
            <a:r>
              <a:rPr lang="en-US" sz="20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uliaMono" panose="020B0609060300020004" pitchFamily="49" charset="0"/>
              </a:rPr>
              <a:t>} = x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0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uliaMono" panose="020B0609060300020004" pitchFamily="49" charset="0"/>
              </a:rPr>
              <a:t>doubleneg(x::FP{-1,T}) where {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</a:rPr>
              <a:t>T</a:t>
            </a:r>
            <a:r>
              <a:rPr lang="en-US" sz="20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uliaMono" panose="020B0609060300020004" pitchFamily="49" charset="0"/>
              </a:rPr>
              <a:t>} = FP{-1,T}(2 * </a:t>
            </a:r>
            <a:r>
              <a:rPr lang="en-US" sz="20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uliaMono" panose="020B0609060300020004" pitchFamily="49" charset="0"/>
              </a:rPr>
              <a:t>x.val</a:t>
            </a:r>
            <a:r>
              <a:rPr lang="en-US" sz="20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</a:rPr>
              <a:t>two = FP(+2.0); negthree = FP(-3.0); negsix = FP(-6.0)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</a:rPr>
              <a:t>d</a:t>
            </a:r>
            <a:r>
              <a:rPr 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uliaMono" panose="020B0609060300020004" pitchFamily="49" charset="0"/>
              </a:rPr>
              <a:t>oubleneg(two) == two &amp;&amp;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</a:rPr>
              <a:t>d</a:t>
            </a:r>
            <a:r>
              <a:rPr 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uliaMono" panose="020B0609060300020004" pitchFamily="49" charset="0"/>
              </a:rPr>
              <a:t>oubleneg(negthree) == negsix</a:t>
            </a:r>
          </a:p>
          <a:p>
            <a:pPr marL="0" indent="0">
              <a:buNone/>
            </a:pPr>
            <a:r>
              <a:rPr lang="en-US" sz="2000" i="0" dirty="0">
                <a:effectLst/>
                <a:latin typeface="JuliaMono" panose="020B0609060300020004" pitchFamily="49" charset="0"/>
              </a:rPr>
              <a:t>using</a:t>
            </a:r>
            <a:r>
              <a:rPr lang="en-US" sz="2000" b="0" i="0" dirty="0">
                <a:effectLst/>
                <a:latin typeface="JuliaMono" panose="020B0609060300020004" pitchFamily="49" charset="0"/>
              </a:rPr>
              <a:t> Test 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JuliaMono" panose="020B0609060300020004" pitchFamily="49" charset="0"/>
              </a:rPr>
              <a:t>@inferred </a:t>
            </a:r>
            <a:r>
              <a:rPr lang="en-US" sz="2000" dirty="0">
                <a:latin typeface="JuliaMono" panose="020B0609060300020004" pitchFamily="49" charset="0"/>
              </a:rPr>
              <a:t>doubleneg</a:t>
            </a:r>
            <a:r>
              <a:rPr lang="en-US" sz="2000" b="0" i="0" dirty="0">
                <a:effectLst/>
                <a:latin typeface="JuliaMono" panose="020B0609060300020004" pitchFamily="49" charset="0"/>
              </a:rPr>
              <a:t>(negthree) == negsix</a:t>
            </a:r>
          </a:p>
        </p:txBody>
      </p:sp>
    </p:spTree>
    <p:extLst>
      <p:ext uri="{BB962C8B-B14F-4D97-AF65-F5344CB8AC3E}">
        <p14:creationId xmlns:p14="http://schemas.microsoft.com/office/powerpoint/2010/main" val="3251636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329D-1C99-9E7C-6FC9-4DADA4FC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signatures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CF0286-EC6B-7338-27EE-1C32B43A6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rhyme(word)	# rhyme("rhyme") == ("chime", "prime", "time")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rhyme(word, matches=1) # ("chime",) # trailing args may default</a:t>
            </a: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rhyme(word::String, matches::Int)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rhyme(word::String, matches::Integer=1)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rhyme(word::AbstractString, matches::Signed=1)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rhyme(word::T, matches::Integer=4) where {T&lt;:AbstractString}</a:t>
            </a:r>
          </a:p>
          <a:p>
            <a:pPr marL="0" indent="0">
              <a:buNone/>
            </a:pP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methods(rhyme), methodswith((String, Int))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MethodAnalysis.methodinstances(rhyme)</a:t>
            </a:r>
          </a:p>
        </p:txBody>
      </p:sp>
    </p:spTree>
    <p:extLst>
      <p:ext uri="{BB962C8B-B14F-4D97-AF65-F5344CB8AC3E}">
        <p14:creationId xmlns:p14="http://schemas.microsoft.com/office/powerpoint/2010/main" val="2425533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A648-5E88-5ED5-CC2A-2849384E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7F0AF-A339-AD97-EAAF-9C4F93834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34647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sz="2200" dirty="0"/>
              <a:t>Tables, TableOperations, </a:t>
            </a:r>
            <a:r>
              <a:rPr lang="en-US" sz="2200" dirty="0" err="1"/>
              <a:t>DataFrames</a:t>
            </a:r>
            <a:r>
              <a:rPr lang="en-US" sz="2200" dirty="0"/>
              <a:t>[Meta], TimeSeries</a:t>
            </a:r>
          </a:p>
          <a:p>
            <a:pPr>
              <a:lnSpc>
                <a:spcPct val="130000"/>
              </a:lnSpc>
            </a:pPr>
            <a:r>
              <a:rPr lang="en-US" sz="2200" dirty="0"/>
              <a:t>Statistics, StatsFuns,  Distributions, Random</a:t>
            </a:r>
          </a:p>
          <a:p>
            <a:pPr>
              <a:lnSpc>
                <a:spcPct val="130000"/>
              </a:lnSpc>
            </a:pPr>
            <a:r>
              <a:rPr lang="en-US" sz="2200" dirty="0"/>
              <a:t>Interpolations, </a:t>
            </a:r>
            <a:r>
              <a:rPr lang="en-US" sz="2200" dirty="0" err="1"/>
              <a:t>Dierckx</a:t>
            </a:r>
            <a:r>
              <a:rPr lang="en-US" sz="2200" dirty="0"/>
              <a:t>, </a:t>
            </a:r>
            <a:r>
              <a:rPr lang="en-US" sz="2200" dirty="0" err="1"/>
              <a:t>LsqFit</a:t>
            </a:r>
            <a:r>
              <a:rPr lang="en-US" sz="2200" dirty="0"/>
              <a:t>, </a:t>
            </a:r>
            <a:r>
              <a:rPr lang="en-US" sz="2200" dirty="0" err="1"/>
              <a:t>Optim</a:t>
            </a:r>
            <a:r>
              <a:rPr lang="en-US" sz="2200" dirty="0"/>
              <a:t>, </a:t>
            </a:r>
            <a:r>
              <a:rPr lang="en-US" sz="2200" dirty="0" err="1"/>
              <a:t>BlackBoxOptim</a:t>
            </a:r>
            <a:endParaRPr lang="en-US" sz="2200" dirty="0"/>
          </a:p>
          <a:p>
            <a:pPr>
              <a:lnSpc>
                <a:spcPct val="130000"/>
              </a:lnSpc>
            </a:pPr>
            <a:r>
              <a:rPr lang="en-US" sz="2200" dirty="0"/>
              <a:t>SpecialFunctions, Quadmath, </a:t>
            </a:r>
            <a:r>
              <a:rPr lang="en-US" sz="2200" dirty="0" err="1"/>
              <a:t>DecFP</a:t>
            </a:r>
            <a:r>
              <a:rPr lang="en-US" sz="2200" dirty="0"/>
              <a:t>, [Generic]</a:t>
            </a:r>
            <a:r>
              <a:rPr lang="en-US" sz="2200" dirty="0" err="1"/>
              <a:t>LinearAlgebra</a:t>
            </a:r>
            <a:endParaRPr lang="en-US" sz="2200" dirty="0"/>
          </a:p>
          <a:p>
            <a:pPr>
              <a:lnSpc>
                <a:spcPct val="130000"/>
              </a:lnSpc>
            </a:pPr>
            <a:r>
              <a:rPr lang="en-US" sz="2200" dirty="0" err="1"/>
              <a:t>JuMP</a:t>
            </a:r>
            <a:r>
              <a:rPr lang="en-US" sz="2200" dirty="0"/>
              <a:t>, </a:t>
            </a:r>
            <a:r>
              <a:rPr lang="en-US" sz="2200" dirty="0" err="1"/>
              <a:t>SciML</a:t>
            </a:r>
            <a:r>
              <a:rPr lang="en-US" sz="2200" dirty="0"/>
              <a:t>, Symbolics, </a:t>
            </a:r>
            <a:r>
              <a:rPr lang="en-US" sz="2200" dirty="0" err="1"/>
              <a:t>ModelingToolkit</a:t>
            </a:r>
            <a:r>
              <a:rPr lang="en-US" sz="2200" dirty="0"/>
              <a:t>, </a:t>
            </a:r>
            <a:r>
              <a:rPr lang="en-US" sz="2200" dirty="0" err="1"/>
              <a:t>DrWatson</a:t>
            </a:r>
            <a:endParaRPr lang="en-US" sz="2200" dirty="0"/>
          </a:p>
          <a:p>
            <a:pPr>
              <a:lnSpc>
                <a:spcPct val="130000"/>
              </a:lnSpc>
            </a:pPr>
            <a:r>
              <a:rPr lang="en-US" sz="2200" dirty="0"/>
              <a:t>Lazy, Chain, TOML, JSON3, </a:t>
            </a:r>
            <a:r>
              <a:rPr lang="en-US" sz="2200" dirty="0" err="1"/>
              <a:t>JSONTables</a:t>
            </a:r>
            <a:r>
              <a:rPr lang="en-US" sz="2200" dirty="0"/>
              <a:t>, CSV</a:t>
            </a:r>
          </a:p>
          <a:p>
            <a:pPr>
              <a:lnSpc>
                <a:spcPct val="140000"/>
              </a:lnSpc>
              <a:spcAft>
                <a:spcPts val="1000"/>
              </a:spcAft>
            </a:pPr>
            <a:r>
              <a:rPr lang="en-US" sz="2200" dirty="0" err="1"/>
              <a:t>MLStyle</a:t>
            </a:r>
            <a:r>
              <a:rPr lang="en-US" sz="2200" dirty="0"/>
              <a:t>, </a:t>
            </a:r>
            <a:r>
              <a:rPr lang="en-US" sz="2200" dirty="0" err="1"/>
              <a:t>IterTools</a:t>
            </a:r>
            <a:r>
              <a:rPr lang="en-US" sz="2200" dirty="0"/>
              <a:t>, FastBroadcast, InlineStrings, TupleTools</a:t>
            </a:r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https://julialang.org/community/organizations/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hlinkClick r:id="rId3"/>
              </a:rPr>
              <a:t>https://juliahub.com/ui/Search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6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5588-1234-7517-476F-98FAA297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from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3C072-E524-F88B-9E2B-4544B9054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1813"/>
            <a:ext cx="10515600" cy="412770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US" sz="2400" dirty="0"/>
              <a:t>The Julia Community is welcoming, helpful, and self-respecting.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/>
              <a:t>Your question is a good one. Ask. We will not think less of you.</a:t>
            </a:r>
          </a:p>
          <a:p>
            <a:pPr lvl="1">
              <a:lnSpc>
                <a:spcPct val="110000"/>
              </a:lnSpc>
              <a:spcAft>
                <a:spcPts val="1000"/>
              </a:spcAft>
              <a:buFontTx/>
              <a:buChar char="-"/>
            </a:pPr>
            <a:r>
              <a:rPr lang="en-US" sz="2200" dirty="0"/>
              <a:t>The people who are experts now </a:t>
            </a:r>
            <a:r>
              <a:rPr lang="en-US" sz="2200" b="1" dirty="0"/>
              <a:t>all</a:t>
            </a:r>
            <a:r>
              <a:rPr lang="en-US" sz="2200" dirty="0"/>
              <a:t> asked questions.</a:t>
            </a: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US" sz="2200" dirty="0"/>
              <a:t>do see if the answer is readily available (docs, Discourse, Zulip, SO)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/>
              <a:t>ask about technique, ask to clarify, ask for explanation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/>
              <a:t>     - where, how, what </a:t>
            </a:r>
            <a:r>
              <a:rPr lang="en-US" sz="2200" i="1" dirty="0"/>
              <a:t>to ask</a:t>
            </a:r>
            <a:r>
              <a:rPr lang="en-US" sz="2200" dirty="0"/>
              <a:t>?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921262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CE47-AA72-54DC-687E-18E1A78F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3AED1-40F8-BCD8-C9E3-F61347028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GitHub or GitLab with GitHub desktop [free on all platforms] or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GitKraken </a:t>
            </a: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 err="1"/>
              <a:t>VSCode</a:t>
            </a:r>
            <a:r>
              <a:rPr lang="en-US" sz="2200" dirty="0"/>
              <a:t> with Julia extension [free on all platforms]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BenchmarkTools, Revise, Infiltrator, TestEnv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PkgBenchmarks, PkgTemplates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@edit, @which, methods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Branches		 –  try out an approach without committing to it</a:t>
            </a:r>
          </a:p>
          <a:p>
            <a:r>
              <a:rPr lang="en-US" sz="2200" dirty="0"/>
              <a:t>Labels		 – easily locate the last coherent revision</a:t>
            </a:r>
          </a:p>
          <a:p>
            <a:r>
              <a:rPr lang="en-US" sz="2200" dirty="0"/>
              <a:t>Commit messages	 – really annoying, occasionally worth the </a:t>
            </a:r>
            <a:r>
              <a:rPr lang="en-US" sz="2200" dirty="0" err="1"/>
              <a:t>arrgh</a:t>
            </a:r>
            <a:r>
              <a:rPr lang="en-US" sz="2200" dirty="0"/>
              <a:t> (squash)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81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ECED-8F00-DF52-B6C3-92D498CC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and is not “type piracy”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5E338-A868-B6A8-789D-9302FB73F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your type, your rules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major version convention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built-in and other developers' exported types are not yours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sz="2200" dirty="0"/>
              <a:t>do not redefine methods (exported or not)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use the type and its methods, do not alter or amend their working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do you see an omission, an improvement? post an issue or a PR.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there should be a length method, we have the count of elements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/>
              <a:t>your own multimethods are not piracy because they are not theirs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just use names that are </a:t>
            </a:r>
            <a:r>
              <a:rPr lang="en-US" sz="2200" b="1" dirty="0"/>
              <a:t>not</a:t>
            </a:r>
            <a:r>
              <a:rPr lang="en-US" sz="2200" dirty="0"/>
              <a:t> in Base and </a:t>
            </a:r>
            <a:r>
              <a:rPr lang="en-US" sz="2200" b="1" dirty="0"/>
              <a:t>try hard not to clash</a:t>
            </a:r>
            <a:r>
              <a:rPr lang="en-US" sz="2200" dirty="0"/>
              <a:t> with imports</a:t>
            </a:r>
          </a:p>
        </p:txBody>
      </p:sp>
    </p:spTree>
    <p:extLst>
      <p:ext uri="{BB962C8B-B14F-4D97-AF65-F5344CB8AC3E}">
        <p14:creationId xmlns:p14="http://schemas.microsoft.com/office/powerpoint/2010/main" val="1077447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A62-B77D-577E-5655-654E0FAC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</a:t>
            </a:r>
            <a:r>
              <a:rPr lang="en-US" spc="200" dirty="0"/>
              <a:t>r</a:t>
            </a:r>
            <a:r>
              <a:rPr lang="en-US" spc="-200" dirty="0"/>
              <a:t>f</a:t>
            </a:r>
            <a:r>
              <a:rPr lang="en-US" dirty="0"/>
              <a:t>ormance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05147-F4C3-F303-DDCA-BB1BDA701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keep your focus on clarity, transferability, obviousness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small functions are more pleasant, more performant</a:t>
            </a:r>
          </a:p>
          <a:p>
            <a:r>
              <a:rPr lang="en-US" sz="2200" dirty="0"/>
              <a:t>use `@code_warntype` to find type instability (fix what is fixable)</a:t>
            </a:r>
          </a:p>
          <a:p>
            <a:r>
              <a:rPr lang="en-US" sz="2200" dirty="0"/>
              <a:t>watch your nested loops</a:t>
            </a:r>
          </a:p>
          <a:p>
            <a:pPr lvl="1"/>
            <a:r>
              <a:rPr lang="en-US" sz="2200" dirty="0"/>
              <a:t>column iteration inside row iteration (and so on)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maintain your own notes, your own snippets and helpful reminders</a:t>
            </a:r>
          </a:p>
          <a:p>
            <a:r>
              <a:rPr lang="en-US" sz="2200" dirty="0"/>
              <a:t>keep organized bookmarks to references and examples and answers you like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26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8B46-8FAB-DF87-4759-2B65C425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D2E7-CA64-0CD7-F6EA-2EDEEBF85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26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src/runningsum.jl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"""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runningsum(source, windowsize)</a:t>
            </a: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Provides the windowed running sum over source.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- result has length(source) – windowsize + 1 elements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"""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function runningsum(source::Vector{T}, windowsize) where {T}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end</a:t>
            </a: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test/runningsum.jl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@test runningsum([1,2,3,4,5,6], 3) == [6,9,12,15]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0746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8B46-8FAB-DF87-4759-2B65C425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D2E7-CA64-0CD7-F6EA-2EDEEBF85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26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function runningsum(source::Vector{T}, windowsize) where {T}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n = length(source) - windowsize + 1          # how many results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result  = Vector{T}(undef, n)                # fast allocation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current = sum(view(source, 1:windowsize))    # initialize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result[1] = current                          # set up result </a:t>
            </a: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for idx in 1:n-1                                    # firstindex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current += source[windowsize+idx] - source[idx]   # update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result[idx+1] = current                           # remember 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result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end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4926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8B46-8FAB-DF87-4759-2B65C425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D2E7-CA64-0CD7-F6EA-2EDEEBF85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struct Window{V,I,F}              # allow many different</a:t>
            </a:r>
          </a:p>
          <a:p>
            <a:pPr marL="0" indent="0"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source::V                       # windowed functions </a:t>
            </a:r>
          </a:p>
          <a:p>
            <a:pPr marL="0" indent="0"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span::I                      </a:t>
            </a:r>
          </a:p>
          <a:p>
            <a:pPr marL="0" indent="0"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apply::F                     </a:t>
            </a:r>
          </a:p>
          <a:p>
            <a:pPr marL="0" indent="0"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end                            </a:t>
            </a:r>
          </a:p>
          <a:p>
            <a:pPr marL="0" indent="0">
              <a:buNone/>
            </a:pPr>
            <a:endParaRPr lang="en-US" sz="22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mutable struct Running{V,F,T}	    # support running over windows 	</a:t>
            </a:r>
          </a:p>
          <a:p>
            <a:pPr marL="0" indent="0"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window::Window{V,F}		    # with a generalized approach</a:t>
            </a:r>
          </a:p>
          <a:p>
            <a:pPr marL="0" indent="0"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firstidx::Int			</a:t>
            </a:r>
          </a:p>
          <a:p>
            <a:pPr marL="0" indent="0"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finalidx::Int             			</a:t>
            </a:r>
          </a:p>
          <a:p>
            <a:pPr marL="0" indent="0"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lastvalue::T          </a:t>
            </a:r>
          </a:p>
          <a:p>
            <a:pPr marL="0" indent="0"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19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8B46-8FAB-DF87-4759-2B65C425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refinement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D2E7-CA64-0CD7-F6EA-2EDEEBF85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067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struct Window{V,I,F}</a:t>
            </a: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        struct Window{V}  struct Runner{F1,F2}</a:t>
            </a:r>
          </a:p>
          <a:p>
            <a:pPr marL="0" indent="0"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source::V                       </a:t>
            </a: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source::V          setup::F1</a:t>
            </a:r>
          </a:p>
          <a:p>
            <a:pPr marL="0" indent="0"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span::I                         </a:t>
            </a: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span::Int          update::F2</a:t>
            </a:r>
          </a:p>
          <a:p>
            <a:pPr marL="0" indent="0"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apply::F                      </a:t>
            </a: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end               end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end</a:t>
            </a: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                        </a:t>
            </a:r>
          </a:p>
          <a:p>
            <a:pPr marL="0" indent="0">
              <a:buNone/>
            </a:pPr>
            <a:endParaRPr lang="en-US" sz="22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mutable struct Running{V,F,T}</a:t>
            </a: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	  struct Running{V,F1,F2}</a:t>
            </a:r>
          </a:p>
          <a:p>
            <a:pPr marL="0" indent="0"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window::Window{V,F}</a:t>
            </a: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		    runner::Runner{F1,F2}</a:t>
            </a:r>
          </a:p>
          <a:p>
            <a:pPr marL="0" indent="0"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firstidx::Int</a:t>
            </a: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			    window::Window{V}</a:t>
            </a:r>
          </a:p>
          <a:p>
            <a:pPr marL="0" indent="0"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finalidx::Int                 </a:t>
            </a: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lastvalue::T</a:t>
            </a: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			 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end</a:t>
            </a:r>
            <a:r>
              <a:rPr lang="en-US" sz="22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                         present(idx, value) = (; idx, value)</a:t>
            </a: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6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14CB-ECA3-C760-A2DF-B4C74195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42DB4-398D-4FC3-F7F0-E26133120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Julia takes some familiarity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mostly time to unlearn approaches unhelpful with Julia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some time (practice time) to gain ease with the helpful ones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200" dirty="0"/>
              <a:t>truly provides community help</a:t>
            </a:r>
          </a:p>
          <a:p>
            <a:pPr lvl="1">
              <a:lnSpc>
                <a:spcPct val="120000"/>
              </a:lnSpc>
            </a:pPr>
            <a:r>
              <a:rPr lang="en-US" sz="2200" i="1" dirty="0"/>
              <a:t>no more tears  </a:t>
            </a:r>
            <a:r>
              <a:rPr lang="en-US" sz="2200" dirty="0"/>
              <a:t>-- just ask, we are inclined to answer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speeds good work, encourages cooperation</a:t>
            </a:r>
          </a:p>
          <a:p>
            <a:pPr>
              <a:lnSpc>
                <a:spcPct val="120000"/>
              </a:lnSpc>
            </a:pP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200" dirty="0"/>
              <a:t>less tension, much less self-recrimination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2209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40EB-AAED-9385-2F10-A5663A1D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 up and deal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F6968-7F65-3560-53DE-DC8655CE4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020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# how a data processing center overcharged my client millions</a:t>
            </a: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oldsystem = (; flops =  4)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newsystem = (; flops = 16)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performance_change = newsystem.flops - oldsystem.flops        # 12</a:t>
            </a: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performance_multiplier = performance_change / oldsystem.flops # 3.0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performance_adjusted_unit_cost = 1 + performance_multiplier   # 4.0</a:t>
            </a: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relative_advantage = performance_increase / newsystem.flops   # 0.75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new_cost = 1 + relative_advantage                             # 1.75</a:t>
            </a:r>
          </a:p>
          <a:p>
            <a:pPr marL="0" indent="0">
              <a:buNone/>
            </a:pPr>
            <a:endParaRPr lang="en-US" sz="22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70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40EB-AAED-9385-2F10-A5663A1D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 up and deal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F6968-7F65-3560-53DE-DC8655CE4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020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# how a data processing center overcharged a client many millions</a:t>
            </a: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oldsystem = (; flops =  4)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newsystem = (; flops = 16)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performance_change = newsystem.flops - oldsystem.flops        # 12</a:t>
            </a: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performance_multiplier = performance_change / oldsystem.flops # 3.0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performance_adjusted_unit_cost = 1 + performance_multiplier   # 4.0</a:t>
            </a: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comparative_advantage = performance_change / newsystem.flops  # 0.75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performance_adjusted_unit_cost = 1 + comparative_advantage    # 1.75</a:t>
            </a:r>
            <a:endParaRPr lang="en-US" sz="22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36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9CD7-34EC-2CA5-8A58-CE224B21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Julia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9AFD-F7C1-95C0-5CAE-1C45C6B3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5343"/>
          </a:xfrm>
        </p:spPr>
        <p:txBody>
          <a:bodyPr>
            <a:norm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To consider Julia merely a programming language is to lose advantage.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/>
              <a:t>Enhance your own effectiveness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/>
              <a:t>     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</a:rPr>
              <a:t>look for ways that simplify, clarify, and engage … use them often</a:t>
            </a:r>
            <a:r>
              <a:rPr lang="en-US" sz="2200" dirty="0"/>
              <a:t>.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keep it simple.  get it working.  note what you want it to be doing.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/>
                </a:solidFill>
              </a:rPr>
              <a:t>    clear away the overdone. revisit, reflow. only then address speed.</a:t>
            </a:r>
          </a:p>
          <a:p>
            <a:pPr marL="457200" lvl="1" indent="-457200">
              <a:lnSpc>
                <a:spcPct val="120000"/>
              </a:lnSpc>
              <a:spcBef>
                <a:spcPts val="0"/>
              </a:spcBef>
              <a:buFontTx/>
              <a:buChar char="-"/>
            </a:pPr>
            <a:endParaRPr lang="en-US" sz="2200" dirty="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/>
              <a:t>Elevate aspects of your professional style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/>
              <a:t>    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</a:rPr>
              <a:t>Read your own work, even when it works correctly – especially then.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Explain with words.  Persuade with code.  Convince with tests. 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70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D8FA-572B-BD9E-69BD-C77DC9B6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of Julia is what you do with Julia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15EC7-B1F0-9EEB-0013-DE17CC571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>
                <a:latin typeface="+mj-lt"/>
              </a:rPr>
              <a:t>Thank you for being a part of this.</a:t>
            </a:r>
          </a:p>
          <a:p>
            <a:pPr marL="0" indent="0" algn="ctr">
              <a:buNone/>
            </a:pP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the slides are available at</a:t>
            </a:r>
          </a:p>
          <a:p>
            <a:pPr marL="0" indent="0" algn="ctr">
              <a:buNone/>
            </a:pPr>
            <a:r>
              <a:rPr lang="en-US" sz="3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github.com/</a:t>
            </a:r>
            <a:r>
              <a:rPr lang="en-US" sz="3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JeffreySarnoff</a:t>
            </a:r>
            <a:r>
              <a:rPr lang="en-US" sz="3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/JuliaCon2022meetup</a:t>
            </a:r>
            <a:endParaRPr lang="en-US" sz="3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27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9CD7-34EC-2CA5-8A58-CE224B21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Julia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9AFD-F7C1-95C0-5CAE-1C45C6B3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5343"/>
          </a:xfrm>
        </p:spPr>
        <p:txBody>
          <a:bodyPr>
            <a:normAutofit fontScale="92500" lnSpcReduction="10000"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To consider Julia merely a programming language is to lose advantage.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Enhance your own effectiveness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-US" dirty="0"/>
              <a:t>    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look for ways that simplify, clarify, and engage … use them often</a:t>
            </a:r>
            <a:r>
              <a:rPr lang="en-US" dirty="0"/>
              <a:t>.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keep it simple.  get it working.  note what you want it to be doing.</a:t>
            </a:r>
          </a:p>
          <a:p>
            <a:pPr marL="0" lvl="1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dirty="0"/>
              <a:t>    clear away the overdone. revisit, reflow. only then address speed.</a:t>
            </a:r>
          </a:p>
          <a:p>
            <a:pPr marL="457200" lvl="1" indent="-457200">
              <a:lnSpc>
                <a:spcPct val="120000"/>
              </a:lnSpc>
              <a:spcBef>
                <a:spcPts val="0"/>
              </a:spcBef>
              <a:buFontTx/>
              <a:buChar char="-"/>
            </a:pPr>
            <a:endParaRPr lang="en-US" dirty="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Elevate aspects of your professional style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-US" dirty="0"/>
              <a:t>   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Read your own work, even when it works correctly – especially then.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Explain with words.  Persuade with code.  Convince with tests. 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4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5792-D7CE-84AA-4306-661BDB35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</a:t>
            </a:r>
            <a:r>
              <a:rPr lang="en-US" sz="1800" dirty="0"/>
              <a:t> </a:t>
            </a:r>
            <a:r>
              <a:rPr lang="en-US" dirty="0"/>
              <a:t>Tuples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88D54A-683B-E1F1-6338-5C0EE4736D07}"/>
              </a:ext>
            </a:extLst>
          </p:cNvPr>
          <p:cNvSpPr txBox="1">
            <a:spLocks/>
          </p:cNvSpPr>
          <p:nvPr/>
        </p:nvSpPr>
        <p:spPr>
          <a:xfrm>
            <a:off x="838200" y="15847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600" dirty="0"/>
              <a:t>All the fun of Tuples </a:t>
            </a:r>
            <a:r>
              <a:rPr lang="en-US" sz="26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(1, 2, 3), (1, 2.0, "three")</a:t>
            </a:r>
            <a:r>
              <a:rPr lang="en-US" sz="2600" dirty="0"/>
              <a:t>, now with names enfolded.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600" dirty="0"/>
              <a:t>More trustworthy: </a:t>
            </a:r>
            <a:r>
              <a:rPr lang="en-US" sz="26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routing[2]</a:t>
            </a:r>
            <a:r>
              <a:rPr lang="en-US" sz="2600" dirty="0"/>
              <a:t> vs </a:t>
            </a:r>
            <a:r>
              <a:rPr lang="en-US" sz="26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routing.destination</a:t>
            </a:r>
            <a:endParaRPr lang="en-US" sz="26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600" dirty="0"/>
              <a:t>More easily shared, maintained, </a:t>
            </a:r>
            <a:r>
              <a:rPr lang="en-US" sz="2600" b="1" dirty="0"/>
              <a:t>explained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</a:t>
            </a:r>
            <a:r>
              <a:rPr lang="en-US" sz="18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sz="26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emily</a:t>
            </a:r>
            <a:r>
              <a:rPr lang="en-US" sz="26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= (firstname = "Emily", lastname = "Rey", badge = 12)</a:t>
            </a:r>
          </a:p>
          <a:p>
            <a:pPr marL="0" indent="0">
              <a:lnSpc>
                <a:spcPct val="110000"/>
              </a:lnSpc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 sz="2600" dirty="0">
                <a:solidFill>
                  <a:srgbClr val="353E91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(firstname = "Emily", lastname = "Rey", badge = 12)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</a:t>
            </a:r>
            <a:r>
              <a:rPr lang="en-US" sz="26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sz="26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emily.firstname</a:t>
            </a:r>
            <a:r>
              <a:rPr lang="en-US" sz="26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, </a:t>
            </a:r>
            <a:r>
              <a:rPr lang="en-US" sz="26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emily</a:t>
            </a:r>
            <a:r>
              <a:rPr lang="en-US" sz="26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[:firstname], </a:t>
            </a:r>
            <a:r>
              <a:rPr lang="en-US" sz="26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emily</a:t>
            </a:r>
            <a:r>
              <a:rPr lang="en-US" sz="26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[1]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600" dirty="0">
                <a:solidFill>
                  <a:srgbClr val="353E91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("Emily", "Emily", "Emily")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i="1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What about people who are not Emily?</a:t>
            </a:r>
          </a:p>
        </p:txBody>
      </p:sp>
    </p:spTree>
    <p:extLst>
      <p:ext uri="{BB962C8B-B14F-4D97-AF65-F5344CB8AC3E}">
        <p14:creationId xmlns:p14="http://schemas.microsoft.com/office/powerpoint/2010/main" val="42235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5792-D7CE-84AA-4306-661BDB35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</a:t>
            </a:r>
            <a:r>
              <a:rPr lang="en-US" sz="1800" dirty="0"/>
              <a:t> </a:t>
            </a:r>
            <a:r>
              <a:rPr lang="en-US" dirty="0"/>
              <a:t>Tuples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4FF4FA-D16A-8842-B329-C0677B5F9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5616"/>
            <a:ext cx="10515600" cy="46235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</a:t>
            </a:r>
            <a:r>
              <a:rPr lang="en-US" sz="24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sz="24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newhire</a:t>
            </a:r>
            <a:r>
              <a:rPr lang="en-US" sz="24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(firstname, lastname, badge) =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(</a:t>
            </a:r>
            <a:r>
              <a:rPr lang="en-US" sz="2400" dirty="0">
                <a:highlight>
                  <a:srgbClr val="C0C0C0"/>
                </a:highlight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;</a:t>
            </a:r>
            <a:r>
              <a:rPr lang="en-US" sz="24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firstname, lastname, badge)</a:t>
            </a:r>
          </a:p>
          <a:p>
            <a:pPr marL="0" indent="0">
              <a:buNone/>
            </a:pP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</a:t>
            </a:r>
            <a:r>
              <a:rPr lang="en-US" sz="24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employee = newhire("Emily", "Rey", 12)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353E91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(firstname = "Emily", lastname = "Rey", badge = 12)</a:t>
            </a:r>
          </a:p>
          <a:p>
            <a:pPr marL="0"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</a:t>
            </a:r>
            <a:r>
              <a:rPr lang="en-US" sz="24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firstname, lastname, badge = employee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353E91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("Emily", "Rey", 12)</a:t>
            </a:r>
          </a:p>
          <a:p>
            <a:pPr marL="0"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</a:t>
            </a:r>
            <a:r>
              <a:rPr lang="en-US" sz="24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keys(employee)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353E91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(:firstname, :lastname, :badge)</a:t>
            </a:r>
          </a:p>
          <a:p>
            <a:pPr marL="0"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</a:t>
            </a:r>
            <a:r>
              <a:rPr lang="en-US" sz="24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values(employee)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353E91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("Emily", "Rey", 12</a:t>
            </a:r>
            <a:r>
              <a:rPr lang="en-US" sz="2000" dirty="0">
                <a:solidFill>
                  <a:srgbClr val="353E91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endParaRPr lang="en-US" sz="22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19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5792-D7CE-84AA-4306-661BDB35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</a:t>
            </a:r>
            <a:r>
              <a:rPr lang="en-US" sz="1800" dirty="0"/>
              <a:t> </a:t>
            </a:r>
            <a:r>
              <a:rPr lang="en-US" dirty="0"/>
              <a:t>TupleTools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A8B9B-E56F-27F6-3292-D2CE8661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 using NamedTupleTools</a:t>
            </a: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 select(employee, (:firstname, :lastname))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(firstname = "Emily", lastname = "Rey")</a:t>
            </a: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 delete(employee, :badge)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(firstname = "Emily", lastname = "Rey")</a:t>
            </a: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 id, name = split(employee, :badge)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((badge = 12,), (firstname = "Emily", lastname = "Rey"))</a:t>
            </a:r>
          </a:p>
          <a:p>
            <a:pPr marL="0" indent="0">
              <a:buNone/>
            </a:pPr>
            <a:endParaRPr lang="en-US" sz="20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 merge(id, name)                                   # create new</a:t>
            </a:r>
          </a:p>
          <a:p>
            <a:pPr marL="0" indent="0"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(badge = 12, firstname = "Emily", lastname = "Rey")</a:t>
            </a:r>
          </a:p>
          <a:p>
            <a:pPr marL="0" indent="0">
              <a:buNone/>
            </a:pPr>
            <a:endParaRPr lang="en-US" sz="22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endParaRPr lang="en-US" sz="22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8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0D73-D7AE-D803-1305-5F8A6DF6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9B6C2-5909-F5F9-6E4B-93AB5E3BF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788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overflow and underflow happen when Int types wrap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FE366-50B6-B3BE-8D9F-58DA0611CE08}"/>
              </a:ext>
            </a:extLst>
          </p:cNvPr>
          <p:cNvSpPr txBox="1"/>
          <p:nvPr/>
        </p:nvSpPr>
        <p:spPr>
          <a:xfrm>
            <a:off x="838194" y="2035601"/>
            <a:ext cx="999475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</a:t>
            </a:r>
            <a:r>
              <a:rPr lang="en-US" sz="18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typemin(Int8), typemax(Int8)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solidFill>
                  <a:srgbClr val="353E91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(-128,  127)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</a:t>
            </a:r>
            <a:r>
              <a:rPr lang="en-US" sz="18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typemin(Int8) - one(Int8), typemax(Int8) + one(Int8)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53E91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( 127, -128)</a:t>
            </a:r>
          </a:p>
          <a:p>
            <a:pPr marL="0" indent="0">
              <a:buNone/>
            </a:pPr>
            <a:endParaRPr lang="en-US" sz="18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30D36-0025-B88A-6077-3DBB22461693}"/>
              </a:ext>
            </a:extLst>
          </p:cNvPr>
          <p:cNvSpPr txBox="1"/>
          <p:nvPr/>
        </p:nvSpPr>
        <p:spPr>
          <a:xfrm>
            <a:off x="838194" y="3554949"/>
            <a:ext cx="9346662" cy="2704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200" dirty="0"/>
              <a:t>What to do?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200" dirty="0"/>
              <a:t>   look out for logic that may wrap, widen your type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   test the domain – sample everywhere, corners, combinations</a:t>
            </a:r>
          </a:p>
          <a:p>
            <a:endParaRPr lang="en-US" sz="2200" dirty="0"/>
          </a:p>
          <a:p>
            <a:pPr>
              <a:spcAft>
                <a:spcPts val="900"/>
              </a:spcAft>
            </a:pPr>
            <a:r>
              <a:rPr lang="en-US" sz="2200" dirty="0"/>
              <a:t>What about mission critical code, math &amp; physics research, money?</a:t>
            </a:r>
          </a:p>
          <a:p>
            <a:pPr marL="457200"/>
            <a:r>
              <a:rPr lang="en-US" sz="2200" dirty="0"/>
              <a:t>      </a:t>
            </a:r>
            <a:r>
              <a:rPr lang="en-US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betting the farm? use </a:t>
            </a:r>
            <a:r>
              <a:rPr lang="en-US" sz="36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S</a:t>
            </a:r>
            <a:r>
              <a:rPr lang="en-US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afer</a:t>
            </a:r>
            <a:r>
              <a:rPr lang="en-US" sz="1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lang="en-US" sz="4000" b="1" normalizeH="1" baseline="-40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I</a:t>
            </a:r>
            <a:r>
              <a:rPr lang="en-US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ntegers.</a:t>
            </a:r>
          </a:p>
        </p:txBody>
      </p:sp>
    </p:spTree>
    <p:extLst>
      <p:ext uri="{BB962C8B-B14F-4D97-AF65-F5344CB8AC3E}">
        <p14:creationId xmlns:p14="http://schemas.microsoft.com/office/powerpoint/2010/main" val="241377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vivanar">
      <a:majorFont>
        <a:latin typeface="Kavivanar"/>
        <a:ea typeface=""/>
        <a:cs typeface=""/>
      </a:majorFont>
      <a:minorFont>
        <a:latin typeface="Microsoft Jheng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6081</TotalTime>
  <Words>3830</Words>
  <Application>Microsoft Office PowerPoint</Application>
  <PresentationFormat>Widescreen</PresentationFormat>
  <Paragraphs>458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Microsoft JhengHei</vt:lpstr>
      <vt:lpstr>Arial</vt:lpstr>
      <vt:lpstr>Calibri</vt:lpstr>
      <vt:lpstr>Corbel</vt:lpstr>
      <vt:lpstr>Dreaming Outloud Pro</vt:lpstr>
      <vt:lpstr>JuliaMono</vt:lpstr>
      <vt:lpstr>Kavivanar</vt:lpstr>
      <vt:lpstr>Kigelia</vt:lpstr>
      <vt:lpstr>Kigelia Light</vt:lpstr>
      <vt:lpstr>Office Theme</vt:lpstr>
      <vt:lpstr>Using Julia Well perspectives, practices, pragmatics</vt:lpstr>
      <vt:lpstr> </vt:lpstr>
      <vt:lpstr>Learn from us</vt:lpstr>
      <vt:lpstr>with Julia</vt:lpstr>
      <vt:lpstr>with Julia</vt:lpstr>
      <vt:lpstr>Named Tuples</vt:lpstr>
      <vt:lpstr>Named Tuples</vt:lpstr>
      <vt:lpstr>Named TupleTools</vt:lpstr>
      <vt:lpstr>Integers</vt:lpstr>
      <vt:lpstr>SaferIntegers</vt:lpstr>
      <vt:lpstr>isapprox</vt:lpstr>
      <vt:lpstr>isapprox</vt:lpstr>
      <vt:lpstr>write clean code (not there yet, rewrite it)</vt:lpstr>
      <vt:lpstr>Angle Between Vectors</vt:lpstr>
      <vt:lpstr>Angle Between Vectors</vt:lpstr>
      <vt:lpstr>AngleBetweenVectors</vt:lpstr>
      <vt:lpstr>AngleBetweenVectors</vt:lpstr>
      <vt:lpstr>AngleBetweenVectors</vt:lpstr>
      <vt:lpstr>abstract types and concrete unions</vt:lpstr>
      <vt:lpstr>abstract types and concrete unions</vt:lpstr>
      <vt:lpstr>Abstract Types</vt:lpstr>
      <vt:lpstr>Abstract Types</vt:lpstr>
      <vt:lpstr>Abstract Types</vt:lpstr>
      <vt:lpstr>Abstract Types</vt:lpstr>
      <vt:lpstr>Parametrics</vt:lpstr>
      <vt:lpstr>Parametrics</vt:lpstr>
      <vt:lpstr>Parametrics</vt:lpstr>
      <vt:lpstr>function signatures</vt:lpstr>
      <vt:lpstr>Some Packages</vt:lpstr>
      <vt:lpstr>Tooling</vt:lpstr>
      <vt:lpstr>What is and is not “type piracy”</vt:lpstr>
      <vt:lpstr>Performance Tips</vt:lpstr>
      <vt:lpstr>development</vt:lpstr>
      <vt:lpstr>coding</vt:lpstr>
      <vt:lpstr>design concept</vt:lpstr>
      <vt:lpstr>design refinement</vt:lpstr>
      <vt:lpstr>Big Picture</vt:lpstr>
      <vt:lpstr>shuffle up and deal</vt:lpstr>
      <vt:lpstr>shuffle up and deal </vt:lpstr>
      <vt:lpstr>the best of Julia is what you do with Julia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A Sarnoff</dc:creator>
  <cp:lastModifiedBy>Jeffrey A Sarnoff</cp:lastModifiedBy>
  <cp:revision>600</cp:revision>
  <dcterms:created xsi:type="dcterms:W3CDTF">2022-07-04T05:05:26Z</dcterms:created>
  <dcterms:modified xsi:type="dcterms:W3CDTF">2022-07-15T03:24:26Z</dcterms:modified>
</cp:coreProperties>
</file>