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notesMasterIdLst>
    <p:notesMasterId r:id="rId28"/>
  </p:notesMasterIdLst>
  <p:handoutMasterIdLst>
    <p:handoutMasterId r:id="rId29"/>
  </p:handoutMasterIdLst>
  <p:sldIdLst>
    <p:sldId id="375" r:id="rId2"/>
    <p:sldId id="376" r:id="rId3"/>
    <p:sldId id="378" r:id="rId4"/>
    <p:sldId id="377" r:id="rId5"/>
    <p:sldId id="452" r:id="rId6"/>
    <p:sldId id="439" r:id="rId7"/>
    <p:sldId id="433" r:id="rId8"/>
    <p:sldId id="429" r:id="rId9"/>
    <p:sldId id="435" r:id="rId10"/>
    <p:sldId id="436" r:id="rId11"/>
    <p:sldId id="437" r:id="rId12"/>
    <p:sldId id="438" r:id="rId13"/>
    <p:sldId id="449" r:id="rId14"/>
    <p:sldId id="432" r:id="rId15"/>
    <p:sldId id="443" r:id="rId16"/>
    <p:sldId id="444" r:id="rId17"/>
    <p:sldId id="431" r:id="rId18"/>
    <p:sldId id="445" r:id="rId19"/>
    <p:sldId id="446" r:id="rId20"/>
    <p:sldId id="441" r:id="rId21"/>
    <p:sldId id="442" r:id="rId22"/>
    <p:sldId id="447" r:id="rId23"/>
    <p:sldId id="450" r:id="rId24"/>
    <p:sldId id="425" r:id="rId25"/>
    <p:sldId id="448" r:id="rId26"/>
    <p:sldId id="426" r:id="rId27"/>
  </p:sldIdLst>
  <p:sldSz cx="9144000" cy="6858000" type="screen4x3"/>
  <p:notesSz cx="6991350" cy="9282113"/>
  <p:custDataLst>
    <p:tags r:id="rId30"/>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a:srgbClr val="66CCFF"/>
    <a:srgbClr val="CC6600"/>
    <a:srgbClr val="FFCC66"/>
    <a:srgbClr val="CC9900"/>
    <a:srgbClr val="006699"/>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464" autoAdjust="0"/>
    <p:restoredTop sz="75396" autoAdjust="0"/>
  </p:normalViewPr>
  <p:slideViewPr>
    <p:cSldViewPr>
      <p:cViewPr varScale="1">
        <p:scale>
          <a:sx n="88" d="100"/>
          <a:sy n="88" d="100"/>
        </p:scale>
        <p:origin x="-1638" y="-96"/>
      </p:cViewPr>
      <p:guideLst>
        <p:guide orient="horz" pos="2160"/>
        <p:guide pos="4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538" y="66"/>
      </p:cViewPr>
      <p:guideLst>
        <p:guide orient="horz" pos="2923"/>
        <p:guide pos="220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8E596C0F-3A3D-41CA-A3A3-7B5E63FC40B2}" type="slidenum">
              <a:rPr lang="en-US"/>
              <a:pPr>
                <a:defRPr/>
              </a:pPr>
              <a:t>‹#›</a:t>
            </a:fld>
            <a:endParaRPr lang="en-US" dirty="0"/>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cs typeface="+mn-cs"/>
            </a:endParaRPr>
          </a:p>
        </p:txBody>
      </p:sp>
      <p:sp>
        <p:nvSpPr>
          <p:cNvPr id="8" name="Rectangle 11"/>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pt-BR"/>
              <a:t>Java SE 8 Fundamentals   4 - </a:t>
            </a:r>
            <a:fld id="{1E03672D-55F7-4B9E-80C6-C1F162D19524}" type="slidenum">
              <a:rPr lang="pt-BR"/>
              <a:pPr>
                <a:defRPr/>
              </a:pPr>
              <a:t>‹#›</a:t>
            </a:fld>
            <a:endParaRPr lang="en-US"/>
          </a:p>
        </p:txBody>
      </p:sp>
    </p:spTree>
  </p:cSld>
  <p:clrMap bg1="lt1" tx1="dk1" bg2="lt2" tx2="dk2" accent1="accent1" accent2="accent2" accent3="accent3" accent4="accent4" accent5="accent5" accent6="accent6" hlink="hlink" folHlink="folHlink"/>
  <p:hf sldNum="0" hdr="0" dt="0"/>
  <p:notesStyle>
    <a:lvl1pPr algn="l" defTabSz="457200" rtl="0" eaLnBrk="0" fontAlgn="base" hangingPunct="0">
      <a:spcBef>
        <a:spcPts val="4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7"/>
          <p:cNvSpPr>
            <a:spLocks noGrp="1" noChangeArrowheads="1"/>
          </p:cNvSpPr>
          <p:nvPr>
            <p:ph type="body" idx="1"/>
          </p:nvPr>
        </p:nvSpPr>
        <p:spPr>
          <a:noFill/>
          <a:ln/>
        </p:spPr>
        <p:txBody>
          <a:bodyPr/>
          <a:lstStyle/>
          <a:p>
            <a:pPr eaLnBrk="1" hangingPunct="1"/>
            <a:endParaRPr lang="en-US" sz="1100" b="0"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lvl="1"/>
            <a:r>
              <a:rPr lang="en-US" smtClean="0"/>
              <a:t>Combining multiple Strings is called “concatenation.” You can concatenate a </a:t>
            </a:r>
            <a:r>
              <a:rPr lang="en-US" smtClean="0">
                <a:latin typeface="Courier New" pitchFamily="49" charset="0"/>
                <a:cs typeface="Courier New" pitchFamily="49" charset="0"/>
              </a:rPr>
              <a:t>String</a:t>
            </a:r>
            <a:r>
              <a:rPr lang="en-US" smtClean="0"/>
              <a:t> variable to another </a:t>
            </a:r>
            <a:r>
              <a:rPr lang="en-US" smtClean="0">
                <a:latin typeface="Courier New" pitchFamily="49" charset="0"/>
                <a:cs typeface="Courier New" pitchFamily="49" charset="0"/>
              </a:rPr>
              <a:t>String</a:t>
            </a:r>
            <a:r>
              <a:rPr lang="en-US" smtClean="0"/>
              <a:t> variable. You can also concatenate a </a:t>
            </a:r>
            <a:r>
              <a:rPr lang="en-US" smtClean="0">
                <a:latin typeface="Courier New" pitchFamily="49" charset="0"/>
                <a:cs typeface="Courier New" pitchFamily="49" charset="0"/>
              </a:rPr>
              <a:t>String</a:t>
            </a:r>
            <a:r>
              <a:rPr lang="en-US" smtClean="0"/>
              <a:t> literal to a </a:t>
            </a:r>
            <a:r>
              <a:rPr lang="en-US" smtClean="0">
                <a:latin typeface="Courier New" pitchFamily="49" charset="0"/>
                <a:cs typeface="Courier New" pitchFamily="49" charset="0"/>
              </a:rPr>
              <a:t>String</a:t>
            </a:r>
            <a:r>
              <a:rPr lang="en-US" smtClean="0"/>
              <a:t> variable.</a:t>
            </a:r>
          </a:p>
          <a:p>
            <a:pPr lvl="1"/>
            <a:r>
              <a:rPr lang="en-US" smtClean="0"/>
              <a:t>As you can see in the example above, you can concatenate any number of </a:t>
            </a:r>
            <a:r>
              <a:rPr lang="en-US" smtClean="0">
                <a:latin typeface="Courier New" pitchFamily="49" charset="0"/>
                <a:cs typeface="Courier New" pitchFamily="49" charset="0"/>
              </a:rPr>
              <a:t>String</a:t>
            </a:r>
            <a:r>
              <a:rPr lang="en-US" smtClean="0"/>
              <a:t> variables and </a:t>
            </a:r>
            <a:r>
              <a:rPr lang="en-US" smtClean="0">
                <a:latin typeface="Courier New" pitchFamily="49" charset="0"/>
                <a:cs typeface="Courier New" pitchFamily="49" charset="0"/>
              </a:rPr>
              <a:t>String</a:t>
            </a:r>
            <a:r>
              <a:rPr lang="en-US" smtClean="0"/>
              <a:t> literals to achieve your goal.</a:t>
            </a:r>
          </a:p>
          <a:p>
            <a:pPr lvl="1"/>
            <a:r>
              <a:rPr lang="en-US" smtClean="0"/>
              <a:t>You may find the last example surprising. You can also concatenate a number into a </a:t>
            </a:r>
            <a:r>
              <a:rPr lang="en-US" smtClean="0">
                <a:latin typeface="Courier New" pitchFamily="49" charset="0"/>
                <a:cs typeface="Courier New" pitchFamily="49" charset="0"/>
              </a:rPr>
              <a:t>String</a:t>
            </a:r>
            <a:r>
              <a:rPr lang="en-US" smtClean="0"/>
              <a:t> variable. The compiler converts the numeric value to its equivalent </a:t>
            </a:r>
            <a:r>
              <a:rPr lang="en-US" smtClean="0">
                <a:latin typeface="Courier New" pitchFamily="49" charset="0"/>
                <a:cs typeface="Courier New" pitchFamily="49" charset="0"/>
              </a:rPr>
              <a:t>String</a:t>
            </a:r>
            <a:r>
              <a:rPr lang="en-US" smtClean="0"/>
              <a:t> value. If we were to print the </a:t>
            </a:r>
            <a:r>
              <a:rPr lang="en-US" smtClean="0">
                <a:latin typeface="Courier New" pitchFamily="49" charset="0"/>
              </a:rPr>
              <a:t>message</a:t>
            </a:r>
            <a:r>
              <a:rPr lang="en-US" smtClean="0">
                <a:cs typeface="Arial" pitchFamily="34" charset="0"/>
              </a:rPr>
              <a:t> </a:t>
            </a:r>
            <a:r>
              <a:rPr lang="en-US" smtClean="0"/>
              <a:t>variable after the last example, the output would be “Hello World 2014!”</a:t>
            </a:r>
          </a:p>
        </p:txBody>
      </p:sp>
      <p:sp>
        <p:nvSpPr>
          <p:cNvPr id="6" name="Footer Placeholder 5"/>
          <p:cNvSpPr>
            <a:spLocks noGrp="1"/>
          </p:cNvSpPr>
          <p:nvPr>
            <p:ph type="ftr" sz="quarter" idx="4"/>
          </p:nvPr>
        </p:nvSpPr>
        <p:spPr/>
        <p:txBody>
          <a:bodyPr/>
          <a:lstStyle/>
          <a:p>
            <a:pPr>
              <a:defRPr/>
            </a:pPr>
            <a:r>
              <a:rPr lang="en-US" smtClean="0"/>
              <a:t>Java SE 8 Fundamentals   4 - </a:t>
            </a:r>
            <a:fld id="{D4025141-8C5E-4952-B3D5-A2E92383495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lvl="1"/>
            <a:r>
              <a:rPr lang="en-US" smtClean="0"/>
              <a:t>In the examples above, you see two variations of printing out String data by using the </a:t>
            </a:r>
            <a:r>
              <a:rPr lang="en-US" smtClean="0">
                <a:latin typeface="Courier New" pitchFamily="49" charset="0"/>
                <a:cs typeface="Courier New" pitchFamily="49" charset="0"/>
              </a:rPr>
              <a:t>System.out.println</a:t>
            </a:r>
            <a:r>
              <a:rPr lang="en-US" smtClean="0"/>
              <a:t> method.</a:t>
            </a:r>
          </a:p>
          <a:p>
            <a:pPr lvl="2"/>
            <a:r>
              <a:rPr lang="en-US" smtClean="0"/>
              <a:t>In the first example, the message variable that you saw in the previous slide will be printed.</a:t>
            </a:r>
          </a:p>
          <a:p>
            <a:pPr lvl="2"/>
            <a:r>
              <a:rPr lang="en-US" smtClean="0"/>
              <a:t>In the second example, the expression containing the concatenation of variables plus String literals can be used within the method parentheses. The concatenation will be completed by the runtime engine before the </a:t>
            </a:r>
            <a:r>
              <a:rPr lang="en-US" smtClean="0">
                <a:latin typeface="Courier New" pitchFamily="49" charset="0"/>
                <a:cs typeface="Courier New" pitchFamily="49" charset="0"/>
              </a:rPr>
              <a:t>println</a:t>
            </a:r>
            <a:r>
              <a:rPr lang="en-US" smtClean="0"/>
              <a:t> method is executed.</a:t>
            </a:r>
          </a:p>
          <a:p>
            <a:pPr lvl="2"/>
            <a:r>
              <a:rPr lang="en-US" smtClean="0"/>
              <a:t>As you can see, the output of both method invocations is the same.</a:t>
            </a:r>
          </a:p>
        </p:txBody>
      </p:sp>
      <p:sp>
        <p:nvSpPr>
          <p:cNvPr id="6" name="Footer Placeholder 5"/>
          <p:cNvSpPr>
            <a:spLocks noGrp="1"/>
          </p:cNvSpPr>
          <p:nvPr>
            <p:ph type="ftr" sz="quarter" idx="4"/>
          </p:nvPr>
        </p:nvSpPr>
        <p:spPr/>
        <p:txBody>
          <a:bodyPr/>
          <a:lstStyle/>
          <a:p>
            <a:pPr>
              <a:defRPr/>
            </a:pPr>
            <a:r>
              <a:rPr lang="en-US" smtClean="0"/>
              <a:t>Java SE 8 Fundamentals   4 - </a:t>
            </a:r>
            <a:fld id="{3CE16BCE-3588-4A03-BBDF-560D67FE0A3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Rot="1" noChangeAspect="1" noChangeArrowheads="1" noTextEdit="1"/>
          </p:cNvSpPr>
          <p:nvPr>
            <p:ph type="sldImg"/>
          </p:nvPr>
        </p:nvSpPr>
        <p:spPr>
          <a:ln/>
        </p:spPr>
      </p:sp>
      <p:sp>
        <p:nvSpPr>
          <p:cNvPr id="41987"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41988" name="Notes Placeholder 4"/>
          <p:cNvSpPr>
            <a:spLocks noGrp="1"/>
          </p:cNvSpPr>
          <p:nvPr>
            <p:ph type="body" idx="1"/>
          </p:nvPr>
        </p:nvSpPr>
        <p:spPr>
          <a:noFill/>
          <a:ln/>
        </p:spPr>
        <p:txBody>
          <a:bodyPr/>
          <a:lstStyle/>
          <a:p>
            <a:pPr lvl="2"/>
            <a:r>
              <a:rPr lang="en-US" smtClean="0"/>
              <a:t>Open the Java Code Console and access 04-Variables &gt; Exercise1.</a:t>
            </a:r>
            <a:endParaRPr lang="en-US" smtClean="0">
              <a:latin typeface="Courier New" pitchFamily="49" charset="0"/>
            </a:endParaRPr>
          </a:p>
          <a:p>
            <a:pPr lvl="2"/>
            <a:r>
              <a:rPr lang="en-US" smtClean="0"/>
              <a:t>Follow the instructions below the code editor to declare and initialize variables, and also to concatenate a string message. Print the message by using </a:t>
            </a:r>
            <a:r>
              <a:rPr lang="en-US" smtClean="0">
                <a:latin typeface="Courier New" pitchFamily="49" charset="0"/>
                <a:cs typeface="Courier New" pitchFamily="49" charset="0"/>
              </a:rPr>
              <a:t>System.out.println</a:t>
            </a:r>
            <a:r>
              <a:rPr lang="en-US" smtClean="0"/>
              <a:t>.</a:t>
            </a:r>
          </a:p>
          <a:p>
            <a:pPr lvl="1"/>
            <a:r>
              <a:rPr lang="en-US" b="1" smtClean="0"/>
              <a:t>Note: </a:t>
            </a:r>
            <a:r>
              <a:rPr lang="en-US" smtClean="0"/>
              <a:t>If you need help, the solution for this exercise can be found by clicking the Solution link.</a:t>
            </a:r>
          </a:p>
          <a:p>
            <a:pPr lvl="1"/>
            <a:endParaRPr lang="en-US" smtClean="0"/>
          </a:p>
          <a:p>
            <a:pPr lvl="1"/>
            <a:endParaRPr lang="en-US" smtClean="0"/>
          </a:p>
          <a:p>
            <a:pPr lvl="1"/>
            <a:endParaRPr lang="en-US" smtClean="0"/>
          </a:p>
        </p:txBody>
      </p:sp>
      <p:sp>
        <p:nvSpPr>
          <p:cNvPr id="10" name="Footer Placeholder 9"/>
          <p:cNvSpPr>
            <a:spLocks noGrp="1"/>
          </p:cNvSpPr>
          <p:nvPr>
            <p:ph type="ftr" sz="quarter" idx="4"/>
          </p:nvPr>
        </p:nvSpPr>
        <p:spPr/>
        <p:txBody>
          <a:bodyPr/>
          <a:lstStyle/>
          <a:p>
            <a:pPr>
              <a:defRPr/>
            </a:pPr>
            <a:r>
              <a:rPr lang="en-US" smtClean="0"/>
              <a:t>Java SE 8 Fundamentals   4 - </a:t>
            </a:r>
            <a:fld id="{1D3B4522-839E-4172-B576-78F247371AC8}"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547688" y="5278438"/>
            <a:ext cx="5942012" cy="3098800"/>
          </a:xfrm>
          <a:noFill/>
          <a:ln/>
        </p:spPr>
        <p:txBody>
          <a:bodyPr/>
          <a:lstStyle/>
          <a:p>
            <a:pPr eaLnBrk="1" hangingPunct="1"/>
            <a:r>
              <a:rPr lang="en-US" smtClean="0"/>
              <a:t>Answer: d</a:t>
            </a:r>
          </a:p>
          <a:p>
            <a:pPr lvl="2" eaLnBrk="1" hangingPunct="1">
              <a:spcBef>
                <a:spcPct val="25000"/>
              </a:spcBef>
            </a:pPr>
            <a:r>
              <a:rPr lang="en-US" smtClean="0"/>
              <a:t>a is incorrect because each </a:t>
            </a:r>
            <a:r>
              <a:rPr lang="en-US" smtClean="0">
                <a:latin typeface="Courier New" pitchFamily="49" charset="0"/>
                <a:cs typeface="Courier New" pitchFamily="49" charset="0"/>
              </a:rPr>
              <a:t>int</a:t>
            </a:r>
            <a:r>
              <a:rPr lang="en-US" smtClean="0"/>
              <a:t> declaration and assignment must be separated by a </a:t>
            </a:r>
            <a:br>
              <a:rPr lang="en-US" smtClean="0"/>
            </a:br>
            <a:r>
              <a:rPr lang="en-US" smtClean="0"/>
              <a:t>comma and not a semicolon.</a:t>
            </a:r>
          </a:p>
          <a:p>
            <a:pPr lvl="2" eaLnBrk="1" hangingPunct="1"/>
            <a:r>
              <a:rPr lang="en-US" smtClean="0"/>
              <a:t>b is incorrect because </a:t>
            </a:r>
            <a:r>
              <a:rPr lang="en-US" smtClean="0">
                <a:latin typeface="Courier New" pitchFamily="49" charset="0"/>
                <a:cs typeface="Courier New" pitchFamily="49" charset="0"/>
              </a:rPr>
              <a:t>String</a:t>
            </a:r>
            <a:r>
              <a:rPr lang="en-US" smtClean="0"/>
              <a:t> is not capitalized. </a:t>
            </a:r>
          </a:p>
          <a:p>
            <a:pPr lvl="2" eaLnBrk="1" hangingPunct="1"/>
            <a:r>
              <a:rPr lang="en-US" smtClean="0"/>
              <a:t>c is incorrect because a </a:t>
            </a:r>
            <a:r>
              <a:rPr lang="en-US" smtClean="0">
                <a:latin typeface="Courier New" pitchFamily="49" charset="0"/>
                <a:cs typeface="Courier New" pitchFamily="49" charset="0"/>
              </a:rPr>
              <a:t>boolean</a:t>
            </a:r>
            <a:r>
              <a:rPr lang="en-US" smtClean="0"/>
              <a:t> type variable does not hold </a:t>
            </a:r>
            <a:r>
              <a:rPr lang="en-US" smtClean="0">
                <a:latin typeface="Courier New" pitchFamily="49" charset="0"/>
                <a:cs typeface="Courier New" pitchFamily="49" charset="0"/>
              </a:rPr>
              <a:t>String</a:t>
            </a:r>
            <a:r>
              <a:rPr lang="en-US" smtClean="0"/>
              <a:t> values. It holds only </a:t>
            </a:r>
            <a:r>
              <a:rPr lang="en-US" smtClean="0">
                <a:latin typeface="Courier New" pitchFamily="49" charset="0"/>
                <a:cs typeface="Courier New" pitchFamily="49" charset="0"/>
              </a:rPr>
              <a:t>true</a:t>
            </a:r>
            <a:r>
              <a:rPr lang="en-US" smtClean="0"/>
              <a:t> and </a:t>
            </a:r>
            <a:r>
              <a:rPr lang="en-US" smtClean="0">
                <a:latin typeface="Courier New" pitchFamily="49" charset="0"/>
                <a:cs typeface="Courier New" pitchFamily="49" charset="0"/>
              </a:rPr>
              <a:t>false</a:t>
            </a:r>
            <a:r>
              <a:rPr lang="en-US" smtClean="0"/>
              <a:t>.</a:t>
            </a:r>
          </a:p>
          <a:p>
            <a:pPr lvl="2" eaLnBrk="1" hangingPunct="1"/>
            <a:r>
              <a:rPr lang="en-US" smtClean="0"/>
              <a:t>d is correct.</a:t>
            </a:r>
          </a:p>
        </p:txBody>
      </p:sp>
      <p:sp>
        <p:nvSpPr>
          <p:cNvPr id="6" name="Footer Placeholder 5"/>
          <p:cNvSpPr>
            <a:spLocks noGrp="1"/>
          </p:cNvSpPr>
          <p:nvPr>
            <p:ph type="ftr" sz="quarter" idx="4"/>
          </p:nvPr>
        </p:nvSpPr>
        <p:spPr/>
        <p:txBody>
          <a:bodyPr/>
          <a:lstStyle/>
          <a:p>
            <a:pPr>
              <a:defRPr/>
            </a:pPr>
            <a:r>
              <a:rPr lang="en-US" smtClean="0"/>
              <a:t>Java SE 8 Fundamentals   4 - </a:t>
            </a:r>
            <a:fld id="{9468047D-A8A2-4AE5-A448-D25B4A3B5C33}"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44036" name="Notes Placeholder 4"/>
          <p:cNvSpPr>
            <a:spLocks noGrp="1"/>
          </p:cNvSpPr>
          <p:nvPr>
            <p:ph type="body" idx="1"/>
          </p:nvPr>
        </p:nvSpPr>
        <p:spPr>
          <a:noFill/>
          <a:ln/>
        </p:spPr>
        <p:txBody>
          <a:bodyPr/>
          <a:lstStyle/>
          <a:p>
            <a:endParaRPr lang="en-US" smtClean="0"/>
          </a:p>
        </p:txBody>
      </p:sp>
      <p:sp>
        <p:nvSpPr>
          <p:cNvPr id="7" name="Footer Placeholder 6"/>
          <p:cNvSpPr>
            <a:spLocks noGrp="1"/>
          </p:cNvSpPr>
          <p:nvPr>
            <p:ph type="ftr" sz="quarter" idx="4"/>
          </p:nvPr>
        </p:nvSpPr>
        <p:spPr/>
        <p:txBody>
          <a:bodyPr/>
          <a:lstStyle/>
          <a:p>
            <a:pPr>
              <a:defRPr/>
            </a:pPr>
            <a:r>
              <a:rPr lang="en-US" smtClean="0"/>
              <a:t>Java SE 8 Fundamentals   4 - </a:t>
            </a:r>
            <a:fld id="{99A5B770-CC7D-492D-97AC-0F8A4139F64C}"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lvl="2"/>
            <a:r>
              <a:rPr lang="en-US" smtClean="0"/>
              <a:t>The </a:t>
            </a:r>
            <a:r>
              <a:rPr lang="en-US" smtClean="0">
                <a:latin typeface="Courier New" pitchFamily="49" charset="0"/>
              </a:rPr>
              <a:t>int </a:t>
            </a:r>
            <a:r>
              <a:rPr lang="en-US" smtClean="0"/>
              <a:t>data type stores 32 bits of data. This means that you can store whole numbers within the range: -2,145,483,648 and 2,147,483,647. You cannot use commas to make the number more readable when you assign a value to an </a:t>
            </a:r>
            <a:r>
              <a:rPr lang="en-US" smtClean="0">
                <a:latin typeface="Courier New" pitchFamily="49" charset="0"/>
              </a:rPr>
              <a:t>int </a:t>
            </a:r>
            <a:r>
              <a:rPr lang="en-US" smtClean="0"/>
              <a:t>variable. However, you can use underscores (_) to make your code more readable, as shown in one of above </a:t>
            </a:r>
            <a:r>
              <a:rPr lang="en-US" smtClean="0">
                <a:latin typeface="Courier New" pitchFamily="49" charset="0"/>
              </a:rPr>
              <a:t>int </a:t>
            </a:r>
            <a:r>
              <a:rPr lang="en-US" smtClean="0"/>
              <a:t>examples. The compiler ignores these underscores. If you print the number to system output, the underscores will not appear. The only benefit of this is readability in your code. </a:t>
            </a:r>
          </a:p>
          <a:p>
            <a:pPr lvl="2"/>
            <a:r>
              <a:rPr lang="en-US" smtClean="0"/>
              <a:t>The </a:t>
            </a:r>
            <a:r>
              <a:rPr lang="en-US" smtClean="0">
                <a:latin typeface="Courier New" pitchFamily="49" charset="0"/>
                <a:cs typeface="Courier New" pitchFamily="49" charset="0"/>
              </a:rPr>
              <a:t>double</a:t>
            </a:r>
            <a:r>
              <a:rPr lang="en-US" smtClean="0"/>
              <a:t> data type stores 64 bits of data. This means that you can store extremely large values—either negative or positive. The examples above show:</a:t>
            </a:r>
          </a:p>
          <a:p>
            <a:pPr lvl="3"/>
            <a:r>
              <a:rPr lang="en-US" smtClean="0"/>
              <a:t>An extremely large number with four decimal points of precision</a:t>
            </a:r>
          </a:p>
          <a:p>
            <a:pPr lvl="3"/>
            <a:r>
              <a:rPr lang="en-US" smtClean="0"/>
              <a:t>A negative whole number</a:t>
            </a:r>
          </a:p>
          <a:p>
            <a:pPr lvl="3"/>
            <a:r>
              <a:rPr lang="en-US" smtClean="0"/>
              <a:t>A decimal number using exponential notation</a:t>
            </a:r>
          </a:p>
          <a:p>
            <a:pPr lvl="3"/>
            <a:endParaRPr lang="en-US" smtClean="0"/>
          </a:p>
        </p:txBody>
      </p:sp>
      <p:sp>
        <p:nvSpPr>
          <p:cNvPr id="6" name="Footer Placeholder 5"/>
          <p:cNvSpPr>
            <a:spLocks noGrp="1"/>
          </p:cNvSpPr>
          <p:nvPr>
            <p:ph type="ftr" sz="quarter" idx="4"/>
          </p:nvPr>
        </p:nvSpPr>
        <p:spPr/>
        <p:txBody>
          <a:bodyPr/>
          <a:lstStyle/>
          <a:p>
            <a:pPr>
              <a:defRPr/>
            </a:pPr>
            <a:r>
              <a:rPr lang="en-US" smtClean="0"/>
              <a:t>Java SE 8 Fundamentals   4 - </a:t>
            </a:r>
            <a:fld id="{C1BC1A99-2C74-455B-AF6F-72BA080D9B48}"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6" name="Footer Placeholder 5"/>
          <p:cNvSpPr>
            <a:spLocks noGrp="1"/>
          </p:cNvSpPr>
          <p:nvPr>
            <p:ph type="ftr" sz="quarter" idx="4"/>
          </p:nvPr>
        </p:nvSpPr>
        <p:spPr/>
        <p:txBody>
          <a:bodyPr/>
          <a:lstStyle/>
          <a:p>
            <a:pPr>
              <a:defRPr/>
            </a:pPr>
            <a:r>
              <a:rPr lang="en-US" smtClean="0"/>
              <a:t>Java SE 8 Fundamentals   4 - </a:t>
            </a:r>
            <a:fld id="{45229D07-EEAD-4DBB-AFD8-824A7C1AD067}"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6" name="Footer Placeholder 5"/>
          <p:cNvSpPr>
            <a:spLocks noGrp="1"/>
          </p:cNvSpPr>
          <p:nvPr>
            <p:ph type="ftr" sz="quarter" idx="4"/>
          </p:nvPr>
        </p:nvSpPr>
        <p:spPr/>
        <p:txBody>
          <a:bodyPr/>
          <a:lstStyle/>
          <a:p>
            <a:pPr>
              <a:defRPr/>
            </a:pPr>
            <a:r>
              <a:rPr lang="en-US" smtClean="0"/>
              <a:t>Java SE 8 Fundamentals   4 - </a:t>
            </a:r>
            <a:fld id="{7704539C-4EA8-440E-A1AE-FABC7A86F37F}" type="slidenum">
              <a:rPr lang="en-US" smtClean="0"/>
              <a:pPr>
                <a:defRPr/>
              </a:pPr>
              <a:t>17</a:t>
            </a:fld>
            <a:endParaRPr lang="en-US"/>
          </a:p>
        </p:txBody>
      </p:sp>
      <p:sp>
        <p:nvSpPr>
          <p:cNvPr id="47108" name="Slide Image Placeholder 7"/>
          <p:cNvSpPr>
            <a:spLocks noGrp="1" noRot="1" noChangeAspect="1" noTextEdit="1"/>
          </p:cNvSpPr>
          <p:nvPr>
            <p:ph type="sldImg"/>
          </p:nvPr>
        </p:nvSpPr>
        <p:spPr>
          <a:ln/>
        </p:spPr>
      </p:sp>
      <p:sp>
        <p:nvSpPr>
          <p:cNvPr id="47109" name="Notes Placeholder 8"/>
          <p:cNvSpPr>
            <a:spLocks noGrp="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48132" name="Notes Placeholder 4"/>
          <p:cNvSpPr>
            <a:spLocks noGrp="1"/>
          </p:cNvSpPr>
          <p:nvPr>
            <p:ph type="body" idx="1"/>
          </p:nvPr>
        </p:nvSpPr>
        <p:spPr>
          <a:noFill/>
          <a:ln/>
        </p:spPr>
        <p:txBody>
          <a:bodyPr/>
          <a:lstStyle/>
          <a:p>
            <a:pPr lvl="1"/>
            <a:r>
              <a:rPr lang="en-US" smtClean="0"/>
              <a:t>The table above assumes that all operands and result variables are integers (</a:t>
            </a:r>
            <a:r>
              <a:rPr lang="en-US" smtClean="0">
                <a:latin typeface="Courier New" pitchFamily="49" charset="0"/>
                <a:cs typeface="Courier New" pitchFamily="49" charset="0"/>
              </a:rPr>
              <a:t>int</a:t>
            </a:r>
            <a:r>
              <a:rPr lang="en-US" smtClean="0"/>
              <a:t>). Mixing </a:t>
            </a:r>
            <a:r>
              <a:rPr lang="en-US" smtClean="0">
                <a:latin typeface="Courier New" pitchFamily="49" charset="0"/>
                <a:cs typeface="Courier New" pitchFamily="49" charset="0"/>
              </a:rPr>
              <a:t>double</a:t>
            </a:r>
            <a:r>
              <a:rPr lang="en-US" smtClean="0"/>
              <a:t> and </a:t>
            </a:r>
            <a:r>
              <a:rPr lang="en-US" smtClean="0">
                <a:latin typeface="Courier New" pitchFamily="49" charset="0"/>
                <a:cs typeface="Courier New" pitchFamily="49" charset="0"/>
              </a:rPr>
              <a:t>int</a:t>
            </a:r>
            <a:r>
              <a:rPr lang="en-US" smtClean="0">
                <a:cs typeface="Arial" pitchFamily="34" charset="0"/>
              </a:rPr>
              <a:t> </a:t>
            </a:r>
            <a:r>
              <a:rPr lang="en-US" smtClean="0"/>
              <a:t>types can alter the results. For instance, in the division example, if the quotient and dividend (or if all three) are </a:t>
            </a:r>
            <a:r>
              <a:rPr lang="en-US" smtClean="0">
                <a:latin typeface="Courier New" pitchFamily="49" charset="0"/>
                <a:cs typeface="Courier New" pitchFamily="49" charset="0"/>
              </a:rPr>
              <a:t>double</a:t>
            </a:r>
            <a:r>
              <a:rPr lang="en-US" smtClean="0"/>
              <a:t> values, the quotient would show the decimal portion:</a:t>
            </a:r>
          </a:p>
          <a:p>
            <a:pPr lvl="3">
              <a:buFont typeface="Times New Roman" pitchFamily="18" charset="0"/>
              <a:buNone/>
            </a:pPr>
            <a:r>
              <a:rPr lang="en-US" smtClean="0">
                <a:latin typeface="Courier New" pitchFamily="49" charset="0"/>
                <a:cs typeface="Courier New" pitchFamily="49" charset="0"/>
              </a:rPr>
              <a:t>double quot, num1;</a:t>
            </a:r>
          </a:p>
          <a:p>
            <a:pPr lvl="3">
              <a:buFont typeface="Times New Roman" pitchFamily="18" charset="0"/>
              <a:buNone/>
            </a:pPr>
            <a:r>
              <a:rPr lang="en-US" smtClean="0">
                <a:latin typeface="Courier New" pitchFamily="49" charset="0"/>
                <a:cs typeface="Courier New" pitchFamily="49" charset="0"/>
              </a:rPr>
              <a:t>num1 = 31;</a:t>
            </a:r>
          </a:p>
          <a:p>
            <a:pPr lvl="3">
              <a:buFont typeface="Times New Roman" pitchFamily="18" charset="0"/>
              <a:buNone/>
            </a:pPr>
            <a:r>
              <a:rPr lang="en-US" smtClean="0">
                <a:latin typeface="Courier New" pitchFamily="49" charset="0"/>
                <a:cs typeface="Courier New" pitchFamily="49" charset="0"/>
              </a:rPr>
              <a:t>int num2 = 5;</a:t>
            </a:r>
          </a:p>
          <a:p>
            <a:pPr lvl="3">
              <a:buFont typeface="Times New Roman" pitchFamily="18" charset="0"/>
              <a:buNone/>
            </a:pPr>
            <a:r>
              <a:rPr lang="en-US" smtClean="0">
                <a:latin typeface="Courier New" pitchFamily="49" charset="0"/>
                <a:cs typeface="Courier New" pitchFamily="49" charset="0"/>
              </a:rPr>
              <a:t>quot = num1 / num2;</a:t>
            </a:r>
          </a:p>
          <a:p>
            <a:pPr lvl="3">
              <a:buFont typeface="Times New Roman" pitchFamily="18" charset="0"/>
              <a:buNone/>
            </a:pPr>
            <a:r>
              <a:rPr lang="en-US" smtClean="0">
                <a:cs typeface="Arial" pitchFamily="34" charset="0"/>
              </a:rPr>
              <a:t>Answer</a:t>
            </a:r>
            <a:r>
              <a:rPr lang="en-US" smtClean="0">
                <a:latin typeface="Courier New" pitchFamily="49" charset="0"/>
                <a:cs typeface="Courier New" pitchFamily="49" charset="0"/>
              </a:rPr>
              <a:t>: quot = 6.2</a:t>
            </a:r>
          </a:p>
          <a:p>
            <a:pPr lvl="2"/>
            <a:endParaRPr lang="en-US" smtClean="0"/>
          </a:p>
        </p:txBody>
      </p:sp>
      <p:sp>
        <p:nvSpPr>
          <p:cNvPr id="7" name="Footer Placeholder 6"/>
          <p:cNvSpPr>
            <a:spLocks noGrp="1"/>
          </p:cNvSpPr>
          <p:nvPr>
            <p:ph type="ftr" sz="quarter" idx="4"/>
          </p:nvPr>
        </p:nvSpPr>
        <p:spPr/>
        <p:txBody>
          <a:bodyPr/>
          <a:lstStyle/>
          <a:p>
            <a:pPr>
              <a:defRPr/>
            </a:pPr>
            <a:r>
              <a:rPr lang="en-US" smtClean="0"/>
              <a:t>Java SE 8 Fundamentals   4 - </a:t>
            </a:r>
            <a:fld id="{EE5167FA-31E1-4148-B90D-5292435E510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lvl="1" eaLnBrk="1" hangingPunct="1"/>
            <a:r>
              <a:rPr lang="en-US" smtClean="0"/>
              <a:t>A common requirement in programs is to add or subtract 1 from the value of a variable. You can do this by using the </a:t>
            </a:r>
            <a:r>
              <a:rPr lang="en-US" smtClean="0">
                <a:latin typeface="Courier New" pitchFamily="49" charset="0"/>
                <a:cs typeface="Courier New" pitchFamily="49" charset="0"/>
              </a:rPr>
              <a:t>+</a:t>
            </a:r>
            <a:r>
              <a:rPr lang="en-US" smtClean="0"/>
              <a:t> operator as follows:</a:t>
            </a:r>
          </a:p>
          <a:p>
            <a:pPr lvl="4" eaLnBrk="1" hangingPunct="1"/>
            <a:r>
              <a:rPr lang="en-US" sz="1000" smtClean="0"/>
              <a:t>age = age + 1;</a:t>
            </a:r>
          </a:p>
        </p:txBody>
      </p:sp>
      <p:sp>
        <p:nvSpPr>
          <p:cNvPr id="9" name="Footer Placeholder 8"/>
          <p:cNvSpPr>
            <a:spLocks noGrp="1"/>
          </p:cNvSpPr>
          <p:nvPr>
            <p:ph type="ftr" sz="quarter" idx="4"/>
          </p:nvPr>
        </p:nvSpPr>
        <p:spPr/>
        <p:txBody>
          <a:bodyPr/>
          <a:lstStyle/>
          <a:p>
            <a:pPr>
              <a:defRPr/>
            </a:pPr>
            <a:r>
              <a:rPr lang="en-US" smtClean="0"/>
              <a:t>Java SE 8 Fundamentals   4 - </a:t>
            </a:r>
            <a:fld id="{2E948358-208F-49D6-9F4A-00AA55E56722}"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31748" name="Notes Placeholder 4"/>
          <p:cNvSpPr>
            <a:spLocks noGrp="1"/>
          </p:cNvSpPr>
          <p:nvPr>
            <p:ph type="body" idx="1"/>
          </p:nvPr>
        </p:nvSpPr>
        <p:spPr>
          <a:noFill/>
          <a:ln/>
        </p:spPr>
        <p:txBody>
          <a:bodyPr/>
          <a:lstStyle/>
          <a:p>
            <a:endParaRPr lang="en-US" smtClean="0"/>
          </a:p>
        </p:txBody>
      </p:sp>
      <p:sp>
        <p:nvSpPr>
          <p:cNvPr id="7" name="Footer Placeholder 6"/>
          <p:cNvSpPr>
            <a:spLocks noGrp="1"/>
          </p:cNvSpPr>
          <p:nvPr>
            <p:ph type="ftr" sz="quarter" idx="4"/>
          </p:nvPr>
        </p:nvSpPr>
        <p:spPr/>
        <p:txBody>
          <a:bodyPr/>
          <a:lstStyle/>
          <a:p>
            <a:pPr>
              <a:defRPr/>
            </a:pPr>
            <a:r>
              <a:rPr lang="en-US" smtClean="0"/>
              <a:t>Java SE 8 Fundamentals   4 - </a:t>
            </a:r>
            <a:fld id="{205ACFCB-9244-4CA2-8C3D-95447E93575C}"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5"/>
          <p:cNvSpPr>
            <a:spLocks noGrp="1" noRot="1" noChangeAspect="1" noTextEdit="1"/>
          </p:cNvSpPr>
          <p:nvPr>
            <p:ph type="sldImg"/>
          </p:nvPr>
        </p:nvSpPr>
        <p:spPr>
          <a:ln/>
        </p:spPr>
      </p:sp>
      <p:sp>
        <p:nvSpPr>
          <p:cNvPr id="50179" name="Notes Placeholder 6"/>
          <p:cNvSpPr>
            <a:spLocks noGrp="1"/>
          </p:cNvSpPr>
          <p:nvPr>
            <p:ph type="body" idx="1"/>
          </p:nvPr>
        </p:nvSpPr>
        <p:spPr>
          <a:noFill/>
          <a:ln/>
        </p:spPr>
        <p:txBody>
          <a:bodyPr/>
          <a:lstStyle/>
          <a:p>
            <a:endParaRPr lang="en-US" smtClean="0"/>
          </a:p>
        </p:txBody>
      </p:sp>
      <p:sp>
        <p:nvSpPr>
          <p:cNvPr id="6" name="Footer Placeholder 5"/>
          <p:cNvSpPr>
            <a:spLocks noGrp="1"/>
          </p:cNvSpPr>
          <p:nvPr>
            <p:ph type="ftr" sz="quarter" idx="4"/>
          </p:nvPr>
        </p:nvSpPr>
        <p:spPr/>
        <p:txBody>
          <a:bodyPr/>
          <a:lstStyle/>
          <a:p>
            <a:pPr>
              <a:defRPr/>
            </a:pPr>
            <a:r>
              <a:rPr lang="en-US" smtClean="0"/>
              <a:t>Java SE 8 Fundamentals   4 - </a:t>
            </a:r>
            <a:fld id="{FE232280-32D5-4B7C-8ED1-47F9C4A8B11D}"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noFill/>
          <a:ln/>
        </p:spPr>
        <p:txBody>
          <a:bodyPr/>
          <a:lstStyle/>
          <a:p>
            <a:pPr lvl="1"/>
            <a:r>
              <a:rPr lang="en-US" smtClean="0"/>
              <a:t>In a complex mathematical statement with multiple operators on the same line, how does the computer pick which operator it should use first? To make mathematical operations consistent, the Java programming language follows the standard mathematical rules for operator precedence. Operators are processed in the following order:</a:t>
            </a:r>
          </a:p>
          <a:p>
            <a:pPr lvl="2">
              <a:buFont typeface="Times New Roman" pitchFamily="18" charset="0"/>
              <a:buNone/>
            </a:pPr>
            <a:r>
              <a:rPr lang="en-US" smtClean="0"/>
              <a:t>1.	Operators within a pair of parentheses</a:t>
            </a:r>
          </a:p>
          <a:p>
            <a:pPr lvl="2">
              <a:buFont typeface="Times New Roman" pitchFamily="18" charset="0"/>
              <a:buNone/>
            </a:pPr>
            <a:r>
              <a:rPr lang="en-US" smtClean="0"/>
              <a:t>2.	Increment and decrement operators </a:t>
            </a:r>
          </a:p>
          <a:p>
            <a:pPr lvl="2">
              <a:buFont typeface="Times New Roman" pitchFamily="18" charset="0"/>
              <a:buNone/>
            </a:pPr>
            <a:r>
              <a:rPr lang="en-US" smtClean="0"/>
              <a:t>3.	Multiplication and division operators, evaluated from left to right</a:t>
            </a:r>
          </a:p>
          <a:p>
            <a:pPr lvl="2">
              <a:buFont typeface="Times New Roman" pitchFamily="18" charset="0"/>
              <a:buNone/>
            </a:pPr>
            <a:r>
              <a:rPr lang="en-US" smtClean="0"/>
              <a:t>4.	Addition and subtraction operators, evaluated from left to right</a:t>
            </a:r>
          </a:p>
          <a:p>
            <a:pPr lvl="1"/>
            <a:r>
              <a:rPr lang="en-US" smtClean="0"/>
              <a:t>If standard mathematical operators of the same precedence appear successively in a statement, the operators are evaluated from left to right.</a:t>
            </a:r>
          </a:p>
        </p:txBody>
      </p:sp>
      <p:sp>
        <p:nvSpPr>
          <p:cNvPr id="51203" name="Slide Image Placeholder 15"/>
          <p:cNvSpPr>
            <a:spLocks noGrp="1" noRot="1" noChangeAspect="1" noTextEdit="1"/>
          </p:cNvSpPr>
          <p:nvPr>
            <p:ph type="sldImg"/>
          </p:nvPr>
        </p:nvSpPr>
        <p:spPr>
          <a:ln/>
        </p:spPr>
      </p:sp>
      <p:sp>
        <p:nvSpPr>
          <p:cNvPr id="18" name="Footer Placeholder 17"/>
          <p:cNvSpPr>
            <a:spLocks noGrp="1"/>
          </p:cNvSpPr>
          <p:nvPr>
            <p:ph type="ftr" sz="quarter" idx="4"/>
          </p:nvPr>
        </p:nvSpPr>
        <p:spPr/>
        <p:txBody>
          <a:bodyPr/>
          <a:lstStyle/>
          <a:p>
            <a:pPr>
              <a:defRPr/>
            </a:pPr>
            <a:r>
              <a:rPr lang="en-US" smtClean="0"/>
              <a:t>Java SE 8 Fundamentals   4 - </a:t>
            </a:r>
            <a:fld id="{C25E1F87-1B57-4A43-ABB8-245CCA4DADE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lvl="1" eaLnBrk="1" hangingPunct="1"/>
            <a:r>
              <a:rPr lang="en-US" smtClean="0"/>
              <a:t>Your expression will be automatically evaluated with the rules of precedence. However, you should use parentheses to provide the structure you intend:</a:t>
            </a:r>
          </a:p>
          <a:p>
            <a:pPr lvl="4" eaLnBrk="1" hangingPunct="1"/>
            <a:r>
              <a:rPr lang="en-US" sz="1000" smtClean="0">
                <a:cs typeface="Courier New" pitchFamily="49" charset="0"/>
              </a:rPr>
              <a:t>int </a:t>
            </a:r>
            <a:r>
              <a:rPr lang="en-US" sz="1000" smtClean="0"/>
              <a:t>c = (((25 - 5) * 4) / (2 - 10)) + 4;</a:t>
            </a:r>
          </a:p>
          <a:p>
            <a:pPr lvl="4" eaLnBrk="1" hangingPunct="1"/>
            <a:r>
              <a:rPr lang="en-US" sz="1000" smtClean="0">
                <a:cs typeface="Courier New" pitchFamily="49" charset="0"/>
              </a:rPr>
              <a:t>int </a:t>
            </a:r>
            <a:r>
              <a:rPr lang="en-US" sz="1000" smtClean="0"/>
              <a:t>c = ((20 * 4) / (2 - 10)) + 4;</a:t>
            </a:r>
          </a:p>
          <a:p>
            <a:pPr lvl="4" eaLnBrk="1" hangingPunct="1"/>
            <a:r>
              <a:rPr lang="en-US" sz="1000" smtClean="0">
                <a:cs typeface="Courier New" pitchFamily="49" charset="0"/>
              </a:rPr>
              <a:t>int </a:t>
            </a:r>
            <a:r>
              <a:rPr lang="en-US" sz="1000" smtClean="0"/>
              <a:t>c = (80 / (2 - 10)) + 4;</a:t>
            </a:r>
          </a:p>
          <a:p>
            <a:pPr lvl="4" eaLnBrk="1" hangingPunct="1"/>
            <a:r>
              <a:rPr lang="en-US" sz="1000" smtClean="0">
                <a:cs typeface="Courier New" pitchFamily="49" charset="0"/>
              </a:rPr>
              <a:t>int </a:t>
            </a:r>
            <a:r>
              <a:rPr lang="en-US" sz="1000" smtClean="0"/>
              <a:t>c = (80 / -8) + 4;</a:t>
            </a:r>
          </a:p>
          <a:p>
            <a:pPr lvl="4" eaLnBrk="1" hangingPunct="1"/>
            <a:r>
              <a:rPr lang="en-US" sz="1000" smtClean="0">
                <a:cs typeface="Courier New" pitchFamily="49" charset="0"/>
              </a:rPr>
              <a:t>int </a:t>
            </a:r>
            <a:r>
              <a:rPr lang="en-US" sz="1000" smtClean="0"/>
              <a:t>c = -10 + 4;</a:t>
            </a:r>
          </a:p>
          <a:p>
            <a:pPr lvl="4" eaLnBrk="1" hangingPunct="1"/>
            <a:r>
              <a:rPr lang="en-US" sz="1000" smtClean="0">
                <a:cs typeface="Courier New" pitchFamily="49" charset="0"/>
              </a:rPr>
              <a:t>int </a:t>
            </a:r>
            <a:r>
              <a:rPr lang="en-US" sz="1000" smtClean="0"/>
              <a:t>c = -6;</a:t>
            </a:r>
          </a:p>
          <a:p>
            <a:endParaRPr lang="en-US" smtClean="0"/>
          </a:p>
        </p:txBody>
      </p:sp>
      <p:sp>
        <p:nvSpPr>
          <p:cNvPr id="6" name="Footer Placeholder 5"/>
          <p:cNvSpPr>
            <a:spLocks noGrp="1"/>
          </p:cNvSpPr>
          <p:nvPr>
            <p:ph type="ftr" sz="quarter" idx="4"/>
          </p:nvPr>
        </p:nvSpPr>
        <p:spPr/>
        <p:txBody>
          <a:bodyPr/>
          <a:lstStyle/>
          <a:p>
            <a:pPr>
              <a:defRPr/>
            </a:pPr>
            <a:r>
              <a:rPr lang="en-US" smtClean="0"/>
              <a:t>Java SE 8 Fundamentals   4 - </a:t>
            </a:r>
            <a:fld id="{743A7522-9E48-4598-B1DA-D63DADB22E75}"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a:ln/>
        </p:spPr>
      </p:sp>
      <p:sp>
        <p:nvSpPr>
          <p:cNvPr id="53251"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53252" name="Notes Placeholder 4"/>
          <p:cNvSpPr>
            <a:spLocks noGrp="1"/>
          </p:cNvSpPr>
          <p:nvPr>
            <p:ph type="body" idx="1"/>
          </p:nvPr>
        </p:nvSpPr>
        <p:spPr>
          <a:noFill/>
          <a:ln/>
        </p:spPr>
        <p:txBody>
          <a:bodyPr/>
          <a:lstStyle/>
          <a:p>
            <a:pPr lvl="2"/>
            <a:r>
              <a:rPr lang="en-US" smtClean="0"/>
              <a:t>Open the Java Code Console and access Lessons &gt; 04-Variables &gt; Exercise2</a:t>
            </a:r>
            <a:endParaRPr lang="en-US" smtClean="0">
              <a:latin typeface="Courier New" pitchFamily="49" charset="0"/>
            </a:endParaRPr>
          </a:p>
          <a:p>
            <a:pPr lvl="2"/>
            <a:r>
              <a:rPr lang="en-US" smtClean="0"/>
              <a:t>Follow the instructions below the code editor to:</a:t>
            </a:r>
          </a:p>
          <a:p>
            <a:pPr lvl="3"/>
            <a:r>
              <a:rPr lang="en-US" smtClean="0"/>
              <a:t>Declare and initialize two </a:t>
            </a:r>
            <a:r>
              <a:rPr lang="en-US" smtClean="0">
                <a:latin typeface="Courier New" pitchFamily="49" charset="0"/>
                <a:cs typeface="Courier New" pitchFamily="49" charset="0"/>
              </a:rPr>
              <a:t>double</a:t>
            </a:r>
            <a:r>
              <a:rPr lang="en-US" smtClean="0"/>
              <a:t> variables to hold the price and the tax</a:t>
            </a:r>
          </a:p>
          <a:p>
            <a:pPr lvl="3"/>
            <a:r>
              <a:rPr lang="en-US" smtClean="0"/>
              <a:t>Declare an </a:t>
            </a:r>
            <a:r>
              <a:rPr lang="en-US" smtClean="0">
                <a:latin typeface="Courier New" pitchFamily="49" charset="0"/>
                <a:cs typeface="Courier New" pitchFamily="49" charset="0"/>
              </a:rPr>
              <a:t>int</a:t>
            </a:r>
            <a:r>
              <a:rPr lang="en-US" smtClean="0"/>
              <a:t> to hold the number of items the shopper wishes to purchase</a:t>
            </a:r>
          </a:p>
          <a:p>
            <a:pPr lvl="3"/>
            <a:r>
              <a:rPr lang="en-US" smtClean="0"/>
              <a:t>Declare another double variable, </a:t>
            </a:r>
            <a:r>
              <a:rPr lang="en-US" smtClean="0">
                <a:latin typeface="Courier New" pitchFamily="49" charset="0"/>
                <a:cs typeface="Courier New" pitchFamily="49" charset="0"/>
              </a:rPr>
              <a:t>total</a:t>
            </a:r>
            <a:r>
              <a:rPr lang="en-US" smtClean="0"/>
              <a:t>, but do not initialize it yet</a:t>
            </a:r>
          </a:p>
          <a:p>
            <a:pPr lvl="3"/>
            <a:r>
              <a:rPr lang="en-US" smtClean="0"/>
              <a:t>Change the existing message variable to include the number of items desired</a:t>
            </a:r>
          </a:p>
          <a:p>
            <a:pPr lvl="3"/>
            <a:r>
              <a:rPr lang="en-US" smtClean="0"/>
              <a:t>Calculate the total cost and then print it with a suitable descriptive </a:t>
            </a:r>
            <a:r>
              <a:rPr lang="en-US" smtClean="0">
                <a:latin typeface="Courier New" pitchFamily="49" charset="0"/>
                <a:cs typeface="Courier New" pitchFamily="49" charset="0"/>
              </a:rPr>
              <a:t>String</a:t>
            </a:r>
          </a:p>
          <a:p>
            <a:pPr lvl="3"/>
            <a:r>
              <a:rPr lang="en-US" smtClean="0"/>
              <a:t>Run the project</a:t>
            </a:r>
          </a:p>
          <a:p>
            <a:pPr lvl="1"/>
            <a:r>
              <a:rPr lang="en-US" b="1" smtClean="0"/>
              <a:t>Note: </a:t>
            </a:r>
            <a:r>
              <a:rPr lang="en-US" smtClean="0"/>
              <a:t>If you need help, the solution for this exercise can be found by clicking the Solution link.</a:t>
            </a:r>
          </a:p>
        </p:txBody>
      </p:sp>
      <p:sp>
        <p:nvSpPr>
          <p:cNvPr id="7" name="Footer Placeholder 6"/>
          <p:cNvSpPr>
            <a:spLocks noGrp="1"/>
          </p:cNvSpPr>
          <p:nvPr>
            <p:ph type="ftr" sz="quarter" idx="4"/>
          </p:nvPr>
        </p:nvSpPr>
        <p:spPr/>
        <p:txBody>
          <a:bodyPr/>
          <a:lstStyle/>
          <a:p>
            <a:pPr>
              <a:defRPr/>
            </a:pPr>
            <a:r>
              <a:rPr lang="en-US" smtClean="0"/>
              <a:t>Java SE 8 Fundamentals   4 - </a:t>
            </a:r>
            <a:fld id="{D34D85E8-09F2-49D3-9E56-7301F7B57A9B}"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547688" y="5278438"/>
            <a:ext cx="5942012" cy="3098800"/>
          </a:xfrm>
          <a:noFill/>
          <a:ln/>
        </p:spPr>
        <p:txBody>
          <a:bodyPr/>
          <a:lstStyle/>
          <a:p>
            <a:pPr eaLnBrk="1" hangingPunct="1"/>
            <a:r>
              <a:rPr lang="en-US" smtClean="0"/>
              <a:t>Answer: b, c, d</a:t>
            </a:r>
          </a:p>
          <a:p>
            <a:pPr lvl="2" eaLnBrk="1" hangingPunct="1">
              <a:spcBef>
                <a:spcPct val="25000"/>
              </a:spcBef>
            </a:pPr>
            <a:r>
              <a:rPr lang="en-US" smtClean="0"/>
              <a:t>a is incorrect because the assignment of a decimal value to an </a:t>
            </a:r>
            <a:r>
              <a:rPr lang="en-US" smtClean="0">
                <a:latin typeface="Courier New" pitchFamily="49" charset="0"/>
                <a:cs typeface="Courier New" pitchFamily="49" charset="0"/>
              </a:rPr>
              <a:t>int</a:t>
            </a:r>
            <a:r>
              <a:rPr lang="en-US" smtClean="0"/>
              <a:t> is a possible loss of precision and therefore will not compile.</a:t>
            </a:r>
          </a:p>
          <a:p>
            <a:pPr lvl="2" eaLnBrk="1" hangingPunct="1"/>
            <a:r>
              <a:rPr lang="en-US" smtClean="0"/>
              <a:t>b is correct. </a:t>
            </a:r>
          </a:p>
          <a:p>
            <a:pPr lvl="2" eaLnBrk="1" hangingPunct="1"/>
            <a:r>
              <a:rPr lang="en-US" smtClean="0"/>
              <a:t>c is correct because underscores can be used to make a number more readable.</a:t>
            </a:r>
          </a:p>
          <a:p>
            <a:pPr lvl="2" eaLnBrk="1" hangingPunct="1"/>
            <a:r>
              <a:rPr lang="en-US" smtClean="0"/>
              <a:t>d is correct.</a:t>
            </a:r>
          </a:p>
        </p:txBody>
      </p:sp>
      <p:sp>
        <p:nvSpPr>
          <p:cNvPr id="6" name="Footer Placeholder 5"/>
          <p:cNvSpPr>
            <a:spLocks noGrp="1"/>
          </p:cNvSpPr>
          <p:nvPr>
            <p:ph type="ftr" sz="quarter" idx="4"/>
          </p:nvPr>
        </p:nvSpPr>
        <p:spPr/>
        <p:txBody>
          <a:bodyPr/>
          <a:lstStyle/>
          <a:p>
            <a:pPr>
              <a:defRPr/>
            </a:pPr>
            <a:r>
              <a:rPr lang="en-US" smtClean="0"/>
              <a:t>Java SE 8 Fundamentals   4 - </a:t>
            </a:r>
            <a:fld id="{85965E14-2CFE-4E8D-9B22-9D8C8B69CCDE}"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547688" y="5278438"/>
            <a:ext cx="5942012" cy="3098800"/>
          </a:xfrm>
          <a:noFill/>
          <a:ln/>
        </p:spPr>
        <p:txBody>
          <a:bodyPr/>
          <a:lstStyle/>
          <a:p>
            <a:pPr eaLnBrk="1" hangingPunct="1"/>
            <a:r>
              <a:rPr lang="en-US" smtClean="0"/>
              <a:t>Answer: b, c</a:t>
            </a:r>
          </a:p>
          <a:p>
            <a:pPr lvl="2" eaLnBrk="1" hangingPunct="1">
              <a:spcBef>
                <a:spcPct val="25000"/>
              </a:spcBef>
            </a:pPr>
            <a:r>
              <a:rPr lang="en-US" smtClean="0"/>
              <a:t>a is incorrect because it is missing a + sign between the num variable and the final </a:t>
            </a:r>
            <a:r>
              <a:rPr lang="en-US" smtClean="0">
                <a:latin typeface="Courier New" pitchFamily="49" charset="0"/>
                <a:cs typeface="Courier New" pitchFamily="49" charset="0"/>
              </a:rPr>
              <a:t>String</a:t>
            </a:r>
            <a:r>
              <a:rPr lang="en-US" smtClean="0"/>
              <a:t> literal.</a:t>
            </a:r>
          </a:p>
          <a:p>
            <a:pPr lvl="2" eaLnBrk="1" hangingPunct="1"/>
            <a:r>
              <a:rPr lang="en-US" smtClean="0"/>
              <a:t>b is correct because the compiler converts the </a:t>
            </a:r>
            <a:r>
              <a:rPr lang="en-US" smtClean="0">
                <a:latin typeface="Courier New" pitchFamily="49" charset="0"/>
                <a:cs typeface="Courier New" pitchFamily="49" charset="0"/>
              </a:rPr>
              <a:t>int</a:t>
            </a:r>
            <a:r>
              <a:rPr lang="en-US" smtClean="0"/>
              <a:t> of value 3 to a </a:t>
            </a:r>
            <a:r>
              <a:rPr lang="en-US" smtClean="0">
                <a:latin typeface="Courier New" pitchFamily="49" charset="0"/>
                <a:cs typeface="Courier New" pitchFamily="49" charset="0"/>
              </a:rPr>
              <a:t>String</a:t>
            </a:r>
            <a:r>
              <a:rPr lang="en-US" smtClean="0"/>
              <a:t>.</a:t>
            </a:r>
          </a:p>
          <a:p>
            <a:pPr lvl="2" eaLnBrk="1" hangingPunct="1"/>
            <a:r>
              <a:rPr lang="en-US" smtClean="0"/>
              <a:t>c is correct because, due to the use of parentheses, the addition operation is performed first, before the concatenation.</a:t>
            </a:r>
          </a:p>
          <a:p>
            <a:pPr lvl="2" eaLnBrk="1" hangingPunct="1"/>
            <a:r>
              <a:rPr lang="en-US" smtClean="0"/>
              <a:t>d is incorrect because it would result in “Bob wrote 21 Java programs.” The compiler converts each number to a </a:t>
            </a:r>
            <a:r>
              <a:rPr lang="en-US" smtClean="0">
                <a:latin typeface="Courier New" pitchFamily="49" charset="0"/>
                <a:cs typeface="Courier New" pitchFamily="49" charset="0"/>
              </a:rPr>
              <a:t>String</a:t>
            </a:r>
            <a:r>
              <a:rPr lang="en-US" smtClean="0"/>
              <a:t> separately and concatenates them together.</a:t>
            </a:r>
          </a:p>
        </p:txBody>
      </p:sp>
      <p:sp>
        <p:nvSpPr>
          <p:cNvPr id="6" name="Footer Placeholder 5"/>
          <p:cNvSpPr>
            <a:spLocks noGrp="1"/>
          </p:cNvSpPr>
          <p:nvPr>
            <p:ph type="ftr" sz="quarter" idx="4"/>
          </p:nvPr>
        </p:nvSpPr>
        <p:spPr/>
        <p:txBody>
          <a:bodyPr/>
          <a:lstStyle/>
          <a:p>
            <a:pPr>
              <a:defRPr/>
            </a:pPr>
            <a:r>
              <a:rPr lang="en-US" smtClean="0"/>
              <a:t>Java SE 8 Fundamentals   4 - </a:t>
            </a:r>
            <a:fld id="{87769872-044B-40FC-ACE9-6663E084527C}"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6" name="Footer Placeholder 5"/>
          <p:cNvSpPr>
            <a:spLocks noGrp="1"/>
          </p:cNvSpPr>
          <p:nvPr>
            <p:ph type="ftr" sz="quarter" idx="4"/>
          </p:nvPr>
        </p:nvSpPr>
        <p:spPr/>
        <p:txBody>
          <a:bodyPr/>
          <a:lstStyle/>
          <a:p>
            <a:pPr>
              <a:defRPr/>
            </a:pPr>
            <a:r>
              <a:rPr lang="en-US" smtClean="0"/>
              <a:t>Java SE 8 Fundamentals   4 - </a:t>
            </a:r>
            <a:fld id="{EF372149-2BEF-4FCA-9047-2218478CE5AF}" type="slidenum">
              <a:rPr lang="en-US" smtClean="0"/>
              <a:pPr>
                <a:defRPr/>
              </a:pPr>
              <a:t>26</a:t>
            </a:fld>
            <a:endParaRPr lang="en-US"/>
          </a:p>
        </p:txBody>
      </p:sp>
      <p:sp>
        <p:nvSpPr>
          <p:cNvPr id="56324" name="Slide Image Placeholder 7"/>
          <p:cNvSpPr>
            <a:spLocks noGrp="1" noRot="1" noChangeAspect="1" noTextEdit="1"/>
          </p:cNvSpPr>
          <p:nvPr>
            <p:ph type="sldImg"/>
          </p:nvPr>
        </p:nvSpPr>
        <p:spPr>
          <a:ln/>
        </p:spPr>
      </p:sp>
      <p:sp>
        <p:nvSpPr>
          <p:cNvPr id="56325" name="Notes Placeholder 8"/>
          <p:cNvSpPr>
            <a:spLocks noGrp="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6" name="Footer Placeholder 5"/>
          <p:cNvSpPr>
            <a:spLocks noGrp="1"/>
          </p:cNvSpPr>
          <p:nvPr>
            <p:ph type="ftr" sz="quarter" idx="4"/>
          </p:nvPr>
        </p:nvSpPr>
        <p:spPr/>
        <p:txBody>
          <a:bodyPr/>
          <a:lstStyle/>
          <a:p>
            <a:pPr>
              <a:defRPr/>
            </a:pPr>
            <a:r>
              <a:rPr lang="en-US" smtClean="0"/>
              <a:t>Java SE 8 Fundamentals   4 - </a:t>
            </a:r>
            <a:fld id="{B13DD7E3-65C0-434D-8354-FA7F7F708999}" type="slidenum">
              <a:rPr lang="en-US" smtClean="0"/>
              <a:pPr>
                <a:defRPr/>
              </a:pPr>
              <a:t>3</a:t>
            </a:fld>
            <a:endParaRPr lang="en-US"/>
          </a:p>
        </p:txBody>
      </p:sp>
      <p:sp>
        <p:nvSpPr>
          <p:cNvPr id="32772" name="Slide Image Placeholder 7"/>
          <p:cNvSpPr>
            <a:spLocks noGrp="1" noRot="1" noChangeAspect="1" noTextEdit="1"/>
          </p:cNvSpPr>
          <p:nvPr>
            <p:ph type="sldImg"/>
          </p:nvPr>
        </p:nvSpPr>
        <p:spPr>
          <a:ln/>
        </p:spPr>
      </p:sp>
      <p:sp>
        <p:nvSpPr>
          <p:cNvPr id="32773" name="Notes Placeholder 8"/>
          <p:cNvSpPr>
            <a:spLocks noGrp="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33795" name="Notes Placeholder 4"/>
          <p:cNvSpPr>
            <a:spLocks noGrp="1"/>
          </p:cNvSpPr>
          <p:nvPr>
            <p:ph type="body" idx="1"/>
          </p:nvPr>
        </p:nvSpPr>
        <p:spPr>
          <a:noFill/>
          <a:ln/>
        </p:spPr>
        <p:txBody>
          <a:bodyPr/>
          <a:lstStyle/>
          <a:p>
            <a:pPr lvl="1"/>
            <a:r>
              <a:rPr lang="en-US" smtClean="0"/>
              <a:t>A variable is simply a storage location in memory that holds a specific value. That value can be changed by copying (or “assigning”) a different value to that variable. </a:t>
            </a:r>
          </a:p>
        </p:txBody>
      </p:sp>
      <p:sp>
        <p:nvSpPr>
          <p:cNvPr id="33796" name="Slide Image Placeholder 7"/>
          <p:cNvSpPr>
            <a:spLocks noGrp="1" noRot="1" noChangeAspect="1" noTextEdit="1"/>
          </p:cNvSpPr>
          <p:nvPr>
            <p:ph type="sldImg"/>
          </p:nvPr>
        </p:nvSpPr>
        <p:spPr>
          <a:ln/>
        </p:spPr>
      </p:sp>
      <p:sp>
        <p:nvSpPr>
          <p:cNvPr id="10" name="Footer Placeholder 9"/>
          <p:cNvSpPr>
            <a:spLocks noGrp="1"/>
          </p:cNvSpPr>
          <p:nvPr>
            <p:ph type="ftr" sz="quarter" idx="4"/>
          </p:nvPr>
        </p:nvSpPr>
        <p:spPr/>
        <p:txBody>
          <a:bodyPr/>
          <a:lstStyle/>
          <a:p>
            <a:pPr>
              <a:defRPr/>
            </a:pPr>
            <a:r>
              <a:rPr lang="en-US" smtClean="0"/>
              <a:t>Java SE 8 Fundamentals   4 - </a:t>
            </a:r>
            <a:fld id="{33AB7266-2E16-4FF0-81D5-7FF7EEB8A1A3}"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lvl="1"/>
            <a:r>
              <a:rPr lang="en-US" smtClean="0"/>
              <a:t>Variables are declared to hold a specific type of data. Some of the more common types are:</a:t>
            </a:r>
          </a:p>
          <a:p>
            <a:pPr lvl="2"/>
            <a:r>
              <a:rPr lang="en-US" smtClean="0">
                <a:latin typeface="Courier New" pitchFamily="49" charset="0"/>
                <a:cs typeface="Courier New" pitchFamily="49" charset="0"/>
              </a:rPr>
              <a:t>String</a:t>
            </a:r>
            <a:r>
              <a:rPr lang="en-US" smtClean="0"/>
              <a:t>: This is text data, such as “Hello”.</a:t>
            </a:r>
          </a:p>
          <a:p>
            <a:pPr lvl="2"/>
            <a:r>
              <a:rPr lang="en-US" smtClean="0">
                <a:latin typeface="Courier New" pitchFamily="49" charset="0"/>
                <a:cs typeface="Courier New" pitchFamily="49" charset="0"/>
              </a:rPr>
              <a:t>int</a:t>
            </a:r>
            <a:r>
              <a:rPr lang="en-US" smtClean="0"/>
              <a:t>: This is integer data—positive or negative whole numbers. </a:t>
            </a:r>
          </a:p>
          <a:p>
            <a:pPr lvl="2"/>
            <a:r>
              <a:rPr lang="en-US" smtClean="0">
                <a:latin typeface="Courier New" pitchFamily="49" charset="0"/>
                <a:cs typeface="Courier New" pitchFamily="49" charset="0"/>
              </a:rPr>
              <a:t>double</a:t>
            </a:r>
            <a:r>
              <a:rPr lang="en-US" smtClean="0"/>
              <a:t>: These are positive or negative </a:t>
            </a:r>
            <a:r>
              <a:rPr lang="en-US" i="1" smtClean="0"/>
              <a:t>real</a:t>
            </a:r>
            <a:r>
              <a:rPr lang="en-US" smtClean="0"/>
              <a:t> numbers containing a decimal portion.</a:t>
            </a:r>
          </a:p>
          <a:p>
            <a:pPr lvl="2"/>
            <a:r>
              <a:rPr lang="en-US" smtClean="0">
                <a:latin typeface="Courier New" pitchFamily="49" charset="0"/>
                <a:cs typeface="Courier New" pitchFamily="49" charset="0"/>
              </a:rPr>
              <a:t>boolean</a:t>
            </a:r>
            <a:r>
              <a:rPr lang="en-US" smtClean="0"/>
              <a:t>: This data type has a value of either true or false.</a:t>
            </a:r>
          </a:p>
          <a:p>
            <a:pPr lvl="1"/>
            <a:r>
              <a:rPr lang="en-US" smtClean="0"/>
              <a:t>Most variables that have not been initialized are given a default value. The default values for String, </a:t>
            </a:r>
            <a:r>
              <a:rPr lang="en-US" smtClean="0">
                <a:latin typeface="Courier New" pitchFamily="49" charset="0"/>
                <a:cs typeface="Courier New" pitchFamily="49" charset="0"/>
              </a:rPr>
              <a:t>int</a:t>
            </a:r>
            <a:r>
              <a:rPr lang="en-US" smtClean="0"/>
              <a:t>, </a:t>
            </a:r>
            <a:r>
              <a:rPr lang="en-US" smtClean="0">
                <a:latin typeface="Courier New" pitchFamily="49" charset="0"/>
                <a:cs typeface="Courier New" pitchFamily="49" charset="0"/>
              </a:rPr>
              <a:t>double</a:t>
            </a:r>
            <a:r>
              <a:rPr lang="en-US" smtClean="0"/>
              <a:t>, and </a:t>
            </a:r>
            <a:r>
              <a:rPr lang="en-US" smtClean="0">
                <a:latin typeface="Courier New" pitchFamily="49" charset="0"/>
                <a:cs typeface="Courier New" pitchFamily="49" charset="0"/>
              </a:rPr>
              <a:t>boolean</a:t>
            </a:r>
            <a:r>
              <a:rPr lang="en-US" smtClean="0"/>
              <a:t> are shown above. (Local variables are the exception. You will learn about local variables in the lesson titled “Creating and Using Methods.”)</a:t>
            </a:r>
          </a:p>
          <a:p>
            <a:pPr lvl="1"/>
            <a:r>
              <a:rPr lang="en-US" smtClean="0"/>
              <a:t>Notice that </a:t>
            </a:r>
            <a:r>
              <a:rPr lang="en-US" smtClean="0">
                <a:latin typeface="Courier New" pitchFamily="49" charset="0"/>
                <a:cs typeface="Courier New" pitchFamily="49" charset="0"/>
              </a:rPr>
              <a:t>String</a:t>
            </a:r>
            <a:r>
              <a:rPr lang="en-US" smtClean="0"/>
              <a:t> begins with an uppercase letter, but the other types do not. You will learn the reason for this later, when you also learn about some other data types.</a:t>
            </a:r>
          </a:p>
          <a:p>
            <a:pPr lvl="1"/>
            <a:endParaRPr lang="en-US" smtClean="0"/>
          </a:p>
        </p:txBody>
      </p:sp>
      <p:sp>
        <p:nvSpPr>
          <p:cNvPr id="9" name="Footer Placeholder 8"/>
          <p:cNvSpPr>
            <a:spLocks noGrp="1"/>
          </p:cNvSpPr>
          <p:nvPr>
            <p:ph type="ftr" sz="quarter" idx="4"/>
          </p:nvPr>
        </p:nvSpPr>
        <p:spPr/>
        <p:txBody>
          <a:bodyPr/>
          <a:lstStyle/>
          <a:p>
            <a:pPr>
              <a:defRPr/>
            </a:pPr>
            <a:r>
              <a:rPr lang="en-US" smtClean="0"/>
              <a:t>Java SE 8 Fundamentals   4 - </a:t>
            </a:r>
            <a:fld id="{C5318702-F60C-46A4-9050-8D3CA255B7D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35844" name="Notes Placeholder 4"/>
          <p:cNvSpPr>
            <a:spLocks noGrp="1"/>
          </p:cNvSpPr>
          <p:nvPr>
            <p:ph type="body" idx="1"/>
          </p:nvPr>
        </p:nvSpPr>
        <p:spPr>
          <a:noFill/>
          <a:ln/>
        </p:spPr>
        <p:txBody>
          <a:bodyPr/>
          <a:lstStyle/>
          <a:p>
            <a:endParaRPr lang="en-US" smtClean="0"/>
          </a:p>
        </p:txBody>
      </p:sp>
      <p:sp>
        <p:nvSpPr>
          <p:cNvPr id="7" name="Footer Placeholder 6"/>
          <p:cNvSpPr>
            <a:spLocks noGrp="1"/>
          </p:cNvSpPr>
          <p:nvPr>
            <p:ph type="ftr" sz="quarter" idx="4"/>
          </p:nvPr>
        </p:nvSpPr>
        <p:spPr/>
        <p:txBody>
          <a:bodyPr/>
          <a:lstStyle/>
          <a:p>
            <a:pPr>
              <a:defRPr/>
            </a:pPr>
            <a:r>
              <a:rPr lang="en-US" smtClean="0"/>
              <a:t>Java SE 8 Fundamentals   4 - </a:t>
            </a:r>
            <a:fld id="{2C9E744C-FEA2-4857-930F-8AA8784180F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lvl="1" eaLnBrk="1" hangingPunct="1"/>
            <a:r>
              <a:rPr lang="en-US" smtClean="0"/>
              <a:t>Variables are used extensively in the Java programming language for tasks such as:</a:t>
            </a:r>
          </a:p>
          <a:p>
            <a:pPr lvl="2" eaLnBrk="1" hangingPunct="1"/>
            <a:r>
              <a:rPr lang="en-US" smtClean="0"/>
              <a:t>Holding data used within a method, such as the </a:t>
            </a:r>
            <a:r>
              <a:rPr lang="en-US" smtClean="0">
                <a:latin typeface="Courier New" pitchFamily="49" charset="0"/>
              </a:rPr>
              <a:t>main </a:t>
            </a:r>
            <a:r>
              <a:rPr lang="en-US" smtClean="0"/>
              <a:t>method</a:t>
            </a:r>
          </a:p>
          <a:p>
            <a:pPr lvl="2" eaLnBrk="1" hangingPunct="1"/>
            <a:r>
              <a:rPr lang="en-US" smtClean="0"/>
              <a:t>Assigning the value of one variable to another. In the first example above, the </a:t>
            </a:r>
            <a:r>
              <a:rPr lang="en-US" smtClean="0">
                <a:latin typeface="Courier New" pitchFamily="49" charset="0"/>
              </a:rPr>
              <a:t>name </a:t>
            </a:r>
            <a:r>
              <a:rPr lang="en-US" smtClean="0"/>
              <a:t>variable is initialized with the value, “Sam”, and in the second example, its value is changed to the value of </a:t>
            </a:r>
            <a:r>
              <a:rPr lang="en-US" smtClean="0">
                <a:latin typeface="Courier New" pitchFamily="49" charset="0"/>
              </a:rPr>
              <a:t>name1 </a:t>
            </a:r>
            <a:r>
              <a:rPr lang="en-US" smtClean="0"/>
              <a:t>(unknown here).</a:t>
            </a:r>
          </a:p>
          <a:p>
            <a:pPr lvl="2" eaLnBrk="1" hangingPunct="1"/>
            <a:r>
              <a:rPr lang="en-US" smtClean="0"/>
              <a:t>Representing values within a mathematical expression (* is the symbol for multiplication)</a:t>
            </a:r>
          </a:p>
          <a:p>
            <a:pPr lvl="2" eaLnBrk="1" hangingPunct="1"/>
            <a:r>
              <a:rPr lang="en-US" smtClean="0"/>
              <a:t>Printing the values to the screen. For example, the same </a:t>
            </a:r>
            <a:r>
              <a:rPr lang="en-US" smtClean="0">
                <a:latin typeface="Courier New" pitchFamily="49" charset="0"/>
              </a:rPr>
              <a:t>System.out.println </a:t>
            </a:r>
            <a:r>
              <a:rPr lang="en-US" smtClean="0"/>
              <a:t>method that you used in the last exercise to print out the text literal, “Welcome to the Shopping Cart”, can also be used to print out the value stored in the </a:t>
            </a:r>
            <a:r>
              <a:rPr lang="en-US" smtClean="0">
                <a:latin typeface="Courier New" pitchFamily="49" charset="0"/>
              </a:rPr>
              <a:t>name </a:t>
            </a:r>
            <a:r>
              <a:rPr lang="en-US" smtClean="0"/>
              <a:t>variable.</a:t>
            </a:r>
          </a:p>
        </p:txBody>
      </p:sp>
      <p:sp>
        <p:nvSpPr>
          <p:cNvPr id="9" name="Footer Placeholder 8"/>
          <p:cNvSpPr>
            <a:spLocks noGrp="1"/>
          </p:cNvSpPr>
          <p:nvPr>
            <p:ph type="ftr" sz="quarter" idx="4"/>
          </p:nvPr>
        </p:nvSpPr>
        <p:spPr/>
        <p:txBody>
          <a:bodyPr/>
          <a:lstStyle/>
          <a:p>
            <a:pPr>
              <a:defRPr/>
            </a:pPr>
            <a:r>
              <a:rPr lang="en-US" smtClean="0"/>
              <a:t>Java SE 8 Fundamentals   4 - </a:t>
            </a:r>
            <a:fld id="{FDAF7846-E187-47A0-B011-14FA6783C9D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4"/>
          <p:cNvSpPr>
            <a:spLocks noGrp="1"/>
          </p:cNvSpPr>
          <p:nvPr/>
        </p:nvSpPr>
        <p:spPr bwMode="auto">
          <a:xfrm>
            <a:off x="547688" y="5278438"/>
            <a:ext cx="5942012" cy="3198812"/>
          </a:xfrm>
          <a:prstGeom prst="rect">
            <a:avLst/>
          </a:prstGeom>
          <a:noFill/>
          <a:ln w="9525">
            <a:noFill/>
            <a:miter lim="800000"/>
            <a:headEnd/>
            <a:tailEnd/>
          </a:ln>
        </p:spPr>
        <p:txBody>
          <a:bodyPr lIns="12914" tIns="12914" rIns="12914" bIns="12914"/>
          <a:lstStyle/>
          <a:p>
            <a:pPr defTabSz="455613" eaLnBrk="0" hangingPunct="0">
              <a:spcBef>
                <a:spcPts val="400"/>
              </a:spcBef>
              <a:buSzPct val="100000"/>
            </a:pPr>
            <a:endParaRPr lang="en-US" sz="1200" b="1"/>
          </a:p>
        </p:txBody>
      </p:sp>
      <p:sp>
        <p:nvSpPr>
          <p:cNvPr id="37891" name="Slide Image Placeholder 8"/>
          <p:cNvSpPr>
            <a:spLocks noGrp="1" noRot="1" noChangeAspect="1" noTextEdit="1"/>
          </p:cNvSpPr>
          <p:nvPr>
            <p:ph type="sldImg"/>
          </p:nvPr>
        </p:nvSpPr>
        <p:spPr>
          <a:ln/>
        </p:spPr>
      </p:sp>
      <p:sp>
        <p:nvSpPr>
          <p:cNvPr id="37892" name="Notes Placeholder 9"/>
          <p:cNvSpPr>
            <a:spLocks noGrp="1"/>
          </p:cNvSpPr>
          <p:nvPr>
            <p:ph type="body" idx="1"/>
          </p:nvPr>
        </p:nvSpPr>
        <p:spPr>
          <a:noFill/>
          <a:ln/>
        </p:spPr>
        <p:txBody>
          <a:bodyPr/>
          <a:lstStyle/>
          <a:p>
            <a:endParaRPr lang="en-US" smtClean="0"/>
          </a:p>
        </p:txBody>
      </p:sp>
      <p:sp>
        <p:nvSpPr>
          <p:cNvPr id="7" name="Footer Placeholder 6"/>
          <p:cNvSpPr>
            <a:spLocks noGrp="1"/>
          </p:cNvSpPr>
          <p:nvPr>
            <p:ph type="ftr" sz="quarter" idx="4"/>
          </p:nvPr>
        </p:nvSpPr>
        <p:spPr/>
        <p:txBody>
          <a:bodyPr/>
          <a:lstStyle/>
          <a:p>
            <a:pPr>
              <a:defRPr/>
            </a:pPr>
            <a:r>
              <a:rPr lang="en-US" smtClean="0"/>
              <a:t>Java SE 8 Fundamentals   4 - </a:t>
            </a:r>
            <a:fld id="{4D9F1467-19C6-402F-9D8E-8CD2863A631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lvl="1" eaLnBrk="1" hangingPunct="1"/>
            <a:r>
              <a:rPr lang="en-US" smtClean="0"/>
              <a:t>The syntax for declaring and initializing a variable is:</a:t>
            </a:r>
          </a:p>
          <a:p>
            <a:pPr lvl="4" eaLnBrk="1" hangingPunct="1"/>
            <a:r>
              <a:rPr lang="en-US" sz="1000" smtClean="0"/>
              <a:t>type identifier [= value];</a:t>
            </a:r>
          </a:p>
          <a:p>
            <a:pPr lvl="1" eaLnBrk="1" hangingPunct="1"/>
            <a:r>
              <a:rPr lang="en-US" smtClean="0"/>
              <a:t>where:</a:t>
            </a:r>
          </a:p>
          <a:p>
            <a:pPr lvl="2" eaLnBrk="1" hangingPunct="1"/>
            <a:r>
              <a:rPr lang="en-US" b="1" smtClean="0">
                <a:latin typeface="Courier New" pitchFamily="49" charset="0"/>
                <a:cs typeface="Courier New" pitchFamily="49" charset="0"/>
              </a:rPr>
              <a:t>type</a:t>
            </a:r>
            <a:r>
              <a:rPr lang="en-US" smtClean="0"/>
              <a:t> represents the type of information or data held by the variable. In the examples above, you see only </a:t>
            </a:r>
            <a:r>
              <a:rPr lang="en-US" smtClean="0">
                <a:latin typeface="Courier New" pitchFamily="49" charset="0"/>
              </a:rPr>
              <a:t>String </a:t>
            </a:r>
            <a:r>
              <a:rPr lang="en-US" smtClean="0"/>
              <a:t>variable types declared. </a:t>
            </a:r>
          </a:p>
          <a:p>
            <a:pPr lvl="2" eaLnBrk="1" hangingPunct="1"/>
            <a:r>
              <a:rPr lang="en-US" b="1" smtClean="0">
                <a:latin typeface="Courier New" pitchFamily="49" charset="0"/>
              </a:rPr>
              <a:t>identifier</a:t>
            </a:r>
            <a:r>
              <a:rPr lang="en-US" smtClean="0">
                <a:cs typeface="Arial" pitchFamily="34" charset="0"/>
              </a:rPr>
              <a:t> </a:t>
            </a:r>
            <a:r>
              <a:rPr lang="en-US" smtClean="0"/>
              <a:t>is the variable name. In the first example above, the variable name is </a:t>
            </a:r>
            <a:r>
              <a:rPr lang="en-US" smtClean="0">
                <a:latin typeface="Courier New" pitchFamily="49" charset="0"/>
              </a:rPr>
              <a:t>customer</a:t>
            </a:r>
            <a:r>
              <a:rPr lang="en-US" smtClean="0"/>
              <a:t>. </a:t>
            </a:r>
          </a:p>
          <a:p>
            <a:pPr lvl="2" eaLnBrk="1" hangingPunct="1"/>
            <a:r>
              <a:rPr lang="en-US" smtClean="0"/>
              <a:t>The second example shows how you can declare multiple variables of the same type on a single line without initializing them. Notice that they are separated by a comma.</a:t>
            </a:r>
          </a:p>
          <a:p>
            <a:pPr lvl="2" eaLnBrk="1" hangingPunct="1"/>
            <a:r>
              <a:rPr lang="en-US" smtClean="0"/>
              <a:t>You can either declare a variable without assigning an initial value (as you saw in the first example) or you can initialize the variable at the same time you declare it (as shown in the example that declares and initializes the </a:t>
            </a:r>
            <a:r>
              <a:rPr lang="en-US" smtClean="0">
                <a:latin typeface="Courier New" pitchFamily="49" charset="0"/>
              </a:rPr>
              <a:t>address </a:t>
            </a:r>
            <a:r>
              <a:rPr lang="en-US" smtClean="0"/>
              <a:t>variable). </a:t>
            </a:r>
          </a:p>
          <a:p>
            <a:pPr lvl="2" eaLnBrk="1" hangingPunct="1"/>
            <a:r>
              <a:rPr lang="en-US" smtClean="0"/>
              <a:t>The final example shows how to declare and initialize multiple variables of the same type. Once again, each initialization is separated by a comma. Some of the multiple variables declared on a single line can be initialized, whereas others are just declared.</a:t>
            </a:r>
          </a:p>
        </p:txBody>
      </p:sp>
      <p:sp>
        <p:nvSpPr>
          <p:cNvPr id="9" name="Footer Placeholder 8"/>
          <p:cNvSpPr>
            <a:spLocks noGrp="1"/>
          </p:cNvSpPr>
          <p:nvPr>
            <p:ph type="ftr" sz="quarter" idx="4"/>
          </p:nvPr>
        </p:nvSpPr>
        <p:spPr/>
        <p:txBody>
          <a:bodyPr/>
          <a:lstStyle/>
          <a:p>
            <a:pPr>
              <a:defRPr/>
            </a:pPr>
            <a:r>
              <a:rPr lang="en-US" smtClean="0"/>
              <a:t>Java SE 8 Fundamentals   4 - </a:t>
            </a:r>
            <a:fld id="{5EEC42F0-0F35-4E2B-B8D7-CED5320472B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algn="ctr" defTabSz="228600">
              <a:buClr>
                <a:srgbClr val="000000"/>
              </a:buClr>
              <a:buFont typeface="Arial" pitchFamily="34" charset="0"/>
              <a:buNone/>
              <a:defRPr/>
            </a:pPr>
            <a:r>
              <a:rPr lang="en-US" sz="27700" b="1" dirty="0">
                <a:solidFill>
                  <a:srgbClr val="CCCCCC"/>
                </a:solidFill>
                <a:latin typeface="Times New Roman" pitchFamily="18" charset="0"/>
                <a:cs typeface="+mn-cs"/>
              </a:rPr>
              <a:t>4</a:t>
            </a:r>
          </a:p>
        </p:txBody>
      </p:sp>
      <p:pic>
        <p:nvPicPr>
          <p:cNvPr id="5" name="Picture 1045"/>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grpSp>
        <p:nvGrpSpPr>
          <p:cNvPr id="6" name="Group 1063" hidden="1"/>
          <p:cNvGrpSpPr>
            <a:grpSpLocks/>
          </p:cNvGrpSpPr>
          <p:nvPr/>
        </p:nvGrpSpPr>
        <p:grpSpPr bwMode="auto">
          <a:xfrm>
            <a:off x="619125" y="390525"/>
            <a:ext cx="7881938" cy="5857875"/>
            <a:chOff x="390" y="246"/>
            <a:chExt cx="4965" cy="3690"/>
          </a:xfrm>
        </p:grpSpPr>
        <p:sp>
          <p:nvSpPr>
            <p:cNvPr id="7" name="User95_Instruction_Box" hidden="1"/>
            <p:cNvSpPr>
              <a:spLocks noChangeArrowheads="1"/>
            </p:cNvSpPr>
            <p:nvPr/>
          </p:nvSpPr>
          <p:spPr bwMode="gray">
            <a:xfrm>
              <a:off x="3120" y="1104"/>
              <a:ext cx="1968" cy="480"/>
            </a:xfrm>
            <a:prstGeom prst="rect">
              <a:avLst/>
            </a:prstGeom>
            <a:noFill/>
            <a:ln w="9525">
              <a:noFill/>
              <a:miter lim="800000"/>
              <a:headEnd/>
              <a:tailEnd/>
            </a:ln>
            <a:effectLst/>
          </p:spPr>
          <p:txBody>
            <a:bodyPr lIns="12700" tIns="12700" rIns="12700" bIns="12700" anchor="ctr"/>
            <a:lstStyle/>
            <a:p>
              <a:pPr defTabSz="228600">
                <a:buClr>
                  <a:srgbClr val="000000"/>
                </a:buClr>
                <a:buFont typeface="Arial" pitchFamily="34" charset="0"/>
                <a:buNone/>
                <a:defRPr/>
              </a:pPr>
              <a:r>
                <a:rPr lang="en-US" b="1" dirty="0">
                  <a:solidFill>
                    <a:srgbClr val="FF0000"/>
                  </a:solidFill>
                  <a:cs typeface="+mn-cs"/>
                </a:rPr>
                <a:t>Insert the correct lesson number in the Title Master.</a:t>
              </a:r>
            </a:p>
          </p:txBody>
        </p:sp>
        <p:sp>
          <p:nvSpPr>
            <p:cNvPr id="8" name="Release95_Information" hidden="1"/>
            <p:cNvSpPr>
              <a:spLocks noChangeArrowheads="1"/>
            </p:cNvSpPr>
            <p:nvPr/>
          </p:nvSpPr>
          <p:spPr bwMode="gray">
            <a:xfrm>
              <a:off x="624" y="3127"/>
              <a:ext cx="4464" cy="768"/>
            </a:xfrm>
            <a:prstGeom prst="rect">
              <a:avLst/>
            </a:prstGeom>
            <a:noFill/>
            <a:ln w="9525">
              <a:noFill/>
              <a:miter lim="800000"/>
              <a:headEnd/>
              <a:tailEnd/>
            </a:ln>
            <a:effectLst/>
          </p:spPr>
          <p:txBody>
            <a:bodyPr wrap="none" lIns="12700" tIns="12700" rIns="12700" bIns="12700"/>
            <a:lstStyle/>
            <a:p>
              <a:pPr defTabSz="228600">
                <a:buClr>
                  <a:srgbClr val="000000"/>
                </a:buClr>
                <a:buFont typeface="Arial" pitchFamily="34" charset="0"/>
                <a:buNone/>
                <a:defRPr/>
              </a:pPr>
              <a:r>
                <a:rPr lang="en-US" sz="1200" b="1" dirty="0">
                  <a:solidFill>
                    <a:srgbClr val="FF0000"/>
                  </a:solidFill>
                  <a:cs typeface="+mn-cs"/>
                </a:rPr>
                <a:t>Version: OU6_Jan13.pot</a:t>
              </a:r>
            </a:p>
            <a:p>
              <a:pPr defTabSz="228600">
                <a:buClr>
                  <a:srgbClr val="000000"/>
                </a:buClr>
                <a:buFont typeface="Arial" pitchFamily="34" charset="0"/>
                <a:buNone/>
                <a:defRPr/>
              </a:pPr>
              <a:r>
                <a:rPr lang="en-US" sz="1200" b="1" dirty="0">
                  <a:solidFill>
                    <a:srgbClr val="FF0000"/>
                  </a:solidFill>
                  <a:cs typeface="+mn-cs"/>
                </a:rPr>
                <a:t>January 2013</a:t>
              </a:r>
            </a:p>
            <a:p>
              <a:pPr defTabSz="228600">
                <a:buClr>
                  <a:srgbClr val="000000"/>
                </a:buClr>
                <a:buFont typeface="Arial" pitchFamily="34" charset="0"/>
                <a:buNone/>
                <a:defRPr/>
              </a:pPr>
              <a:r>
                <a:rPr lang="en-US" sz="1200" b="1" dirty="0">
                  <a:solidFill>
                    <a:srgbClr val="FF0000"/>
                  </a:solidFill>
                  <a:cs typeface="+mn-cs"/>
                </a:rPr>
                <a:t>This template is compatible with PowerPoint 2000 and 2003 (and not backward compatible).</a:t>
              </a:r>
              <a:br>
                <a:rPr lang="en-US" sz="1200" b="1" dirty="0">
                  <a:solidFill>
                    <a:srgbClr val="FF0000"/>
                  </a:solidFill>
                  <a:cs typeface="+mn-cs"/>
                </a:rPr>
              </a:br>
              <a:r>
                <a:rPr lang="en-US" sz="1000" dirty="0">
                  <a:solidFill>
                    <a:srgbClr val="FF0000"/>
                  </a:solidFill>
                  <a:cs typeface="+mn-cs"/>
                </a:rPr>
                <a:t>PowerPoint files created in MS Office 2007, when opened using earlier versions of MS Office, have some formatting issues. </a:t>
              </a:r>
              <a:br>
                <a:rPr lang="en-US" sz="1000" dirty="0">
                  <a:solidFill>
                    <a:srgbClr val="FF0000"/>
                  </a:solidFill>
                  <a:cs typeface="+mn-cs"/>
                </a:rPr>
              </a:br>
              <a:r>
                <a:rPr lang="en-US" sz="1000" dirty="0">
                  <a:solidFill>
                    <a:srgbClr val="FF0000"/>
                  </a:solidFill>
                  <a:cs typeface="+mn-cs"/>
                </a:rPr>
                <a:t>To avoid these formatting issues, save the PPTs as 'PowerPoint 97-2003: Presentation (*.ppt)' in PowerPoint 2007.</a:t>
              </a:r>
            </a:p>
            <a:p>
              <a:pPr defTabSz="228600">
                <a:buClr>
                  <a:srgbClr val="000000"/>
                </a:buClr>
                <a:buFont typeface="Arial" pitchFamily="34" charset="0"/>
                <a:buNone/>
                <a:defRPr/>
              </a:pPr>
              <a:endParaRPr lang="en-US" sz="1000" dirty="0">
                <a:solidFill>
                  <a:srgbClr val="FF0000"/>
                </a:solidFill>
                <a:cs typeface="+mn-cs"/>
              </a:endParaRPr>
            </a:p>
            <a:p>
              <a:pPr defTabSz="228600">
                <a:buClr>
                  <a:srgbClr val="000000"/>
                </a:buClr>
                <a:buFont typeface="Arial" pitchFamily="34" charset="0"/>
                <a:buNone/>
                <a:defRPr/>
              </a:pPr>
              <a:r>
                <a:rPr lang="en-US" sz="1200" b="1" dirty="0">
                  <a:solidFill>
                    <a:srgbClr val="FF0000"/>
                  </a:solidFill>
                  <a:cs typeface="+mn-cs"/>
                </a:rPr>
                <a:t>For details on OU6 template, visit https://kix.oraclecorp.com/KIX/index.php?labelId=7729 </a:t>
              </a:r>
            </a:p>
            <a:p>
              <a:pPr defTabSz="228600">
                <a:buClr>
                  <a:srgbClr val="000000"/>
                </a:buClr>
                <a:buFont typeface="Arial" pitchFamily="34" charset="0"/>
                <a:buNone/>
                <a:defRPr/>
              </a:pPr>
              <a:endParaRPr lang="en-US" sz="1000" dirty="0">
                <a:solidFill>
                  <a:srgbClr val="FF0000"/>
                </a:solidFill>
                <a:cs typeface="+mn-cs"/>
              </a:endParaRPr>
            </a:p>
          </p:txBody>
        </p:sp>
        <p:grpSp>
          <p:nvGrpSpPr>
            <p:cNvPr id="9" name="Group 1056" hidden="1"/>
            <p:cNvGrpSpPr>
              <a:grpSpLocks/>
            </p:cNvGrpSpPr>
            <p:nvPr/>
          </p:nvGrpSpPr>
          <p:grpSpPr bwMode="auto">
            <a:xfrm>
              <a:off x="390" y="246"/>
              <a:ext cx="4965" cy="3690"/>
              <a:chOff x="374" y="246"/>
              <a:chExt cx="4965" cy="3690"/>
            </a:xfrm>
          </p:grpSpPr>
          <p:sp>
            <p:nvSpPr>
              <p:cNvPr id="10"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cs typeface="+mn-cs"/>
                </a:endParaRPr>
              </a:p>
            </p:txBody>
          </p:sp>
          <p:sp>
            <p:nvSpPr>
              <p:cNvPr id="11"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lgn="ctr">
                  <a:defRPr/>
                </a:pPr>
                <a:r>
                  <a:rPr lang="en-US" sz="1000" dirty="0">
                    <a:solidFill>
                      <a:schemeClr val="folHlink"/>
                    </a:solidFill>
                    <a:cs typeface="+mn-cs"/>
                  </a:rPr>
                  <a:t>[ Delete from Slide Master ]</a:t>
                </a:r>
              </a:p>
            </p:txBody>
          </p:sp>
        </p:grpSp>
      </p:grpSp>
      <p:sp>
        <p:nvSpPr>
          <p:cNvPr id="1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lgn="ctr">
              <a:defRPr/>
            </a:pPr>
            <a:r>
              <a:rPr lang="en-US" sz="1200" dirty="0">
                <a:cs typeface="+mn-cs"/>
              </a:rPr>
              <a:t>Copyright © 2014,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p>
          <a:p>
            <a:pPr lvl="1"/>
            <a:r>
              <a:rPr lang="en-US" smtClean="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3"/>
          <p:cNvPicPr>
            <a:picLocks noChangeAspect="1" noChangeArrowheads="1"/>
          </p:cNvPicPr>
          <p:nvPr/>
        </p:nvPicPr>
        <p:blipFill>
          <a:blip r:embed="rId12"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lgn="ctr">
              <a:defRPr/>
            </a:pPr>
            <a:r>
              <a:rPr lang="en-US" sz="1200" dirty="0">
                <a:cs typeface="+mn-cs"/>
              </a:rPr>
              <a:t>Copyright © 2014, Oracle and/or its affiliates. All rights reserved.</a:t>
            </a:r>
          </a:p>
        </p:txBody>
      </p:sp>
      <p:grpSp>
        <p:nvGrpSpPr>
          <p:cNvPr id="1029" name="Group 29" hidden="1"/>
          <p:cNvGrpSpPr>
            <a:grpSpLocks/>
          </p:cNvGrpSpPr>
          <p:nvPr/>
        </p:nvGrpSpPr>
        <p:grpSpPr bwMode="auto">
          <a:xfrm>
            <a:off x="495300" y="390525"/>
            <a:ext cx="8153400" cy="5857875"/>
            <a:chOff x="296" y="246"/>
            <a:chExt cx="5136" cy="3690"/>
          </a:xfrm>
        </p:grpSpPr>
        <p:grpSp>
          <p:nvGrpSpPr>
            <p:cNvPr id="1032" name="Group 24" hidden="1"/>
            <p:cNvGrpSpPr>
              <a:grpSpLocks/>
            </p:cNvGrpSpPr>
            <p:nvPr/>
          </p:nvGrpSpPr>
          <p:grpSpPr bwMode="auto">
            <a:xfrm>
              <a:off x="374" y="246"/>
              <a:ext cx="4965" cy="3690"/>
              <a:chOff x="374" y="246"/>
              <a:chExt cx="4965" cy="3690"/>
            </a:xfrm>
          </p:grpSpPr>
          <p:sp>
            <p:nvSpPr>
              <p:cNvPr id="275470"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cs typeface="+mn-cs"/>
                </a:endParaRPr>
              </a:p>
            </p:txBody>
          </p:sp>
          <p:sp>
            <p:nvSpPr>
              <p:cNvPr id="275465"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lgn="ctr">
                  <a:defRPr/>
                </a:pPr>
                <a:r>
                  <a:rPr lang="en-US" sz="1000" dirty="0">
                    <a:solidFill>
                      <a:schemeClr val="folHlink"/>
                    </a:solidFill>
                    <a:cs typeface="+mn-cs"/>
                  </a:rPr>
                  <a:t>[ Delete from Slide Master ]</a:t>
                </a:r>
              </a:p>
            </p:txBody>
          </p:sp>
        </p:grpSp>
        <p:sp>
          <p:nvSpPr>
            <p:cNvPr id="275484"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cs typeface="+mn-cs"/>
              </a:endParaRPr>
            </a:p>
          </p:txBody>
        </p:sp>
      </p:grpSp>
      <p:sp>
        <p:nvSpPr>
          <p:cNvPr id="1030"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smtClean="0"/>
              <a:t>Click to edit Master title style</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defRPr/>
            </a:pPr>
            <a:r>
              <a:rPr lang="en-US" sz="1200" dirty="0">
                <a:cs typeface="+mn-cs"/>
              </a:rPr>
              <a:t>4- </a:t>
            </a:r>
            <a:fld id="{E9E48E58-2E0D-4847-9C7A-806B386D1E11}" type="slidenum">
              <a:rPr lang="en-US" sz="1200">
                <a:cs typeface="+mn-cs"/>
              </a:rPr>
              <a:pPr algn="just">
                <a:defRPr/>
              </a:pPr>
              <a:t>‹#›</a:t>
            </a:fld>
            <a:endParaRPr lang="en-US" sz="120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4335"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Lst>
  <p:txStyles>
    <p:titleStyle>
      <a:lvl1pPr algn="ctr" defTabSz="228600" rtl="0" eaLnBrk="0" fontAlgn="base" hangingPunct="0">
        <a:spcBef>
          <a:spcPct val="20000"/>
        </a:spcBef>
        <a:spcAft>
          <a:spcPct val="0"/>
        </a:spcAft>
        <a:buClr>
          <a:srgbClr val="000000"/>
        </a:buClr>
        <a:buFont typeface="Arial"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itchFamily="34"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itchFamily="34"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itchFamily="34"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itchFamily="34"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pitchFamily="34"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itchFamily="34"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Data in a Cart</a:t>
            </a:r>
          </a:p>
        </p:txBody>
      </p:sp>
      <p:sp>
        <p:nvSpPr>
          <p:cNvPr id="3075" name="Subtitle 4"/>
          <p:cNvSpPr>
            <a:spLocks noGrp="1"/>
          </p:cNvSpPr>
          <p:nvPr>
            <p:ph type="subTitle" idx="1"/>
          </p:nvPr>
        </p:nvSpPr>
        <p:spPr/>
        <p:txBody>
          <a:bodyPr/>
          <a:lstStyle/>
          <a:p>
            <a:endParaRPr lang="en-US" smtClean="0"/>
          </a:p>
        </p:txBody>
      </p:sp>
      <p:sp>
        <p:nvSpPr>
          <p:cNvPr id="3076" name="Rectangle 4" hidden="1"/>
          <p:cNvSpPr>
            <a:spLocks noChangeArrowheads="1"/>
          </p:cNvSpPr>
          <p:nvPr/>
        </p:nvSpPr>
        <p:spPr bwMode="auto">
          <a:xfrm>
            <a:off x="927100" y="4419600"/>
            <a:ext cx="7327900" cy="431800"/>
          </a:xfrm>
          <a:prstGeom prst="rect">
            <a:avLst/>
          </a:prstGeom>
          <a:noFill/>
          <a:ln w="9525">
            <a:noFill/>
            <a:miter lim="800000"/>
            <a:headEnd/>
            <a:tailEnd/>
          </a:ln>
        </p:spPr>
        <p:txBody>
          <a:bodyPr lIns="92075" tIns="46038" rIns="92075" bIns="46038">
            <a:spAutoFit/>
          </a:bodyPr>
          <a:lstStyle/>
          <a:p>
            <a:pPr algn="ctr">
              <a:spcBef>
                <a:spcPct val="20000"/>
              </a:spcBef>
              <a:buClr>
                <a:srgbClr val="FF3300"/>
              </a:buClr>
              <a:buSzPct val="125000"/>
              <a:tabLst>
                <a:tab pos="571500" algn="l"/>
              </a:tabLst>
            </a:pPr>
            <a:endParaRPr lang="en-US" sz="2200" b="1"/>
          </a:p>
        </p:txBody>
      </p:sp>
      <p:sp>
        <p:nvSpPr>
          <p:cNvPr id="3077"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609600" y="3657600"/>
            <a:ext cx="7924800" cy="16764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2291" name="Title 1"/>
          <p:cNvSpPr>
            <a:spLocks noGrp="1"/>
          </p:cNvSpPr>
          <p:nvPr>
            <p:ph type="title"/>
          </p:nvPr>
        </p:nvSpPr>
        <p:spPr/>
        <p:txBody>
          <a:bodyPr/>
          <a:lstStyle/>
          <a:p>
            <a:pPr eaLnBrk="1" hangingPunct="1"/>
            <a:r>
              <a:rPr lang="en-US" smtClean="0">
                <a:latin typeface="Courier New" pitchFamily="49" charset="0"/>
                <a:cs typeface="Courier New" pitchFamily="49" charset="0"/>
              </a:rPr>
              <a:t>String</a:t>
            </a:r>
            <a:r>
              <a:rPr lang="en-US" smtClean="0"/>
              <a:t> Concatenation</a:t>
            </a:r>
          </a:p>
        </p:txBody>
      </p:sp>
      <p:sp>
        <p:nvSpPr>
          <p:cNvPr id="12292" name="Content Placeholder 2"/>
          <p:cNvSpPr>
            <a:spLocks noGrp="1"/>
          </p:cNvSpPr>
          <p:nvPr>
            <p:ph idx="1"/>
          </p:nvPr>
        </p:nvSpPr>
        <p:spPr>
          <a:xfrm>
            <a:off x="609600" y="1447800"/>
            <a:ext cx="7918450" cy="4254500"/>
          </a:xfrm>
        </p:spPr>
        <p:txBody>
          <a:bodyPr/>
          <a:lstStyle/>
          <a:p>
            <a:pPr lvl="1" eaLnBrk="1" hangingPunct="1"/>
            <a:r>
              <a:rPr lang="en-US" smtClean="0">
                <a:latin typeface="Courier New" pitchFamily="49" charset="0"/>
                <a:cs typeface="Courier New" pitchFamily="49" charset="0"/>
              </a:rPr>
              <a:t>String</a:t>
            </a:r>
            <a:r>
              <a:rPr lang="en-US" smtClean="0"/>
              <a:t> variables can be combined using the '+' operator.</a:t>
            </a:r>
          </a:p>
          <a:p>
            <a:pPr lvl="2" eaLnBrk="1" hangingPunct="1"/>
            <a:r>
              <a:rPr lang="en-US" smtClean="0">
                <a:latin typeface="Courier New" pitchFamily="49" charset="0"/>
                <a:cs typeface="Courier New" pitchFamily="49" charset="0"/>
              </a:rPr>
              <a:t>stringVariable1 + stringVariable2</a:t>
            </a:r>
          </a:p>
          <a:p>
            <a:pPr lvl="2" eaLnBrk="1" hangingPunct="1"/>
            <a:r>
              <a:rPr lang="en-US" smtClean="0">
                <a:latin typeface="Courier New" pitchFamily="49" charset="0"/>
                <a:cs typeface="Courier New" pitchFamily="49" charset="0"/>
              </a:rPr>
              <a:t>stringVariable1 + "String literal"</a:t>
            </a:r>
          </a:p>
          <a:p>
            <a:pPr lvl="2" eaLnBrk="1" hangingPunct="1"/>
            <a:r>
              <a:rPr lang="en-US" smtClean="0">
                <a:latin typeface="Courier New" pitchFamily="49" charset="0"/>
                <a:cs typeface="Courier New" pitchFamily="49" charset="0"/>
              </a:rPr>
              <a:t>stringVariable1 + "String literal" + stringVariable2</a:t>
            </a:r>
          </a:p>
          <a:p>
            <a:pPr lvl="2" eaLnBrk="1" hangingPunct="1"/>
            <a:endParaRPr lang="en-US" smtClean="0"/>
          </a:p>
          <a:p>
            <a:pPr lvl="1" eaLnBrk="1" hangingPunct="1"/>
            <a:r>
              <a:rPr lang="en-US" smtClean="0"/>
              <a:t>Example:</a:t>
            </a:r>
          </a:p>
          <a:p>
            <a:pPr eaLnBrk="1" hangingPunct="1"/>
            <a:r>
              <a:rPr lang="en-US" sz="1800" smtClean="0">
                <a:latin typeface="Courier New" pitchFamily="49" charset="0"/>
              </a:rPr>
              <a:t>String greet1 = "Hello";</a:t>
            </a:r>
          </a:p>
          <a:p>
            <a:pPr eaLnBrk="1" hangingPunct="1"/>
            <a:r>
              <a:rPr lang="en-US" sz="1800" smtClean="0">
                <a:latin typeface="Courier New" pitchFamily="49" charset="0"/>
              </a:rPr>
              <a:t>String greet2 = "World";</a:t>
            </a:r>
          </a:p>
          <a:p>
            <a:pPr eaLnBrk="1" hangingPunct="1"/>
            <a:r>
              <a:rPr lang="en-US" sz="1800" smtClean="0">
                <a:latin typeface="Courier New" pitchFamily="49" charset="0"/>
              </a:rPr>
              <a:t>String message = greet1 + " " + greet2 + "!";</a:t>
            </a:r>
          </a:p>
          <a:p>
            <a:pPr eaLnBrk="1" hangingPunct="1"/>
            <a:r>
              <a:rPr lang="en-US" sz="1800" smtClean="0">
                <a:latin typeface="Courier New" pitchFamily="49" charset="0"/>
              </a:rPr>
              <a:t>String message = greet1 + " " + greet2 + " " + 2014 +"!";</a:t>
            </a:r>
          </a:p>
          <a:p>
            <a:pPr lvl="2" eaLnBrk="1" hangingPunct="1">
              <a:buFont typeface="Arial" pitchFamily="34" charset="0"/>
              <a:buNone/>
            </a:pPr>
            <a:endParaRPr lang="en-US" smtClean="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ChangeArrowheads="1"/>
          </p:cNvSpPr>
          <p:nvPr/>
        </p:nvSpPr>
        <p:spPr bwMode="auto">
          <a:xfrm>
            <a:off x="609600" y="2133600"/>
            <a:ext cx="7924800" cy="25908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3315" name="Title 1"/>
          <p:cNvSpPr>
            <a:spLocks noGrp="1"/>
          </p:cNvSpPr>
          <p:nvPr>
            <p:ph type="title"/>
          </p:nvPr>
        </p:nvSpPr>
        <p:spPr/>
        <p:txBody>
          <a:bodyPr/>
          <a:lstStyle/>
          <a:p>
            <a:pPr eaLnBrk="1" hangingPunct="1"/>
            <a:r>
              <a:rPr lang="en-US" smtClean="0">
                <a:latin typeface="Courier New" pitchFamily="49" charset="0"/>
                <a:cs typeface="Courier New" pitchFamily="49" charset="0"/>
              </a:rPr>
              <a:t>String</a:t>
            </a:r>
            <a:r>
              <a:rPr lang="en-US" smtClean="0"/>
              <a:t> Concatenation Output</a:t>
            </a:r>
          </a:p>
        </p:txBody>
      </p:sp>
      <p:sp>
        <p:nvSpPr>
          <p:cNvPr id="13316" name="Content Placeholder 2"/>
          <p:cNvSpPr>
            <a:spLocks noGrp="1"/>
          </p:cNvSpPr>
          <p:nvPr>
            <p:ph idx="1"/>
          </p:nvPr>
        </p:nvSpPr>
        <p:spPr>
          <a:xfrm>
            <a:off x="609600" y="1447800"/>
            <a:ext cx="7918450" cy="3097213"/>
          </a:xfrm>
        </p:spPr>
        <p:txBody>
          <a:bodyPr/>
          <a:lstStyle/>
          <a:p>
            <a:pPr eaLnBrk="1" hangingPunct="1"/>
            <a:r>
              <a:rPr lang="en-US" smtClean="0"/>
              <a:t>You can concatenate </a:t>
            </a:r>
            <a:r>
              <a:rPr lang="en-US" smtClean="0">
                <a:latin typeface="Courier New" pitchFamily="49" charset="0"/>
                <a:cs typeface="Courier New" pitchFamily="49" charset="0"/>
              </a:rPr>
              <a:t>String</a:t>
            </a:r>
            <a:r>
              <a:rPr lang="en-US" smtClean="0"/>
              <a:t> variables within a method call:</a:t>
            </a:r>
          </a:p>
          <a:p>
            <a:pPr lvl="1" eaLnBrk="1" hangingPunct="1">
              <a:buFont typeface="Arial" pitchFamily="34" charset="0"/>
              <a:buNone/>
            </a:pPr>
            <a:endParaRPr lang="en-US" smtClean="0"/>
          </a:p>
          <a:p>
            <a:pPr lvl="1" eaLnBrk="1" hangingPunct="1">
              <a:buFont typeface="Arial" pitchFamily="34" charset="0"/>
              <a:buNone/>
            </a:pPr>
            <a:r>
              <a:rPr lang="en-US" sz="2000" smtClean="0">
                <a:latin typeface="Courier New" pitchFamily="49" charset="0"/>
              </a:rPr>
              <a:t>System.out.println(message);</a:t>
            </a:r>
          </a:p>
          <a:p>
            <a:pPr lvl="1" eaLnBrk="1" hangingPunct="1">
              <a:buFont typeface="Arial" pitchFamily="34" charset="0"/>
              <a:buNone/>
            </a:pPr>
            <a:r>
              <a:rPr lang="en-US" sz="2000" smtClean="0">
                <a:latin typeface="Courier New" pitchFamily="49" charset="0"/>
              </a:rPr>
              <a:t>System.out.println(greet1 + " " + greet2 + "!")</a:t>
            </a:r>
            <a:r>
              <a:rPr lang="en-US" smtClean="0">
                <a:latin typeface="Courier New" pitchFamily="49" charset="0"/>
              </a:rPr>
              <a:t>;</a:t>
            </a:r>
          </a:p>
          <a:p>
            <a:pPr lvl="1" eaLnBrk="1" hangingPunct="1">
              <a:buFont typeface="Arial" pitchFamily="34" charset="0"/>
              <a:buNone/>
            </a:pPr>
            <a:endParaRPr lang="en-US" smtClean="0">
              <a:latin typeface="Courier New" pitchFamily="49" charset="0"/>
            </a:endParaRPr>
          </a:p>
          <a:p>
            <a:pPr lvl="1" eaLnBrk="1" hangingPunct="1">
              <a:buFont typeface="Arial" pitchFamily="34" charset="0"/>
              <a:buNone/>
            </a:pPr>
            <a:r>
              <a:rPr lang="en-US" smtClean="0"/>
              <a:t>Output:  </a:t>
            </a:r>
          </a:p>
          <a:p>
            <a:pPr lvl="1" eaLnBrk="1" hangingPunct="1">
              <a:buFont typeface="Arial" pitchFamily="34" charset="0"/>
              <a:buNone/>
            </a:pPr>
            <a:r>
              <a:rPr lang="en-US" sz="2000" smtClean="0">
                <a:latin typeface="Courier New" pitchFamily="49" charset="0"/>
              </a:rPr>
              <a:t>Hello World!</a:t>
            </a:r>
          </a:p>
          <a:p>
            <a:pPr lvl="1" eaLnBrk="1" hangingPunct="1">
              <a:buFont typeface="Arial" pitchFamily="34" charset="0"/>
              <a:buNone/>
            </a:pPr>
            <a:r>
              <a:rPr lang="en-US" sz="2000" smtClean="0">
                <a:latin typeface="Courier New" pitchFamily="49" charset="0"/>
              </a:rPr>
              <a:t>Hello World!</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Grp="1" noChangeArrowheads="1"/>
          </p:cNvSpPr>
          <p:nvPr>
            <p:ph type="title"/>
          </p:nvPr>
        </p:nvSpPr>
        <p:spPr/>
        <p:txBody>
          <a:bodyPr/>
          <a:lstStyle/>
          <a:p>
            <a:pPr eaLnBrk="1" hangingPunct="1"/>
            <a:r>
              <a:rPr lang="en-US" smtClean="0"/>
              <a:t>Exercise 4-1: Using </a:t>
            </a:r>
            <a:r>
              <a:rPr lang="en-US" smtClean="0">
                <a:latin typeface="Courier New" pitchFamily="49" charset="0"/>
                <a:cs typeface="Courier New" pitchFamily="49" charset="0"/>
              </a:rPr>
              <a:t>String</a:t>
            </a:r>
            <a:r>
              <a:rPr lang="en-US" smtClean="0"/>
              <a:t> Variables</a:t>
            </a:r>
            <a:br>
              <a:rPr lang="en-US" smtClean="0"/>
            </a:br>
            <a:endParaRPr lang="en-US" smtClean="0"/>
          </a:p>
        </p:txBody>
      </p:sp>
      <p:sp>
        <p:nvSpPr>
          <p:cNvPr id="14339" name="Rectangle 18"/>
          <p:cNvSpPr>
            <a:spLocks noGrp="1" noChangeArrowheads="1"/>
          </p:cNvSpPr>
          <p:nvPr>
            <p:ph idx="1"/>
          </p:nvPr>
        </p:nvSpPr>
        <p:spPr>
          <a:xfrm>
            <a:off x="609600" y="1447800"/>
            <a:ext cx="7918450" cy="703263"/>
          </a:xfrm>
        </p:spPr>
        <p:txBody>
          <a:bodyPr/>
          <a:lstStyle/>
          <a:p>
            <a:pPr eaLnBrk="1" hangingPunct="1"/>
            <a:r>
              <a:rPr lang="en-US" smtClean="0"/>
              <a:t>In this exercise, you declare, initialize, and concatenate </a:t>
            </a:r>
            <a:r>
              <a:rPr lang="en-US" smtClean="0">
                <a:latin typeface="Courier New" pitchFamily="49" charset="0"/>
                <a:cs typeface="Courier New" pitchFamily="49" charset="0"/>
              </a:rPr>
              <a:t>String</a:t>
            </a:r>
            <a:r>
              <a:rPr lang="en-US" smtClean="0"/>
              <a:t> variables and literals.</a:t>
            </a:r>
          </a:p>
        </p:txBody>
      </p:sp>
      <p:pic>
        <p:nvPicPr>
          <p:cNvPr id="14340" name="Picture 4" descr="dukeTreadmill.png"/>
          <p:cNvPicPr>
            <a:picLocks noChangeAspect="1"/>
          </p:cNvPicPr>
          <p:nvPr/>
        </p:nvPicPr>
        <p:blipFill>
          <a:blip r:embed="rId4" cstate="print"/>
          <a:srcRect/>
          <a:stretch>
            <a:fillRect/>
          </a:stretch>
        </p:blipFill>
        <p:spPr bwMode="auto">
          <a:xfrm>
            <a:off x="6934200" y="4191000"/>
            <a:ext cx="1851025" cy="1876425"/>
          </a:xfrm>
          <a:prstGeom prst="rect">
            <a:avLst/>
          </a:prstGeom>
          <a:noFill/>
          <a:ln w="9525">
            <a:noFill/>
            <a:miter lim="800000"/>
            <a:headEnd/>
            <a:tailEnd/>
          </a:ln>
        </p:spPr>
      </p:pic>
      <p:pic>
        <p:nvPicPr>
          <p:cNvPr id="14341" name="Picture 6"/>
          <p:cNvPicPr>
            <a:picLocks noChangeAspect="1" noChangeArrowheads="1"/>
          </p:cNvPicPr>
          <p:nvPr/>
        </p:nvPicPr>
        <p:blipFill>
          <a:blip r:embed="rId5" cstate="print"/>
          <a:srcRect/>
          <a:stretch>
            <a:fillRect/>
          </a:stretch>
        </p:blipFill>
        <p:spPr bwMode="auto">
          <a:xfrm>
            <a:off x="2286000" y="2209800"/>
            <a:ext cx="4191000" cy="3819525"/>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4"/>
          <p:cNvSpPr>
            <a:spLocks noGrp="1" noChangeArrowheads="1"/>
          </p:cNvSpPr>
          <p:nvPr>
            <p:ph type="title"/>
          </p:nvPr>
        </p:nvSpPr>
        <p:spPr/>
        <p:txBody>
          <a:bodyPr/>
          <a:lstStyle/>
          <a:p>
            <a:pPr eaLnBrk="1" hangingPunct="1"/>
            <a:r>
              <a:rPr lang="en-US" smtClean="0"/>
              <a:t>Quiz</a:t>
            </a:r>
          </a:p>
        </p:txBody>
      </p:sp>
      <p:sp>
        <p:nvSpPr>
          <p:cNvPr id="15363" name="Rectangle 1035"/>
          <p:cNvSpPr>
            <a:spLocks noGrp="1" noChangeArrowheads="1"/>
          </p:cNvSpPr>
          <p:nvPr>
            <p:ph idx="1"/>
          </p:nvPr>
        </p:nvSpPr>
        <p:spPr>
          <a:xfrm>
            <a:off x="609600" y="1447800"/>
            <a:ext cx="7918450" cy="3140075"/>
          </a:xfrm>
        </p:spPr>
        <p:txBody>
          <a:bodyPr/>
          <a:lstStyle/>
          <a:p>
            <a:pPr eaLnBrk="1" hangingPunct="1"/>
            <a:r>
              <a:rPr lang="en-US" smtClean="0"/>
              <a:t>Which of the following variable declarations and/or initializations are correct?</a:t>
            </a:r>
          </a:p>
          <a:p>
            <a:pPr marL="566738" lvl="1" indent="-449263" eaLnBrk="1" hangingPunct="1">
              <a:buFont typeface="Arial" pitchFamily="34" charset="0"/>
              <a:buAutoNum type="alphaLcPeriod"/>
            </a:pPr>
            <a:r>
              <a:rPr lang="en-US" smtClean="0">
                <a:latin typeface="Courier New" pitchFamily="49" charset="0"/>
              </a:rPr>
              <a:t>int count = 5; quantity = 2;</a:t>
            </a:r>
            <a:endParaRPr lang="en-US" smtClean="0"/>
          </a:p>
          <a:p>
            <a:pPr marL="566738" lvl="1" indent="-449263" eaLnBrk="1" hangingPunct="1">
              <a:buFont typeface="Arial" pitchFamily="34" charset="0"/>
              <a:buAutoNum type="alphaLcPeriod"/>
            </a:pPr>
            <a:r>
              <a:rPr lang="en-US" smtClean="0">
                <a:latin typeface="Courier New" pitchFamily="49" charset="0"/>
                <a:cs typeface="Courier New" pitchFamily="49" charset="0"/>
              </a:rPr>
              <a:t>string name, label;</a:t>
            </a:r>
            <a:endParaRPr lang="en-US" smtClean="0"/>
          </a:p>
          <a:p>
            <a:pPr marL="566738" lvl="1" indent="-449263" eaLnBrk="1" hangingPunct="1">
              <a:buFont typeface="Arial" pitchFamily="34" charset="0"/>
              <a:buAutoNum type="alphaLcPeriod"/>
            </a:pPr>
            <a:r>
              <a:rPr lang="en-US" smtClean="0">
                <a:latin typeface="Courier New" pitchFamily="49" charset="0"/>
              </a:rPr>
              <a:t>boolean complete = "false";</a:t>
            </a:r>
          </a:p>
          <a:p>
            <a:pPr marL="566738" lvl="1" indent="-449263" eaLnBrk="1" hangingPunct="1">
              <a:buFont typeface="Arial" pitchFamily="34" charset="0"/>
              <a:buAutoNum type="alphaLcPeriod"/>
            </a:pPr>
            <a:r>
              <a:rPr lang="en-US" smtClean="0">
                <a:latin typeface="Courier New" pitchFamily="49" charset="0"/>
                <a:cs typeface="Courier New" pitchFamily="49" charset="0"/>
              </a:rPr>
              <a:t>boolean complete = true;</a:t>
            </a:r>
            <a:endParaRPr lang="en-US" smtClean="0"/>
          </a:p>
          <a:p>
            <a:pPr marL="566738" lvl="1" indent="-449263" eaLnBrk="1" hangingPunct="1">
              <a:buFont typeface="Arial" pitchFamily="34" charset="0"/>
              <a:buNone/>
            </a:pPr>
            <a:endParaRPr lang="en-US" smtClean="0"/>
          </a:p>
          <a:p>
            <a:pPr marL="566738" lvl="1" indent="-449263" eaLnBrk="1" hangingPunct="1">
              <a:buFont typeface="Arial" pitchFamily="34" charset="0"/>
              <a:buAutoNum type="alphaLcPeriod"/>
            </a:pPr>
            <a:endParaRPr lang="en-US" smtClean="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Topics</a:t>
            </a:r>
          </a:p>
        </p:txBody>
      </p:sp>
      <p:sp>
        <p:nvSpPr>
          <p:cNvPr id="16387" name="Content Placeholder 2"/>
          <p:cNvSpPr>
            <a:spLocks noGrp="1"/>
          </p:cNvSpPr>
          <p:nvPr>
            <p:ph idx="1"/>
          </p:nvPr>
        </p:nvSpPr>
        <p:spPr>
          <a:xfrm>
            <a:off x="609600" y="1447800"/>
            <a:ext cx="7918450" cy="1582738"/>
          </a:xfrm>
        </p:spPr>
        <p:txBody>
          <a:bodyPr/>
          <a:lstStyle/>
          <a:p>
            <a:pPr lvl="1" eaLnBrk="1" hangingPunct="1">
              <a:buClr>
                <a:schemeClr val="bg1">
                  <a:lumMod val="50000"/>
                </a:schemeClr>
              </a:buClr>
              <a:buFont typeface="Arial" charset="0"/>
              <a:buChar char="•"/>
              <a:defRPr/>
            </a:pPr>
            <a:r>
              <a:rPr lang="en-US" dirty="0" smtClean="0">
                <a:solidFill>
                  <a:schemeClr val="bg1">
                    <a:lumMod val="50000"/>
                  </a:schemeClr>
                </a:solidFill>
              </a:rPr>
              <a:t>Introducing variables</a:t>
            </a:r>
          </a:p>
          <a:p>
            <a:pPr lvl="1" eaLnBrk="1" hangingPunct="1">
              <a:buClr>
                <a:schemeClr val="bg1">
                  <a:lumMod val="50000"/>
                </a:schemeClr>
              </a:buClr>
              <a:buFont typeface="Arial" charset="0"/>
              <a:buChar char="•"/>
              <a:defRPr/>
            </a:pPr>
            <a:r>
              <a:rPr lang="en-US" dirty="0" smtClean="0">
                <a:solidFill>
                  <a:schemeClr val="bg1">
                    <a:lumMod val="50000"/>
                  </a:schemeClr>
                </a:solidFill>
              </a:rPr>
              <a:t>Working with </a:t>
            </a:r>
            <a:r>
              <a:rPr lang="en-US" dirty="0" smtClean="0">
                <a:solidFill>
                  <a:schemeClr val="bg1">
                    <a:lumMod val="50000"/>
                  </a:schemeClr>
                </a:solidFill>
                <a:latin typeface="Courier New" pitchFamily="49" charset="0"/>
                <a:cs typeface="Courier New" pitchFamily="49" charset="0"/>
              </a:rPr>
              <a:t>String</a:t>
            </a:r>
            <a:r>
              <a:rPr lang="en-US" dirty="0" smtClean="0">
                <a:solidFill>
                  <a:schemeClr val="bg1">
                    <a:lumMod val="50000"/>
                  </a:schemeClr>
                </a:solidFill>
              </a:rPr>
              <a:t> variables</a:t>
            </a:r>
          </a:p>
          <a:p>
            <a:pPr lvl="1" eaLnBrk="1" hangingPunct="1">
              <a:buClr>
                <a:schemeClr val="accent2"/>
              </a:buClr>
              <a:buFont typeface="Arial" charset="0"/>
              <a:buChar char="•"/>
              <a:defRPr/>
            </a:pPr>
            <a:r>
              <a:rPr lang="en-US" dirty="0" smtClean="0"/>
              <a:t>Working with numbers</a:t>
            </a:r>
          </a:p>
          <a:p>
            <a:pPr lvl="1" eaLnBrk="1" hangingPunct="1">
              <a:buClr>
                <a:schemeClr val="bg1">
                  <a:lumMod val="50000"/>
                </a:schemeClr>
              </a:buClr>
              <a:buFont typeface="Arial" charset="0"/>
              <a:buChar char="•"/>
              <a:defRPr/>
            </a:pPr>
            <a:r>
              <a:rPr lang="en-US" dirty="0" smtClean="0">
                <a:solidFill>
                  <a:schemeClr val="bg1">
                    <a:lumMod val="50000"/>
                  </a:schemeClr>
                </a:solidFill>
              </a:rPr>
              <a:t>Manipulating numeric data</a:t>
            </a:r>
            <a:endParaRPr lang="en-US" dirty="0" smtClean="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Courier New" pitchFamily="49" charset="0"/>
              </a:rPr>
              <a:t>int </a:t>
            </a:r>
            <a:r>
              <a:rPr lang="en-US" smtClean="0"/>
              <a:t>and </a:t>
            </a:r>
            <a:r>
              <a:rPr lang="en-US" smtClean="0">
                <a:latin typeface="Courier New" pitchFamily="49" charset="0"/>
              </a:rPr>
              <a:t>double </a:t>
            </a:r>
            <a:r>
              <a:rPr lang="en-US" smtClean="0"/>
              <a:t>Values</a:t>
            </a:r>
          </a:p>
        </p:txBody>
      </p:sp>
      <p:sp>
        <p:nvSpPr>
          <p:cNvPr id="3" name="Content Placeholder 2"/>
          <p:cNvSpPr>
            <a:spLocks noGrp="1"/>
          </p:cNvSpPr>
          <p:nvPr>
            <p:ph idx="1"/>
          </p:nvPr>
        </p:nvSpPr>
        <p:spPr>
          <a:xfrm>
            <a:off x="609600" y="1447800"/>
            <a:ext cx="7918450" cy="4175125"/>
          </a:xfrm>
        </p:spPr>
        <p:txBody>
          <a:bodyPr/>
          <a:lstStyle/>
          <a:p>
            <a:pPr lvl="1">
              <a:buFont typeface="Arial" charset="0"/>
              <a:buChar char="•"/>
              <a:defRPr/>
            </a:pPr>
            <a:r>
              <a:rPr lang="en-US" dirty="0" smtClean="0">
                <a:latin typeface="Courier New"/>
              </a:rPr>
              <a:t>int</a:t>
            </a:r>
            <a:r>
              <a:rPr lang="en-US" dirty="0" smtClean="0"/>
              <a:t> variables hold whole number values between:</a:t>
            </a:r>
          </a:p>
          <a:p>
            <a:pPr lvl="2">
              <a:buFont typeface="Arial" charset="0"/>
              <a:buChar char="–"/>
              <a:defRPr/>
            </a:pPr>
            <a:r>
              <a:rPr lang="en-US" kern="1200" dirty="0" smtClean="0">
                <a:latin typeface="Courier New"/>
              </a:rPr>
              <a:t>–</a:t>
            </a:r>
            <a:r>
              <a:rPr lang="en-US" kern="1200" dirty="0" smtClean="0">
                <a:solidFill>
                  <a:srgbClr val="0000FF"/>
                </a:solidFill>
                <a:latin typeface="Courier New"/>
              </a:rPr>
              <a:t>2,147,483,648</a:t>
            </a:r>
            <a:r>
              <a:rPr lang="en-US" kern="1200" dirty="0" smtClean="0">
                <a:latin typeface="Courier New"/>
              </a:rPr>
              <a:t> </a:t>
            </a:r>
          </a:p>
          <a:p>
            <a:pPr lvl="2">
              <a:buFont typeface="Arial" charset="0"/>
              <a:buChar char="–"/>
              <a:defRPr/>
            </a:pPr>
            <a:r>
              <a:rPr lang="en-US" kern="1200" dirty="0" smtClean="0">
                <a:solidFill>
                  <a:srgbClr val="0000FF"/>
                </a:solidFill>
                <a:latin typeface="Courier New"/>
              </a:rPr>
              <a:t>2,147,483,647</a:t>
            </a:r>
          </a:p>
          <a:p>
            <a:pPr lvl="2">
              <a:buFont typeface="Arial" charset="0"/>
              <a:buChar char="–"/>
              <a:defRPr/>
            </a:pPr>
            <a:r>
              <a:rPr lang="en-US" kern="1200" dirty="0" smtClean="0"/>
              <a:t>Examples: 2, 1343387, 1_343_387</a:t>
            </a:r>
          </a:p>
          <a:p>
            <a:pPr lvl="1">
              <a:buFont typeface="Arial" charset="0"/>
              <a:buChar char="•"/>
              <a:defRPr/>
            </a:pPr>
            <a:endParaRPr lang="en-US" kern="1200" dirty="0" smtClean="0">
              <a:latin typeface="Courier New"/>
            </a:endParaRPr>
          </a:p>
          <a:p>
            <a:pPr lvl="1">
              <a:buFont typeface="Arial" charset="0"/>
              <a:buChar char="•"/>
              <a:defRPr/>
            </a:pPr>
            <a:r>
              <a:rPr lang="en-US" kern="1200" dirty="0" smtClean="0">
                <a:latin typeface="Courier New"/>
              </a:rPr>
              <a:t>double</a:t>
            </a:r>
            <a:r>
              <a:rPr lang="en-US" kern="1200" dirty="0" smtClean="0">
                <a:cs typeface="Arial" pitchFamily="34" charset="0"/>
              </a:rPr>
              <a:t> </a:t>
            </a:r>
            <a:r>
              <a:rPr lang="en-US" kern="1200" dirty="0" smtClean="0"/>
              <a:t>variables hold larger values containing decimal portions. </a:t>
            </a:r>
          </a:p>
          <a:p>
            <a:pPr lvl="2">
              <a:buFont typeface="Arial" charset="0"/>
              <a:buChar char="–"/>
              <a:defRPr/>
            </a:pPr>
            <a:r>
              <a:rPr lang="en-US" kern="1200" dirty="0" smtClean="0"/>
              <a:t>Use when greater accuracy is needed.</a:t>
            </a:r>
          </a:p>
          <a:p>
            <a:pPr lvl="2">
              <a:buFont typeface="Arial" charset="0"/>
              <a:buChar char="–"/>
              <a:defRPr/>
            </a:pPr>
            <a:r>
              <a:rPr lang="en-US" kern="1200" dirty="0" smtClean="0"/>
              <a:t>Examples: 987640059602230.7645 , -1111, 2.1E12</a:t>
            </a:r>
          </a:p>
          <a:p>
            <a:pPr lvl="1">
              <a:buFont typeface="Arial" charset="0"/>
              <a:buChar char="•"/>
              <a:defRPr/>
            </a:pPr>
            <a:endParaRPr lang="en-US" kern="1200" dirty="0" smtClean="0"/>
          </a:p>
          <a:p>
            <a:pPr lvl="1">
              <a:buFont typeface="Arial" charset="0"/>
              <a:buChar char="•"/>
              <a:defRPr/>
            </a:pPr>
            <a:endParaRPr 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Initializing and Assigning Numeric Values</a:t>
            </a:r>
          </a:p>
        </p:txBody>
      </p:sp>
      <p:sp>
        <p:nvSpPr>
          <p:cNvPr id="18435" name="Content Placeholder 2"/>
          <p:cNvSpPr>
            <a:spLocks noGrp="1"/>
          </p:cNvSpPr>
          <p:nvPr>
            <p:ph idx="1"/>
          </p:nvPr>
        </p:nvSpPr>
        <p:spPr>
          <a:xfrm>
            <a:off x="609600" y="1447800"/>
            <a:ext cx="7918450" cy="3060700"/>
          </a:xfrm>
        </p:spPr>
        <p:txBody>
          <a:bodyPr/>
          <a:lstStyle/>
          <a:p>
            <a:pPr lvl="1"/>
            <a:r>
              <a:rPr lang="en-US" smtClean="0">
                <a:latin typeface="Courier New" pitchFamily="49" charset="0"/>
                <a:cs typeface="Courier New" pitchFamily="49" charset="0"/>
              </a:rPr>
              <a:t>int</a:t>
            </a:r>
            <a:r>
              <a:rPr lang="en-US" smtClean="0"/>
              <a:t> variables:</a:t>
            </a:r>
          </a:p>
          <a:p>
            <a:pPr lvl="2"/>
            <a:r>
              <a:rPr lang="en-US" smtClean="0">
                <a:latin typeface="Courier New" pitchFamily="49" charset="0"/>
              </a:rPr>
              <a:t>int quantity = 10;  </a:t>
            </a:r>
          </a:p>
          <a:p>
            <a:pPr lvl="2"/>
            <a:r>
              <a:rPr lang="en-US" smtClean="0">
                <a:latin typeface="Courier New" pitchFamily="49" charset="0"/>
              </a:rPr>
              <a:t>int quantity = 5.5;</a:t>
            </a:r>
          </a:p>
          <a:p>
            <a:pPr lvl="1"/>
            <a:endParaRPr lang="en-US" smtClean="0">
              <a:latin typeface="Courier New" pitchFamily="49" charset="0"/>
            </a:endParaRPr>
          </a:p>
          <a:p>
            <a:pPr lvl="1"/>
            <a:endParaRPr lang="en-US" smtClean="0">
              <a:latin typeface="Courier New" pitchFamily="49" charset="0"/>
            </a:endParaRPr>
          </a:p>
          <a:p>
            <a:pPr lvl="1"/>
            <a:r>
              <a:rPr lang="en-US" smtClean="0">
                <a:latin typeface="Courier New" pitchFamily="49" charset="0"/>
              </a:rPr>
              <a:t>double</a:t>
            </a:r>
            <a:r>
              <a:rPr lang="en-US" smtClean="0"/>
              <a:t> variables:</a:t>
            </a:r>
          </a:p>
          <a:p>
            <a:pPr lvl="2"/>
            <a:r>
              <a:rPr lang="en-US" smtClean="0">
                <a:latin typeface="Courier New" pitchFamily="49" charset="0"/>
              </a:rPr>
              <a:t>double price = 25.99;</a:t>
            </a:r>
          </a:p>
          <a:p>
            <a:pPr lvl="2"/>
            <a:r>
              <a:rPr lang="en-US" smtClean="0">
                <a:latin typeface="Courier New" pitchFamily="49" charset="0"/>
              </a:rPr>
              <a:t>double price = 75;</a:t>
            </a:r>
          </a:p>
        </p:txBody>
      </p:sp>
      <p:pic>
        <p:nvPicPr>
          <p:cNvPr id="18436" name="Picture 3"/>
          <p:cNvPicPr>
            <a:picLocks noChangeAspect="1" noChangeArrowheads="1"/>
          </p:cNvPicPr>
          <p:nvPr/>
        </p:nvPicPr>
        <p:blipFill>
          <a:blip r:embed="rId4" cstate="print"/>
          <a:srcRect/>
          <a:stretch>
            <a:fillRect/>
          </a:stretch>
        </p:blipFill>
        <p:spPr bwMode="auto">
          <a:xfrm>
            <a:off x="4648200" y="1600200"/>
            <a:ext cx="463550" cy="458788"/>
          </a:xfrm>
          <a:prstGeom prst="rect">
            <a:avLst/>
          </a:prstGeom>
          <a:noFill/>
          <a:ln w="9525">
            <a:noFill/>
            <a:miter lim="800000"/>
            <a:headEnd/>
            <a:tailEnd/>
          </a:ln>
        </p:spPr>
      </p:pic>
      <p:pic>
        <p:nvPicPr>
          <p:cNvPr id="18437" name="Picture 4"/>
          <p:cNvPicPr>
            <a:picLocks noChangeAspect="1" noChangeArrowheads="1"/>
          </p:cNvPicPr>
          <p:nvPr/>
        </p:nvPicPr>
        <p:blipFill>
          <a:blip r:embed="rId5" cstate="print"/>
          <a:srcRect/>
          <a:stretch>
            <a:fillRect/>
          </a:stretch>
        </p:blipFill>
        <p:spPr bwMode="auto">
          <a:xfrm>
            <a:off x="4648200" y="2133600"/>
            <a:ext cx="457200" cy="457200"/>
          </a:xfrm>
          <a:prstGeom prst="rect">
            <a:avLst/>
          </a:prstGeom>
          <a:noFill/>
          <a:ln w="9525">
            <a:noFill/>
            <a:miter lim="800000"/>
            <a:headEnd/>
            <a:tailEnd/>
          </a:ln>
        </p:spPr>
      </p:pic>
      <p:sp>
        <p:nvSpPr>
          <p:cNvPr id="18438" name="TextBox 8"/>
          <p:cNvSpPr txBox="1">
            <a:spLocks noChangeArrowheads="1"/>
          </p:cNvSpPr>
          <p:nvPr/>
        </p:nvSpPr>
        <p:spPr bwMode="auto">
          <a:xfrm>
            <a:off x="5486400" y="2128838"/>
            <a:ext cx="2895600" cy="461962"/>
          </a:xfrm>
          <a:prstGeom prst="rect">
            <a:avLst/>
          </a:prstGeom>
          <a:noFill/>
          <a:ln w="9525">
            <a:noFill/>
            <a:miter lim="800000"/>
            <a:headEnd/>
            <a:tailEnd/>
          </a:ln>
        </p:spPr>
        <p:txBody>
          <a:bodyPr>
            <a:spAutoFit/>
          </a:bodyPr>
          <a:lstStyle/>
          <a:p>
            <a:r>
              <a:rPr lang="en-US" sz="2400">
                <a:solidFill>
                  <a:schemeClr val="accent2"/>
                </a:solidFill>
                <a:latin typeface="LavosHandy™" pitchFamily="66" charset="0"/>
              </a:rPr>
              <a:t>Compilation fails!</a:t>
            </a:r>
          </a:p>
        </p:txBody>
      </p:sp>
      <p:pic>
        <p:nvPicPr>
          <p:cNvPr id="18439" name="Picture 3"/>
          <p:cNvPicPr>
            <a:picLocks noChangeAspect="1" noChangeArrowheads="1"/>
          </p:cNvPicPr>
          <p:nvPr/>
        </p:nvPicPr>
        <p:blipFill>
          <a:blip r:embed="rId4" cstate="print"/>
          <a:srcRect/>
          <a:stretch>
            <a:fillRect/>
          </a:stretch>
        </p:blipFill>
        <p:spPr bwMode="auto">
          <a:xfrm>
            <a:off x="4870450" y="3581400"/>
            <a:ext cx="463550" cy="458788"/>
          </a:xfrm>
          <a:prstGeom prst="rect">
            <a:avLst/>
          </a:prstGeom>
          <a:noFill/>
          <a:ln w="9525">
            <a:noFill/>
            <a:miter lim="800000"/>
            <a:headEnd/>
            <a:tailEnd/>
          </a:ln>
        </p:spPr>
      </p:pic>
      <p:pic>
        <p:nvPicPr>
          <p:cNvPr id="18440" name="Picture 3"/>
          <p:cNvPicPr>
            <a:picLocks noChangeAspect="1" noChangeArrowheads="1"/>
          </p:cNvPicPr>
          <p:nvPr/>
        </p:nvPicPr>
        <p:blipFill>
          <a:blip r:embed="rId4" cstate="print"/>
          <a:srcRect/>
          <a:stretch>
            <a:fillRect/>
          </a:stretch>
        </p:blipFill>
        <p:spPr bwMode="auto">
          <a:xfrm>
            <a:off x="4870450" y="4037013"/>
            <a:ext cx="463550" cy="458787"/>
          </a:xfrm>
          <a:prstGeom prst="rect">
            <a:avLst/>
          </a:prstGeom>
          <a:noFill/>
          <a:ln w="9525">
            <a:noFill/>
            <a:miter lim="800000"/>
            <a:headEnd/>
            <a:tailEnd/>
          </a:ln>
        </p:spPr>
      </p:pic>
      <p:sp>
        <p:nvSpPr>
          <p:cNvPr id="18441" name="TextBox 8"/>
          <p:cNvSpPr txBox="1">
            <a:spLocks noChangeArrowheads="1"/>
          </p:cNvSpPr>
          <p:nvPr/>
        </p:nvSpPr>
        <p:spPr bwMode="auto">
          <a:xfrm>
            <a:off x="5638800" y="3894138"/>
            <a:ext cx="2895600" cy="830262"/>
          </a:xfrm>
          <a:prstGeom prst="rect">
            <a:avLst/>
          </a:prstGeom>
          <a:noFill/>
          <a:ln w="9525">
            <a:noFill/>
            <a:miter lim="800000"/>
            <a:headEnd/>
            <a:tailEnd/>
          </a:ln>
        </p:spPr>
        <p:txBody>
          <a:bodyPr>
            <a:spAutoFit/>
          </a:bodyPr>
          <a:lstStyle/>
          <a:p>
            <a:r>
              <a:rPr lang="en-US" sz="2400">
                <a:solidFill>
                  <a:srgbClr val="00B050"/>
                </a:solidFill>
                <a:latin typeface="LavosHandy™" pitchFamily="66" charset="0"/>
              </a:rPr>
              <a:t>Run time will interpret as 75.0.</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Topics</a:t>
            </a:r>
          </a:p>
        </p:txBody>
      </p:sp>
      <p:sp>
        <p:nvSpPr>
          <p:cNvPr id="19459" name="Content Placeholder 2"/>
          <p:cNvSpPr>
            <a:spLocks noGrp="1"/>
          </p:cNvSpPr>
          <p:nvPr>
            <p:ph idx="1"/>
          </p:nvPr>
        </p:nvSpPr>
        <p:spPr>
          <a:xfrm>
            <a:off x="609600" y="1447800"/>
            <a:ext cx="7918450" cy="1582738"/>
          </a:xfrm>
        </p:spPr>
        <p:txBody>
          <a:bodyPr/>
          <a:lstStyle/>
          <a:p>
            <a:pPr lvl="1" eaLnBrk="1" hangingPunct="1">
              <a:buClr>
                <a:schemeClr val="bg1">
                  <a:lumMod val="50000"/>
                </a:schemeClr>
              </a:buClr>
              <a:buFont typeface="Arial" charset="0"/>
              <a:buChar char="•"/>
              <a:defRPr/>
            </a:pPr>
            <a:r>
              <a:rPr lang="en-US" dirty="0" smtClean="0">
                <a:solidFill>
                  <a:schemeClr val="bg1">
                    <a:lumMod val="50000"/>
                  </a:schemeClr>
                </a:solidFill>
              </a:rPr>
              <a:t>Introducing variables</a:t>
            </a:r>
          </a:p>
          <a:p>
            <a:pPr lvl="1" eaLnBrk="1" hangingPunct="1">
              <a:buClr>
                <a:schemeClr val="bg1">
                  <a:lumMod val="50000"/>
                </a:schemeClr>
              </a:buClr>
              <a:buFont typeface="Arial" charset="0"/>
              <a:buChar char="•"/>
              <a:defRPr/>
            </a:pPr>
            <a:r>
              <a:rPr lang="en-US" dirty="0" smtClean="0">
                <a:solidFill>
                  <a:schemeClr val="bg1">
                    <a:lumMod val="50000"/>
                  </a:schemeClr>
                </a:solidFill>
              </a:rPr>
              <a:t>Working with </a:t>
            </a:r>
            <a:r>
              <a:rPr lang="en-US" dirty="0" smtClean="0">
                <a:solidFill>
                  <a:schemeClr val="bg1">
                    <a:lumMod val="50000"/>
                  </a:schemeClr>
                </a:solidFill>
                <a:latin typeface="Courier New" pitchFamily="49" charset="0"/>
                <a:cs typeface="Courier New" pitchFamily="49" charset="0"/>
              </a:rPr>
              <a:t>String</a:t>
            </a:r>
            <a:r>
              <a:rPr lang="en-US" dirty="0" smtClean="0">
                <a:solidFill>
                  <a:schemeClr val="bg1">
                    <a:lumMod val="50000"/>
                  </a:schemeClr>
                </a:solidFill>
              </a:rPr>
              <a:t> variables</a:t>
            </a:r>
          </a:p>
          <a:p>
            <a:pPr lvl="1" eaLnBrk="1" hangingPunct="1">
              <a:buClr>
                <a:schemeClr val="bg1">
                  <a:lumMod val="50000"/>
                </a:schemeClr>
              </a:buClr>
              <a:buFont typeface="Arial" charset="0"/>
              <a:buChar char="•"/>
              <a:defRPr/>
            </a:pPr>
            <a:r>
              <a:rPr lang="en-US" dirty="0" smtClean="0">
                <a:solidFill>
                  <a:schemeClr val="bg1">
                    <a:lumMod val="50000"/>
                  </a:schemeClr>
                </a:solidFill>
              </a:rPr>
              <a:t>Working with numbers</a:t>
            </a:r>
          </a:p>
          <a:p>
            <a:pPr lvl="1" eaLnBrk="1" hangingPunct="1">
              <a:buClr>
                <a:schemeClr val="accent2"/>
              </a:buClr>
              <a:buFont typeface="Arial" charset="0"/>
              <a:buChar char="•"/>
              <a:defRPr/>
            </a:pPr>
            <a:r>
              <a:rPr lang="en-US" dirty="0" smtClean="0"/>
              <a:t>Manipulating numeric data</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Standard Mathematical Operators</a:t>
            </a:r>
          </a:p>
        </p:txBody>
      </p:sp>
      <p:graphicFrame>
        <p:nvGraphicFramePr>
          <p:cNvPr id="3" name="Group 471"/>
          <p:cNvGraphicFramePr>
            <a:graphicFrameLocks noGrp="1"/>
          </p:cNvGraphicFramePr>
          <p:nvPr/>
        </p:nvGraphicFramePr>
        <p:xfrm>
          <a:off x="990600" y="1316038"/>
          <a:ext cx="7173912" cy="4779264"/>
        </p:xfrm>
        <a:graphic>
          <a:graphicData uri="http://schemas.openxmlformats.org/drawingml/2006/table">
            <a:tbl>
              <a:tblPr/>
              <a:tblGrid>
                <a:gridCol w="1535113"/>
                <a:gridCol w="1219200"/>
                <a:gridCol w="2362200"/>
                <a:gridCol w="2057399"/>
              </a:tblGrid>
              <a:tr h="4317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lang="en-US" sz="1800" b="1" kern="1200" baseline="0" dirty="0" smtClean="0">
                          <a:solidFill>
                            <a:schemeClr val="accent3"/>
                          </a:solidFill>
                          <a:latin typeface="+mn-lt"/>
                          <a:ea typeface="+mn-ea"/>
                          <a:cs typeface="+mn-cs"/>
                        </a:rPr>
                        <a:t>Purpose</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r>
                        <a:rPr lang="en-US" sz="1800" b="1" kern="1200" baseline="0" dirty="0" smtClean="0">
                          <a:solidFill>
                            <a:schemeClr val="accent3"/>
                          </a:solidFill>
                          <a:latin typeface="+mn-lt"/>
                          <a:ea typeface="+mn-ea"/>
                          <a:cs typeface="+mn-cs"/>
                        </a:rPr>
                        <a:t>Operator</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r>
                        <a:rPr lang="en-US" sz="1800" b="1" kern="1200" baseline="0" dirty="0" smtClean="0">
                          <a:solidFill>
                            <a:schemeClr val="accent3"/>
                          </a:solidFill>
                          <a:latin typeface="+mn-lt"/>
                          <a:ea typeface="+mn-ea"/>
                          <a:cs typeface="+mn-cs"/>
                        </a:rPr>
                        <a:t>Example</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accent3"/>
                          </a:solidFill>
                          <a:latin typeface="+mn-lt"/>
                          <a:ea typeface="+mn-ea"/>
                          <a:cs typeface="+mn-cs"/>
                        </a:rPr>
                        <a:t>Comments</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r>
              <a:tr h="40368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lang="en-US" sz="1600" kern="1200" baseline="0" dirty="0" smtClean="0">
                          <a:solidFill>
                            <a:schemeClr val="tx1"/>
                          </a:solidFill>
                          <a:latin typeface="+mn-lt"/>
                          <a:ea typeface="+mn-ea"/>
                          <a:cs typeface="+mn-cs"/>
                        </a:rPr>
                        <a:t>Addition</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latin typeface="Courier New" pitchFamily="49" charset="0"/>
                          <a:ea typeface="+mn-ea"/>
                          <a:cs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baseline="0" dirty="0" smtClean="0">
                        <a:solidFill>
                          <a:schemeClr val="tx1"/>
                        </a:solidFill>
                        <a:latin typeface="Courier New" pitchFamily="49" charset="0"/>
                        <a:ea typeface="+mn-ea"/>
                        <a:cs typeface="Courier New" pitchFamily="49" charset="0"/>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r>
                        <a:rPr lang="en-US" sz="1600" kern="1200" baseline="0" dirty="0" smtClean="0">
                          <a:solidFill>
                            <a:schemeClr val="tx1"/>
                          </a:solidFill>
                          <a:latin typeface="Courier New" pitchFamily="49" charset="0"/>
                          <a:ea typeface="+mn-ea"/>
                          <a:cs typeface="Courier New" pitchFamily="49" charset="0"/>
                        </a:rPr>
                        <a:t>sum = num1 + num2;</a:t>
                      </a:r>
                    </a:p>
                    <a:p>
                      <a:r>
                        <a:rPr lang="en-US" sz="1600" kern="1200" baseline="0" dirty="0" smtClean="0">
                          <a:solidFill>
                            <a:schemeClr val="tx1"/>
                          </a:solidFill>
                          <a:latin typeface="+mn-lt"/>
                          <a:ea typeface="+mn-ea"/>
                          <a:cs typeface="+mn-cs"/>
                        </a:rPr>
                        <a:t>If </a:t>
                      </a:r>
                      <a:r>
                        <a:rPr lang="en-US" sz="1600" kern="1200" baseline="0" dirty="0" smtClean="0">
                          <a:solidFill>
                            <a:schemeClr val="tx1"/>
                          </a:solidFill>
                          <a:latin typeface="Courier New" pitchFamily="49" charset="0"/>
                          <a:ea typeface="+mn-ea"/>
                          <a:cs typeface="Courier New" pitchFamily="49" charset="0"/>
                        </a:rPr>
                        <a:t>num1</a:t>
                      </a:r>
                      <a:r>
                        <a:rPr lang="en-US" sz="1600" kern="1200" baseline="0" dirty="0" smtClean="0">
                          <a:solidFill>
                            <a:schemeClr val="tx1"/>
                          </a:solidFill>
                          <a:latin typeface="+mn-lt"/>
                          <a:ea typeface="+mn-ea"/>
                          <a:cs typeface="+mn-cs"/>
                        </a:rPr>
                        <a:t> is 10 and </a:t>
                      </a:r>
                      <a:r>
                        <a:rPr lang="en-US" sz="1600" kern="1200" baseline="0" dirty="0" smtClean="0">
                          <a:solidFill>
                            <a:schemeClr val="tx1"/>
                          </a:solidFill>
                          <a:latin typeface="Courier New" pitchFamily="49" charset="0"/>
                          <a:ea typeface="+mn-ea"/>
                          <a:cs typeface="Courier New" pitchFamily="49" charset="0"/>
                        </a:rPr>
                        <a:t>num2</a:t>
                      </a:r>
                      <a:r>
                        <a:rPr lang="en-US" sz="1600" kern="1200" baseline="0" dirty="0" smtClean="0">
                          <a:solidFill>
                            <a:schemeClr val="tx1"/>
                          </a:solidFill>
                          <a:latin typeface="+mn-lt"/>
                          <a:ea typeface="+mn-ea"/>
                          <a:cs typeface="+mn-cs"/>
                        </a:rPr>
                        <a:t> is 2, </a:t>
                      </a:r>
                      <a:r>
                        <a:rPr lang="en-US" sz="1600" kern="1200" baseline="0" dirty="0" smtClean="0">
                          <a:solidFill>
                            <a:schemeClr val="tx1"/>
                          </a:solidFill>
                          <a:latin typeface="Courier New" pitchFamily="49" charset="0"/>
                          <a:ea typeface="+mn-ea"/>
                          <a:cs typeface="Courier New" pitchFamily="49" charset="0"/>
                        </a:rPr>
                        <a:t>sum</a:t>
                      </a:r>
                      <a:r>
                        <a:rPr lang="en-US" sz="1600" kern="1200" baseline="0" dirty="0" smtClean="0">
                          <a:solidFill>
                            <a:schemeClr val="tx1"/>
                          </a:solidFill>
                          <a:latin typeface="+mn-lt"/>
                          <a:ea typeface="+mn-ea"/>
                          <a:cs typeface="+mn-cs"/>
                        </a:rPr>
                        <a:t> is 12.</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endParaRPr lang="en-US" sz="1600" kern="1200" baseline="0" dirty="0" smtClean="0">
                        <a:solidFill>
                          <a:schemeClr val="tx1"/>
                        </a:solidFill>
                        <a:latin typeface="+mn-lt"/>
                        <a:ea typeface="+mn-ea"/>
                        <a:cs typeface="+mn-cs"/>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r h="40368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lang="en-US" sz="1600" kern="1200" baseline="0" dirty="0" smtClean="0">
                          <a:solidFill>
                            <a:schemeClr val="tx1"/>
                          </a:solidFill>
                          <a:latin typeface="+mn-lt"/>
                          <a:ea typeface="+mn-ea"/>
                          <a:cs typeface="+mn-cs"/>
                        </a:rPr>
                        <a:t>Subtraction</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latin typeface="Courier New" pitchFamily="49" charset="0"/>
                          <a:ea typeface="+mn-ea"/>
                          <a:cs typeface="Courier New" pitchFamily="49" charset="0"/>
                        </a:rPr>
                        <a:t>–</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r>
                        <a:rPr lang="en-US" sz="1600" kern="1200" baseline="0" dirty="0" smtClean="0">
                          <a:solidFill>
                            <a:schemeClr val="tx1"/>
                          </a:solidFill>
                          <a:latin typeface="Courier New" pitchFamily="49" charset="0"/>
                          <a:ea typeface="+mn-ea"/>
                          <a:cs typeface="Courier New" pitchFamily="49" charset="0"/>
                        </a:rPr>
                        <a:t>diff = num1 – num2;</a:t>
                      </a:r>
                    </a:p>
                    <a:p>
                      <a:r>
                        <a:rPr lang="en-US" sz="1600" kern="1200" baseline="0" dirty="0" smtClean="0">
                          <a:solidFill>
                            <a:schemeClr val="tx1"/>
                          </a:solidFill>
                          <a:latin typeface="+mn-lt"/>
                          <a:ea typeface="+mn-ea"/>
                          <a:cs typeface="+mn-cs"/>
                        </a:rPr>
                        <a:t>If </a:t>
                      </a:r>
                      <a:r>
                        <a:rPr lang="en-US" sz="1600" kern="1200" baseline="0" dirty="0" smtClean="0">
                          <a:solidFill>
                            <a:schemeClr val="tx1"/>
                          </a:solidFill>
                          <a:latin typeface="Courier New" pitchFamily="49" charset="0"/>
                          <a:ea typeface="+mn-ea"/>
                          <a:cs typeface="Courier New" pitchFamily="49" charset="0"/>
                        </a:rPr>
                        <a:t>num1</a:t>
                      </a:r>
                      <a:r>
                        <a:rPr lang="en-US" sz="1600" kern="1200" baseline="0" dirty="0" smtClean="0">
                          <a:solidFill>
                            <a:schemeClr val="tx1"/>
                          </a:solidFill>
                          <a:latin typeface="+mn-lt"/>
                          <a:ea typeface="+mn-ea"/>
                          <a:cs typeface="+mn-cs"/>
                        </a:rPr>
                        <a:t> is 10 and </a:t>
                      </a:r>
                      <a:r>
                        <a:rPr lang="en-US" sz="1600" kern="1200" baseline="0" dirty="0" smtClean="0">
                          <a:solidFill>
                            <a:schemeClr val="tx1"/>
                          </a:solidFill>
                          <a:latin typeface="Courier New" pitchFamily="49" charset="0"/>
                          <a:ea typeface="+mn-ea"/>
                          <a:cs typeface="Courier New" pitchFamily="49" charset="0"/>
                        </a:rPr>
                        <a:t>num2</a:t>
                      </a:r>
                      <a:r>
                        <a:rPr lang="en-US" sz="1600" kern="1200" baseline="0" dirty="0" smtClean="0">
                          <a:solidFill>
                            <a:schemeClr val="tx1"/>
                          </a:solidFill>
                          <a:latin typeface="+mn-lt"/>
                          <a:ea typeface="+mn-ea"/>
                          <a:cs typeface="+mn-cs"/>
                        </a:rPr>
                        <a:t> is 2, </a:t>
                      </a:r>
                      <a:r>
                        <a:rPr lang="en-US" sz="1600" kern="1200" baseline="0" dirty="0" smtClean="0">
                          <a:solidFill>
                            <a:schemeClr val="tx1"/>
                          </a:solidFill>
                          <a:latin typeface="Courier New" pitchFamily="49" charset="0"/>
                          <a:ea typeface="+mn-ea"/>
                          <a:cs typeface="Courier New" pitchFamily="49" charset="0"/>
                        </a:rPr>
                        <a:t>diff</a:t>
                      </a:r>
                      <a:r>
                        <a:rPr lang="en-US" sz="1600" kern="1200" baseline="0" dirty="0" smtClean="0">
                          <a:solidFill>
                            <a:schemeClr val="tx1"/>
                          </a:solidFill>
                          <a:latin typeface="+mn-lt"/>
                          <a:ea typeface="+mn-ea"/>
                          <a:cs typeface="+mn-cs"/>
                        </a:rPr>
                        <a:t> is 8.</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endParaRPr lang="en-US" sz="1600" kern="1200" baseline="0" dirty="0" smtClean="0">
                        <a:solidFill>
                          <a:schemeClr val="tx1"/>
                        </a:solidFill>
                        <a:latin typeface="+mn-lt"/>
                        <a:ea typeface="+mn-ea"/>
                        <a:cs typeface="+mn-cs"/>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r h="12263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lang="en-US" sz="1600" kern="1200" baseline="0" dirty="0" smtClean="0">
                          <a:solidFill>
                            <a:schemeClr val="tx1"/>
                          </a:solidFill>
                          <a:latin typeface="+mn-lt"/>
                          <a:ea typeface="+mn-ea"/>
                          <a:cs typeface="+mn-cs"/>
                        </a:rPr>
                        <a:t>Multiplication</a:t>
                      </a:r>
                      <a:endParaRPr lang="en-US" sz="1600" kern="1200" baseline="0" dirty="0" smtClean="0">
                        <a:solidFill>
                          <a:schemeClr val="tx1"/>
                        </a:solidFill>
                        <a:latin typeface="Courier New" pitchFamily="49" charset="0"/>
                        <a:ea typeface="+mn-ea"/>
                        <a:cs typeface="Courier New" pitchFamily="49" charset="0"/>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latin typeface="Courier New" pitchFamily="49" charset="0"/>
                          <a:ea typeface="+mn-ea"/>
                          <a:cs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baseline="0" dirty="0" smtClean="0">
                        <a:solidFill>
                          <a:schemeClr val="tx1"/>
                        </a:solidFill>
                        <a:latin typeface="Courier New" pitchFamily="49" charset="0"/>
                        <a:ea typeface="+mn-ea"/>
                        <a:cs typeface="Courier New" pitchFamily="49" charset="0"/>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r>
                        <a:rPr lang="en-US" sz="1600" kern="1200" baseline="0" dirty="0" smtClean="0">
                          <a:solidFill>
                            <a:schemeClr val="tx1"/>
                          </a:solidFill>
                          <a:latin typeface="Courier New" pitchFamily="49" charset="0"/>
                          <a:ea typeface="+mn-ea"/>
                          <a:cs typeface="Courier New" pitchFamily="49" charset="0"/>
                        </a:rPr>
                        <a:t>prod = num1 * num2;</a:t>
                      </a:r>
                    </a:p>
                    <a:p>
                      <a:r>
                        <a:rPr lang="en-US" sz="1600" kern="1200" baseline="0" dirty="0" smtClean="0">
                          <a:solidFill>
                            <a:schemeClr val="tx1"/>
                          </a:solidFill>
                          <a:latin typeface="+mn-lt"/>
                          <a:ea typeface="+mn-ea"/>
                          <a:cs typeface="+mn-cs"/>
                        </a:rPr>
                        <a:t>If </a:t>
                      </a:r>
                      <a:r>
                        <a:rPr lang="en-US" sz="1600" kern="1200" baseline="0" dirty="0" smtClean="0">
                          <a:solidFill>
                            <a:schemeClr val="tx1"/>
                          </a:solidFill>
                          <a:latin typeface="Courier New" pitchFamily="49" charset="0"/>
                          <a:ea typeface="+mn-ea"/>
                          <a:cs typeface="Courier New" pitchFamily="49" charset="0"/>
                        </a:rPr>
                        <a:t>num1</a:t>
                      </a:r>
                      <a:r>
                        <a:rPr lang="en-US" sz="1600" kern="1200" baseline="0" dirty="0" smtClean="0">
                          <a:solidFill>
                            <a:schemeClr val="tx1"/>
                          </a:solidFill>
                          <a:latin typeface="+mn-lt"/>
                          <a:ea typeface="+mn-ea"/>
                          <a:cs typeface="+mn-cs"/>
                        </a:rPr>
                        <a:t> is 10 and </a:t>
                      </a:r>
                      <a:r>
                        <a:rPr lang="en-US" sz="1600" kern="1200" baseline="0" dirty="0" smtClean="0">
                          <a:solidFill>
                            <a:schemeClr val="tx1"/>
                          </a:solidFill>
                          <a:latin typeface="Courier New" pitchFamily="49" charset="0"/>
                          <a:ea typeface="+mn-ea"/>
                          <a:cs typeface="Courier New" pitchFamily="49" charset="0"/>
                        </a:rPr>
                        <a:t>num2</a:t>
                      </a:r>
                      <a:r>
                        <a:rPr lang="en-US" sz="1600" kern="1200" baseline="0" dirty="0" smtClean="0">
                          <a:solidFill>
                            <a:schemeClr val="tx1"/>
                          </a:solidFill>
                          <a:latin typeface="+mn-lt"/>
                          <a:ea typeface="+mn-ea"/>
                          <a:cs typeface="+mn-cs"/>
                        </a:rPr>
                        <a:t> is 2, </a:t>
                      </a:r>
                      <a:r>
                        <a:rPr lang="en-US" sz="1600" kern="1200" baseline="0" dirty="0" smtClean="0">
                          <a:solidFill>
                            <a:schemeClr val="tx1"/>
                          </a:solidFill>
                          <a:latin typeface="Courier New" pitchFamily="49" charset="0"/>
                          <a:ea typeface="+mn-ea"/>
                          <a:cs typeface="Courier New" pitchFamily="49" charset="0"/>
                        </a:rPr>
                        <a:t>prod</a:t>
                      </a:r>
                      <a:r>
                        <a:rPr lang="en-US" sz="1600" kern="1200" baseline="0" dirty="0" smtClean="0">
                          <a:solidFill>
                            <a:schemeClr val="tx1"/>
                          </a:solidFill>
                          <a:latin typeface="+mn-lt"/>
                          <a:ea typeface="+mn-ea"/>
                          <a:cs typeface="+mn-cs"/>
                        </a:rPr>
                        <a:t> is 20.</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endParaRPr lang="en-US" sz="1600" kern="1200" baseline="0" dirty="0" smtClean="0">
                        <a:solidFill>
                          <a:schemeClr val="tx1"/>
                        </a:solidFill>
                        <a:latin typeface="+mn-lt"/>
                        <a:ea typeface="+mn-ea"/>
                        <a:cs typeface="+mn-cs"/>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r h="40368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r>
                        <a:rPr lang="en-US" sz="1600" kern="1200" baseline="0" dirty="0" smtClean="0">
                          <a:solidFill>
                            <a:schemeClr val="tx1"/>
                          </a:solidFill>
                          <a:latin typeface="+mn-lt"/>
                          <a:ea typeface="+mn-ea"/>
                          <a:cs typeface="+mn-cs"/>
                        </a:rPr>
                        <a:t>Division</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defRPr/>
                      </a:pPr>
                      <a:endParaRPr lang="en-US" sz="1600" kern="1200" baseline="0" dirty="0" smtClean="0">
                        <a:solidFill>
                          <a:schemeClr val="tx1"/>
                        </a:solidFill>
                        <a:latin typeface="Courier New" pitchFamily="49" charset="0"/>
                        <a:ea typeface="+mn-ea"/>
                        <a:cs typeface="Courier New" pitchFamily="49" charset="0"/>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latin typeface="Courier New" pitchFamily="49" charset="0"/>
                          <a:ea typeface="+mn-ea"/>
                          <a:cs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baseline="0" dirty="0" smtClean="0">
                        <a:solidFill>
                          <a:schemeClr val="tx1"/>
                        </a:solidFill>
                        <a:latin typeface="Courier New" pitchFamily="49" charset="0"/>
                        <a:ea typeface="+mn-ea"/>
                        <a:cs typeface="Courier New" pitchFamily="49" charset="0"/>
                      </a:endParaRP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r>
                        <a:rPr lang="en-US" sz="1600" kern="1200" baseline="0" dirty="0" smtClean="0">
                          <a:solidFill>
                            <a:schemeClr val="tx1"/>
                          </a:solidFill>
                          <a:latin typeface="Courier New" pitchFamily="49" charset="0"/>
                          <a:ea typeface="+mn-ea"/>
                          <a:cs typeface="Courier New" pitchFamily="49" charset="0"/>
                        </a:rPr>
                        <a:t>quot = num1 / num2;</a:t>
                      </a:r>
                    </a:p>
                    <a:p>
                      <a:r>
                        <a:rPr lang="en-US" sz="1600" kern="1200" baseline="0" dirty="0" smtClean="0">
                          <a:solidFill>
                            <a:schemeClr val="tx1"/>
                          </a:solidFill>
                          <a:latin typeface="+mn-lt"/>
                          <a:ea typeface="+mn-ea"/>
                          <a:cs typeface="+mn-cs"/>
                        </a:rPr>
                        <a:t>If </a:t>
                      </a:r>
                      <a:r>
                        <a:rPr lang="en-US" sz="1600" kern="1200" baseline="0" dirty="0" smtClean="0">
                          <a:solidFill>
                            <a:schemeClr val="tx1"/>
                          </a:solidFill>
                          <a:latin typeface="Courier New" pitchFamily="49" charset="0"/>
                          <a:ea typeface="+mn-ea"/>
                          <a:cs typeface="Courier New" pitchFamily="49" charset="0"/>
                        </a:rPr>
                        <a:t>num1</a:t>
                      </a:r>
                      <a:r>
                        <a:rPr lang="en-US" sz="1600" kern="1200" baseline="0" dirty="0" smtClean="0">
                          <a:solidFill>
                            <a:schemeClr val="tx1"/>
                          </a:solidFill>
                          <a:latin typeface="+mn-lt"/>
                          <a:ea typeface="+mn-ea"/>
                          <a:cs typeface="+mn-cs"/>
                        </a:rPr>
                        <a:t> is 31 and </a:t>
                      </a:r>
                      <a:r>
                        <a:rPr lang="en-US" sz="1600" kern="1200" baseline="0" dirty="0" smtClean="0">
                          <a:solidFill>
                            <a:schemeClr val="tx1"/>
                          </a:solidFill>
                          <a:latin typeface="Courier New" pitchFamily="49" charset="0"/>
                          <a:ea typeface="+mn-ea"/>
                          <a:cs typeface="Courier New" pitchFamily="49" charset="0"/>
                        </a:rPr>
                        <a:t>num2</a:t>
                      </a:r>
                      <a:r>
                        <a:rPr lang="en-US" sz="1600" kern="1200" baseline="0" dirty="0" smtClean="0">
                          <a:solidFill>
                            <a:schemeClr val="tx1"/>
                          </a:solidFill>
                          <a:latin typeface="+mn-lt"/>
                          <a:ea typeface="+mn-ea"/>
                          <a:cs typeface="+mn-cs"/>
                        </a:rPr>
                        <a:t> is 6, </a:t>
                      </a:r>
                      <a:r>
                        <a:rPr lang="en-US" sz="1600" kern="1200" baseline="0" dirty="0" smtClean="0">
                          <a:solidFill>
                            <a:schemeClr val="tx1"/>
                          </a:solidFill>
                          <a:latin typeface="Courier New" pitchFamily="49" charset="0"/>
                          <a:ea typeface="+mn-ea"/>
                          <a:cs typeface="Courier New" pitchFamily="49" charset="0"/>
                        </a:rPr>
                        <a:t>quot</a:t>
                      </a:r>
                      <a:r>
                        <a:rPr lang="en-US" sz="1600" kern="1200" baseline="0" dirty="0" smtClean="0">
                          <a:solidFill>
                            <a:schemeClr val="tx1"/>
                          </a:solidFill>
                          <a:latin typeface="+mn-lt"/>
                          <a:ea typeface="+mn-ea"/>
                          <a:cs typeface="+mn-cs"/>
                        </a:rPr>
                        <a:t> is 5.</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latin typeface="+mn-lt"/>
                          <a:ea typeface="+mn-ea"/>
                          <a:cs typeface="+mn-cs"/>
                        </a:rPr>
                        <a:t>Division by 0 returns an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latin typeface="+mn-lt"/>
                          <a:ea typeface="+mn-ea"/>
                          <a:cs typeface="+mn-cs"/>
                        </a:rPr>
                        <a:t> The remainder portion is discarded.</a:t>
                      </a:r>
                    </a:p>
                  </a:txBody>
                  <a:tcPr marL="73152" marR="73152" marT="73152" marB="7315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Increment and Decrement Operators (</a:t>
            </a:r>
            <a:r>
              <a:rPr lang="en-US" smtClean="0">
                <a:latin typeface="Courier New" pitchFamily="49" charset="0"/>
                <a:cs typeface="Courier New" pitchFamily="49" charset="0"/>
              </a:rPr>
              <a:t>++</a:t>
            </a:r>
            <a:r>
              <a:rPr lang="en-US" smtClean="0"/>
              <a:t> and </a:t>
            </a:r>
            <a:r>
              <a:rPr lang="en-US" smtClean="0">
                <a:latin typeface="Courier New" pitchFamily="49" charset="0"/>
                <a:cs typeface="Courier New" pitchFamily="49" charset="0"/>
              </a:rPr>
              <a:t>--</a:t>
            </a:r>
            <a:r>
              <a:rPr lang="en-US" smtClean="0"/>
              <a:t>)</a:t>
            </a:r>
          </a:p>
        </p:txBody>
      </p:sp>
      <p:sp>
        <p:nvSpPr>
          <p:cNvPr id="3" name="Content Placeholder 2"/>
          <p:cNvSpPr>
            <a:spLocks noGrp="1"/>
          </p:cNvSpPr>
          <p:nvPr>
            <p:ph idx="1"/>
          </p:nvPr>
        </p:nvSpPr>
        <p:spPr>
          <a:xfrm>
            <a:off x="609600" y="1447800"/>
            <a:ext cx="7918450" cy="3614738"/>
          </a:xfrm>
        </p:spPr>
        <p:txBody>
          <a:bodyPr/>
          <a:lstStyle/>
          <a:p>
            <a:pPr eaLnBrk="1" hangingPunct="1">
              <a:buFont typeface="Arial" charset="0"/>
              <a:buNone/>
              <a:defRPr/>
            </a:pPr>
            <a:r>
              <a:rPr lang="en-US" dirty="0" smtClean="0"/>
              <a:t>The long way:</a:t>
            </a:r>
          </a:p>
          <a:p>
            <a:pPr lvl="1" eaLnBrk="1" hangingPunct="1">
              <a:buFont typeface="Arial" charset="0"/>
              <a:buNone/>
              <a:defRPr/>
            </a:pPr>
            <a:r>
              <a:rPr lang="en-US" dirty="0" smtClean="0">
                <a:latin typeface="Courier New" pitchFamily="49" charset="0"/>
                <a:ea typeface="+mn-ea"/>
                <a:cs typeface="Courier New" pitchFamily="49" charset="0"/>
              </a:rPr>
              <a:t>age = age + 1;</a:t>
            </a:r>
          </a:p>
          <a:p>
            <a:pPr lvl="1" eaLnBrk="1" hangingPunct="1">
              <a:buFont typeface="Arial" charset="0"/>
              <a:buNone/>
              <a:defRPr/>
            </a:pPr>
            <a:r>
              <a:rPr lang="en-US" dirty="0" smtClean="0">
                <a:cs typeface="Courier New" pitchFamily="49" charset="0"/>
              </a:rPr>
              <a:t>or </a:t>
            </a:r>
          </a:p>
          <a:p>
            <a:pPr lvl="1" eaLnBrk="1" hangingPunct="1">
              <a:buFont typeface="Arial" charset="0"/>
              <a:buNone/>
              <a:defRPr/>
            </a:pPr>
            <a:r>
              <a:rPr lang="en-US" dirty="0" smtClean="0">
                <a:latin typeface="Courier New" pitchFamily="49" charset="0"/>
                <a:cs typeface="Courier New" pitchFamily="49" charset="0"/>
              </a:rPr>
              <a:t>count = count – 1;</a:t>
            </a:r>
          </a:p>
          <a:p>
            <a:pPr lvl="1" eaLnBrk="1" hangingPunct="1">
              <a:buFont typeface="Arial" charset="0"/>
              <a:buNone/>
              <a:defRPr/>
            </a:pPr>
            <a:endParaRPr lang="en-US" dirty="0" smtClean="0">
              <a:ea typeface="+mn-ea"/>
              <a:cs typeface="Courier New" pitchFamily="49" charset="0"/>
            </a:endParaRPr>
          </a:p>
          <a:p>
            <a:pPr lvl="1" eaLnBrk="1" hangingPunct="1">
              <a:buFont typeface="Arial" charset="0"/>
              <a:buNone/>
              <a:defRPr/>
            </a:pPr>
            <a:r>
              <a:rPr lang="en-US" dirty="0" smtClean="0">
                <a:ea typeface="+mn-ea"/>
                <a:cs typeface="Courier New" pitchFamily="49" charset="0"/>
              </a:rPr>
              <a:t>The short way:</a:t>
            </a:r>
          </a:p>
          <a:p>
            <a:pPr lvl="1" eaLnBrk="1" hangingPunct="1">
              <a:buFont typeface="Arial" charset="0"/>
              <a:buNone/>
              <a:defRPr/>
            </a:pPr>
            <a:r>
              <a:rPr lang="en-US" dirty="0" smtClean="0">
                <a:latin typeface="Courier New"/>
                <a:ea typeface="+mn-ea"/>
                <a:cs typeface="Courier New" pitchFamily="49" charset="0"/>
              </a:rPr>
              <a:t>age++;</a:t>
            </a:r>
          </a:p>
          <a:p>
            <a:pPr lvl="1" eaLnBrk="1" hangingPunct="1">
              <a:buFont typeface="Arial" charset="0"/>
              <a:buNone/>
              <a:defRPr/>
            </a:pPr>
            <a:r>
              <a:rPr lang="en-US" dirty="0" smtClean="0">
                <a:ea typeface="+mn-ea"/>
                <a:cs typeface="Courier New" pitchFamily="49" charset="0"/>
              </a:rPr>
              <a:t>or</a:t>
            </a:r>
          </a:p>
          <a:p>
            <a:pPr lvl="1" eaLnBrk="1" hangingPunct="1">
              <a:buFont typeface="Arial" charset="0"/>
              <a:buNone/>
              <a:defRPr/>
            </a:pPr>
            <a:r>
              <a:rPr lang="en-US" dirty="0" smtClean="0">
                <a:latin typeface="Courier New"/>
                <a:ea typeface="+mn-ea"/>
                <a:cs typeface="Courier New" pitchFamily="49" charset="0"/>
              </a:rPr>
              <a:t>count--;</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Objectives</a:t>
            </a:r>
          </a:p>
        </p:txBody>
      </p:sp>
      <p:sp>
        <p:nvSpPr>
          <p:cNvPr id="4099" name="Content Placeholder 2"/>
          <p:cNvSpPr>
            <a:spLocks noGrp="1"/>
          </p:cNvSpPr>
          <p:nvPr>
            <p:ph idx="1"/>
          </p:nvPr>
        </p:nvSpPr>
        <p:spPr>
          <a:xfrm>
            <a:off x="609600" y="1447800"/>
            <a:ext cx="7918450" cy="3614738"/>
          </a:xfrm>
        </p:spPr>
        <p:txBody>
          <a:bodyPr/>
          <a:lstStyle/>
          <a:p>
            <a:pPr eaLnBrk="1" hangingPunct="1"/>
            <a:r>
              <a:rPr lang="en-US" smtClean="0"/>
              <a:t>After completing this lesson, you should be able to:</a:t>
            </a:r>
          </a:p>
          <a:p>
            <a:pPr lvl="1" eaLnBrk="1" hangingPunct="1"/>
            <a:r>
              <a:rPr lang="en-US" smtClean="0"/>
              <a:t>Describe the purpose of a variable in the Java language</a:t>
            </a:r>
          </a:p>
          <a:p>
            <a:pPr lvl="1" eaLnBrk="1" hangingPunct="1"/>
            <a:r>
              <a:rPr lang="en-US" smtClean="0"/>
              <a:t>List and describe four data types</a:t>
            </a:r>
          </a:p>
          <a:p>
            <a:pPr lvl="1" eaLnBrk="1" hangingPunct="1"/>
            <a:r>
              <a:rPr lang="en-US" smtClean="0"/>
              <a:t>Declare and initialize </a:t>
            </a:r>
            <a:r>
              <a:rPr lang="en-US" smtClean="0">
                <a:latin typeface="Courier New" pitchFamily="49" charset="0"/>
                <a:cs typeface="Courier New" pitchFamily="49" charset="0"/>
              </a:rPr>
              <a:t>String</a:t>
            </a:r>
            <a:r>
              <a:rPr lang="en-US" smtClean="0"/>
              <a:t> variables</a:t>
            </a:r>
          </a:p>
          <a:p>
            <a:pPr lvl="1" eaLnBrk="1" hangingPunct="1"/>
            <a:r>
              <a:rPr lang="en-US" smtClean="0"/>
              <a:t>Concatenate </a:t>
            </a:r>
            <a:r>
              <a:rPr lang="en-US" smtClean="0">
                <a:latin typeface="Courier New" pitchFamily="49" charset="0"/>
                <a:cs typeface="Courier New" pitchFamily="49" charset="0"/>
              </a:rPr>
              <a:t>String</a:t>
            </a:r>
            <a:r>
              <a:rPr lang="en-US" smtClean="0"/>
              <a:t> variables with the '+' operator</a:t>
            </a:r>
          </a:p>
          <a:p>
            <a:pPr lvl="1" eaLnBrk="1" hangingPunct="1"/>
            <a:r>
              <a:rPr lang="en-US" smtClean="0"/>
              <a:t>Make variable assignments </a:t>
            </a:r>
          </a:p>
          <a:p>
            <a:pPr lvl="1" eaLnBrk="1" hangingPunct="1"/>
            <a:r>
              <a:rPr lang="en-US" smtClean="0"/>
              <a:t>Declare and initialize </a:t>
            </a:r>
            <a:r>
              <a:rPr lang="en-US" smtClean="0">
                <a:latin typeface="Courier New" pitchFamily="49" charset="0"/>
                <a:cs typeface="Courier New" pitchFamily="49" charset="0"/>
              </a:rPr>
              <a:t>int</a:t>
            </a:r>
            <a:r>
              <a:rPr lang="en-US" smtClean="0"/>
              <a:t> and </a:t>
            </a:r>
            <a:r>
              <a:rPr lang="en-US" smtClean="0">
                <a:latin typeface="Courier New" pitchFamily="49" charset="0"/>
                <a:cs typeface="Courier New" pitchFamily="49" charset="0"/>
              </a:rPr>
              <a:t>double</a:t>
            </a:r>
            <a:r>
              <a:rPr lang="en-US" smtClean="0"/>
              <a:t> variables</a:t>
            </a:r>
          </a:p>
          <a:p>
            <a:pPr lvl="1" eaLnBrk="1" hangingPunct="1"/>
            <a:r>
              <a:rPr lang="en-US" smtClean="0"/>
              <a:t>Modify variable values by using numeric operators</a:t>
            </a:r>
          </a:p>
          <a:p>
            <a:pPr lvl="1" eaLnBrk="1" hangingPunct="1"/>
            <a:r>
              <a:rPr lang="en-US" smtClean="0"/>
              <a:t>Override default operator precedence using ( )</a:t>
            </a:r>
          </a:p>
        </p:txBody>
      </p:sp>
      <p:pic>
        <p:nvPicPr>
          <p:cNvPr id="4100" name="Picture 4" descr="Duke-with-Dart.gif"/>
          <p:cNvPicPr>
            <a:picLocks noChangeAspect="1"/>
          </p:cNvPicPr>
          <p:nvPr/>
        </p:nvPicPr>
        <p:blipFill>
          <a:blip r:embed="rId4" cstate="print"/>
          <a:srcRect/>
          <a:stretch>
            <a:fillRect/>
          </a:stretch>
        </p:blipFill>
        <p:spPr bwMode="auto">
          <a:xfrm>
            <a:off x="5092700" y="5040313"/>
            <a:ext cx="3613150" cy="12795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Operator Precedence</a:t>
            </a:r>
          </a:p>
        </p:txBody>
      </p:sp>
      <p:sp>
        <p:nvSpPr>
          <p:cNvPr id="22531" name="Content Placeholder 2"/>
          <p:cNvSpPr>
            <a:spLocks noGrp="1"/>
          </p:cNvSpPr>
          <p:nvPr>
            <p:ph idx="1"/>
          </p:nvPr>
        </p:nvSpPr>
        <p:spPr>
          <a:xfrm>
            <a:off x="609600" y="1447800"/>
            <a:ext cx="7918450" cy="1176338"/>
          </a:xfrm>
        </p:spPr>
        <p:txBody>
          <a:bodyPr/>
          <a:lstStyle/>
          <a:p>
            <a:pPr marL="0" indent="0" eaLnBrk="1" hangingPunct="1"/>
            <a:r>
              <a:rPr lang="en-US" smtClean="0"/>
              <a:t>Here is an example of the need for rules of precedence.</a:t>
            </a:r>
          </a:p>
          <a:p>
            <a:pPr marL="0" indent="0" eaLnBrk="1" hangingPunct="1"/>
            <a:r>
              <a:rPr lang="en-US" smtClean="0"/>
              <a:t>Is the answer to the following problem 34 or 9?</a:t>
            </a:r>
          </a:p>
          <a:p>
            <a:pPr lvl="1" eaLnBrk="1" hangingPunct="1">
              <a:buFont typeface="Arial" pitchFamily="34" charset="0"/>
              <a:buNone/>
            </a:pPr>
            <a:r>
              <a:rPr lang="en-US" smtClean="0">
                <a:latin typeface="Courier New" pitchFamily="49" charset="0"/>
                <a:cs typeface="Courier New" pitchFamily="49" charset="0"/>
              </a:rPr>
              <a:t>int c = 25 - 5 * 4 / 2 - 10 + 4;</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Operator Precedence</a:t>
            </a:r>
          </a:p>
        </p:txBody>
      </p:sp>
      <p:sp>
        <p:nvSpPr>
          <p:cNvPr id="23555" name="Content Placeholder 2"/>
          <p:cNvSpPr>
            <a:spLocks noGrp="1"/>
          </p:cNvSpPr>
          <p:nvPr>
            <p:ph idx="1"/>
          </p:nvPr>
        </p:nvSpPr>
        <p:spPr>
          <a:xfrm>
            <a:off x="609600" y="1447800"/>
            <a:ext cx="7918450" cy="2667000"/>
          </a:xfrm>
        </p:spPr>
        <p:txBody>
          <a:bodyPr/>
          <a:lstStyle/>
          <a:p>
            <a:r>
              <a:rPr lang="en-US" smtClean="0"/>
              <a:t>Rules of precedence:</a:t>
            </a:r>
          </a:p>
          <a:p>
            <a:pPr lvl="1">
              <a:buFont typeface="Arial" pitchFamily="34" charset="0"/>
              <a:buAutoNum type="arabicPeriod"/>
            </a:pPr>
            <a:r>
              <a:rPr lang="en-US" smtClean="0"/>
              <a:t>Operators within a pair of parentheses</a:t>
            </a:r>
          </a:p>
          <a:p>
            <a:pPr lvl="1">
              <a:buFont typeface="Arial" pitchFamily="34" charset="0"/>
              <a:buAutoNum type="arabicPeriod"/>
            </a:pPr>
            <a:r>
              <a:rPr lang="en-US" smtClean="0"/>
              <a:t>Increment and decrement operators (++ or --)</a:t>
            </a:r>
          </a:p>
          <a:p>
            <a:pPr lvl="1">
              <a:buFont typeface="Arial" pitchFamily="34" charset="0"/>
              <a:buAutoNum type="arabicPeriod"/>
            </a:pPr>
            <a:r>
              <a:rPr lang="en-US" smtClean="0"/>
              <a:t>Multiplication and division operators, evaluated from left to right</a:t>
            </a:r>
          </a:p>
          <a:p>
            <a:pPr lvl="1">
              <a:buFont typeface="Arial" pitchFamily="34" charset="0"/>
              <a:buAutoNum type="arabicPeriod"/>
            </a:pPr>
            <a:r>
              <a:rPr lang="en-US" smtClean="0"/>
              <a:t>Addition and subtraction operators, evaluated from left to right</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ChangeArrowheads="1"/>
          </p:cNvSpPr>
          <p:nvPr/>
        </p:nvSpPr>
        <p:spPr bwMode="auto">
          <a:xfrm>
            <a:off x="609600" y="1828800"/>
            <a:ext cx="7924800" cy="19812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24579" name="Title 1"/>
          <p:cNvSpPr>
            <a:spLocks noGrp="1"/>
          </p:cNvSpPr>
          <p:nvPr>
            <p:ph type="title"/>
          </p:nvPr>
        </p:nvSpPr>
        <p:spPr/>
        <p:txBody>
          <a:bodyPr/>
          <a:lstStyle/>
          <a:p>
            <a:pPr eaLnBrk="1" hangingPunct="1"/>
            <a:r>
              <a:rPr lang="en-US" smtClean="0"/>
              <a:t>Using Parentheses</a:t>
            </a:r>
          </a:p>
        </p:txBody>
      </p:sp>
      <p:sp>
        <p:nvSpPr>
          <p:cNvPr id="24580" name="Content Placeholder 2"/>
          <p:cNvSpPr>
            <a:spLocks noGrp="1"/>
          </p:cNvSpPr>
          <p:nvPr>
            <p:ph idx="1"/>
          </p:nvPr>
        </p:nvSpPr>
        <p:spPr>
          <a:xfrm>
            <a:off x="609600" y="1447800"/>
            <a:ext cx="7918450" cy="2359025"/>
          </a:xfrm>
        </p:spPr>
        <p:txBody>
          <a:bodyPr/>
          <a:lstStyle/>
          <a:p>
            <a:pPr eaLnBrk="1" hangingPunct="1"/>
            <a:r>
              <a:rPr lang="en-US" smtClean="0"/>
              <a:t>Examples:</a:t>
            </a:r>
          </a:p>
          <a:p>
            <a:pPr lvl="1" eaLnBrk="1" hangingPunct="1">
              <a:buFont typeface="Arial" pitchFamily="34" charset="0"/>
              <a:buNone/>
            </a:pPr>
            <a:r>
              <a:rPr lang="en-US" sz="1800" smtClean="0">
                <a:latin typeface="Courier New" pitchFamily="49" charset="0"/>
                <a:cs typeface="Courier New" pitchFamily="49" charset="0"/>
              </a:rPr>
              <a:t>int c = (((25 - 5) * 4) / (2 - 10)) + 4;</a:t>
            </a:r>
          </a:p>
          <a:p>
            <a:pPr lvl="1" eaLnBrk="1" hangingPunct="1">
              <a:buFont typeface="Arial" pitchFamily="34" charset="0"/>
              <a:buNone/>
            </a:pPr>
            <a:r>
              <a:rPr lang="en-US" sz="1800" smtClean="0">
                <a:latin typeface="Courier New" pitchFamily="49" charset="0"/>
                <a:cs typeface="Courier New" pitchFamily="49" charset="0"/>
              </a:rPr>
              <a:t>int c = ((20 * 4) / (2 - 10)) + 4;</a:t>
            </a:r>
          </a:p>
          <a:p>
            <a:pPr lvl="1" eaLnBrk="1" hangingPunct="1">
              <a:buFont typeface="Arial" pitchFamily="34" charset="0"/>
              <a:buNone/>
            </a:pPr>
            <a:r>
              <a:rPr lang="en-US" sz="1800" smtClean="0">
                <a:latin typeface="Courier New" pitchFamily="49" charset="0"/>
                <a:cs typeface="Courier New" pitchFamily="49" charset="0"/>
              </a:rPr>
              <a:t>int c = (80 / (2 - 10)) + 4;</a:t>
            </a:r>
          </a:p>
          <a:p>
            <a:pPr lvl="1" eaLnBrk="1" hangingPunct="1">
              <a:buFont typeface="Arial" pitchFamily="34" charset="0"/>
              <a:buNone/>
            </a:pPr>
            <a:r>
              <a:rPr lang="en-US" sz="1800" smtClean="0">
                <a:latin typeface="Courier New" pitchFamily="49" charset="0"/>
                <a:cs typeface="Courier New" pitchFamily="49" charset="0"/>
              </a:rPr>
              <a:t>int c = (80 / -8) + 4;</a:t>
            </a:r>
          </a:p>
          <a:p>
            <a:pPr lvl="1" eaLnBrk="1" hangingPunct="1">
              <a:buFont typeface="Arial" pitchFamily="34" charset="0"/>
              <a:buNone/>
            </a:pPr>
            <a:r>
              <a:rPr lang="en-US" sz="1800" smtClean="0">
                <a:latin typeface="Courier New" pitchFamily="49" charset="0"/>
                <a:cs typeface="Courier New" pitchFamily="49" charset="0"/>
              </a:rPr>
              <a:t>int c = -10 + 4;</a:t>
            </a:r>
          </a:p>
          <a:p>
            <a:pPr lvl="1" eaLnBrk="1" hangingPunct="1">
              <a:buFont typeface="Arial" pitchFamily="34" charset="0"/>
              <a:buNone/>
            </a:pPr>
            <a:r>
              <a:rPr lang="en-US" sz="1800" smtClean="0">
                <a:latin typeface="Courier New" pitchFamily="49" charset="0"/>
                <a:cs typeface="Courier New" pitchFamily="49" charset="0"/>
              </a:rPr>
              <a:t>int c = -6;</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7"/>
          <p:cNvSpPr>
            <a:spLocks noGrp="1" noChangeArrowheads="1"/>
          </p:cNvSpPr>
          <p:nvPr>
            <p:ph type="title"/>
          </p:nvPr>
        </p:nvSpPr>
        <p:spPr/>
        <p:txBody>
          <a:bodyPr/>
          <a:lstStyle/>
          <a:p>
            <a:pPr eaLnBrk="1" hangingPunct="1"/>
            <a:r>
              <a:rPr lang="en-US" smtClean="0"/>
              <a:t>Exercise 4-2: Using and Manipulating Numbers </a:t>
            </a:r>
            <a:br>
              <a:rPr lang="en-US" smtClean="0"/>
            </a:br>
            <a:endParaRPr lang="en-US" smtClean="0"/>
          </a:p>
        </p:txBody>
      </p:sp>
      <p:sp>
        <p:nvSpPr>
          <p:cNvPr id="25603" name="Rectangle 18"/>
          <p:cNvSpPr>
            <a:spLocks noGrp="1" noChangeArrowheads="1"/>
          </p:cNvSpPr>
          <p:nvPr>
            <p:ph idx="1"/>
          </p:nvPr>
        </p:nvSpPr>
        <p:spPr>
          <a:xfrm>
            <a:off x="609600" y="1447800"/>
            <a:ext cx="7918450" cy="703263"/>
          </a:xfrm>
        </p:spPr>
        <p:txBody>
          <a:bodyPr/>
          <a:lstStyle/>
          <a:p>
            <a:pPr eaLnBrk="1" hangingPunct="1"/>
            <a:r>
              <a:rPr lang="en-US" smtClean="0"/>
              <a:t>In this exercise, you declare, initialize, and concatenate </a:t>
            </a:r>
            <a:r>
              <a:rPr lang="en-US" smtClean="0">
                <a:latin typeface="Courier New" pitchFamily="49" charset="0"/>
                <a:cs typeface="Courier New" pitchFamily="49" charset="0"/>
              </a:rPr>
              <a:t>String</a:t>
            </a:r>
            <a:r>
              <a:rPr lang="en-US" smtClean="0"/>
              <a:t> variables and literals. </a:t>
            </a:r>
          </a:p>
        </p:txBody>
      </p:sp>
      <p:pic>
        <p:nvPicPr>
          <p:cNvPr id="25604" name="Picture 4" descr="dukeTreadmill.png"/>
          <p:cNvPicPr>
            <a:picLocks noChangeAspect="1"/>
          </p:cNvPicPr>
          <p:nvPr/>
        </p:nvPicPr>
        <p:blipFill>
          <a:blip r:embed="rId4" cstate="print"/>
          <a:srcRect/>
          <a:stretch>
            <a:fillRect/>
          </a:stretch>
        </p:blipFill>
        <p:spPr bwMode="auto">
          <a:xfrm>
            <a:off x="6934200" y="4191000"/>
            <a:ext cx="1851025" cy="1876425"/>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4"/>
          <p:cNvSpPr>
            <a:spLocks noGrp="1" noChangeArrowheads="1"/>
          </p:cNvSpPr>
          <p:nvPr>
            <p:ph type="title"/>
          </p:nvPr>
        </p:nvSpPr>
        <p:spPr/>
        <p:txBody>
          <a:bodyPr/>
          <a:lstStyle/>
          <a:p>
            <a:pPr eaLnBrk="1" hangingPunct="1"/>
            <a:r>
              <a:rPr lang="en-US" smtClean="0"/>
              <a:t>Quiz</a:t>
            </a:r>
          </a:p>
        </p:txBody>
      </p:sp>
      <p:sp>
        <p:nvSpPr>
          <p:cNvPr id="26627" name="Rectangle 1035"/>
          <p:cNvSpPr>
            <a:spLocks noGrp="1" noChangeArrowheads="1"/>
          </p:cNvSpPr>
          <p:nvPr>
            <p:ph idx="1"/>
          </p:nvPr>
        </p:nvSpPr>
        <p:spPr>
          <a:xfrm>
            <a:off x="609600" y="1447800"/>
            <a:ext cx="7918450" cy="2801938"/>
          </a:xfrm>
        </p:spPr>
        <p:txBody>
          <a:bodyPr/>
          <a:lstStyle/>
          <a:p>
            <a:pPr eaLnBrk="1" hangingPunct="1"/>
            <a:r>
              <a:rPr lang="en-US" smtClean="0"/>
              <a:t>Which of the following statements are correct Java code?</a:t>
            </a:r>
          </a:p>
          <a:p>
            <a:pPr marL="566738" lvl="1" indent="-449263" eaLnBrk="1" hangingPunct="1">
              <a:buFont typeface="Arial" pitchFamily="34" charset="0"/>
              <a:buAutoNum type="alphaLcPeriod"/>
            </a:pPr>
            <a:r>
              <a:rPr lang="en-US" smtClean="0">
                <a:latin typeface="Courier New" pitchFamily="49" charset="0"/>
              </a:rPr>
              <a:t>int count = 11.4;</a:t>
            </a:r>
            <a:endParaRPr lang="en-US" smtClean="0"/>
          </a:p>
          <a:p>
            <a:pPr marL="566738" lvl="1" indent="-449263" eaLnBrk="1" hangingPunct="1">
              <a:buFont typeface="Arial" pitchFamily="34" charset="0"/>
              <a:buAutoNum type="alphaLcPeriod"/>
            </a:pPr>
            <a:r>
              <a:rPr lang="en-US" smtClean="0">
                <a:latin typeface="Courier New" pitchFamily="49" charset="0"/>
                <a:cs typeface="Courier New" pitchFamily="49" charset="0"/>
              </a:rPr>
              <a:t>double amount = 11.05;</a:t>
            </a:r>
            <a:endParaRPr lang="en-US" smtClean="0"/>
          </a:p>
          <a:p>
            <a:pPr marL="566738" lvl="1" indent="-449263" eaLnBrk="1" hangingPunct="1">
              <a:buFont typeface="Arial" pitchFamily="34" charset="0"/>
              <a:buAutoNum type="alphaLcPeriod"/>
            </a:pPr>
            <a:r>
              <a:rPr lang="en-US" smtClean="0">
                <a:latin typeface="Courier New" pitchFamily="49" charset="0"/>
              </a:rPr>
              <a:t>int cost = 133_452_667;</a:t>
            </a:r>
          </a:p>
          <a:p>
            <a:pPr marL="566738" lvl="1" indent="-449263" eaLnBrk="1" hangingPunct="1">
              <a:buFont typeface="Arial" pitchFamily="34" charset="0"/>
              <a:buAutoNum type="alphaLcPeriod"/>
            </a:pPr>
            <a:r>
              <a:rPr lang="en-US" smtClean="0">
                <a:latin typeface="Courier New" pitchFamily="49" charset="0"/>
                <a:cs typeface="Courier New" pitchFamily="49" charset="0"/>
              </a:rPr>
              <a:t>double total = 1.05 * amount;</a:t>
            </a:r>
            <a:endParaRPr lang="en-US" smtClean="0"/>
          </a:p>
          <a:p>
            <a:pPr marL="566738" lvl="1" indent="-449263" eaLnBrk="1" hangingPunct="1">
              <a:buFont typeface="Arial" pitchFamily="34" charset="0"/>
              <a:buNone/>
            </a:pPr>
            <a:endParaRPr lang="en-US" smtClean="0"/>
          </a:p>
          <a:p>
            <a:pPr marL="566738" lvl="1" indent="-449263" eaLnBrk="1" hangingPunct="1">
              <a:buFont typeface="Arial" pitchFamily="34" charset="0"/>
              <a:buAutoNum type="alphaLcPeriod"/>
            </a:pPr>
            <a:endParaRPr lang="en-US" smtClean="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4"/>
          <p:cNvSpPr>
            <a:spLocks noGrp="1" noChangeArrowheads="1"/>
          </p:cNvSpPr>
          <p:nvPr>
            <p:ph type="title"/>
          </p:nvPr>
        </p:nvSpPr>
        <p:spPr/>
        <p:txBody>
          <a:bodyPr/>
          <a:lstStyle/>
          <a:p>
            <a:pPr eaLnBrk="1" hangingPunct="1"/>
            <a:r>
              <a:rPr lang="en-US" smtClean="0"/>
              <a:t>Quiz</a:t>
            </a:r>
          </a:p>
        </p:txBody>
      </p:sp>
      <p:sp>
        <p:nvSpPr>
          <p:cNvPr id="27651" name="Rectangle 1035"/>
          <p:cNvSpPr>
            <a:spLocks noGrp="1" noChangeArrowheads="1"/>
          </p:cNvSpPr>
          <p:nvPr>
            <p:ph idx="1"/>
          </p:nvPr>
        </p:nvSpPr>
        <p:spPr>
          <a:xfrm>
            <a:off x="609600" y="1447800"/>
            <a:ext cx="7918450" cy="4408488"/>
          </a:xfrm>
        </p:spPr>
        <p:txBody>
          <a:bodyPr/>
          <a:lstStyle/>
          <a:p>
            <a:pPr eaLnBrk="1" hangingPunct="1"/>
            <a:r>
              <a:rPr lang="en-US" smtClean="0"/>
              <a:t>Given:</a:t>
            </a:r>
          </a:p>
          <a:p>
            <a:pPr lvl="2" eaLnBrk="1" hangingPunct="1">
              <a:buFont typeface="Arial" pitchFamily="34" charset="0"/>
              <a:buNone/>
            </a:pPr>
            <a:r>
              <a:rPr lang="en-US" smtClean="0">
                <a:latin typeface="Courier New" pitchFamily="49" charset="0"/>
              </a:rPr>
              <a:t>String name = "Bob";</a:t>
            </a:r>
          </a:p>
          <a:p>
            <a:pPr lvl="2" eaLnBrk="1" hangingPunct="1">
              <a:buFont typeface="Arial" pitchFamily="34" charset="0"/>
              <a:buNone/>
            </a:pPr>
            <a:r>
              <a:rPr lang="en-US" smtClean="0">
                <a:latin typeface="Courier New" pitchFamily="49" charset="0"/>
              </a:rPr>
              <a:t>String msg;</a:t>
            </a:r>
          </a:p>
          <a:p>
            <a:pPr lvl="2" eaLnBrk="1" hangingPunct="1">
              <a:buFont typeface="Arial" pitchFamily="34" charset="0"/>
              <a:buNone/>
            </a:pPr>
            <a:r>
              <a:rPr lang="en-US" smtClean="0">
                <a:latin typeface="Courier New" pitchFamily="49" charset="0"/>
              </a:rPr>
              <a:t>int num = 3;</a:t>
            </a:r>
            <a:r>
              <a:rPr lang="en-US" smtClean="0"/>
              <a:t> </a:t>
            </a:r>
          </a:p>
          <a:p>
            <a:pPr eaLnBrk="1" hangingPunct="1"/>
            <a:r>
              <a:rPr lang="en-US" smtClean="0"/>
              <a:t>Which of the following statements correctly assigns the value “Bob wrote 3 Java programs.” to the msg variable?</a:t>
            </a:r>
          </a:p>
          <a:p>
            <a:pPr marL="566738" lvl="1" indent="-449263" eaLnBrk="1" hangingPunct="1">
              <a:buFont typeface="Arial" pitchFamily="34" charset="0"/>
              <a:buAutoNum type="alphaLcPeriod"/>
            </a:pPr>
            <a:r>
              <a:rPr lang="en-US" sz="2000" smtClean="0">
                <a:latin typeface="Courier New" pitchFamily="49" charset="0"/>
                <a:cs typeface="Courier New" pitchFamily="49" charset="0"/>
              </a:rPr>
              <a:t>msg = name + " wrote " + num " Java programs.";</a:t>
            </a:r>
            <a:endParaRPr lang="en-US" sz="2000" smtClean="0">
              <a:latin typeface="Courier New" pitchFamily="49" charset="0"/>
            </a:endParaRPr>
          </a:p>
          <a:p>
            <a:pPr marL="566738" lvl="1" indent="-449263" eaLnBrk="1" hangingPunct="1">
              <a:buFont typeface="Arial" pitchFamily="34" charset="0"/>
              <a:buAutoNum type="alphaLcPeriod"/>
            </a:pPr>
            <a:r>
              <a:rPr lang="en-US" sz="2000" smtClean="0">
                <a:latin typeface="Courier New" pitchFamily="49" charset="0"/>
              </a:rPr>
              <a:t>msg = name + " wrote " + 3 + " Java programs.";</a:t>
            </a:r>
          </a:p>
          <a:p>
            <a:pPr marL="566738" lvl="1" indent="-449263" eaLnBrk="1" hangingPunct="1">
              <a:buFont typeface="Arial" pitchFamily="34" charset="0"/>
              <a:buAutoNum type="alphaLcPeriod"/>
            </a:pPr>
            <a:r>
              <a:rPr lang="en-US" sz="2000" smtClean="0">
                <a:latin typeface="Courier New" pitchFamily="49" charset="0"/>
              </a:rPr>
              <a:t>msg = "Bob wrote "+ (2+1) + " Java programs.";</a:t>
            </a:r>
            <a:endParaRPr lang="en-US" sz="2000" smtClean="0"/>
          </a:p>
          <a:p>
            <a:pPr marL="566738" lvl="1" indent="-449263" eaLnBrk="1" hangingPunct="1">
              <a:buFont typeface="Arial" pitchFamily="34" charset="0"/>
              <a:buAutoNum type="alphaLcPeriod"/>
            </a:pPr>
            <a:r>
              <a:rPr lang="en-US" sz="2000" smtClean="0">
                <a:latin typeface="Courier New" pitchFamily="49" charset="0"/>
                <a:cs typeface="Courier New" pitchFamily="49" charset="0"/>
              </a:rPr>
              <a:t>msg = name + " wrote " + 2+1 + " Java programs.";</a:t>
            </a:r>
            <a:endParaRPr lang="en-US" sz="2000" smtClean="0"/>
          </a:p>
          <a:p>
            <a:pPr marL="566738" lvl="1" indent="-449263" eaLnBrk="1" hangingPunct="1">
              <a:buFont typeface="Arial" pitchFamily="34" charset="0"/>
              <a:buNone/>
            </a:pPr>
            <a:endParaRPr lang="en-US"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2"/>
          <p:cNvSpPr>
            <a:spLocks noGrp="1" noChangeArrowheads="1"/>
          </p:cNvSpPr>
          <p:nvPr>
            <p:ph type="title"/>
          </p:nvPr>
        </p:nvSpPr>
        <p:spPr/>
        <p:txBody>
          <a:bodyPr/>
          <a:lstStyle/>
          <a:p>
            <a:pPr eaLnBrk="1" hangingPunct="1"/>
            <a:r>
              <a:rPr lang="en-US" smtClean="0"/>
              <a:t>Summary</a:t>
            </a:r>
          </a:p>
        </p:txBody>
      </p:sp>
      <p:sp>
        <p:nvSpPr>
          <p:cNvPr id="28675" name="Rectangle 13"/>
          <p:cNvSpPr>
            <a:spLocks noGrp="1" noChangeArrowheads="1"/>
          </p:cNvSpPr>
          <p:nvPr>
            <p:ph idx="1"/>
          </p:nvPr>
        </p:nvSpPr>
        <p:spPr>
          <a:xfrm>
            <a:off x="609600" y="1447800"/>
            <a:ext cx="7918450" cy="3614738"/>
          </a:xfrm>
        </p:spPr>
        <p:txBody>
          <a:bodyPr/>
          <a:lstStyle/>
          <a:p>
            <a:pPr eaLnBrk="1" hangingPunct="1"/>
            <a:r>
              <a:rPr lang="en-US" smtClean="0"/>
              <a:t>In this lesson, you should have learned how to:</a:t>
            </a:r>
          </a:p>
          <a:p>
            <a:pPr lvl="1" eaLnBrk="1" hangingPunct="1"/>
            <a:r>
              <a:rPr lang="en-US" smtClean="0"/>
              <a:t>Describe the purpose of a variable in the Java language</a:t>
            </a:r>
          </a:p>
          <a:p>
            <a:pPr lvl="1" eaLnBrk="1" hangingPunct="1"/>
            <a:r>
              <a:rPr lang="en-US" smtClean="0"/>
              <a:t>List and describe four data types</a:t>
            </a:r>
          </a:p>
          <a:p>
            <a:pPr lvl="1" eaLnBrk="1" hangingPunct="1"/>
            <a:r>
              <a:rPr lang="en-US" smtClean="0"/>
              <a:t>Declare and initialize </a:t>
            </a:r>
            <a:r>
              <a:rPr lang="en-US" smtClean="0">
                <a:latin typeface="Courier New" pitchFamily="49" charset="0"/>
                <a:cs typeface="Courier New" pitchFamily="49" charset="0"/>
              </a:rPr>
              <a:t>String</a:t>
            </a:r>
            <a:r>
              <a:rPr lang="en-US" smtClean="0"/>
              <a:t> variables</a:t>
            </a:r>
          </a:p>
          <a:p>
            <a:pPr lvl="1" eaLnBrk="1" hangingPunct="1"/>
            <a:r>
              <a:rPr lang="en-US" smtClean="0"/>
              <a:t>Concatenate </a:t>
            </a:r>
            <a:r>
              <a:rPr lang="en-US" smtClean="0">
                <a:latin typeface="Courier New" pitchFamily="49" charset="0"/>
                <a:cs typeface="Courier New" pitchFamily="49" charset="0"/>
              </a:rPr>
              <a:t>String</a:t>
            </a:r>
            <a:r>
              <a:rPr lang="en-US" smtClean="0"/>
              <a:t> variables with the '+' operator</a:t>
            </a:r>
          </a:p>
          <a:p>
            <a:pPr lvl="1" eaLnBrk="1" hangingPunct="1"/>
            <a:r>
              <a:rPr lang="en-US" smtClean="0"/>
              <a:t>Make variable assignments </a:t>
            </a:r>
          </a:p>
          <a:p>
            <a:pPr lvl="1" eaLnBrk="1" hangingPunct="1"/>
            <a:r>
              <a:rPr lang="en-US" smtClean="0"/>
              <a:t>Declare and initialize </a:t>
            </a:r>
            <a:r>
              <a:rPr lang="en-US" smtClean="0">
                <a:latin typeface="Courier New" pitchFamily="49" charset="0"/>
              </a:rPr>
              <a:t>int</a:t>
            </a:r>
            <a:r>
              <a:rPr lang="en-US" smtClean="0"/>
              <a:t> and </a:t>
            </a:r>
            <a:r>
              <a:rPr lang="en-US" smtClean="0">
                <a:latin typeface="Courier New" pitchFamily="49" charset="0"/>
              </a:rPr>
              <a:t>double</a:t>
            </a:r>
            <a:r>
              <a:rPr lang="en-US" smtClean="0"/>
              <a:t> variables</a:t>
            </a:r>
          </a:p>
          <a:p>
            <a:pPr lvl="1" eaLnBrk="1" hangingPunct="1"/>
            <a:r>
              <a:rPr lang="en-US" smtClean="0"/>
              <a:t>Modify numeric values by using operators</a:t>
            </a:r>
          </a:p>
          <a:p>
            <a:pPr lvl="1" eaLnBrk="1" hangingPunct="1"/>
            <a:r>
              <a:rPr lang="en-US" smtClean="0"/>
              <a:t>Override default operator precedence using ( )</a:t>
            </a:r>
          </a:p>
        </p:txBody>
      </p:sp>
      <p:pic>
        <p:nvPicPr>
          <p:cNvPr id="28676" name="Picture 4" descr="Duke-Summary.gif"/>
          <p:cNvPicPr>
            <a:picLocks noChangeAspect="1"/>
          </p:cNvPicPr>
          <p:nvPr/>
        </p:nvPicPr>
        <p:blipFill>
          <a:blip r:embed="rId4" cstate="print"/>
          <a:srcRect/>
          <a:stretch>
            <a:fillRect/>
          </a:stretch>
        </p:blipFill>
        <p:spPr bwMode="auto">
          <a:xfrm>
            <a:off x="6992938" y="4832350"/>
            <a:ext cx="2074862" cy="1492250"/>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Topics</a:t>
            </a:r>
          </a:p>
        </p:txBody>
      </p:sp>
      <p:sp>
        <p:nvSpPr>
          <p:cNvPr id="5123" name="Content Placeholder 2"/>
          <p:cNvSpPr>
            <a:spLocks noGrp="1"/>
          </p:cNvSpPr>
          <p:nvPr>
            <p:ph idx="1"/>
          </p:nvPr>
        </p:nvSpPr>
        <p:spPr>
          <a:xfrm>
            <a:off x="609600" y="1447800"/>
            <a:ext cx="7918450" cy="1582738"/>
          </a:xfrm>
        </p:spPr>
        <p:txBody>
          <a:bodyPr/>
          <a:lstStyle/>
          <a:p>
            <a:pPr lvl="1" eaLnBrk="1" hangingPunct="1">
              <a:buFont typeface="Arial" charset="0"/>
              <a:buChar char="•"/>
              <a:defRPr/>
            </a:pPr>
            <a:r>
              <a:rPr lang="en-US" dirty="0" smtClean="0"/>
              <a:t>Introducing variables</a:t>
            </a:r>
          </a:p>
          <a:p>
            <a:pPr lvl="1" eaLnBrk="1" hangingPunct="1">
              <a:buClr>
                <a:schemeClr val="bg1">
                  <a:lumMod val="50000"/>
                </a:schemeClr>
              </a:buClr>
              <a:buFont typeface="Arial" charset="0"/>
              <a:buChar char="•"/>
              <a:defRPr/>
            </a:pPr>
            <a:r>
              <a:rPr lang="en-US" dirty="0" smtClean="0">
                <a:solidFill>
                  <a:schemeClr val="bg1">
                    <a:lumMod val="50000"/>
                  </a:schemeClr>
                </a:solidFill>
              </a:rPr>
              <a:t>Working with </a:t>
            </a:r>
            <a:r>
              <a:rPr lang="en-US" dirty="0" smtClean="0">
                <a:solidFill>
                  <a:schemeClr val="bg1">
                    <a:lumMod val="50000"/>
                  </a:schemeClr>
                </a:solidFill>
                <a:latin typeface="Courier New" pitchFamily="49" charset="0"/>
                <a:cs typeface="Courier New" pitchFamily="49" charset="0"/>
              </a:rPr>
              <a:t>String</a:t>
            </a:r>
            <a:r>
              <a:rPr lang="en-US" dirty="0" smtClean="0">
                <a:solidFill>
                  <a:schemeClr val="bg1">
                    <a:lumMod val="50000"/>
                  </a:schemeClr>
                </a:solidFill>
              </a:rPr>
              <a:t> variables</a:t>
            </a:r>
          </a:p>
          <a:p>
            <a:pPr lvl="1" eaLnBrk="1" hangingPunct="1">
              <a:buClr>
                <a:schemeClr val="bg1">
                  <a:lumMod val="50000"/>
                </a:schemeClr>
              </a:buClr>
              <a:buFont typeface="Arial" charset="0"/>
              <a:buChar char="•"/>
              <a:defRPr/>
            </a:pPr>
            <a:r>
              <a:rPr lang="en-US" dirty="0" smtClean="0">
                <a:solidFill>
                  <a:schemeClr val="bg1">
                    <a:lumMod val="50000"/>
                  </a:schemeClr>
                </a:solidFill>
              </a:rPr>
              <a:t>Working with numbers</a:t>
            </a:r>
          </a:p>
          <a:p>
            <a:pPr lvl="1" eaLnBrk="1" hangingPunct="1">
              <a:buClr>
                <a:schemeClr val="bg1">
                  <a:lumMod val="50000"/>
                </a:schemeClr>
              </a:buClr>
              <a:buFont typeface="Arial" charset="0"/>
              <a:buChar char="•"/>
              <a:defRPr/>
            </a:pPr>
            <a:r>
              <a:rPr lang="en-US" dirty="0" smtClean="0">
                <a:solidFill>
                  <a:schemeClr val="bg1">
                    <a:lumMod val="50000"/>
                  </a:schemeClr>
                </a:solidFill>
              </a:rPr>
              <a:t>Manipulating numeric data</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ChangeArrowheads="1"/>
          </p:cNvSpPr>
          <p:nvPr/>
        </p:nvSpPr>
        <p:spPr bwMode="auto">
          <a:xfrm>
            <a:off x="596900" y="4376738"/>
            <a:ext cx="7924800" cy="423862"/>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6147" name="Title 1"/>
          <p:cNvSpPr>
            <a:spLocks noGrp="1"/>
          </p:cNvSpPr>
          <p:nvPr>
            <p:ph type="title"/>
          </p:nvPr>
        </p:nvSpPr>
        <p:spPr/>
        <p:txBody>
          <a:bodyPr/>
          <a:lstStyle/>
          <a:p>
            <a:pPr eaLnBrk="1" hangingPunct="1"/>
            <a:r>
              <a:rPr lang="en-US" smtClean="0"/>
              <a:t>Variables</a:t>
            </a:r>
            <a:br>
              <a:rPr lang="en-US" smtClean="0"/>
            </a:br>
            <a:endParaRPr lang="en-US" smtClean="0"/>
          </a:p>
        </p:txBody>
      </p:sp>
      <p:sp>
        <p:nvSpPr>
          <p:cNvPr id="3" name="Content Placeholder 2"/>
          <p:cNvSpPr>
            <a:spLocks noGrp="1"/>
          </p:cNvSpPr>
          <p:nvPr>
            <p:ph idx="1"/>
          </p:nvPr>
        </p:nvSpPr>
        <p:spPr>
          <a:xfrm>
            <a:off x="609600" y="1447800"/>
            <a:ext cx="7918450" cy="3319463"/>
          </a:xfrm>
        </p:spPr>
        <p:txBody>
          <a:bodyPr/>
          <a:lstStyle/>
          <a:p>
            <a:pPr lvl="1" eaLnBrk="1" hangingPunct="1">
              <a:buFont typeface="Arial" charset="0"/>
              <a:buChar char="•"/>
              <a:defRPr/>
            </a:pPr>
            <a:r>
              <a:rPr lang="en-US" dirty="0" smtClean="0">
                <a:ea typeface="+mn-ea"/>
                <a:cs typeface="+mn-cs"/>
              </a:rPr>
              <a:t>A variable refers to something that can change. </a:t>
            </a:r>
          </a:p>
          <a:p>
            <a:pPr lvl="2" eaLnBrk="1" hangingPunct="1">
              <a:buFont typeface="Arial" charset="0"/>
              <a:buChar char="–"/>
              <a:defRPr/>
            </a:pPr>
            <a:r>
              <a:rPr lang="en-US" dirty="0" smtClean="0">
                <a:ea typeface="+mn-ea"/>
                <a:cs typeface="+mn-cs"/>
              </a:rPr>
              <a:t>Variables can be initiated with a value.</a:t>
            </a:r>
          </a:p>
          <a:p>
            <a:pPr lvl="2" eaLnBrk="1" hangingPunct="1">
              <a:buFont typeface="Arial" charset="0"/>
              <a:buChar char="–"/>
              <a:defRPr/>
            </a:pPr>
            <a:r>
              <a:rPr lang="en-US" dirty="0" smtClean="0">
                <a:ea typeface="+mn-ea"/>
                <a:cs typeface="+mn-cs"/>
              </a:rPr>
              <a:t>The value can be changed.</a:t>
            </a:r>
          </a:p>
          <a:p>
            <a:pPr lvl="2" eaLnBrk="1" hangingPunct="1">
              <a:buFont typeface="Arial" charset="0"/>
              <a:buChar char="–"/>
              <a:defRPr/>
            </a:pPr>
            <a:r>
              <a:rPr lang="en-US" dirty="0" smtClean="0">
                <a:ea typeface="+mn-ea"/>
                <a:cs typeface="+mn-cs"/>
              </a:rPr>
              <a:t>A variable holds a specific type of data.</a:t>
            </a:r>
          </a:p>
          <a:p>
            <a:pPr lvl="2" eaLnBrk="1" hangingPunct="1">
              <a:buFont typeface="Arial" charset="0"/>
              <a:buChar char="–"/>
              <a:defRPr/>
            </a:pPr>
            <a:endParaRPr lang="en-US" dirty="0" smtClean="0">
              <a:ea typeface="+mn-ea"/>
              <a:cs typeface="+mn-cs"/>
            </a:endParaRPr>
          </a:p>
          <a:p>
            <a:pPr lvl="1" eaLnBrk="1" hangingPunct="1">
              <a:buFont typeface="Arial" charset="0"/>
              <a:buNone/>
              <a:defRPr/>
            </a:pPr>
            <a:r>
              <a:rPr lang="en-US" dirty="0" smtClean="0">
                <a:ea typeface="+mn-ea"/>
                <a:cs typeface="+mn-cs"/>
              </a:rPr>
              <a:t> </a:t>
            </a:r>
          </a:p>
          <a:p>
            <a:pPr lvl="2" eaLnBrk="1" hangingPunct="1">
              <a:buFont typeface="Arial" charset="0"/>
              <a:buNone/>
              <a:defRPr/>
            </a:pPr>
            <a:endParaRPr lang="en-US" dirty="0" smtClean="0">
              <a:ea typeface="+mn-ea"/>
              <a:cs typeface="+mn-cs"/>
            </a:endParaRPr>
          </a:p>
          <a:p>
            <a:pPr lvl="2" eaLnBrk="1" hangingPunct="1">
              <a:buFont typeface="Arial" charset="0"/>
              <a:buNone/>
              <a:defRPr/>
            </a:pPr>
            <a:endParaRPr lang="en-US" sz="1800" dirty="0" smtClean="0">
              <a:latin typeface="Courier New"/>
              <a:ea typeface="+mn-ea"/>
              <a:cs typeface="+mn-cs"/>
            </a:endParaRPr>
          </a:p>
          <a:p>
            <a:pPr lvl="2" eaLnBrk="1" hangingPunct="1">
              <a:buFont typeface="Arial" charset="0"/>
              <a:buNone/>
              <a:defRPr/>
            </a:pPr>
            <a:r>
              <a:rPr lang="en-US" dirty="0" smtClean="0">
                <a:latin typeface="Courier New"/>
                <a:ea typeface="+mn-ea"/>
                <a:cs typeface="+mn-cs"/>
              </a:rPr>
              <a:t>String firstName = "Mary";</a:t>
            </a:r>
          </a:p>
        </p:txBody>
      </p:sp>
      <p:sp>
        <p:nvSpPr>
          <p:cNvPr id="6149" name="TextBox 4"/>
          <p:cNvSpPr txBox="1">
            <a:spLocks noChangeArrowheads="1"/>
          </p:cNvSpPr>
          <p:nvPr/>
        </p:nvSpPr>
        <p:spPr bwMode="auto">
          <a:xfrm>
            <a:off x="609600" y="3810000"/>
            <a:ext cx="2209800" cy="400050"/>
          </a:xfrm>
          <a:prstGeom prst="rect">
            <a:avLst/>
          </a:prstGeom>
          <a:noFill/>
          <a:ln w="9525">
            <a:noFill/>
            <a:miter lim="800000"/>
            <a:headEnd/>
            <a:tailEnd/>
          </a:ln>
        </p:spPr>
        <p:txBody>
          <a:bodyPr>
            <a:spAutoFit/>
          </a:bodyPr>
          <a:lstStyle/>
          <a:p>
            <a:r>
              <a:rPr lang="en-US" sz="2000">
                <a:solidFill>
                  <a:srgbClr val="0000FF"/>
                </a:solidFill>
                <a:latin typeface="LavosHandy™" pitchFamily="66" charset="0"/>
              </a:rPr>
              <a:t>The </a:t>
            </a:r>
            <a:r>
              <a:rPr lang="en-US" sz="2000" b="1">
                <a:solidFill>
                  <a:srgbClr val="0000FF"/>
                </a:solidFill>
                <a:latin typeface="LavosHandy™" pitchFamily="66" charset="0"/>
              </a:rPr>
              <a:t>type</a:t>
            </a:r>
            <a:r>
              <a:rPr lang="en-US" sz="2000">
                <a:solidFill>
                  <a:srgbClr val="0000FF"/>
                </a:solidFill>
                <a:latin typeface="LavosHandy™" pitchFamily="66" charset="0"/>
              </a:rPr>
              <a:t> of data</a:t>
            </a:r>
          </a:p>
        </p:txBody>
      </p:sp>
      <p:sp>
        <p:nvSpPr>
          <p:cNvPr id="6150" name="TextBox 9"/>
          <p:cNvSpPr txBox="1">
            <a:spLocks noChangeArrowheads="1"/>
          </p:cNvSpPr>
          <p:nvPr/>
        </p:nvSpPr>
        <p:spPr bwMode="auto">
          <a:xfrm>
            <a:off x="2895600" y="3429000"/>
            <a:ext cx="1600200" cy="708025"/>
          </a:xfrm>
          <a:prstGeom prst="rect">
            <a:avLst/>
          </a:prstGeom>
          <a:noFill/>
          <a:ln w="9525">
            <a:noFill/>
            <a:miter lim="800000"/>
            <a:headEnd/>
            <a:tailEnd/>
          </a:ln>
        </p:spPr>
        <p:txBody>
          <a:bodyPr>
            <a:spAutoFit/>
          </a:bodyPr>
          <a:lstStyle/>
          <a:p>
            <a:r>
              <a:rPr lang="en-US" sz="2000">
                <a:solidFill>
                  <a:srgbClr val="0000FF"/>
                </a:solidFill>
                <a:latin typeface="LavosHandy™" pitchFamily="66" charset="0"/>
              </a:rPr>
              <a:t>Variable name</a:t>
            </a:r>
          </a:p>
        </p:txBody>
      </p:sp>
      <p:sp>
        <p:nvSpPr>
          <p:cNvPr id="6151" name="TextBox 13"/>
          <p:cNvSpPr txBox="1">
            <a:spLocks noChangeArrowheads="1"/>
          </p:cNvSpPr>
          <p:nvPr/>
        </p:nvSpPr>
        <p:spPr bwMode="auto">
          <a:xfrm>
            <a:off x="4495800" y="3581400"/>
            <a:ext cx="3048000" cy="400050"/>
          </a:xfrm>
          <a:prstGeom prst="rect">
            <a:avLst/>
          </a:prstGeom>
          <a:noFill/>
          <a:ln w="9525">
            <a:noFill/>
            <a:miter lim="800000"/>
            <a:headEnd/>
            <a:tailEnd/>
          </a:ln>
        </p:spPr>
        <p:txBody>
          <a:bodyPr>
            <a:spAutoFit/>
          </a:bodyPr>
          <a:lstStyle/>
          <a:p>
            <a:r>
              <a:rPr lang="en-US" sz="2000">
                <a:solidFill>
                  <a:srgbClr val="0000FF"/>
                </a:solidFill>
                <a:latin typeface="LavosHandy™" pitchFamily="66" charset="0"/>
              </a:rPr>
              <a:t>The </a:t>
            </a:r>
            <a:r>
              <a:rPr lang="en-US" sz="2000" b="1">
                <a:solidFill>
                  <a:srgbClr val="0000FF"/>
                </a:solidFill>
                <a:latin typeface="LavosHandy™" pitchFamily="66" charset="0"/>
              </a:rPr>
              <a:t>value</a:t>
            </a:r>
            <a:r>
              <a:rPr lang="en-US" sz="2000">
                <a:solidFill>
                  <a:srgbClr val="0000FF"/>
                </a:solidFill>
                <a:latin typeface="LavosHandy™" pitchFamily="66" charset="0"/>
              </a:rPr>
              <a:t> of the variable</a:t>
            </a:r>
          </a:p>
        </p:txBody>
      </p:sp>
      <p:cxnSp>
        <p:nvCxnSpPr>
          <p:cNvPr id="6152" name="Straight Connector 13"/>
          <p:cNvCxnSpPr>
            <a:cxnSpLocks noChangeShapeType="1"/>
          </p:cNvCxnSpPr>
          <p:nvPr/>
        </p:nvCxnSpPr>
        <p:spPr bwMode="auto">
          <a:xfrm>
            <a:off x="5715000" y="3919538"/>
            <a:ext cx="0" cy="457200"/>
          </a:xfrm>
          <a:prstGeom prst="line">
            <a:avLst/>
          </a:prstGeom>
          <a:noFill/>
          <a:ln w="28575" algn="ctr">
            <a:solidFill>
              <a:schemeClr val="tx1"/>
            </a:solidFill>
            <a:round/>
            <a:headEnd type="none" w="sm" len="sm"/>
            <a:tailEnd type="none" w="sm" len="sm"/>
          </a:ln>
        </p:spPr>
      </p:cxnSp>
      <p:cxnSp>
        <p:nvCxnSpPr>
          <p:cNvPr id="6153" name="Straight Connector 14"/>
          <p:cNvCxnSpPr>
            <a:cxnSpLocks noChangeShapeType="1"/>
          </p:cNvCxnSpPr>
          <p:nvPr/>
        </p:nvCxnSpPr>
        <p:spPr bwMode="auto">
          <a:xfrm>
            <a:off x="3581400" y="3929063"/>
            <a:ext cx="0" cy="457200"/>
          </a:xfrm>
          <a:prstGeom prst="line">
            <a:avLst/>
          </a:prstGeom>
          <a:noFill/>
          <a:ln w="28575" algn="ctr">
            <a:solidFill>
              <a:schemeClr val="tx1"/>
            </a:solidFill>
            <a:round/>
            <a:headEnd type="none" w="sm" len="sm"/>
            <a:tailEnd type="none" w="sm" len="sm"/>
          </a:ln>
        </p:spPr>
      </p:cxnSp>
      <p:cxnSp>
        <p:nvCxnSpPr>
          <p:cNvPr id="6154" name="Straight Connector 15"/>
          <p:cNvCxnSpPr>
            <a:cxnSpLocks noChangeShapeType="1"/>
          </p:cNvCxnSpPr>
          <p:nvPr/>
        </p:nvCxnSpPr>
        <p:spPr bwMode="auto">
          <a:xfrm>
            <a:off x="2362200" y="3886200"/>
            <a:ext cx="0" cy="457200"/>
          </a:xfrm>
          <a:prstGeom prst="line">
            <a:avLst/>
          </a:prstGeom>
          <a:noFill/>
          <a:ln w="28575" algn="ctr">
            <a:solidFill>
              <a:schemeClr val="tx1"/>
            </a:solidFill>
            <a:round/>
            <a:headEnd type="none" w="sm" len="sm"/>
            <a:tailEnd type="none" w="sm" len="sm"/>
          </a:ln>
        </p:spPr>
      </p:cxn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Variable Types</a:t>
            </a:r>
          </a:p>
        </p:txBody>
      </p:sp>
      <p:sp>
        <p:nvSpPr>
          <p:cNvPr id="7171" name="Content Placeholder 2"/>
          <p:cNvSpPr>
            <a:spLocks noGrp="1"/>
          </p:cNvSpPr>
          <p:nvPr>
            <p:ph idx="1"/>
          </p:nvPr>
        </p:nvSpPr>
        <p:spPr>
          <a:xfrm>
            <a:off x="609600" y="1447800"/>
            <a:ext cx="7918450" cy="4130675"/>
          </a:xfrm>
        </p:spPr>
        <p:txBody>
          <a:bodyPr/>
          <a:lstStyle/>
          <a:p>
            <a:pPr lvl="1" eaLnBrk="1" hangingPunct="1"/>
            <a:r>
              <a:rPr lang="en-US" dirty="0" smtClean="0"/>
              <a:t>Some of the types of values a variable can hold:</a:t>
            </a:r>
          </a:p>
          <a:p>
            <a:pPr lvl="2" eaLnBrk="1" hangingPunct="1"/>
            <a:r>
              <a:rPr lang="en-US" dirty="0" smtClean="0">
                <a:solidFill>
                  <a:srgbClr val="0000FF"/>
                </a:solidFill>
                <a:latin typeface="Courier New" pitchFamily="49" charset="0"/>
                <a:cs typeface="Courier New" pitchFamily="49" charset="0"/>
              </a:rPr>
              <a:t>String</a:t>
            </a:r>
            <a:r>
              <a:rPr lang="en-US" dirty="0" smtClean="0"/>
              <a:t> (example: "Hello")</a:t>
            </a:r>
          </a:p>
          <a:p>
            <a:pPr lvl="2" eaLnBrk="1" hangingPunct="1"/>
            <a:r>
              <a:rPr lang="en-US" dirty="0" err="1" smtClean="0">
                <a:solidFill>
                  <a:srgbClr val="0000FF"/>
                </a:solidFill>
                <a:latin typeface="Courier New" pitchFamily="49" charset="0"/>
                <a:cs typeface="Courier New" pitchFamily="49" charset="0"/>
              </a:rPr>
              <a:t>int</a:t>
            </a:r>
            <a:r>
              <a:rPr lang="en-US" dirty="0" smtClean="0"/>
              <a:t> (examples: -10, 0, 2, 10000)</a:t>
            </a:r>
          </a:p>
          <a:p>
            <a:pPr lvl="2" eaLnBrk="1" hangingPunct="1"/>
            <a:r>
              <a:rPr lang="en-US" dirty="0" smtClean="0">
                <a:solidFill>
                  <a:srgbClr val="0000FF"/>
                </a:solidFill>
                <a:latin typeface="Courier New" pitchFamily="49" charset="0"/>
                <a:cs typeface="Courier New" pitchFamily="49" charset="0"/>
              </a:rPr>
              <a:t>double</a:t>
            </a:r>
            <a:r>
              <a:rPr lang="en-US" dirty="0" smtClean="0"/>
              <a:t> (examples: 2.00, 99.99, -2042.09)</a:t>
            </a:r>
          </a:p>
          <a:p>
            <a:pPr lvl="2" eaLnBrk="1" hangingPunct="1"/>
            <a:r>
              <a:rPr lang="en-US" dirty="0" err="1" smtClean="0">
                <a:solidFill>
                  <a:srgbClr val="0000FF"/>
                </a:solidFill>
                <a:latin typeface="Courier New" pitchFamily="49" charset="0"/>
                <a:cs typeface="Courier New" pitchFamily="49" charset="0"/>
              </a:rPr>
              <a:t>boolean</a:t>
            </a:r>
            <a:r>
              <a:rPr lang="en-US" dirty="0" smtClean="0"/>
              <a:t> (true or false)</a:t>
            </a:r>
          </a:p>
          <a:p>
            <a:pPr lvl="1" eaLnBrk="1" hangingPunct="1">
              <a:buFont typeface="Arial" pitchFamily="34" charset="0"/>
              <a:buChar char="–"/>
            </a:pPr>
            <a:r>
              <a:rPr lang="en-US" dirty="0" smtClean="0"/>
              <a:t>If uninitialized, variables have a default value:</a:t>
            </a:r>
          </a:p>
          <a:p>
            <a:pPr lvl="2" eaLnBrk="1" hangingPunct="1"/>
            <a:r>
              <a:rPr lang="en-US" dirty="0" smtClean="0">
                <a:latin typeface="Courier New" pitchFamily="49" charset="0"/>
                <a:cs typeface="Courier New" pitchFamily="49" charset="0"/>
              </a:rPr>
              <a:t>String</a:t>
            </a:r>
            <a:r>
              <a:rPr lang="en-US" dirty="0" smtClean="0"/>
              <a:t>: </a:t>
            </a:r>
            <a:r>
              <a:rPr lang="en-US" dirty="0" smtClean="0"/>
              <a:t>null</a:t>
            </a:r>
          </a:p>
          <a:p>
            <a:pPr lvl="2" eaLnBrk="1" hangingPunct="1"/>
            <a:r>
              <a:rPr lang="en-US" dirty="0" err="1" smtClean="0">
                <a:latin typeface="Courier New" pitchFamily="49" charset="0"/>
                <a:cs typeface="Courier New" pitchFamily="49" charset="0"/>
              </a:rPr>
              <a:t>int</a:t>
            </a:r>
            <a:r>
              <a:rPr lang="en-US" dirty="0" smtClean="0"/>
              <a:t>: 0</a:t>
            </a:r>
          </a:p>
          <a:p>
            <a:pPr lvl="2" eaLnBrk="1" hangingPunct="1"/>
            <a:r>
              <a:rPr lang="en-US" dirty="0" smtClean="0">
                <a:latin typeface="Courier New" pitchFamily="49" charset="0"/>
                <a:cs typeface="Courier New" pitchFamily="49" charset="0"/>
              </a:rPr>
              <a:t>double</a:t>
            </a:r>
            <a:r>
              <a:rPr lang="en-US" dirty="0" smtClean="0"/>
              <a:t>: 0.0</a:t>
            </a:r>
          </a:p>
          <a:p>
            <a:pPr lvl="2" eaLnBrk="1" hangingPunct="1"/>
            <a:r>
              <a:rPr lang="en-US" dirty="0" err="1" smtClean="0">
                <a:latin typeface="Courier New" pitchFamily="49" charset="0"/>
                <a:cs typeface="Courier New" pitchFamily="49" charset="0"/>
              </a:rPr>
              <a:t>boolean</a:t>
            </a:r>
            <a:r>
              <a:rPr lang="en-US" dirty="0" smtClean="0"/>
              <a:t>: false</a:t>
            </a:r>
          </a:p>
          <a:p>
            <a:endParaRPr lang="en-US" dirty="0" smtClean="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Naming a Variable</a:t>
            </a:r>
          </a:p>
        </p:txBody>
      </p:sp>
      <p:sp>
        <p:nvSpPr>
          <p:cNvPr id="3" name="Content Placeholder 2"/>
          <p:cNvSpPr>
            <a:spLocks noGrp="1"/>
          </p:cNvSpPr>
          <p:nvPr>
            <p:ph idx="1"/>
          </p:nvPr>
        </p:nvSpPr>
        <p:spPr>
          <a:xfrm>
            <a:off x="609600" y="1447800"/>
            <a:ext cx="7918450" cy="3775075"/>
          </a:xfrm>
        </p:spPr>
        <p:txBody>
          <a:bodyPr/>
          <a:lstStyle/>
          <a:p>
            <a:pPr eaLnBrk="1" hangingPunct="1">
              <a:buFont typeface="Arial" charset="0"/>
              <a:buNone/>
              <a:defRPr/>
            </a:pPr>
            <a:r>
              <a:rPr lang="en-US" dirty="0" smtClean="0"/>
              <a:t>Guidelines:</a:t>
            </a:r>
          </a:p>
          <a:p>
            <a:pPr lvl="1" eaLnBrk="1" hangingPunct="1">
              <a:buFont typeface="Arial" charset="0"/>
              <a:buChar char="•"/>
              <a:defRPr/>
            </a:pPr>
            <a:r>
              <a:rPr lang="en-US" dirty="0" smtClean="0">
                <a:ea typeface="+mn-ea"/>
                <a:cs typeface="+mn-cs"/>
              </a:rPr>
              <a:t>Begin each variable with a lowercase letter. Subsequent words should be capitalized: </a:t>
            </a:r>
          </a:p>
          <a:p>
            <a:pPr lvl="2" eaLnBrk="1" hangingPunct="1">
              <a:buFont typeface="Arial" charset="0"/>
              <a:buChar char="–"/>
              <a:defRPr/>
            </a:pPr>
            <a:r>
              <a:rPr lang="en-US" dirty="0" smtClean="0">
                <a:ea typeface="+mn-ea"/>
                <a:cs typeface="+mn-cs"/>
              </a:rPr>
              <a:t> </a:t>
            </a:r>
            <a:r>
              <a:rPr lang="en-US" dirty="0" smtClean="0">
                <a:latin typeface="Courier New" pitchFamily="49" charset="0"/>
                <a:ea typeface="+mn-ea"/>
                <a:cs typeface="Courier New" pitchFamily="49" charset="0"/>
              </a:rPr>
              <a:t>myVariable</a:t>
            </a:r>
            <a:endParaRPr lang="en-US" dirty="0" smtClean="0">
              <a:ea typeface="+mn-ea"/>
              <a:cs typeface="+mn-cs"/>
            </a:endParaRPr>
          </a:p>
          <a:p>
            <a:pPr lvl="1" eaLnBrk="1" hangingPunct="1">
              <a:buFont typeface="Arial" charset="0"/>
              <a:buChar char="•"/>
              <a:defRPr/>
            </a:pPr>
            <a:r>
              <a:rPr lang="en-US" dirty="0" smtClean="0">
                <a:ea typeface="+mn-ea"/>
                <a:cs typeface="+mn-cs"/>
              </a:rPr>
              <a:t>Names are case-sensitive.</a:t>
            </a:r>
          </a:p>
          <a:p>
            <a:pPr lvl="1" eaLnBrk="1" hangingPunct="1">
              <a:buFont typeface="Arial" charset="0"/>
              <a:buChar char="•"/>
              <a:defRPr/>
            </a:pPr>
            <a:r>
              <a:rPr lang="en-US" dirty="0" smtClean="0">
                <a:ea typeface="+mn-ea"/>
                <a:cs typeface="+mn-cs"/>
              </a:rPr>
              <a:t>Names cannot include white space.</a:t>
            </a:r>
          </a:p>
          <a:p>
            <a:pPr lvl="1" eaLnBrk="1" hangingPunct="1">
              <a:buFont typeface="Arial" charset="0"/>
              <a:buChar char="•"/>
              <a:defRPr/>
            </a:pPr>
            <a:r>
              <a:rPr lang="en-US" dirty="0" smtClean="0">
                <a:ea typeface="+mn-ea"/>
                <a:cs typeface="+mn-cs"/>
              </a:rPr>
              <a:t>Choose names that are mnemonic and that indicate to the casual observer the intent of the variable.</a:t>
            </a:r>
          </a:p>
          <a:p>
            <a:pPr lvl="2" eaLnBrk="1" hangingPunct="1">
              <a:buFont typeface="Arial" charset="0"/>
              <a:buChar char="–"/>
              <a:defRPr/>
            </a:pPr>
            <a:r>
              <a:rPr lang="en-US" dirty="0" smtClean="0">
                <a:latin typeface="Courier New"/>
                <a:ea typeface="+mn-ea"/>
                <a:cs typeface="+mn-cs"/>
              </a:rPr>
              <a:t>outOfStock   (a boolean)</a:t>
            </a:r>
          </a:p>
          <a:p>
            <a:pPr lvl="2" eaLnBrk="1" hangingPunct="1">
              <a:buFont typeface="Arial" charset="0"/>
              <a:buChar char="–"/>
              <a:defRPr/>
            </a:pPr>
            <a:r>
              <a:rPr lang="en-US" dirty="0" smtClean="0">
                <a:latin typeface="Courier New"/>
                <a:ea typeface="+mn-ea"/>
                <a:cs typeface="+mn-cs"/>
              </a:rPr>
              <a:t>itemDescription  (a String)</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ChangeArrowheads="1"/>
          </p:cNvSpPr>
          <p:nvPr/>
        </p:nvSpPr>
        <p:spPr bwMode="auto">
          <a:xfrm>
            <a:off x="762000" y="4891088"/>
            <a:ext cx="7924800" cy="347662"/>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9219" name="Rectangle 2050"/>
          <p:cNvSpPr>
            <a:spLocks noChangeArrowheads="1"/>
          </p:cNvSpPr>
          <p:nvPr/>
        </p:nvSpPr>
        <p:spPr bwMode="auto">
          <a:xfrm>
            <a:off x="749300" y="4100513"/>
            <a:ext cx="7924800" cy="347662"/>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9220" name="Rectangle 2050"/>
          <p:cNvSpPr>
            <a:spLocks noChangeArrowheads="1"/>
          </p:cNvSpPr>
          <p:nvPr/>
        </p:nvSpPr>
        <p:spPr bwMode="auto">
          <a:xfrm>
            <a:off x="752475" y="3352800"/>
            <a:ext cx="7924800" cy="347663"/>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9221" name="Rectangle 2050"/>
          <p:cNvSpPr>
            <a:spLocks noChangeArrowheads="1"/>
          </p:cNvSpPr>
          <p:nvPr/>
        </p:nvSpPr>
        <p:spPr bwMode="auto">
          <a:xfrm>
            <a:off x="769938" y="1866900"/>
            <a:ext cx="7924800" cy="1020763"/>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9222" name="Title 1"/>
          <p:cNvSpPr>
            <a:spLocks noGrp="1"/>
          </p:cNvSpPr>
          <p:nvPr>
            <p:ph type="title"/>
          </p:nvPr>
        </p:nvSpPr>
        <p:spPr/>
        <p:txBody>
          <a:bodyPr/>
          <a:lstStyle/>
          <a:p>
            <a:pPr eaLnBrk="1" hangingPunct="1"/>
            <a:r>
              <a:rPr lang="en-US" smtClean="0"/>
              <a:t>Uses of Variables</a:t>
            </a:r>
          </a:p>
        </p:txBody>
      </p:sp>
      <p:sp>
        <p:nvSpPr>
          <p:cNvPr id="9223" name="Content Placeholder 2"/>
          <p:cNvSpPr>
            <a:spLocks noGrp="1"/>
          </p:cNvSpPr>
          <p:nvPr>
            <p:ph idx="1"/>
          </p:nvPr>
        </p:nvSpPr>
        <p:spPr>
          <a:xfrm>
            <a:off x="609600" y="1447800"/>
            <a:ext cx="7918450" cy="3798888"/>
          </a:xfrm>
        </p:spPr>
        <p:txBody>
          <a:bodyPr/>
          <a:lstStyle/>
          <a:p>
            <a:pPr lvl="1" eaLnBrk="1" hangingPunct="1"/>
            <a:r>
              <a:rPr lang="en-US" smtClean="0"/>
              <a:t>Holding data used within a method:</a:t>
            </a:r>
          </a:p>
          <a:p>
            <a:pPr lvl="3" eaLnBrk="1" hangingPunct="1">
              <a:buFont typeface="Arial" pitchFamily="34" charset="0"/>
              <a:buNone/>
            </a:pPr>
            <a:r>
              <a:rPr lang="en-US" sz="2000" smtClean="0">
                <a:latin typeface="Courier New" pitchFamily="49" charset="0"/>
              </a:rPr>
              <a:t>String name = "Sam" ;</a:t>
            </a:r>
          </a:p>
          <a:p>
            <a:pPr lvl="3" eaLnBrk="1" hangingPunct="1">
              <a:buFont typeface="Arial" pitchFamily="34" charset="0"/>
              <a:buNone/>
            </a:pPr>
            <a:r>
              <a:rPr lang="en-US" sz="2000" smtClean="0">
                <a:latin typeface="Courier New" pitchFamily="49" charset="0"/>
              </a:rPr>
              <a:t>double price = 12.35;</a:t>
            </a:r>
          </a:p>
          <a:p>
            <a:pPr lvl="3" eaLnBrk="1" hangingPunct="1">
              <a:buFont typeface="Arial" pitchFamily="34" charset="0"/>
              <a:buNone/>
            </a:pPr>
            <a:r>
              <a:rPr lang="en-US" sz="2000" smtClean="0">
                <a:latin typeface="Courier New" pitchFamily="49" charset="0"/>
              </a:rPr>
              <a:t>boolean outOfStock = true;</a:t>
            </a:r>
          </a:p>
          <a:p>
            <a:pPr lvl="1" eaLnBrk="1" hangingPunct="1"/>
            <a:r>
              <a:rPr lang="en-US" smtClean="0"/>
              <a:t>Assigning the value of one variable to another:</a:t>
            </a:r>
          </a:p>
          <a:p>
            <a:pPr lvl="3" eaLnBrk="1" hangingPunct="1">
              <a:buFont typeface="Arial" pitchFamily="34" charset="0"/>
              <a:buNone/>
            </a:pPr>
            <a:r>
              <a:rPr lang="en-US" sz="2000" smtClean="0">
                <a:latin typeface="Courier New" pitchFamily="49" charset="0"/>
                <a:cs typeface="Courier New" pitchFamily="49" charset="0"/>
              </a:rPr>
              <a:t>String name = name1;</a:t>
            </a:r>
          </a:p>
          <a:p>
            <a:pPr lvl="1" eaLnBrk="1" hangingPunct="1"/>
            <a:r>
              <a:rPr lang="en-US" smtClean="0"/>
              <a:t>Representing values within a mathematical expression:</a:t>
            </a:r>
          </a:p>
          <a:p>
            <a:pPr lvl="3" eaLnBrk="1" hangingPunct="1">
              <a:buFont typeface="Arial" pitchFamily="34" charset="0"/>
              <a:buNone/>
            </a:pPr>
            <a:r>
              <a:rPr lang="en-US" sz="2000" smtClean="0">
                <a:latin typeface="Courier New" pitchFamily="49" charset="0"/>
                <a:cs typeface="Courier New" pitchFamily="49" charset="0"/>
              </a:rPr>
              <a:t>total = quantity * price ; </a:t>
            </a:r>
          </a:p>
          <a:p>
            <a:pPr lvl="1" eaLnBrk="1" hangingPunct="1"/>
            <a:r>
              <a:rPr lang="en-US" smtClean="0"/>
              <a:t>Printing the values to the screen:</a:t>
            </a:r>
          </a:p>
          <a:p>
            <a:pPr lvl="3" eaLnBrk="1" hangingPunct="1">
              <a:buFont typeface="Arial" pitchFamily="34" charset="0"/>
              <a:buNone/>
            </a:pPr>
            <a:r>
              <a:rPr lang="en-US" sz="2000" smtClean="0">
                <a:latin typeface="Courier New" pitchFamily="49" charset="0"/>
                <a:cs typeface="Courier New" pitchFamily="49" charset="0"/>
              </a:rPr>
              <a:t>System.out.println(name);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Topics</a:t>
            </a:r>
          </a:p>
        </p:txBody>
      </p:sp>
      <p:sp>
        <p:nvSpPr>
          <p:cNvPr id="10243" name="Content Placeholder 2"/>
          <p:cNvSpPr>
            <a:spLocks noGrp="1"/>
          </p:cNvSpPr>
          <p:nvPr>
            <p:ph idx="1"/>
          </p:nvPr>
        </p:nvSpPr>
        <p:spPr>
          <a:xfrm>
            <a:off x="609600" y="1447800"/>
            <a:ext cx="7918450" cy="1582738"/>
          </a:xfrm>
        </p:spPr>
        <p:txBody>
          <a:bodyPr/>
          <a:lstStyle/>
          <a:p>
            <a:pPr lvl="1" eaLnBrk="1" hangingPunct="1">
              <a:buClr>
                <a:schemeClr val="bg1">
                  <a:lumMod val="50000"/>
                </a:schemeClr>
              </a:buClr>
              <a:buFont typeface="Arial" charset="0"/>
              <a:buChar char="•"/>
              <a:defRPr/>
            </a:pPr>
            <a:r>
              <a:rPr lang="en-US" dirty="0" smtClean="0">
                <a:solidFill>
                  <a:schemeClr val="bg1">
                    <a:lumMod val="50000"/>
                  </a:schemeClr>
                </a:solidFill>
              </a:rPr>
              <a:t>Introducing variables</a:t>
            </a:r>
          </a:p>
          <a:p>
            <a:pPr lvl="1" eaLnBrk="1" hangingPunct="1">
              <a:buFont typeface="Arial" charset="0"/>
              <a:buChar char="•"/>
              <a:defRPr/>
            </a:pPr>
            <a:r>
              <a:rPr lang="en-US" dirty="0" smtClean="0"/>
              <a:t>Working with </a:t>
            </a:r>
            <a:r>
              <a:rPr lang="en-US" dirty="0" smtClean="0">
                <a:latin typeface="Courier New" pitchFamily="49" charset="0"/>
                <a:cs typeface="Courier New" pitchFamily="49" charset="0"/>
              </a:rPr>
              <a:t>String</a:t>
            </a:r>
            <a:r>
              <a:rPr lang="en-US" dirty="0" smtClean="0"/>
              <a:t> variables</a:t>
            </a:r>
          </a:p>
          <a:p>
            <a:pPr lvl="1" eaLnBrk="1" hangingPunct="1">
              <a:buClr>
                <a:schemeClr val="bg1">
                  <a:lumMod val="50000"/>
                </a:schemeClr>
              </a:buClr>
              <a:buFont typeface="Arial" charset="0"/>
              <a:buChar char="•"/>
              <a:defRPr/>
            </a:pPr>
            <a:r>
              <a:rPr lang="en-US" dirty="0" smtClean="0">
                <a:solidFill>
                  <a:schemeClr val="bg1">
                    <a:lumMod val="50000"/>
                  </a:schemeClr>
                </a:solidFill>
              </a:rPr>
              <a:t>Working with numbers</a:t>
            </a:r>
          </a:p>
          <a:p>
            <a:pPr lvl="1" eaLnBrk="1" hangingPunct="1">
              <a:buClr>
                <a:schemeClr val="bg1">
                  <a:lumMod val="50000"/>
                </a:schemeClr>
              </a:buClr>
              <a:buFont typeface="Arial" charset="0"/>
              <a:buChar char="•"/>
              <a:defRPr/>
            </a:pPr>
            <a:r>
              <a:rPr lang="en-US" dirty="0" smtClean="0">
                <a:solidFill>
                  <a:schemeClr val="bg1">
                    <a:lumMod val="50000"/>
                  </a:schemeClr>
                </a:solidFill>
              </a:rPr>
              <a:t>Manipulating numeric data</a:t>
            </a:r>
            <a:endParaRPr lang="en-US" dirty="0" smtClean="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ChangeArrowheads="1"/>
          </p:cNvSpPr>
          <p:nvPr/>
        </p:nvSpPr>
        <p:spPr bwMode="auto">
          <a:xfrm>
            <a:off x="652463" y="2938463"/>
            <a:ext cx="7886700" cy="3233737"/>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1267" name="Rectangle 2050"/>
          <p:cNvSpPr>
            <a:spLocks noChangeArrowheads="1"/>
          </p:cNvSpPr>
          <p:nvPr/>
        </p:nvSpPr>
        <p:spPr bwMode="auto">
          <a:xfrm>
            <a:off x="609600" y="1854200"/>
            <a:ext cx="7924800" cy="369888"/>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1268" name="Title 1"/>
          <p:cNvSpPr>
            <a:spLocks noGrp="1"/>
          </p:cNvSpPr>
          <p:nvPr>
            <p:ph type="title"/>
          </p:nvPr>
        </p:nvSpPr>
        <p:spPr/>
        <p:txBody>
          <a:bodyPr/>
          <a:lstStyle/>
          <a:p>
            <a:pPr eaLnBrk="1" hangingPunct="1"/>
            <a:r>
              <a:rPr lang="en-US" smtClean="0"/>
              <a:t>Variable Declaration and Initialization</a:t>
            </a:r>
          </a:p>
        </p:txBody>
      </p:sp>
      <p:sp>
        <p:nvSpPr>
          <p:cNvPr id="3" name="Content Placeholder 2"/>
          <p:cNvSpPr>
            <a:spLocks noGrp="1"/>
          </p:cNvSpPr>
          <p:nvPr>
            <p:ph idx="1"/>
          </p:nvPr>
        </p:nvSpPr>
        <p:spPr>
          <a:xfrm>
            <a:off x="609600" y="1447800"/>
            <a:ext cx="7918450" cy="4500563"/>
          </a:xfrm>
        </p:spPr>
        <p:txBody>
          <a:bodyPr/>
          <a:lstStyle/>
          <a:p>
            <a:pPr lvl="1" eaLnBrk="1" hangingPunct="1">
              <a:buFont typeface="Arial" charset="0"/>
              <a:buChar char="•"/>
              <a:defRPr/>
            </a:pPr>
            <a:r>
              <a:rPr lang="en-US" dirty="0" smtClean="0">
                <a:ea typeface="+mn-ea"/>
                <a:cs typeface="+mn-cs"/>
              </a:rPr>
              <a:t>Syntax :</a:t>
            </a:r>
          </a:p>
          <a:p>
            <a:pPr indent="231775" eaLnBrk="1" hangingPunct="1">
              <a:buFont typeface="Arial" charset="0"/>
              <a:buNone/>
              <a:defRPr/>
            </a:pPr>
            <a:r>
              <a:rPr lang="en-US" sz="1800" i="1" dirty="0" smtClean="0">
                <a:latin typeface="Courier New" pitchFamily="49" charset="0"/>
                <a:cs typeface="Courier New" pitchFamily="49" charset="0"/>
              </a:rPr>
              <a:t>type identifier [= value]</a:t>
            </a:r>
            <a:r>
              <a:rPr lang="en-US" sz="1800" dirty="0" smtClean="0">
                <a:latin typeface="Courier New" pitchFamily="49" charset="0"/>
                <a:cs typeface="Courier New" pitchFamily="49" charset="0"/>
              </a:rPr>
              <a:t>;</a:t>
            </a:r>
          </a:p>
          <a:p>
            <a:pPr lvl="1" eaLnBrk="1" hangingPunct="1">
              <a:buFont typeface="Arial" charset="0"/>
              <a:buChar char="•"/>
              <a:defRPr/>
            </a:pPr>
            <a:endParaRPr lang="en-US" dirty="0" smtClean="0">
              <a:ea typeface="+mn-ea"/>
              <a:cs typeface="+mn-cs"/>
            </a:endParaRPr>
          </a:p>
          <a:p>
            <a:pPr lvl="1" eaLnBrk="1" hangingPunct="1">
              <a:buFont typeface="Arial" charset="0"/>
              <a:buChar char="•"/>
              <a:defRPr/>
            </a:pPr>
            <a:r>
              <a:rPr lang="en-US" dirty="0" smtClean="0">
                <a:ea typeface="+mn-ea"/>
                <a:cs typeface="+mn-cs"/>
              </a:rPr>
              <a:t>Examples:</a:t>
            </a:r>
          </a:p>
          <a:p>
            <a:pPr marL="342900" lvl="1" indent="231775" eaLnBrk="1" hangingPunct="1">
              <a:buFont typeface="Arial" charset="0"/>
              <a:buNone/>
              <a:defRPr/>
            </a:pPr>
            <a:r>
              <a:rPr lang="en-US" sz="1800" dirty="0" smtClean="0">
                <a:latin typeface="Courier New" pitchFamily="49" charset="0"/>
                <a:ea typeface="+mn-ea"/>
                <a:cs typeface="Courier New" pitchFamily="49" charset="0"/>
              </a:rPr>
              <a:t>String customer;</a:t>
            </a:r>
          </a:p>
          <a:p>
            <a:pPr marL="342900" lvl="1" indent="231775" eaLnBrk="1" hangingPunct="1">
              <a:buFont typeface="Arial" charset="0"/>
              <a:buNone/>
              <a:defRPr/>
            </a:pPr>
            <a:endParaRPr lang="en-US" sz="1800" dirty="0" smtClean="0">
              <a:latin typeface="Courier New" pitchFamily="49" charset="0"/>
              <a:cs typeface="Courier New" pitchFamily="49" charset="0"/>
            </a:endParaRPr>
          </a:p>
          <a:p>
            <a:pPr marL="342900" lvl="1" indent="231775" eaLnBrk="1" hangingPunct="1">
              <a:buFont typeface="Arial" charset="0"/>
              <a:buNone/>
              <a:defRPr/>
            </a:pPr>
            <a:r>
              <a:rPr lang="en-US" sz="1800" dirty="0" smtClean="0">
                <a:latin typeface="Courier New" pitchFamily="49" charset="0"/>
                <a:cs typeface="Courier New" pitchFamily="49" charset="0"/>
              </a:rPr>
              <a:t>String name, city;</a:t>
            </a:r>
          </a:p>
          <a:p>
            <a:pPr marL="342900" lvl="1" indent="231775" eaLnBrk="1" hangingPunct="1">
              <a:buFont typeface="Arial" charset="0"/>
              <a:buNone/>
              <a:defRPr/>
            </a:pPr>
            <a:endParaRPr lang="en-US" sz="1800" dirty="0" smtClean="0">
              <a:latin typeface="Courier New" pitchFamily="49" charset="0"/>
              <a:cs typeface="Courier New" pitchFamily="49" charset="0"/>
            </a:endParaRPr>
          </a:p>
          <a:p>
            <a:pPr marL="342900" lvl="1" indent="231775" eaLnBrk="1" hangingPunct="1">
              <a:buFont typeface="Arial" charset="0"/>
              <a:buNone/>
              <a:defRPr/>
            </a:pPr>
            <a:r>
              <a:rPr lang="en-US" sz="1800" dirty="0" smtClean="0">
                <a:latin typeface="Courier New" pitchFamily="49" charset="0"/>
                <a:cs typeface="Courier New" pitchFamily="49" charset="0"/>
              </a:rPr>
              <a:t>String address = "123 Oak St";</a:t>
            </a:r>
          </a:p>
          <a:p>
            <a:pPr marL="342900" lvl="1" indent="231775" eaLnBrk="1" hangingPunct="1">
              <a:buFont typeface="Arial" charset="0"/>
              <a:buNone/>
              <a:defRPr/>
            </a:pPr>
            <a:endParaRPr lang="en-US" sz="1800" dirty="0" smtClean="0">
              <a:latin typeface="Courier New" pitchFamily="49" charset="0"/>
              <a:ea typeface="+mn-ea"/>
              <a:cs typeface="Courier New" pitchFamily="49" charset="0"/>
            </a:endParaRPr>
          </a:p>
          <a:p>
            <a:pPr marL="342900" lvl="1" indent="231775" eaLnBrk="1" hangingPunct="1">
              <a:buFont typeface="Arial" charset="0"/>
              <a:buNone/>
              <a:defRPr/>
            </a:pPr>
            <a:endParaRPr lang="en-US" sz="1800" dirty="0" smtClean="0">
              <a:latin typeface="Courier New" pitchFamily="49" charset="0"/>
              <a:ea typeface="+mn-ea"/>
              <a:cs typeface="Courier New" pitchFamily="49" charset="0"/>
            </a:endParaRPr>
          </a:p>
          <a:p>
            <a:pPr marL="342900" lvl="1" indent="231775" eaLnBrk="1" hangingPunct="1">
              <a:buFont typeface="Arial" charset="0"/>
              <a:buNone/>
              <a:defRPr/>
            </a:pPr>
            <a:endParaRPr lang="en-US" sz="1800" dirty="0" smtClean="0">
              <a:latin typeface="Courier New" pitchFamily="49" charset="0"/>
              <a:ea typeface="+mn-ea"/>
              <a:cs typeface="Courier New" pitchFamily="49" charset="0"/>
            </a:endParaRPr>
          </a:p>
          <a:p>
            <a:pPr marL="342900" lvl="1" indent="231775" eaLnBrk="1" hangingPunct="1">
              <a:buFont typeface="Arial" charset="0"/>
              <a:buNone/>
              <a:defRPr/>
            </a:pPr>
            <a:r>
              <a:rPr lang="en-US" sz="1800" dirty="0" smtClean="0">
                <a:latin typeface="Courier New" pitchFamily="49" charset="0"/>
                <a:ea typeface="+mn-ea"/>
                <a:cs typeface="Courier New" pitchFamily="49" charset="0"/>
              </a:rPr>
              <a:t>String country = "USA", state = "CO";</a:t>
            </a:r>
          </a:p>
        </p:txBody>
      </p:sp>
      <p:sp>
        <p:nvSpPr>
          <p:cNvPr id="11270" name="TextBox 6"/>
          <p:cNvSpPr txBox="1">
            <a:spLocks noChangeArrowheads="1"/>
          </p:cNvSpPr>
          <p:nvPr/>
        </p:nvSpPr>
        <p:spPr bwMode="auto">
          <a:xfrm>
            <a:off x="2667000" y="2376488"/>
            <a:ext cx="2514600" cy="461962"/>
          </a:xfrm>
          <a:prstGeom prst="rect">
            <a:avLst/>
          </a:prstGeom>
          <a:noFill/>
          <a:ln w="9525">
            <a:noFill/>
            <a:miter lim="800000"/>
            <a:headEnd/>
            <a:tailEnd/>
          </a:ln>
        </p:spPr>
        <p:txBody>
          <a:bodyPr>
            <a:spAutoFit/>
          </a:bodyPr>
          <a:lstStyle/>
          <a:p>
            <a:r>
              <a:rPr lang="en-US" sz="2400">
                <a:solidFill>
                  <a:srgbClr val="0000FF"/>
                </a:solidFill>
                <a:latin typeface="LavosHandy™" pitchFamily="66" charset="0"/>
              </a:rPr>
              <a:t>Variable declared</a:t>
            </a:r>
          </a:p>
        </p:txBody>
      </p:sp>
      <p:sp>
        <p:nvSpPr>
          <p:cNvPr id="11271" name="TextBox 7"/>
          <p:cNvSpPr txBox="1">
            <a:spLocks noChangeArrowheads="1"/>
          </p:cNvSpPr>
          <p:nvPr/>
        </p:nvSpPr>
        <p:spPr bwMode="auto">
          <a:xfrm>
            <a:off x="6096000" y="3824288"/>
            <a:ext cx="2514600" cy="830262"/>
          </a:xfrm>
          <a:prstGeom prst="rect">
            <a:avLst/>
          </a:prstGeom>
          <a:noFill/>
          <a:ln w="9525">
            <a:noFill/>
            <a:miter lim="800000"/>
            <a:headEnd/>
            <a:tailEnd/>
          </a:ln>
        </p:spPr>
        <p:txBody>
          <a:bodyPr>
            <a:spAutoFit/>
          </a:bodyPr>
          <a:lstStyle/>
          <a:p>
            <a:pPr algn="ctr"/>
            <a:r>
              <a:rPr lang="en-US" sz="2400">
                <a:solidFill>
                  <a:srgbClr val="0000FF"/>
                </a:solidFill>
                <a:latin typeface="LavosHandy™" pitchFamily="66" charset="0"/>
              </a:rPr>
              <a:t>Variable declared and initialized</a:t>
            </a:r>
          </a:p>
        </p:txBody>
      </p:sp>
      <p:sp>
        <p:nvSpPr>
          <p:cNvPr id="11272" name="TextBox 8"/>
          <p:cNvSpPr txBox="1">
            <a:spLocks noChangeArrowheads="1"/>
          </p:cNvSpPr>
          <p:nvPr/>
        </p:nvSpPr>
        <p:spPr bwMode="auto">
          <a:xfrm>
            <a:off x="4724400" y="4814888"/>
            <a:ext cx="3429000" cy="830262"/>
          </a:xfrm>
          <a:prstGeom prst="rect">
            <a:avLst/>
          </a:prstGeom>
          <a:noFill/>
          <a:ln w="9525">
            <a:noFill/>
            <a:miter lim="800000"/>
            <a:headEnd/>
            <a:tailEnd/>
          </a:ln>
        </p:spPr>
        <p:txBody>
          <a:bodyPr>
            <a:spAutoFit/>
          </a:bodyPr>
          <a:lstStyle/>
          <a:p>
            <a:pPr algn="ctr"/>
            <a:r>
              <a:rPr lang="en-US" sz="2400">
                <a:solidFill>
                  <a:srgbClr val="0000FF"/>
                </a:solidFill>
                <a:latin typeface="LavosHandy™" pitchFamily="66" charset="0"/>
              </a:rPr>
              <a:t>Two variables declared and initialized</a:t>
            </a:r>
          </a:p>
        </p:txBody>
      </p:sp>
      <p:sp>
        <p:nvSpPr>
          <p:cNvPr id="11273" name="Rectangle 9"/>
          <p:cNvSpPr>
            <a:spLocks noChangeArrowheads="1"/>
          </p:cNvSpPr>
          <p:nvPr/>
        </p:nvSpPr>
        <p:spPr bwMode="auto">
          <a:xfrm>
            <a:off x="1136650" y="3001963"/>
            <a:ext cx="2286000" cy="304800"/>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1274" name="Rectangle 10"/>
          <p:cNvSpPr>
            <a:spLocks noChangeArrowheads="1"/>
          </p:cNvSpPr>
          <p:nvPr/>
        </p:nvSpPr>
        <p:spPr bwMode="auto">
          <a:xfrm>
            <a:off x="1143000" y="4281488"/>
            <a:ext cx="4267200" cy="381000"/>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1275" name="Rectangle 11"/>
          <p:cNvSpPr>
            <a:spLocks noChangeArrowheads="1"/>
          </p:cNvSpPr>
          <p:nvPr/>
        </p:nvSpPr>
        <p:spPr bwMode="auto">
          <a:xfrm>
            <a:off x="1143000" y="5638800"/>
            <a:ext cx="5181600" cy="319088"/>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1276" name="Rectangle 9"/>
          <p:cNvSpPr>
            <a:spLocks noChangeArrowheads="1"/>
          </p:cNvSpPr>
          <p:nvPr/>
        </p:nvSpPr>
        <p:spPr bwMode="auto">
          <a:xfrm>
            <a:off x="1143000" y="3595688"/>
            <a:ext cx="3048000" cy="381000"/>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1277" name="Rectangle 27"/>
          <p:cNvSpPr>
            <a:spLocks noChangeArrowheads="1"/>
          </p:cNvSpPr>
          <p:nvPr/>
        </p:nvSpPr>
        <p:spPr bwMode="auto">
          <a:xfrm>
            <a:off x="5715000" y="4281488"/>
            <a:ext cx="838200" cy="228600"/>
          </a:xfrm>
          <a:prstGeom prst="rect">
            <a:avLst/>
          </a:prstGeom>
          <a:noFill/>
          <a:ln w="28575" algn="ctr">
            <a:no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1278" name="TextBox 6"/>
          <p:cNvSpPr txBox="1">
            <a:spLocks noChangeArrowheads="1"/>
          </p:cNvSpPr>
          <p:nvPr/>
        </p:nvSpPr>
        <p:spPr bwMode="auto">
          <a:xfrm>
            <a:off x="4953000" y="2986088"/>
            <a:ext cx="2133600" cy="838200"/>
          </a:xfrm>
          <a:prstGeom prst="rect">
            <a:avLst/>
          </a:prstGeom>
          <a:noFill/>
          <a:ln w="9525">
            <a:noFill/>
            <a:miter lim="800000"/>
            <a:headEnd/>
            <a:tailEnd/>
          </a:ln>
        </p:spPr>
        <p:txBody>
          <a:bodyPr>
            <a:spAutoFit/>
          </a:bodyPr>
          <a:lstStyle/>
          <a:p>
            <a:pPr algn="ctr"/>
            <a:r>
              <a:rPr lang="en-US" sz="2400">
                <a:solidFill>
                  <a:srgbClr val="0000FF"/>
                </a:solidFill>
                <a:latin typeface="LavosHandy™" pitchFamily="66" charset="0"/>
              </a:rPr>
              <a:t>Two variables declared</a:t>
            </a:r>
          </a:p>
        </p:txBody>
      </p:sp>
      <p:cxnSp>
        <p:nvCxnSpPr>
          <p:cNvPr id="11279" name="Shape 19"/>
          <p:cNvCxnSpPr>
            <a:cxnSpLocks noChangeShapeType="1"/>
            <a:endCxn id="11275" idx="0"/>
          </p:cNvCxnSpPr>
          <p:nvPr/>
        </p:nvCxnSpPr>
        <p:spPr bwMode="auto">
          <a:xfrm rot="10800000" flipV="1">
            <a:off x="3733800" y="5272088"/>
            <a:ext cx="838200" cy="366712"/>
          </a:xfrm>
          <a:prstGeom prst="bentConnector2">
            <a:avLst/>
          </a:prstGeom>
          <a:noFill/>
          <a:ln w="28575" algn="ctr">
            <a:solidFill>
              <a:schemeClr val="tx1"/>
            </a:solidFill>
            <a:round/>
            <a:headEnd/>
            <a:tailEnd type="triangle" w="med" len="med"/>
          </a:ln>
        </p:spPr>
      </p:cxnSp>
      <p:cxnSp>
        <p:nvCxnSpPr>
          <p:cNvPr id="11280" name="Elbow Connector 21"/>
          <p:cNvCxnSpPr>
            <a:cxnSpLocks noChangeShapeType="1"/>
            <a:stCxn id="11271" idx="1"/>
            <a:endCxn id="11274" idx="3"/>
          </p:cNvCxnSpPr>
          <p:nvPr/>
        </p:nvCxnSpPr>
        <p:spPr bwMode="auto">
          <a:xfrm rot="10800000" flipV="1">
            <a:off x="5410200" y="4240213"/>
            <a:ext cx="685800" cy="231775"/>
          </a:xfrm>
          <a:prstGeom prst="bentConnector3">
            <a:avLst>
              <a:gd name="adj1" fmla="val 50000"/>
            </a:avLst>
          </a:prstGeom>
          <a:noFill/>
          <a:ln w="28575" algn="ctr">
            <a:solidFill>
              <a:schemeClr val="tx1"/>
            </a:solidFill>
            <a:round/>
            <a:headEnd/>
            <a:tailEnd type="triangle" w="med" len="med"/>
          </a:ln>
        </p:spPr>
      </p:cxnSp>
      <p:cxnSp>
        <p:nvCxnSpPr>
          <p:cNvPr id="11281" name="Elbow Connector 23"/>
          <p:cNvCxnSpPr>
            <a:cxnSpLocks noChangeShapeType="1"/>
            <a:stCxn id="11278" idx="1"/>
            <a:endCxn id="11276" idx="3"/>
          </p:cNvCxnSpPr>
          <p:nvPr/>
        </p:nvCxnSpPr>
        <p:spPr bwMode="auto">
          <a:xfrm rot="10800000" flipV="1">
            <a:off x="4191000" y="3405188"/>
            <a:ext cx="762000" cy="381000"/>
          </a:xfrm>
          <a:prstGeom prst="bentConnector3">
            <a:avLst>
              <a:gd name="adj1" fmla="val 50000"/>
            </a:avLst>
          </a:prstGeom>
          <a:noFill/>
          <a:ln w="28575" algn="ctr">
            <a:solidFill>
              <a:schemeClr val="tx1"/>
            </a:solidFill>
            <a:round/>
            <a:headEnd/>
            <a:tailEnd type="triangle" w="med" len="med"/>
          </a:ln>
        </p:spPr>
      </p:cxnSp>
      <p:cxnSp>
        <p:nvCxnSpPr>
          <p:cNvPr id="11282" name="Shape 25"/>
          <p:cNvCxnSpPr>
            <a:cxnSpLocks noChangeShapeType="1"/>
            <a:stCxn id="11270" idx="2"/>
            <a:endCxn id="11273" idx="3"/>
          </p:cNvCxnSpPr>
          <p:nvPr/>
        </p:nvCxnSpPr>
        <p:spPr bwMode="auto">
          <a:xfrm rot="5400000">
            <a:off x="3515518" y="2745582"/>
            <a:ext cx="315913" cy="501650"/>
          </a:xfrm>
          <a:prstGeom prst="bentConnector2">
            <a:avLst/>
          </a:prstGeom>
          <a:noFill/>
          <a:ln w="28575" algn="ctr">
            <a:solidFill>
              <a:schemeClr val="tx1"/>
            </a:solidFill>
            <a:round/>
            <a:headEnd/>
            <a:tailEnd type="triangle" w="med" len="med"/>
          </a:ln>
        </p:spPr>
      </p:cxn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U6_Jan13">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4245</TotalTime>
  <Words>2802</Words>
  <Application>Microsoft Office PowerPoint</Application>
  <PresentationFormat>On-screen Show (4:3)</PresentationFormat>
  <Paragraphs>327</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1_OU6_Jan13</vt:lpstr>
      <vt:lpstr>Data in a Cart</vt:lpstr>
      <vt:lpstr>Objectives</vt:lpstr>
      <vt:lpstr>Topics</vt:lpstr>
      <vt:lpstr>Variables </vt:lpstr>
      <vt:lpstr>Variable Types</vt:lpstr>
      <vt:lpstr>Naming a Variable</vt:lpstr>
      <vt:lpstr>Uses of Variables</vt:lpstr>
      <vt:lpstr>Topics</vt:lpstr>
      <vt:lpstr>Variable Declaration and Initialization</vt:lpstr>
      <vt:lpstr>String Concatenation</vt:lpstr>
      <vt:lpstr>String Concatenation Output</vt:lpstr>
      <vt:lpstr>Exercise 4-1: Using String Variables </vt:lpstr>
      <vt:lpstr>Quiz</vt:lpstr>
      <vt:lpstr>Topics</vt:lpstr>
      <vt:lpstr>int and double Values</vt:lpstr>
      <vt:lpstr>Initializing and Assigning Numeric Values</vt:lpstr>
      <vt:lpstr>Topics</vt:lpstr>
      <vt:lpstr>Standard Mathematical Operators</vt:lpstr>
      <vt:lpstr>Increment and Decrement Operators (++ and --)</vt:lpstr>
      <vt:lpstr>Operator Precedence</vt:lpstr>
      <vt:lpstr>Operator Precedence</vt:lpstr>
      <vt:lpstr>Using Parentheses</vt:lpstr>
      <vt:lpstr>Exercise 4-2: Using and Manipulating Numbers  </vt:lpstr>
      <vt:lpstr>Quiz</vt:lpstr>
      <vt:lpstr>Quiz</vt:lpstr>
      <vt:lpstr>Summary</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OU6_Jan12</dc:subject>
  <dc:creator>Cindy Church</dc:creator>
  <dc:description>Oracle University Production Services</dc:description>
  <cp:lastModifiedBy>srameshk</cp:lastModifiedBy>
  <cp:revision>138</cp:revision>
  <cp:lastPrinted>2002-03-28T23:57:22Z</cp:lastPrinted>
  <dcterms:created xsi:type="dcterms:W3CDTF">2013-09-05T22:06:55Z</dcterms:created>
  <dcterms:modified xsi:type="dcterms:W3CDTF">2015-12-09T09:11:36Z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D9C0B8E7-3EE5-42A2-8A66-CB8EDDA49CA5</vt:lpwstr>
  </property>
  <property fmtid="{D5CDD505-2E9C-101B-9397-08002B2CF9AE}" pid="9" name="ArticulatePath">
    <vt:lpwstr>D83527GC10_les04</vt:lpwstr>
  </property>
</Properties>
</file>