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279E1-9602-C7CC-E015-BBFE43DBF649}" v="785" dt="2021-11-02T16:25:24.121"/>
    <p1510:client id="{B88C76FC-9545-232A-4932-2F6EC6093DCD}" v="2" dt="2021-11-02T15:35:49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3498513"/>
            <a:ext cx="45985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>
                <a:latin typeface="Times New Roman" pitchFamily="18" charset="0"/>
              </a:rPr>
              <a:t>(a)  What is the </a:t>
            </a:r>
            <a:r>
              <a:rPr lang="en-US" sz="1200" err="1">
                <a:latin typeface="Times New Roman" pitchFamily="18" charset="0"/>
              </a:rPr>
              <a:t>inorder</a:t>
            </a:r>
            <a:r>
              <a:rPr lang="en-US" sz="1200">
                <a:latin typeface="Times New Roman" pitchFamily="18" charset="0"/>
              </a:rPr>
              <a:t> traversal of the tree?</a:t>
            </a:r>
          </a:p>
          <a:p>
            <a:r>
              <a:rPr lang="en-US" sz="1200">
                <a:latin typeface="Times New Roman" pitchFamily="18" charset="0"/>
              </a:rPr>
              <a:t> </a:t>
            </a:r>
          </a:p>
          <a:p>
            <a:r>
              <a:rPr lang="en-US" sz="1200">
                <a:latin typeface="Times New Roman" pitchFamily="18" charset="0"/>
              </a:rPr>
              <a:t>	</a:t>
            </a:r>
          </a:p>
          <a:p>
            <a:r>
              <a:rPr lang="en-US" sz="120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>
                <a:latin typeface="Times New Roman" pitchFamily="18" charset="0"/>
              </a:rPr>
              <a:t>         </a:t>
            </a:r>
          </a:p>
          <a:p>
            <a:endParaRPr lang="en-US" sz="1200">
              <a:latin typeface="Times New Roman" pitchFamily="18" charset="0"/>
            </a:endParaRPr>
          </a:p>
          <a:p>
            <a:r>
              <a:rPr lang="en-US" sz="1200">
                <a:latin typeface="Times New Roman" pitchFamily="18" charset="0"/>
              </a:rPr>
              <a:t>(c)  What is the </a:t>
            </a:r>
            <a:r>
              <a:rPr lang="en-US" sz="1200" err="1">
                <a:latin typeface="Times New Roman" pitchFamily="18" charset="0"/>
              </a:rPr>
              <a:t>postorder</a:t>
            </a:r>
            <a:r>
              <a:rPr lang="en-US" sz="1200">
                <a:latin typeface="Times New Roman" pitchFamily="18" charset="0"/>
              </a:rPr>
              <a:t> traversal of the tree?</a:t>
            </a:r>
          </a:p>
          <a:p>
            <a:r>
              <a:rPr lang="en-US" sz="1200">
                <a:latin typeface="Times New Roman" pitchFamily="18" charset="0"/>
              </a:rPr>
              <a:t>        </a:t>
            </a:r>
          </a:p>
          <a:p>
            <a:endParaRPr lang="en-US" sz="120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44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A5D65B8-5ED2-4152-A42F-978BC5AE1ED4}"/>
              </a:ext>
            </a:extLst>
          </p:cNvPr>
          <p:cNvSpPr txBox="1"/>
          <p:nvPr/>
        </p:nvSpPr>
        <p:spPr>
          <a:xfrm>
            <a:off x="1039318" y="3725056"/>
            <a:ext cx="59411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16, 34, 35, 39, 41, 44, 38, 45, 55, 63, 64, 65, 72</a:t>
            </a:r>
            <a:endParaRPr lang="en-US" dirty="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C0128-7964-4AAD-909C-F62A82B258A0}"/>
              </a:ext>
            </a:extLst>
          </p:cNvPr>
          <p:cNvSpPr txBox="1"/>
          <p:nvPr/>
        </p:nvSpPr>
        <p:spPr>
          <a:xfrm>
            <a:off x="1119734" y="4267668"/>
            <a:ext cx="65781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45, 38, 34, 16, 35, 41, 39, 44, 65, 63, 55, 64, 72</a:t>
            </a:r>
            <a:endParaRPr lang="en-US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24ABB-1B32-413C-91BA-8F60505B243E}"/>
              </a:ext>
            </a:extLst>
          </p:cNvPr>
          <p:cNvSpPr txBox="1"/>
          <p:nvPr/>
        </p:nvSpPr>
        <p:spPr>
          <a:xfrm>
            <a:off x="1125199" y="5522314"/>
            <a:ext cx="52915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The height of the tree is 4. The nodes on level 2: 38 and 65</a:t>
            </a:r>
            <a:endParaRPr lang="en-US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CFC26-B74A-46D6-B360-BA9AD07EEDCC}"/>
              </a:ext>
            </a:extLst>
          </p:cNvPr>
          <p:cNvSpPr txBox="1"/>
          <p:nvPr/>
        </p:nvSpPr>
        <p:spPr>
          <a:xfrm>
            <a:off x="1130665" y="4828238"/>
            <a:ext cx="55788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16, 34, 35,  39, 44, 41 38, 55, 64, 63, 72, 65, 45</a:t>
            </a:r>
            <a:endParaRPr lang="en-US" dirty="0"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>
                <a:latin typeface="Times New Roman" pitchFamily="18" charset="0"/>
              </a:rPr>
              <a:t>What is the </a:t>
            </a:r>
            <a:r>
              <a:rPr lang="en-US" sz="1200" err="1">
                <a:latin typeface="Times New Roman" pitchFamily="18" charset="0"/>
              </a:rPr>
              <a:t>inorder</a:t>
            </a:r>
            <a:r>
              <a:rPr lang="en-US" sz="1200">
                <a:latin typeface="Times New Roman" pitchFamily="18" charset="0"/>
              </a:rPr>
              <a:t> traversal of the tree?</a:t>
            </a:r>
          </a:p>
          <a:p>
            <a:endParaRPr lang="en-US" sz="12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r>
              <a:rPr lang="en-US" sz="1200">
                <a:latin typeface="Times New Roman" pitchFamily="18" charset="0"/>
              </a:rPr>
              <a:t>(b)  What is the </a:t>
            </a:r>
            <a:r>
              <a:rPr lang="en-US" sz="1200" err="1">
                <a:latin typeface="Times New Roman" pitchFamily="18" charset="0"/>
              </a:rPr>
              <a:t>postorder</a:t>
            </a:r>
            <a:r>
              <a:rPr lang="en-US" sz="1200">
                <a:latin typeface="Times New Roman" pitchFamily="18" charset="0"/>
              </a:rPr>
              <a:t> traversal of the tree?</a:t>
            </a:r>
          </a:p>
          <a:p>
            <a:endParaRPr lang="en-US" sz="1200">
              <a:latin typeface="Times New Roman" pitchFamily="18" charset="0"/>
            </a:endParaRPr>
          </a:p>
          <a:p>
            <a:r>
              <a:rPr lang="en-US" sz="1200">
                <a:latin typeface="Times New Roman" pitchFamily="18" charset="0"/>
              </a:rPr>
              <a:t> </a:t>
            </a:r>
          </a:p>
          <a:p>
            <a:endParaRPr lang="en-US" sz="120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endParaRPr lang="en-US" sz="120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endParaRPr lang="en-US" sz="1200">
              <a:latin typeface="Times New Roman" pitchFamily="18" charset="0"/>
            </a:endParaRPr>
          </a:p>
          <a:p>
            <a:pPr marL="0" indent="0"/>
            <a:endParaRPr lang="en-US" sz="120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8169C7-E197-4948-9ECF-1D99943556FA}"/>
              </a:ext>
            </a:extLst>
          </p:cNvPr>
          <p:cNvSpPr txBox="1"/>
          <p:nvPr/>
        </p:nvSpPr>
        <p:spPr>
          <a:xfrm>
            <a:off x="1226695" y="4287187"/>
            <a:ext cx="60035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48, -, 7, %, 2, /, 24, *, 18, -, 5, *, 2, +, 12</a:t>
            </a:r>
            <a:endParaRPr lang="en-US" dirty="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0D763-DC1E-41E8-8107-080FB44FE263}"/>
              </a:ext>
            </a:extLst>
          </p:cNvPr>
          <p:cNvSpPr txBox="1"/>
          <p:nvPr/>
        </p:nvSpPr>
        <p:spPr>
          <a:xfrm>
            <a:off x="1294619" y="61664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3.5</a:t>
            </a:r>
            <a:endParaRPr lang="en-US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71648-45DA-4C83-9C8F-542D57663BAB}"/>
              </a:ext>
            </a:extLst>
          </p:cNvPr>
          <p:cNvSpPr txBox="1"/>
          <p:nvPr/>
        </p:nvSpPr>
        <p:spPr>
          <a:xfrm>
            <a:off x="4485494" y="54723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64388-44F0-48CB-B1D4-14BCDF10EB2A}"/>
              </a:ext>
            </a:extLst>
          </p:cNvPr>
          <p:cNvSpPr txBox="1"/>
          <p:nvPr/>
        </p:nvSpPr>
        <p:spPr>
          <a:xfrm>
            <a:off x="1293058" y="5103058"/>
            <a:ext cx="4579495" cy="381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48, 7, 2, %, -, 24, /, 18, 5, 2, *, -, 12, +, *</a:t>
            </a:r>
            <a:endParaRPr lang="en-US" dirty="0"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/>
              <a:t>The elements in a binary tree area to be stored in an array.  Each element is a </a:t>
            </a:r>
          </a:p>
          <a:p>
            <a:pPr lvl="2" eaLnBrk="1" hangingPunct="1"/>
            <a:r>
              <a:rPr lang="en-US"/>
              <a:t>nonnegative int value.</a:t>
            </a:r>
          </a:p>
          <a:p>
            <a:pPr eaLnBrk="1" hangingPunct="1"/>
            <a:r>
              <a:rPr lang="en-US"/>
              <a:t>a.  What value can you use as a dummy value, if the binary tree is not complete? </a:t>
            </a:r>
            <a:r>
              <a:rPr lang="en-US" u="sng"/>
              <a:t> null</a:t>
            </a:r>
            <a:r>
              <a:rPr lang="en-US"/>
              <a:t>_</a:t>
            </a:r>
          </a:p>
          <a:p>
            <a:pPr eaLnBrk="1" hangingPunct="1"/>
            <a:r>
              <a:rPr lang="en-US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14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73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21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7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51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19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imes New Roman" pitchFamily="18" charset="0"/>
              </a:rPr>
              <a:t>45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1026488" y="1573967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168182C-13BD-4EFD-9D53-5E3A7111F8F7}"/>
              </a:ext>
            </a:extLst>
          </p:cNvPr>
          <p:cNvSpPr txBox="1"/>
          <p:nvPr/>
        </p:nvSpPr>
        <p:spPr>
          <a:xfrm>
            <a:off x="1563974" y="1876268"/>
            <a:ext cx="5321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51</a:t>
            </a:r>
            <a:endParaRPr lang="en-US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D29B9-2F71-4D55-AB73-E1FEE20B421A}"/>
              </a:ext>
            </a:extLst>
          </p:cNvPr>
          <p:cNvSpPr txBox="1"/>
          <p:nvPr/>
        </p:nvSpPr>
        <p:spPr>
          <a:xfrm>
            <a:off x="1544455" y="1569438"/>
            <a:ext cx="594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489331-5526-4651-A05E-57715C974A2D}"/>
              </a:ext>
            </a:extLst>
          </p:cNvPr>
          <p:cNvSpPr txBox="1"/>
          <p:nvPr/>
        </p:nvSpPr>
        <p:spPr>
          <a:xfrm>
            <a:off x="1644388" y="2206519"/>
            <a:ext cx="594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E8BA3D-4BD3-4864-B6E2-084CFE8C512F}"/>
              </a:ext>
            </a:extLst>
          </p:cNvPr>
          <p:cNvSpPr txBox="1"/>
          <p:nvPr/>
        </p:nvSpPr>
        <p:spPr>
          <a:xfrm>
            <a:off x="1569438" y="2456356"/>
            <a:ext cx="594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9682AF-7E0C-4E32-B9F8-AF06C2209FF3}"/>
              </a:ext>
            </a:extLst>
          </p:cNvPr>
          <p:cNvSpPr txBox="1"/>
          <p:nvPr/>
        </p:nvSpPr>
        <p:spPr>
          <a:xfrm>
            <a:off x="1569438" y="2818618"/>
            <a:ext cx="594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73</a:t>
            </a:r>
            <a:endParaRPr lang="en-US" dirty="0">
              <a:cs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3069CD-0956-453B-8D4A-93307082F4D1}"/>
              </a:ext>
            </a:extLst>
          </p:cNvPr>
          <p:cNvSpPr txBox="1"/>
          <p:nvPr/>
        </p:nvSpPr>
        <p:spPr>
          <a:xfrm>
            <a:off x="1544455" y="3080946"/>
            <a:ext cx="594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8CF7B6-A9D9-409F-9712-827315DFA8D7}"/>
              </a:ext>
            </a:extLst>
          </p:cNvPr>
          <p:cNvSpPr txBox="1"/>
          <p:nvPr/>
        </p:nvSpPr>
        <p:spPr>
          <a:xfrm>
            <a:off x="1544455" y="3430716"/>
            <a:ext cx="594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3ACF5-9F69-4146-AF3E-AEB895E68ECE}"/>
              </a:ext>
            </a:extLst>
          </p:cNvPr>
          <p:cNvSpPr txBox="1"/>
          <p:nvPr/>
        </p:nvSpPr>
        <p:spPr>
          <a:xfrm>
            <a:off x="1560851" y="3734424"/>
            <a:ext cx="657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19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C5ADF0-49AE-4793-8977-86924C814470}"/>
              </a:ext>
            </a:extLst>
          </p:cNvPr>
          <p:cNvSpPr txBox="1"/>
          <p:nvPr/>
        </p:nvSpPr>
        <p:spPr>
          <a:xfrm>
            <a:off x="1556946" y="3992848"/>
            <a:ext cx="594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09B34D-FF51-43FF-BFE0-CD9DCDC73ACC}"/>
              </a:ext>
            </a:extLst>
          </p:cNvPr>
          <p:cNvSpPr txBox="1"/>
          <p:nvPr/>
        </p:nvSpPr>
        <p:spPr>
          <a:xfrm>
            <a:off x="1569438" y="4292650"/>
            <a:ext cx="594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45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2A8040-AC29-4643-BA53-DD92BBDE2A3B}"/>
              </a:ext>
            </a:extLst>
          </p:cNvPr>
          <p:cNvSpPr txBox="1"/>
          <p:nvPr/>
        </p:nvSpPr>
        <p:spPr>
          <a:xfrm>
            <a:off x="1644389" y="4592454"/>
            <a:ext cx="594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6479B3-4C8C-4959-A12E-AC62453C4445}"/>
              </a:ext>
            </a:extLst>
          </p:cNvPr>
          <p:cNvSpPr txBox="1"/>
          <p:nvPr/>
        </p:nvSpPr>
        <p:spPr>
          <a:xfrm>
            <a:off x="1644389" y="4954716"/>
            <a:ext cx="594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21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1CD0A1-6F0B-455F-93A2-0FB3E894B44A}"/>
              </a:ext>
            </a:extLst>
          </p:cNvPr>
          <p:cNvSpPr txBox="1"/>
          <p:nvPr/>
        </p:nvSpPr>
        <p:spPr>
          <a:xfrm>
            <a:off x="1594422" y="5242028"/>
            <a:ext cx="594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14</a:t>
            </a:r>
            <a:endParaRPr lang="en-US" dirty="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BB47DB-BE1B-4E0A-9B5A-D1FB37C67B2D}"/>
              </a:ext>
            </a:extLst>
          </p:cNvPr>
          <p:cNvSpPr txBox="1"/>
          <p:nvPr/>
        </p:nvSpPr>
        <p:spPr>
          <a:xfrm>
            <a:off x="2915431" y="13914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Post Order</a:t>
            </a:r>
            <a:endParaRPr lang="en-US" dirty="0">
              <a:cs typeface="Arial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9167EC-C11B-4705-A9D8-30B18D6C0225}"/>
              </a:ext>
            </a:extLst>
          </p:cNvPr>
          <p:cNvSpPr txBox="1"/>
          <p:nvPr/>
        </p:nvSpPr>
        <p:spPr>
          <a:xfrm>
            <a:off x="1562816" y="6113895"/>
            <a:ext cx="594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D34844-5209-4A1A-9843-10B13F4B5786}"/>
              </a:ext>
            </a:extLst>
          </p:cNvPr>
          <p:cNvSpPr txBox="1"/>
          <p:nvPr/>
        </p:nvSpPr>
        <p:spPr>
          <a:xfrm>
            <a:off x="1571997" y="5856835"/>
            <a:ext cx="594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31E047-50C6-4AFD-8D40-7A1A25825B59}"/>
              </a:ext>
            </a:extLst>
          </p:cNvPr>
          <p:cNvSpPr txBox="1"/>
          <p:nvPr/>
        </p:nvSpPr>
        <p:spPr>
          <a:xfrm>
            <a:off x="1553635" y="5535510"/>
            <a:ext cx="594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>
              <a:latin typeface="Times New Roman" pitchFamily="18" charset="0"/>
            </a:endParaRPr>
          </a:p>
          <a:p>
            <a:pPr algn="ctr" eaLnBrk="1" hangingPunct="1"/>
            <a:r>
              <a:rPr lang="en-US" sz="200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144">
            <a:extLst>
              <a:ext uri="{FF2B5EF4-FFF2-40B4-BE49-F238E27FC236}">
                <a16:creationId xmlns:a16="http://schemas.microsoft.com/office/drawing/2014/main" id="{3542F7B0-FA6D-44F7-B3A6-9C871266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456" y="468797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40</a:t>
            </a:r>
            <a:endParaRPr lang="en-US" dirty="0"/>
          </a:p>
        </p:txBody>
      </p:sp>
      <p:sp>
        <p:nvSpPr>
          <p:cNvPr id="4" name="Line 155">
            <a:extLst>
              <a:ext uri="{FF2B5EF4-FFF2-40B4-BE49-F238E27FC236}">
                <a16:creationId xmlns:a16="http://schemas.microsoft.com/office/drawing/2014/main" id="{83771B39-B840-4208-86AD-B37B1BDEFB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784" y="2151961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FA704-7CBE-4441-B992-2C9C3D3B1ECE}"/>
              </a:ext>
            </a:extLst>
          </p:cNvPr>
          <p:cNvSpPr txBox="1"/>
          <p:nvPr/>
        </p:nvSpPr>
        <p:spPr>
          <a:xfrm>
            <a:off x="1609344" y="1106424"/>
            <a:ext cx="1472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In Order</a:t>
            </a:r>
            <a:endParaRPr lang="en-US" dirty="0"/>
          </a:p>
        </p:txBody>
      </p:sp>
      <p:sp>
        <p:nvSpPr>
          <p:cNvPr id="27" name="Oval 144">
            <a:extLst>
              <a:ext uri="{FF2B5EF4-FFF2-40B4-BE49-F238E27FC236}">
                <a16:creationId xmlns:a16="http://schemas.microsoft.com/office/drawing/2014/main" id="{6D057857-F7B9-498C-BD95-3D4621E55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697" y="399104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71</a:t>
            </a:r>
            <a:endParaRPr lang="en-US" dirty="0"/>
          </a:p>
        </p:txBody>
      </p:sp>
      <p:sp>
        <p:nvSpPr>
          <p:cNvPr id="28" name="Oval 144">
            <a:extLst>
              <a:ext uri="{FF2B5EF4-FFF2-40B4-BE49-F238E27FC236}">
                <a16:creationId xmlns:a16="http://schemas.microsoft.com/office/drawing/2014/main" id="{BDBB7FE5-1C04-431D-87FE-8B9B34900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584" y="382288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35</a:t>
            </a:r>
            <a:endParaRPr lang="en-US" dirty="0"/>
          </a:p>
        </p:txBody>
      </p:sp>
      <p:sp>
        <p:nvSpPr>
          <p:cNvPr id="29" name="Oval 144">
            <a:extLst>
              <a:ext uri="{FF2B5EF4-FFF2-40B4-BE49-F238E27FC236}">
                <a16:creationId xmlns:a16="http://schemas.microsoft.com/office/drawing/2014/main" id="{C7EC4515-6191-414C-BC63-58F67A607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176" y="481649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52</a:t>
            </a:r>
            <a:endParaRPr lang="en-US" dirty="0"/>
          </a:p>
        </p:txBody>
      </p:sp>
      <p:sp>
        <p:nvSpPr>
          <p:cNvPr id="30" name="Oval 144">
            <a:extLst>
              <a:ext uri="{FF2B5EF4-FFF2-40B4-BE49-F238E27FC236}">
                <a16:creationId xmlns:a16="http://schemas.microsoft.com/office/drawing/2014/main" id="{A7CE21E3-35EA-4486-8BAC-CF6EBDB9A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508" y="318941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20</a:t>
            </a:r>
            <a:endParaRPr lang="en-US" dirty="0"/>
          </a:p>
        </p:txBody>
      </p:sp>
      <p:sp>
        <p:nvSpPr>
          <p:cNvPr id="31" name="Oval 144">
            <a:extLst>
              <a:ext uri="{FF2B5EF4-FFF2-40B4-BE49-F238E27FC236}">
                <a16:creationId xmlns:a16="http://schemas.microsoft.com/office/drawing/2014/main" id="{A72EEDB1-7DA2-4B22-9533-68F68AB10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403" y="341677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null</a:t>
            </a:r>
            <a:endParaRPr lang="en-US" dirty="0"/>
          </a:p>
        </p:txBody>
      </p:sp>
      <p:sp>
        <p:nvSpPr>
          <p:cNvPr id="32" name="Oval 144">
            <a:extLst>
              <a:ext uri="{FF2B5EF4-FFF2-40B4-BE49-F238E27FC236}">
                <a16:creationId xmlns:a16="http://schemas.microsoft.com/office/drawing/2014/main" id="{2F4ED9EB-7B4A-476D-A00D-1EF13547C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349" y="443235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null</a:t>
            </a:r>
            <a:endParaRPr lang="en-US" dirty="0"/>
          </a:p>
        </p:txBody>
      </p:sp>
      <p:sp>
        <p:nvSpPr>
          <p:cNvPr id="33" name="Oval 144">
            <a:extLst>
              <a:ext uri="{FF2B5EF4-FFF2-40B4-BE49-F238E27FC236}">
                <a16:creationId xmlns:a16="http://schemas.microsoft.com/office/drawing/2014/main" id="{A087E8C5-9070-46CA-8146-BF329D4A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624" y="348984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null</a:t>
            </a:r>
            <a:endParaRPr lang="en-US" dirty="0"/>
          </a:p>
        </p:txBody>
      </p:sp>
      <p:sp>
        <p:nvSpPr>
          <p:cNvPr id="34" name="Oval 144">
            <a:extLst>
              <a:ext uri="{FF2B5EF4-FFF2-40B4-BE49-F238E27FC236}">
                <a16:creationId xmlns:a16="http://schemas.microsoft.com/office/drawing/2014/main" id="{CE41C047-2BAC-4899-94A9-ABAE729DF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640" y="266659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25</a:t>
            </a:r>
            <a:endParaRPr lang="en-US" dirty="0"/>
          </a:p>
        </p:txBody>
      </p:sp>
      <p:sp>
        <p:nvSpPr>
          <p:cNvPr id="36" name="Oval 144">
            <a:extLst>
              <a:ext uri="{FF2B5EF4-FFF2-40B4-BE49-F238E27FC236}">
                <a16:creationId xmlns:a16="http://schemas.microsoft.com/office/drawing/2014/main" id="{A57D75CA-F579-4AE6-AC28-878B40088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903" y="246865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63</a:t>
            </a:r>
            <a:endParaRPr lang="en-US" dirty="0"/>
          </a:p>
        </p:txBody>
      </p:sp>
      <p:sp>
        <p:nvSpPr>
          <p:cNvPr id="37" name="Oval 144">
            <a:extLst>
              <a:ext uri="{FF2B5EF4-FFF2-40B4-BE49-F238E27FC236}">
                <a16:creationId xmlns:a16="http://schemas.microsoft.com/office/drawing/2014/main" id="{814EA1DF-0617-4A3D-B12A-70C61FAB2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846" y="360482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7</a:t>
            </a:r>
            <a:endParaRPr lang="en-US" dirty="0"/>
          </a:p>
        </p:txBody>
      </p:sp>
      <p:sp>
        <p:nvSpPr>
          <p:cNvPr id="38" name="Oval 144">
            <a:extLst>
              <a:ext uri="{FF2B5EF4-FFF2-40B4-BE49-F238E27FC236}">
                <a16:creationId xmlns:a16="http://schemas.microsoft.com/office/drawing/2014/main" id="{CB11CE3D-88AA-4E14-9D92-8FD23732B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993" y="1831701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17</a:t>
            </a:r>
            <a:endParaRPr lang="en-US" dirty="0"/>
          </a:p>
        </p:txBody>
      </p:sp>
      <p:sp>
        <p:nvSpPr>
          <p:cNvPr id="40" name="Oval 144">
            <a:extLst>
              <a:ext uri="{FF2B5EF4-FFF2-40B4-BE49-F238E27FC236}">
                <a16:creationId xmlns:a16="http://schemas.microsoft.com/office/drawing/2014/main" id="{88645627-B5BE-401C-AD5D-5DA11594F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246" y="4501302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45</a:t>
            </a:r>
            <a:endParaRPr lang="en-US" dirty="0"/>
          </a:p>
        </p:txBody>
      </p:sp>
      <p:sp>
        <p:nvSpPr>
          <p:cNvPr id="42" name="Line 155">
            <a:extLst>
              <a:ext uri="{FF2B5EF4-FFF2-40B4-BE49-F238E27FC236}">
                <a16:creationId xmlns:a16="http://schemas.microsoft.com/office/drawing/2014/main" id="{9D91B6CC-0001-446E-B0BE-E9E34B544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6572" y="2877238"/>
            <a:ext cx="425067" cy="619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55">
            <a:extLst>
              <a:ext uri="{FF2B5EF4-FFF2-40B4-BE49-F238E27FC236}">
                <a16:creationId xmlns:a16="http://schemas.microsoft.com/office/drawing/2014/main" id="{69B49E2E-B78D-4E2A-AC31-E7DDD61FFD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9277" y="4392057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55">
            <a:extLst>
              <a:ext uri="{FF2B5EF4-FFF2-40B4-BE49-F238E27FC236}">
                <a16:creationId xmlns:a16="http://schemas.microsoft.com/office/drawing/2014/main" id="{0A4BF9DD-6421-46AD-80EC-5C47FBA8D6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26000" y="2812973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55">
            <a:extLst>
              <a:ext uri="{FF2B5EF4-FFF2-40B4-BE49-F238E27FC236}">
                <a16:creationId xmlns:a16="http://schemas.microsoft.com/office/drawing/2014/main" id="{6C7B05B4-16E2-4D29-8E36-7895E517F9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1205" y="3529069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55">
            <a:extLst>
              <a:ext uri="{FF2B5EF4-FFF2-40B4-BE49-F238E27FC236}">
                <a16:creationId xmlns:a16="http://schemas.microsoft.com/office/drawing/2014/main" id="{2C241353-09AB-4BD9-97D9-D8FF005CF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4766" y="4382878"/>
            <a:ext cx="562777" cy="5462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55">
            <a:extLst>
              <a:ext uri="{FF2B5EF4-FFF2-40B4-BE49-F238E27FC236}">
                <a16:creationId xmlns:a16="http://schemas.microsoft.com/office/drawing/2014/main" id="{F3FF6E63-6363-4861-AAAB-F49D0EBAB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139" y="3547431"/>
            <a:ext cx="562777" cy="5462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55">
            <a:extLst>
              <a:ext uri="{FF2B5EF4-FFF2-40B4-BE49-F238E27FC236}">
                <a16:creationId xmlns:a16="http://schemas.microsoft.com/office/drawing/2014/main" id="{DD3FB131-D590-4B38-AF67-8CFF8B7E7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4899" y="3979685"/>
            <a:ext cx="562777" cy="5462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55">
            <a:extLst>
              <a:ext uri="{FF2B5EF4-FFF2-40B4-BE49-F238E27FC236}">
                <a16:creationId xmlns:a16="http://schemas.microsoft.com/office/drawing/2014/main" id="{81B4555F-2854-4084-8EE8-857AFBC28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2235" y="3097576"/>
            <a:ext cx="562777" cy="5462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55">
            <a:extLst>
              <a:ext uri="{FF2B5EF4-FFF2-40B4-BE49-F238E27FC236}">
                <a16:creationId xmlns:a16="http://schemas.microsoft.com/office/drawing/2014/main" id="{2F1691B8-2D23-4546-AC3F-479FA3108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3899" y="2332684"/>
            <a:ext cx="562777" cy="5462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155">
            <a:extLst>
              <a:ext uri="{FF2B5EF4-FFF2-40B4-BE49-F238E27FC236}">
                <a16:creationId xmlns:a16="http://schemas.microsoft.com/office/drawing/2014/main" id="{37808C73-AC23-4A27-8750-6701759DA6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0784" y="4032961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55">
            <a:extLst>
              <a:ext uri="{FF2B5EF4-FFF2-40B4-BE49-F238E27FC236}">
                <a16:creationId xmlns:a16="http://schemas.microsoft.com/office/drawing/2014/main" id="{C606435F-64CB-49BE-A8E8-1F55A59BD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5784" y="3105961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revision>509</cp:revision>
  <cp:lastPrinted>2016-04-12T17:35:20Z</cp:lastPrinted>
  <dcterms:created xsi:type="dcterms:W3CDTF">2006-11-01T05:42:40Z</dcterms:created>
  <dcterms:modified xsi:type="dcterms:W3CDTF">2021-11-02T16:25:31Z</dcterms:modified>
</cp:coreProperties>
</file>