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5544800" cy="100584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702" y="-102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158427" y="591397"/>
            <a:ext cx="5945345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2387" y="591397"/>
            <a:ext cx="17576960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2388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42621" y="3441277"/>
            <a:ext cx="11761153" cy="973709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251499"/>
            <a:ext cx="6868320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3189817"/>
            <a:ext cx="6868320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251499"/>
            <a:ext cx="6871018" cy="93831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3189817"/>
            <a:ext cx="6871018" cy="579522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4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3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400474"/>
            <a:ext cx="8689975" cy="858456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9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7"/>
            <a:ext cx="9326880" cy="603504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1"/>
            <a:ext cx="13990320" cy="663807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F27B1-36AE-46DE-9E20-E825C11090C2}" type="datetimeFigureOut">
              <a:rPr lang="en-US" smtClean="0"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7"/>
            <a:ext cx="49225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7"/>
            <a:ext cx="3627120" cy="5355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EF7C-44CA-49E8-89B5-44CAA5CEA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2640" y="111761"/>
            <a:ext cx="11399520" cy="732500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3800" smtClean="0"/>
              <a:t>THE CANONICAL DATA FLOW DIAGRAM</a:t>
            </a:r>
            <a:endParaRPr lang="en-US" sz="3800"/>
          </a:p>
        </p:txBody>
      </p:sp>
      <p:sp>
        <p:nvSpPr>
          <p:cNvPr id="6" name="TextBox 5"/>
          <p:cNvSpPr txBox="1"/>
          <p:nvPr/>
        </p:nvSpPr>
        <p:spPr>
          <a:xfrm>
            <a:off x="259080" y="3156216"/>
            <a:ext cx="155448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400"/>
              <a:t>Physical Sensors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29540" y="5257802"/>
            <a:ext cx="1813560" cy="1625052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400" smtClean="0"/>
              <a:t>Machine-Readable Site Visit Info</a:t>
            </a:r>
            <a:endParaRPr lang="en-US" sz="2400"/>
          </a:p>
        </p:txBody>
      </p:sp>
      <p:cxnSp>
        <p:nvCxnSpPr>
          <p:cNvPr id="10" name="Straight Arrow Connector 9"/>
          <p:cNvCxnSpPr>
            <a:stCxn id="38" idx="3"/>
            <a:endCxn id="39" idx="1"/>
          </p:cNvCxnSpPr>
          <p:nvPr/>
        </p:nvCxnSpPr>
        <p:spPr>
          <a:xfrm>
            <a:off x="1684020" y="3547376"/>
            <a:ext cx="297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28800" y="2454743"/>
            <a:ext cx="2293620" cy="455501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000" smtClean="0"/>
              <a:t>Raw Data Files</a:t>
            </a:r>
            <a:endParaRPr lang="en-US" sz="2000"/>
          </a:p>
        </p:txBody>
      </p:sp>
      <p:sp>
        <p:nvSpPr>
          <p:cNvPr id="38" name="Rounded Rectangle 37"/>
          <p:cNvSpPr/>
          <p:nvPr/>
        </p:nvSpPr>
        <p:spPr>
          <a:xfrm>
            <a:off x="129540" y="2932696"/>
            <a:ext cx="1554480" cy="12293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981200" y="2932696"/>
            <a:ext cx="1554480" cy="1229360"/>
            <a:chOff x="1981200" y="2932696"/>
            <a:chExt cx="2072640" cy="1229360"/>
          </a:xfrm>
        </p:grpSpPr>
        <p:sp>
          <p:nvSpPr>
            <p:cNvPr id="13" name="Rectangle 12"/>
            <p:cNvSpPr/>
            <p:nvPr/>
          </p:nvSpPr>
          <p:spPr>
            <a:xfrm>
              <a:off x="2110740" y="30444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64715" y="31321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75511" y="32330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91703" y="3331618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58440" y="30444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812415" y="31321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23211" y="32330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2839403" y="3331618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06140" y="30444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460115" y="31321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470911" y="32330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87103" y="3331618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10740" y="36032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64715" y="36909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75511" y="37918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91703" y="3890417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758440" y="36032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812415" y="36909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823211" y="37918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839403" y="3890417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406140" y="3603256"/>
              <a:ext cx="518160" cy="44704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460115" y="3690957"/>
              <a:ext cx="388620" cy="29492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470911" y="3791851"/>
              <a:ext cx="361633" cy="25612"/>
            </a:xfrm>
            <a:custGeom>
              <a:avLst/>
              <a:gdLst>
                <a:gd name="connsiteX0" fmla="*/ 0 w 212725"/>
                <a:gd name="connsiteY0" fmla="*/ 17463 h 17463"/>
                <a:gd name="connsiteX1" fmla="*/ 76200 w 212725"/>
                <a:gd name="connsiteY1" fmla="*/ 1588 h 17463"/>
                <a:gd name="connsiteX2" fmla="*/ 139700 w 212725"/>
                <a:gd name="connsiteY2" fmla="*/ 14288 h 17463"/>
                <a:gd name="connsiteX3" fmla="*/ 212725 w 212725"/>
                <a:gd name="connsiteY3" fmla="*/ 1588 h 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25" h="17463">
                  <a:moveTo>
                    <a:pt x="0" y="17463"/>
                  </a:moveTo>
                  <a:cubicBezTo>
                    <a:pt x="26458" y="9790"/>
                    <a:pt x="52917" y="2117"/>
                    <a:pt x="76200" y="1588"/>
                  </a:cubicBezTo>
                  <a:cubicBezTo>
                    <a:pt x="99483" y="1059"/>
                    <a:pt x="116946" y="14288"/>
                    <a:pt x="139700" y="14288"/>
                  </a:cubicBezTo>
                  <a:cubicBezTo>
                    <a:pt x="162454" y="14288"/>
                    <a:pt x="204787" y="0"/>
                    <a:pt x="212725" y="158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87103" y="3890417"/>
              <a:ext cx="340043" cy="34148"/>
            </a:xfrm>
            <a:custGeom>
              <a:avLst/>
              <a:gdLst>
                <a:gd name="connsiteX0" fmla="*/ 0 w 200025"/>
                <a:gd name="connsiteY0" fmla="*/ 23283 h 23283"/>
                <a:gd name="connsiteX1" fmla="*/ 73025 w 200025"/>
                <a:gd name="connsiteY1" fmla="*/ 1058 h 23283"/>
                <a:gd name="connsiteX2" fmla="*/ 133350 w 200025"/>
                <a:gd name="connsiteY2" fmla="*/ 16933 h 23283"/>
                <a:gd name="connsiteX3" fmla="*/ 200025 w 200025"/>
                <a:gd name="connsiteY3" fmla="*/ 1058 h 2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23283">
                  <a:moveTo>
                    <a:pt x="0" y="23283"/>
                  </a:moveTo>
                  <a:cubicBezTo>
                    <a:pt x="25400" y="12699"/>
                    <a:pt x="50800" y="2116"/>
                    <a:pt x="73025" y="1058"/>
                  </a:cubicBezTo>
                  <a:cubicBezTo>
                    <a:pt x="95250" y="0"/>
                    <a:pt x="112183" y="16933"/>
                    <a:pt x="133350" y="16933"/>
                  </a:cubicBezTo>
                  <a:cubicBezTo>
                    <a:pt x="154517" y="16933"/>
                    <a:pt x="188912" y="13229"/>
                    <a:pt x="200025" y="1058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81200" y="2932696"/>
              <a:ext cx="2072640" cy="122936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129540" y="5257800"/>
            <a:ext cx="1684020" cy="156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3"/>
            <a:endCxn id="44" idx="1"/>
          </p:cNvCxnSpPr>
          <p:nvPr/>
        </p:nvCxnSpPr>
        <p:spPr>
          <a:xfrm>
            <a:off x="1813560" y="6040120"/>
            <a:ext cx="29718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752600" y="6781800"/>
            <a:ext cx="1943100" cy="76327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000" smtClean="0"/>
              <a:t>Sensor and Site Info Datasets</a:t>
            </a:r>
            <a:endParaRPr lang="en-US" sz="2000"/>
          </a:p>
        </p:txBody>
      </p:sp>
      <p:sp>
        <p:nvSpPr>
          <p:cNvPr id="81" name="TextBox 80"/>
          <p:cNvSpPr txBox="1"/>
          <p:nvPr/>
        </p:nvSpPr>
        <p:spPr>
          <a:xfrm>
            <a:off x="3040380" y="5486400"/>
            <a:ext cx="2979420" cy="455501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000" smtClean="0"/>
              <a:t>Long-form datasets</a:t>
            </a:r>
            <a:endParaRPr lang="en-US" sz="2000"/>
          </a:p>
        </p:txBody>
      </p:sp>
      <p:cxnSp>
        <p:nvCxnSpPr>
          <p:cNvPr id="83" name="Straight Connector 82"/>
          <p:cNvCxnSpPr>
            <a:stCxn id="39" idx="2"/>
            <a:endCxn id="44" idx="0"/>
          </p:cNvCxnSpPr>
          <p:nvPr/>
        </p:nvCxnSpPr>
        <p:spPr>
          <a:xfrm flipH="1">
            <a:off x="2750820" y="4162056"/>
            <a:ext cx="7620" cy="1197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Circular Arrow 89"/>
          <p:cNvSpPr/>
          <p:nvPr/>
        </p:nvSpPr>
        <p:spPr>
          <a:xfrm>
            <a:off x="3703320" y="2987310"/>
            <a:ext cx="1554480" cy="1645920"/>
          </a:xfrm>
          <a:prstGeom prst="circularArrow">
            <a:avLst>
              <a:gd name="adj1" fmla="val 12500"/>
              <a:gd name="adj2" fmla="val 1304935"/>
              <a:gd name="adj3" fmla="val 20457681"/>
              <a:gd name="adj4" fmla="val 10865326"/>
              <a:gd name="adj5" fmla="val 125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581400" y="2570482"/>
            <a:ext cx="2461260" cy="51705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400"/>
              <a:t>Error Checking</a:t>
            </a:r>
            <a:endParaRPr lang="en-US" sz="2400"/>
          </a:p>
        </p:txBody>
      </p:sp>
      <p:cxnSp>
        <p:nvCxnSpPr>
          <p:cNvPr id="96" name="Straight Arrow Connector 95"/>
          <p:cNvCxnSpPr>
            <a:stCxn id="64" idx="3"/>
            <a:endCxn id="167" idx="1"/>
          </p:cNvCxnSpPr>
          <p:nvPr/>
        </p:nvCxnSpPr>
        <p:spPr>
          <a:xfrm>
            <a:off x="5303520" y="4831080"/>
            <a:ext cx="8229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ircular Arrow 129"/>
          <p:cNvSpPr/>
          <p:nvPr/>
        </p:nvSpPr>
        <p:spPr>
          <a:xfrm>
            <a:off x="6172200" y="3078480"/>
            <a:ext cx="1554480" cy="1645920"/>
          </a:xfrm>
          <a:prstGeom prst="circularArrow">
            <a:avLst>
              <a:gd name="adj1" fmla="val 12500"/>
              <a:gd name="adj2" fmla="val 1304935"/>
              <a:gd name="adj3" fmla="val 20457681"/>
              <a:gd name="adj4" fmla="val 10890944"/>
              <a:gd name="adj5" fmla="val 12500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941315" y="2590800"/>
            <a:ext cx="2461260" cy="51705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sz="2400"/>
              <a:t>Error Checking</a:t>
            </a:r>
            <a:endParaRPr lang="en-US" sz="2400"/>
          </a:p>
        </p:txBody>
      </p:sp>
      <p:grpSp>
        <p:nvGrpSpPr>
          <p:cNvPr id="53" name="Group 52"/>
          <p:cNvGrpSpPr/>
          <p:nvPr/>
        </p:nvGrpSpPr>
        <p:grpSpPr>
          <a:xfrm>
            <a:off x="5105400" y="6145522"/>
            <a:ext cx="1295400" cy="1005840"/>
            <a:chOff x="5989320" y="7010670"/>
            <a:chExt cx="1295400" cy="1005840"/>
          </a:xfrm>
        </p:grpSpPr>
        <p:sp>
          <p:nvSpPr>
            <p:cNvPr id="132" name="Rounded Rectangle 131"/>
            <p:cNvSpPr/>
            <p:nvPr/>
          </p:nvSpPr>
          <p:spPr>
            <a:xfrm>
              <a:off x="5989320" y="7010670"/>
              <a:ext cx="1295400" cy="1005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6108066" y="7241176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6118861" y="7457710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6118861" y="7681230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4800600" y="7161522"/>
            <a:ext cx="1935480" cy="76327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000"/>
              <a:t>Bad </a:t>
            </a:r>
            <a:r>
              <a:rPr lang="en-US" sz="2000" smtClean="0"/>
              <a:t>Data &amp; Special Cases</a:t>
            </a:r>
            <a:endParaRPr lang="en-US" sz="2000"/>
          </a:p>
        </p:txBody>
      </p:sp>
      <p:grpSp>
        <p:nvGrpSpPr>
          <p:cNvPr id="50" name="Group 49"/>
          <p:cNvGrpSpPr/>
          <p:nvPr/>
        </p:nvGrpSpPr>
        <p:grpSpPr>
          <a:xfrm>
            <a:off x="2110740" y="5359400"/>
            <a:ext cx="1280160" cy="1371600"/>
            <a:chOff x="2110740" y="6146800"/>
            <a:chExt cx="1813560" cy="1564640"/>
          </a:xfrm>
        </p:grpSpPr>
        <p:sp>
          <p:nvSpPr>
            <p:cNvPr id="44" name="Rounded Rectangle 43"/>
            <p:cNvSpPr/>
            <p:nvPr/>
          </p:nvSpPr>
          <p:spPr>
            <a:xfrm>
              <a:off x="2110740" y="6146800"/>
              <a:ext cx="1813560" cy="15646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2321244" y="6378469"/>
              <a:ext cx="1343978" cy="103611"/>
            </a:xfrm>
            <a:custGeom>
              <a:avLst/>
              <a:gdLst>
                <a:gd name="connsiteX0" fmla="*/ 0 w 790575"/>
                <a:gd name="connsiteY0" fmla="*/ 62707 h 70644"/>
                <a:gd name="connsiteX1" fmla="*/ 247650 w 790575"/>
                <a:gd name="connsiteY1" fmla="*/ 794 h 70644"/>
                <a:gd name="connsiteX2" fmla="*/ 504825 w 790575"/>
                <a:gd name="connsiteY2" fmla="*/ 67469 h 70644"/>
                <a:gd name="connsiteX3" fmla="*/ 790575 w 790575"/>
                <a:gd name="connsiteY3" fmla="*/ 19844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70644">
                  <a:moveTo>
                    <a:pt x="0" y="62707"/>
                  </a:moveTo>
                  <a:cubicBezTo>
                    <a:pt x="81756" y="31353"/>
                    <a:pt x="163513" y="0"/>
                    <a:pt x="247650" y="794"/>
                  </a:cubicBezTo>
                  <a:cubicBezTo>
                    <a:pt x="331787" y="1588"/>
                    <a:pt x="414338" y="64294"/>
                    <a:pt x="504825" y="67469"/>
                  </a:cubicBezTo>
                  <a:cubicBezTo>
                    <a:pt x="595312" y="70644"/>
                    <a:pt x="737394" y="23813"/>
                    <a:pt x="790575" y="19844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>
              <a:off x="2321244" y="6713749"/>
              <a:ext cx="1343978" cy="103611"/>
            </a:xfrm>
            <a:custGeom>
              <a:avLst/>
              <a:gdLst>
                <a:gd name="connsiteX0" fmla="*/ 0 w 790575"/>
                <a:gd name="connsiteY0" fmla="*/ 62707 h 70644"/>
                <a:gd name="connsiteX1" fmla="*/ 247650 w 790575"/>
                <a:gd name="connsiteY1" fmla="*/ 794 h 70644"/>
                <a:gd name="connsiteX2" fmla="*/ 504825 w 790575"/>
                <a:gd name="connsiteY2" fmla="*/ 67469 h 70644"/>
                <a:gd name="connsiteX3" fmla="*/ 790575 w 790575"/>
                <a:gd name="connsiteY3" fmla="*/ 19844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70644">
                  <a:moveTo>
                    <a:pt x="0" y="62707"/>
                  </a:moveTo>
                  <a:cubicBezTo>
                    <a:pt x="81756" y="31353"/>
                    <a:pt x="163513" y="0"/>
                    <a:pt x="247650" y="794"/>
                  </a:cubicBezTo>
                  <a:cubicBezTo>
                    <a:pt x="331787" y="1588"/>
                    <a:pt x="414338" y="64294"/>
                    <a:pt x="504825" y="67469"/>
                  </a:cubicBezTo>
                  <a:cubicBezTo>
                    <a:pt x="595312" y="70644"/>
                    <a:pt x="737394" y="23813"/>
                    <a:pt x="790575" y="19844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>
              <a:off x="2321244" y="7049029"/>
              <a:ext cx="1343978" cy="103611"/>
            </a:xfrm>
            <a:custGeom>
              <a:avLst/>
              <a:gdLst>
                <a:gd name="connsiteX0" fmla="*/ 0 w 790575"/>
                <a:gd name="connsiteY0" fmla="*/ 62707 h 70644"/>
                <a:gd name="connsiteX1" fmla="*/ 247650 w 790575"/>
                <a:gd name="connsiteY1" fmla="*/ 794 h 70644"/>
                <a:gd name="connsiteX2" fmla="*/ 504825 w 790575"/>
                <a:gd name="connsiteY2" fmla="*/ 67469 h 70644"/>
                <a:gd name="connsiteX3" fmla="*/ 790575 w 790575"/>
                <a:gd name="connsiteY3" fmla="*/ 19844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70644">
                  <a:moveTo>
                    <a:pt x="0" y="62707"/>
                  </a:moveTo>
                  <a:cubicBezTo>
                    <a:pt x="81756" y="31353"/>
                    <a:pt x="163513" y="0"/>
                    <a:pt x="247650" y="794"/>
                  </a:cubicBezTo>
                  <a:cubicBezTo>
                    <a:pt x="331787" y="1588"/>
                    <a:pt x="414338" y="64294"/>
                    <a:pt x="504825" y="67469"/>
                  </a:cubicBezTo>
                  <a:cubicBezTo>
                    <a:pt x="595312" y="70644"/>
                    <a:pt x="737394" y="23813"/>
                    <a:pt x="790575" y="19844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2321244" y="7368011"/>
              <a:ext cx="1343978" cy="103611"/>
            </a:xfrm>
            <a:custGeom>
              <a:avLst/>
              <a:gdLst>
                <a:gd name="connsiteX0" fmla="*/ 0 w 790575"/>
                <a:gd name="connsiteY0" fmla="*/ 62707 h 70644"/>
                <a:gd name="connsiteX1" fmla="*/ 247650 w 790575"/>
                <a:gd name="connsiteY1" fmla="*/ 794 h 70644"/>
                <a:gd name="connsiteX2" fmla="*/ 504825 w 790575"/>
                <a:gd name="connsiteY2" fmla="*/ 67469 h 70644"/>
                <a:gd name="connsiteX3" fmla="*/ 790575 w 790575"/>
                <a:gd name="connsiteY3" fmla="*/ 19844 h 70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0575" h="70644">
                  <a:moveTo>
                    <a:pt x="0" y="62707"/>
                  </a:moveTo>
                  <a:cubicBezTo>
                    <a:pt x="81756" y="31353"/>
                    <a:pt x="163513" y="0"/>
                    <a:pt x="247650" y="794"/>
                  </a:cubicBezTo>
                  <a:cubicBezTo>
                    <a:pt x="331787" y="1588"/>
                    <a:pt x="414338" y="64294"/>
                    <a:pt x="504825" y="67469"/>
                  </a:cubicBezTo>
                  <a:cubicBezTo>
                    <a:pt x="595312" y="70644"/>
                    <a:pt x="737394" y="23813"/>
                    <a:pt x="790575" y="19844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5410200" y="5486400"/>
            <a:ext cx="3108960" cy="455501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000" smtClean="0"/>
              <a:t>Wide-form datasets</a:t>
            </a:r>
            <a:endParaRPr lang="en-US" sz="2000"/>
          </a:p>
        </p:txBody>
      </p:sp>
      <p:sp>
        <p:nvSpPr>
          <p:cNvPr id="156" name="TextBox 155"/>
          <p:cNvSpPr txBox="1"/>
          <p:nvPr/>
        </p:nvSpPr>
        <p:spPr>
          <a:xfrm>
            <a:off x="13601700" y="3464560"/>
            <a:ext cx="1554480" cy="594001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r>
              <a:rPr lang="en-US" b="1" smtClean="0">
                <a:solidFill>
                  <a:schemeClr val="accent5"/>
                </a:solidFill>
              </a:rPr>
              <a:t>Graphs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13342620" y="3464560"/>
            <a:ext cx="1943100" cy="55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13472160" y="6035042"/>
            <a:ext cx="1554480" cy="104027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b="1" smtClean="0">
                <a:solidFill>
                  <a:schemeClr val="accent5"/>
                </a:solidFill>
              </a:rPr>
              <a:t>Load Shapes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13342620" y="6035040"/>
            <a:ext cx="1943100" cy="1005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13342620" y="4358640"/>
            <a:ext cx="2202180" cy="1486553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b="1" smtClean="0">
                <a:solidFill>
                  <a:schemeClr val="accent5"/>
                </a:solidFill>
              </a:rPr>
              <a:t>Energy Usage Summaries</a:t>
            </a:r>
            <a:endParaRPr lang="en-US" b="1">
              <a:solidFill>
                <a:schemeClr val="accent5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3472160" y="4246880"/>
            <a:ext cx="1943100" cy="1564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657600" y="4099560"/>
            <a:ext cx="1645920" cy="1463040"/>
            <a:chOff x="4282440" y="4216670"/>
            <a:chExt cx="1943100" cy="1676400"/>
          </a:xfrm>
        </p:grpSpPr>
        <p:sp>
          <p:nvSpPr>
            <p:cNvPr id="64" name="Rounded Rectangle 63"/>
            <p:cNvSpPr/>
            <p:nvPr/>
          </p:nvSpPr>
          <p:spPr>
            <a:xfrm>
              <a:off x="4282440" y="4216670"/>
              <a:ext cx="1943100" cy="1676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4152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459549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461924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461924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1876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537273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539648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539648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54152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459549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461924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61924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1876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537273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539648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>
              <a:off x="539648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26480" y="4099560"/>
            <a:ext cx="1645920" cy="1463040"/>
            <a:chOff x="7124700" y="4216670"/>
            <a:chExt cx="1943100" cy="1676400"/>
          </a:xfrm>
        </p:grpSpPr>
        <p:sp>
          <p:nvSpPr>
            <p:cNvPr id="167" name="Rounded Rectangle 166"/>
            <p:cNvSpPr/>
            <p:nvPr/>
          </p:nvSpPr>
          <p:spPr>
            <a:xfrm>
              <a:off x="7124700" y="4216670"/>
              <a:ext cx="1943100" cy="1676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38378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743775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746150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746150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816102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821499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823874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823874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738378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743775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>
              <a:off x="746150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746150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816102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 215"/>
            <p:cNvSpPr/>
            <p:nvPr/>
          </p:nvSpPr>
          <p:spPr>
            <a:xfrm>
              <a:off x="821499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7" name="Freeform 216"/>
            <p:cNvSpPr/>
            <p:nvPr/>
          </p:nvSpPr>
          <p:spPr>
            <a:xfrm>
              <a:off x="823874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/>
            <p:cNvSpPr/>
            <p:nvPr/>
          </p:nvSpPr>
          <p:spPr>
            <a:xfrm>
              <a:off x="823874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686800" y="4099560"/>
            <a:ext cx="1645920" cy="1463040"/>
            <a:chOff x="10187940" y="4216670"/>
            <a:chExt cx="1943100" cy="1676400"/>
          </a:xfrm>
        </p:grpSpPr>
        <p:sp>
          <p:nvSpPr>
            <p:cNvPr id="226" name="Rounded Rectangle 225"/>
            <p:cNvSpPr/>
            <p:nvPr/>
          </p:nvSpPr>
          <p:spPr>
            <a:xfrm>
              <a:off x="10187940" y="4216670"/>
              <a:ext cx="1943100" cy="1676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044702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28" name="Freeform 227"/>
            <p:cNvSpPr/>
            <p:nvPr/>
          </p:nvSpPr>
          <p:spPr>
            <a:xfrm>
              <a:off x="1050099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228"/>
            <p:cNvSpPr/>
            <p:nvPr/>
          </p:nvSpPr>
          <p:spPr>
            <a:xfrm>
              <a:off x="1052474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 229"/>
            <p:cNvSpPr/>
            <p:nvPr/>
          </p:nvSpPr>
          <p:spPr>
            <a:xfrm>
              <a:off x="1052474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122426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2" name="Freeform 231"/>
            <p:cNvSpPr/>
            <p:nvPr/>
          </p:nvSpPr>
          <p:spPr>
            <a:xfrm>
              <a:off x="1127823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3" name="Freeform 232"/>
            <p:cNvSpPr/>
            <p:nvPr/>
          </p:nvSpPr>
          <p:spPr>
            <a:xfrm>
              <a:off x="1130198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33"/>
            <p:cNvSpPr/>
            <p:nvPr/>
          </p:nvSpPr>
          <p:spPr>
            <a:xfrm>
              <a:off x="1130198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044702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>
              <a:off x="1050099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>
              <a:off x="1052474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>
              <a:off x="1052474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122426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40" name="Freeform 239"/>
            <p:cNvSpPr/>
            <p:nvPr/>
          </p:nvSpPr>
          <p:spPr>
            <a:xfrm>
              <a:off x="1127823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/>
            <p:cNvSpPr/>
            <p:nvPr/>
          </p:nvSpPr>
          <p:spPr>
            <a:xfrm>
              <a:off x="1130198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1130198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7" name="Straight Arrow Connector 246"/>
          <p:cNvCxnSpPr>
            <a:endCxn id="64" idx="1"/>
          </p:cNvCxnSpPr>
          <p:nvPr/>
        </p:nvCxnSpPr>
        <p:spPr>
          <a:xfrm flipV="1">
            <a:off x="2758440" y="4831080"/>
            <a:ext cx="89916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67" idx="3"/>
            <a:endCxn id="226" idx="1"/>
          </p:cNvCxnSpPr>
          <p:nvPr/>
        </p:nvCxnSpPr>
        <p:spPr>
          <a:xfrm>
            <a:off x="7772400" y="483108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7559040" y="6172200"/>
            <a:ext cx="1295400" cy="1005840"/>
            <a:chOff x="9022080" y="7040880"/>
            <a:chExt cx="1295400" cy="1005840"/>
          </a:xfrm>
        </p:grpSpPr>
        <p:sp>
          <p:nvSpPr>
            <p:cNvPr id="257" name="Rounded Rectangle 256"/>
            <p:cNvSpPr/>
            <p:nvPr/>
          </p:nvSpPr>
          <p:spPr>
            <a:xfrm>
              <a:off x="9022080" y="7040880"/>
              <a:ext cx="1295400" cy="10058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 257"/>
            <p:cNvSpPr/>
            <p:nvPr/>
          </p:nvSpPr>
          <p:spPr>
            <a:xfrm>
              <a:off x="9140826" y="7271386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 258"/>
            <p:cNvSpPr/>
            <p:nvPr/>
          </p:nvSpPr>
          <p:spPr>
            <a:xfrm>
              <a:off x="9151621" y="7487920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60" name="Freeform 259"/>
            <p:cNvSpPr/>
            <p:nvPr/>
          </p:nvSpPr>
          <p:spPr>
            <a:xfrm>
              <a:off x="9151621" y="7711440"/>
              <a:ext cx="987743" cy="68297"/>
            </a:xfrm>
            <a:custGeom>
              <a:avLst/>
              <a:gdLst>
                <a:gd name="connsiteX0" fmla="*/ 0 w 581025"/>
                <a:gd name="connsiteY0" fmla="*/ 36512 h 46566"/>
                <a:gd name="connsiteX1" fmla="*/ 158750 w 581025"/>
                <a:gd name="connsiteY1" fmla="*/ 1587 h 46566"/>
                <a:gd name="connsiteX2" fmla="*/ 374650 w 581025"/>
                <a:gd name="connsiteY2" fmla="*/ 46037 h 46566"/>
                <a:gd name="connsiteX3" fmla="*/ 581025 w 581025"/>
                <a:gd name="connsiteY3" fmla="*/ 4762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025" h="46566">
                  <a:moveTo>
                    <a:pt x="0" y="36512"/>
                  </a:moveTo>
                  <a:cubicBezTo>
                    <a:pt x="48154" y="18256"/>
                    <a:pt x="96308" y="0"/>
                    <a:pt x="158750" y="1587"/>
                  </a:cubicBezTo>
                  <a:cubicBezTo>
                    <a:pt x="221192" y="3174"/>
                    <a:pt x="304271" y="45508"/>
                    <a:pt x="374650" y="46037"/>
                  </a:cubicBezTo>
                  <a:cubicBezTo>
                    <a:pt x="445029" y="46566"/>
                    <a:pt x="541338" y="5820"/>
                    <a:pt x="581025" y="4762"/>
                  </a:cubicBezTo>
                </a:path>
              </a:pathLst>
            </a:cu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/>
          <p:cNvSpPr txBox="1"/>
          <p:nvPr/>
        </p:nvSpPr>
        <p:spPr>
          <a:xfrm>
            <a:off x="7330440" y="7162800"/>
            <a:ext cx="1813560" cy="76327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000" smtClean="0"/>
              <a:t>Additional Context</a:t>
            </a:r>
            <a:endParaRPr lang="en-US" sz="2000"/>
          </a:p>
        </p:txBody>
      </p:sp>
      <p:cxnSp>
        <p:nvCxnSpPr>
          <p:cNvPr id="285" name="Straight Arrow Connector 284"/>
          <p:cNvCxnSpPr>
            <a:stCxn id="183" idx="3"/>
            <a:endCxn id="157" idx="1"/>
          </p:cNvCxnSpPr>
          <p:nvPr/>
        </p:nvCxnSpPr>
        <p:spPr>
          <a:xfrm flipV="1">
            <a:off x="12618720" y="3743960"/>
            <a:ext cx="723900" cy="1087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183" idx="3"/>
            <a:endCxn id="161" idx="1"/>
          </p:cNvCxnSpPr>
          <p:nvPr/>
        </p:nvCxnSpPr>
        <p:spPr>
          <a:xfrm>
            <a:off x="12618720" y="4831080"/>
            <a:ext cx="853440" cy="19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>
            <a:stCxn id="183" idx="3"/>
            <a:endCxn id="159" idx="1"/>
          </p:cNvCxnSpPr>
          <p:nvPr/>
        </p:nvCxnSpPr>
        <p:spPr>
          <a:xfrm>
            <a:off x="12618720" y="4831080"/>
            <a:ext cx="723900" cy="170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132" idx="0"/>
          </p:cNvCxnSpPr>
          <p:nvPr/>
        </p:nvCxnSpPr>
        <p:spPr>
          <a:xfrm flipV="1">
            <a:off x="5753100" y="4831080"/>
            <a:ext cx="0" cy="1314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124200" y="894082"/>
            <a:ext cx="272034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Raw Data (Accumulated)</a:t>
            </a:r>
            <a:endParaRPr lang="en-US" sz="2400"/>
          </a:p>
        </p:txBody>
      </p:sp>
      <p:sp>
        <p:nvSpPr>
          <p:cNvPr id="177" name="Down Arrow 176"/>
          <p:cNvSpPr/>
          <p:nvPr/>
        </p:nvSpPr>
        <p:spPr>
          <a:xfrm>
            <a:off x="4221480" y="1828800"/>
            <a:ext cx="518160" cy="5588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5715000" y="894082"/>
            <a:ext cx="259080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Analysis Data (Reshaped)</a:t>
            </a:r>
            <a:endParaRPr lang="en-US" sz="2400"/>
          </a:p>
        </p:txBody>
      </p:sp>
      <p:sp>
        <p:nvSpPr>
          <p:cNvPr id="179" name="Down Arrow 178"/>
          <p:cNvSpPr/>
          <p:nvPr/>
        </p:nvSpPr>
        <p:spPr>
          <a:xfrm>
            <a:off x="6720840" y="1803400"/>
            <a:ext cx="518160" cy="5588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8153400" y="914400"/>
            <a:ext cx="272034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Summary Data</a:t>
            </a:r>
          </a:p>
          <a:p>
            <a:pPr algn="ctr"/>
            <a:r>
              <a:rPr lang="en-US" sz="2400" smtClean="0"/>
              <a:t>(Collapsed)</a:t>
            </a:r>
            <a:endParaRPr lang="en-US" sz="2400"/>
          </a:p>
        </p:txBody>
      </p:sp>
      <p:sp>
        <p:nvSpPr>
          <p:cNvPr id="181" name="Down Arrow 180"/>
          <p:cNvSpPr/>
          <p:nvPr/>
        </p:nvSpPr>
        <p:spPr>
          <a:xfrm>
            <a:off x="9250680" y="1828800"/>
            <a:ext cx="518160" cy="5588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1828800" y="609600"/>
            <a:ext cx="175260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“Raw” Raw Data</a:t>
            </a:r>
            <a:endParaRPr lang="en-US" sz="2400"/>
          </a:p>
        </p:txBody>
      </p:sp>
      <p:sp>
        <p:nvSpPr>
          <p:cNvPr id="195" name="Down Arrow 194"/>
          <p:cNvSpPr/>
          <p:nvPr/>
        </p:nvSpPr>
        <p:spPr>
          <a:xfrm>
            <a:off x="2453640" y="1452880"/>
            <a:ext cx="518160" cy="5588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-388620" y="894080"/>
            <a:ext cx="2720340" cy="51705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Inputs</a:t>
            </a:r>
            <a:endParaRPr lang="en-US" sz="2400"/>
          </a:p>
        </p:txBody>
      </p:sp>
      <p:sp>
        <p:nvSpPr>
          <p:cNvPr id="201" name="Down Arrow 200"/>
          <p:cNvSpPr/>
          <p:nvPr/>
        </p:nvSpPr>
        <p:spPr>
          <a:xfrm>
            <a:off x="647700" y="1452880"/>
            <a:ext cx="518160" cy="55880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202" name="TextBox 201"/>
          <p:cNvSpPr txBox="1"/>
          <p:nvPr/>
        </p:nvSpPr>
        <p:spPr>
          <a:xfrm>
            <a:off x="13083540" y="894080"/>
            <a:ext cx="2720340" cy="51705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Outputs</a:t>
            </a:r>
            <a:endParaRPr lang="en-US" sz="2400"/>
          </a:p>
        </p:txBody>
      </p:sp>
      <p:sp>
        <p:nvSpPr>
          <p:cNvPr id="203" name="Down Arrow 202"/>
          <p:cNvSpPr/>
          <p:nvPr/>
        </p:nvSpPr>
        <p:spPr>
          <a:xfrm>
            <a:off x="14119860" y="1452880"/>
            <a:ext cx="518160" cy="55880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257" idx="0"/>
          </p:cNvCxnSpPr>
          <p:nvPr/>
        </p:nvCxnSpPr>
        <p:spPr>
          <a:xfrm flipV="1">
            <a:off x="8206740" y="48768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10972800" y="4099560"/>
            <a:ext cx="1645920" cy="1463040"/>
            <a:chOff x="10187940" y="4216670"/>
            <a:chExt cx="1943100" cy="1676400"/>
          </a:xfrm>
        </p:grpSpPr>
        <p:sp>
          <p:nvSpPr>
            <p:cNvPr id="183" name="Rounded Rectangle 182"/>
            <p:cNvSpPr/>
            <p:nvPr/>
          </p:nvSpPr>
          <p:spPr>
            <a:xfrm>
              <a:off x="10187940" y="4216670"/>
              <a:ext cx="1943100" cy="1676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044702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1050099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1052474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1052474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1224260" y="432843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11278236" y="441613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11301984" y="459665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11301984" y="477547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1044702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1050099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1052474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052474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1224260" y="5110750"/>
              <a:ext cx="647700" cy="670560"/>
            </a:xfrm>
            <a:prstGeom prst="rect">
              <a:avLst/>
            </a:prstGeom>
            <a:ln w="63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11278236" y="5198450"/>
              <a:ext cx="464185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11301984" y="5378976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11301984" y="5557791"/>
              <a:ext cx="440436" cy="67055"/>
            </a:xfrm>
            <a:custGeom>
              <a:avLst/>
              <a:gdLst>
                <a:gd name="connsiteX0" fmla="*/ 0 w 228600"/>
                <a:gd name="connsiteY0" fmla="*/ 16404 h 20108"/>
                <a:gd name="connsiteX1" fmla="*/ 73025 w 228600"/>
                <a:gd name="connsiteY1" fmla="*/ 529 h 20108"/>
                <a:gd name="connsiteX2" fmla="*/ 146050 w 228600"/>
                <a:gd name="connsiteY2" fmla="*/ 19579 h 20108"/>
                <a:gd name="connsiteX3" fmla="*/ 228600 w 228600"/>
                <a:gd name="connsiteY3" fmla="*/ 3704 h 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20108">
                  <a:moveTo>
                    <a:pt x="0" y="16404"/>
                  </a:moveTo>
                  <a:cubicBezTo>
                    <a:pt x="24341" y="8202"/>
                    <a:pt x="48683" y="0"/>
                    <a:pt x="73025" y="529"/>
                  </a:cubicBezTo>
                  <a:cubicBezTo>
                    <a:pt x="97367" y="1058"/>
                    <a:pt x="120121" y="19050"/>
                    <a:pt x="146050" y="19579"/>
                  </a:cubicBezTo>
                  <a:cubicBezTo>
                    <a:pt x="171979" y="20108"/>
                    <a:pt x="215371" y="3704"/>
                    <a:pt x="228600" y="3704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46297" tIns="73148" rIns="146297" bIns="73148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9" name="Straight Arrow Connector 218"/>
          <p:cNvCxnSpPr>
            <a:stCxn id="226" idx="3"/>
            <a:endCxn id="183" idx="1"/>
          </p:cNvCxnSpPr>
          <p:nvPr/>
        </p:nvCxnSpPr>
        <p:spPr>
          <a:xfrm>
            <a:off x="10332720" y="4831080"/>
            <a:ext cx="64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439400" y="942412"/>
            <a:ext cx="272034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Final </a:t>
            </a:r>
            <a:r>
              <a:rPr lang="en-US" sz="2400" smtClean="0"/>
              <a:t>Data</a:t>
            </a:r>
          </a:p>
          <a:p>
            <a:pPr algn="ctr"/>
            <a:r>
              <a:rPr lang="en-US" sz="2400" smtClean="0"/>
              <a:t>(Enriched)</a:t>
            </a:r>
            <a:endParaRPr lang="en-US" sz="2400"/>
          </a:p>
        </p:txBody>
      </p:sp>
      <p:sp>
        <p:nvSpPr>
          <p:cNvPr id="224" name="Down Arrow 223"/>
          <p:cNvSpPr/>
          <p:nvPr/>
        </p:nvSpPr>
        <p:spPr>
          <a:xfrm>
            <a:off x="11536680" y="1814015"/>
            <a:ext cx="518160" cy="5588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97" tIns="73148" rIns="146297" bIns="73148" rtlCol="0" anchor="ctr"/>
          <a:lstStyle/>
          <a:p>
            <a:pPr algn="ctr"/>
            <a:endParaRPr lang="en-US"/>
          </a:p>
        </p:txBody>
      </p:sp>
      <p:sp>
        <p:nvSpPr>
          <p:cNvPr id="243" name="TextBox 242"/>
          <p:cNvSpPr txBox="1"/>
          <p:nvPr/>
        </p:nvSpPr>
        <p:spPr>
          <a:xfrm>
            <a:off x="8542020" y="3228412"/>
            <a:ext cx="1973580" cy="886388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Aggregated by Time</a:t>
            </a:r>
            <a:endParaRPr lang="en-US" sz="2400"/>
          </a:p>
        </p:txBody>
      </p:sp>
      <p:sp>
        <p:nvSpPr>
          <p:cNvPr id="244" name="TextBox 243"/>
          <p:cNvSpPr txBox="1"/>
          <p:nvPr/>
        </p:nvSpPr>
        <p:spPr>
          <a:xfrm>
            <a:off x="10828020" y="3521543"/>
            <a:ext cx="1973580" cy="517057"/>
          </a:xfrm>
          <a:prstGeom prst="rect">
            <a:avLst/>
          </a:prstGeom>
          <a:noFill/>
        </p:spPr>
        <p:txBody>
          <a:bodyPr wrap="square" lIns="146297" tIns="73148" rIns="146297" bIns="73148" rtlCol="0">
            <a:spAutoFit/>
          </a:bodyPr>
          <a:lstStyle/>
          <a:p>
            <a:pPr algn="ctr"/>
            <a:r>
              <a:rPr lang="en-US" sz="2400" smtClean="0"/>
              <a:t>Gaps Filled</a:t>
            </a:r>
            <a:endParaRPr lang="en-US" sz="2400"/>
          </a:p>
        </p:txBody>
      </p:sp>
      <p:grpSp>
        <p:nvGrpSpPr>
          <p:cNvPr id="73" name="Group 72"/>
          <p:cNvGrpSpPr/>
          <p:nvPr/>
        </p:nvGrpSpPr>
        <p:grpSpPr>
          <a:xfrm>
            <a:off x="1905000" y="7467600"/>
            <a:ext cx="457200" cy="400110"/>
            <a:chOff x="1807368" y="7486590"/>
            <a:chExt cx="457200" cy="400110"/>
          </a:xfrm>
        </p:grpSpPr>
        <p:sp>
          <p:nvSpPr>
            <p:cNvPr id="70" name="Oval 69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</a:t>
              </a:r>
              <a:endParaRPr lang="en-US" sz="2000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490617" y="8915400"/>
            <a:ext cx="457200" cy="400110"/>
            <a:chOff x="1807368" y="7486590"/>
            <a:chExt cx="457200" cy="400110"/>
          </a:xfrm>
        </p:grpSpPr>
        <p:sp>
          <p:nvSpPr>
            <p:cNvPr id="250" name="Oval 249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2</a:t>
              </a:r>
              <a:endParaRPr lang="en-US" sz="20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6263640" y="2254688"/>
            <a:ext cx="457200" cy="400110"/>
            <a:chOff x="1807368" y="7486590"/>
            <a:chExt cx="457200" cy="400110"/>
          </a:xfrm>
        </p:grpSpPr>
        <p:sp>
          <p:nvSpPr>
            <p:cNvPr id="255" name="Oval 254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6</a:t>
              </a:r>
              <a:endParaRPr lang="en-US" sz="2000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7278624" y="2254688"/>
            <a:ext cx="457200" cy="400110"/>
            <a:chOff x="1807368" y="7486590"/>
            <a:chExt cx="457200" cy="400110"/>
          </a:xfrm>
        </p:grpSpPr>
        <p:sp>
          <p:nvSpPr>
            <p:cNvPr id="262" name="Oval 261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7</a:t>
              </a:r>
              <a:endParaRPr lang="en-US" sz="2000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514350" y="8382000"/>
            <a:ext cx="457200" cy="400110"/>
            <a:chOff x="1807368" y="7486590"/>
            <a:chExt cx="457200" cy="400110"/>
          </a:xfrm>
        </p:grpSpPr>
        <p:sp>
          <p:nvSpPr>
            <p:cNvPr id="265" name="Oval 264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</a:t>
              </a:r>
              <a:endParaRPr lang="en-US" sz="2000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491014" y="9448800"/>
            <a:ext cx="457200" cy="400110"/>
            <a:chOff x="1807368" y="7486590"/>
            <a:chExt cx="457200" cy="400110"/>
          </a:xfrm>
        </p:grpSpPr>
        <p:sp>
          <p:nvSpPr>
            <p:cNvPr id="268" name="Oval 267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3</a:t>
              </a:r>
              <a:endParaRPr lang="en-US" sz="200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991235" y="8382000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projectSites</a:t>
            </a:r>
            <a:endParaRPr lang="en-US" sz="2200"/>
          </a:p>
        </p:txBody>
      </p:sp>
      <p:sp>
        <p:nvSpPr>
          <p:cNvPr id="276" name="TextBox 275"/>
          <p:cNvSpPr txBox="1"/>
          <p:nvPr/>
        </p:nvSpPr>
        <p:spPr>
          <a:xfrm>
            <a:off x="990600" y="88655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projectSensors</a:t>
            </a:r>
            <a:endParaRPr lang="en-US" sz="2200"/>
          </a:p>
        </p:txBody>
      </p:sp>
      <p:sp>
        <p:nvSpPr>
          <p:cNvPr id="277" name="TextBox 276"/>
          <p:cNvSpPr txBox="1"/>
          <p:nvPr/>
        </p:nvSpPr>
        <p:spPr>
          <a:xfrm>
            <a:off x="990600" y="93989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projectGetData</a:t>
            </a:r>
            <a:endParaRPr lang="en-US" sz="2200"/>
          </a:p>
        </p:txBody>
      </p:sp>
      <p:grpSp>
        <p:nvGrpSpPr>
          <p:cNvPr id="278" name="Group 277"/>
          <p:cNvGrpSpPr/>
          <p:nvPr/>
        </p:nvGrpSpPr>
        <p:grpSpPr>
          <a:xfrm>
            <a:off x="3714293" y="8382000"/>
            <a:ext cx="457200" cy="400110"/>
            <a:chOff x="1807368" y="7486590"/>
            <a:chExt cx="457200" cy="400110"/>
          </a:xfrm>
        </p:grpSpPr>
        <p:sp>
          <p:nvSpPr>
            <p:cNvPr id="279" name="Oval 278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4</a:t>
              </a:r>
              <a:endParaRPr lang="en-US" sz="2000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8793480" y="2607641"/>
            <a:ext cx="457200" cy="400110"/>
            <a:chOff x="1807368" y="7486590"/>
            <a:chExt cx="457200" cy="400110"/>
          </a:xfrm>
        </p:grpSpPr>
        <p:sp>
          <p:nvSpPr>
            <p:cNvPr id="282" name="Oval 281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8</a:t>
              </a:r>
              <a:endParaRPr lang="en-US" sz="2000"/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9761220" y="2607641"/>
            <a:ext cx="457200" cy="400110"/>
            <a:chOff x="1807368" y="7486590"/>
            <a:chExt cx="457200" cy="400110"/>
          </a:xfrm>
        </p:grpSpPr>
        <p:sp>
          <p:nvSpPr>
            <p:cNvPr id="286" name="Oval 285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9</a:t>
              </a:r>
              <a:endParaRPr lang="en-US" sz="2000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3714293" y="8896290"/>
            <a:ext cx="457200" cy="400110"/>
            <a:chOff x="1807368" y="7486590"/>
            <a:chExt cx="457200" cy="400110"/>
          </a:xfrm>
        </p:grpSpPr>
        <p:sp>
          <p:nvSpPr>
            <p:cNvPr id="290" name="Oval 289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5</a:t>
              </a:r>
              <a:endParaRPr lang="en-US" sz="200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3714293" y="9448800"/>
            <a:ext cx="457200" cy="400110"/>
            <a:chOff x="1807368" y="7486590"/>
            <a:chExt cx="457200" cy="400110"/>
          </a:xfrm>
        </p:grpSpPr>
        <p:sp>
          <p:nvSpPr>
            <p:cNvPr id="294" name="Oval 293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6</a:t>
              </a:r>
              <a:endParaRPr lang="en-US" sz="2000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775985" y="7515591"/>
            <a:ext cx="457200" cy="400110"/>
            <a:chOff x="1807368" y="7486590"/>
            <a:chExt cx="457200" cy="400110"/>
          </a:xfrm>
        </p:grpSpPr>
        <p:sp>
          <p:nvSpPr>
            <p:cNvPr id="297" name="Oval 296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2</a:t>
              </a:r>
              <a:endParaRPr lang="en-US" sz="2000"/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4420235" y="8382000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projectRawGraph</a:t>
            </a:r>
            <a:endParaRPr lang="en-US" sz="2200"/>
          </a:p>
        </p:txBody>
      </p:sp>
      <p:sp>
        <p:nvSpPr>
          <p:cNvPr id="300" name="TextBox 299"/>
          <p:cNvSpPr txBox="1"/>
          <p:nvPr/>
        </p:nvSpPr>
        <p:spPr>
          <a:xfrm>
            <a:off x="4419600" y="88655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bad_data</a:t>
            </a:r>
            <a:endParaRPr lang="en-US" sz="2200"/>
          </a:p>
        </p:txBody>
      </p:sp>
      <p:sp>
        <p:nvSpPr>
          <p:cNvPr id="301" name="TextBox 300"/>
          <p:cNvSpPr txBox="1"/>
          <p:nvPr/>
        </p:nvSpPr>
        <p:spPr>
          <a:xfrm>
            <a:off x="4419600" y="93989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projectReshape</a:t>
            </a:r>
            <a:endParaRPr lang="en-US" sz="2200"/>
          </a:p>
        </p:txBody>
      </p:sp>
      <p:grpSp>
        <p:nvGrpSpPr>
          <p:cNvPr id="302" name="Group 301"/>
          <p:cNvGrpSpPr/>
          <p:nvPr/>
        </p:nvGrpSpPr>
        <p:grpSpPr>
          <a:xfrm>
            <a:off x="2493798" y="2102822"/>
            <a:ext cx="457200" cy="400110"/>
            <a:chOff x="1807368" y="7486590"/>
            <a:chExt cx="457200" cy="400110"/>
          </a:xfrm>
        </p:grpSpPr>
        <p:sp>
          <p:nvSpPr>
            <p:cNvPr id="303" name="Oval 302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3</a:t>
              </a:r>
              <a:endParaRPr lang="en-US" sz="2000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4470540" y="7178040"/>
            <a:ext cx="457200" cy="400110"/>
            <a:chOff x="1807368" y="7486590"/>
            <a:chExt cx="457200" cy="400110"/>
          </a:xfrm>
        </p:grpSpPr>
        <p:sp>
          <p:nvSpPr>
            <p:cNvPr id="306" name="Oval 305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5</a:t>
              </a:r>
              <a:endParaRPr lang="en-US" sz="2000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7102653" y="8382000"/>
            <a:ext cx="457200" cy="400110"/>
            <a:chOff x="1807368" y="7486590"/>
            <a:chExt cx="457200" cy="400110"/>
          </a:xfrm>
        </p:grpSpPr>
        <p:sp>
          <p:nvSpPr>
            <p:cNvPr id="309" name="Oval 308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7</a:t>
              </a:r>
              <a:endParaRPr lang="en-US" sz="2000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7102653" y="8896290"/>
            <a:ext cx="457200" cy="400110"/>
            <a:chOff x="1807368" y="7486590"/>
            <a:chExt cx="457200" cy="400110"/>
          </a:xfrm>
        </p:grpSpPr>
        <p:sp>
          <p:nvSpPr>
            <p:cNvPr id="313" name="Oval 312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8</a:t>
              </a:r>
              <a:endParaRPr lang="en-US" sz="2000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7102653" y="9448800"/>
            <a:ext cx="457200" cy="400110"/>
            <a:chOff x="1807368" y="7486590"/>
            <a:chExt cx="457200" cy="400110"/>
          </a:xfrm>
        </p:grpSpPr>
        <p:sp>
          <p:nvSpPr>
            <p:cNvPr id="316" name="Oval 315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9</a:t>
              </a:r>
              <a:endParaRPr lang="en-US" sz="2000"/>
            </a:p>
          </p:txBody>
        </p:sp>
      </p:grpSp>
      <p:sp>
        <p:nvSpPr>
          <p:cNvPr id="320" name="TextBox 319"/>
          <p:cNvSpPr txBox="1"/>
          <p:nvPr/>
        </p:nvSpPr>
        <p:spPr>
          <a:xfrm>
            <a:off x="7808595" y="8382000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projectGraph</a:t>
            </a:r>
            <a:endParaRPr lang="en-US" sz="2200"/>
          </a:p>
        </p:txBody>
      </p:sp>
      <p:sp>
        <p:nvSpPr>
          <p:cNvPr id="321" name="TextBox 320"/>
          <p:cNvSpPr txBox="1"/>
          <p:nvPr/>
        </p:nvSpPr>
        <p:spPr>
          <a:xfrm>
            <a:off x="7807960" y="88655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projectCollapse</a:t>
            </a:r>
            <a:endParaRPr lang="en-US" sz="2200"/>
          </a:p>
        </p:txBody>
      </p:sp>
      <p:sp>
        <p:nvSpPr>
          <p:cNvPr id="322" name="TextBox 321"/>
          <p:cNvSpPr txBox="1"/>
          <p:nvPr/>
        </p:nvSpPr>
        <p:spPr>
          <a:xfrm>
            <a:off x="7807960" y="93989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projectSumGraph</a:t>
            </a:r>
            <a:endParaRPr lang="en-US" sz="2200"/>
          </a:p>
        </p:txBody>
      </p:sp>
      <p:grpSp>
        <p:nvGrpSpPr>
          <p:cNvPr id="75" name="Group 74"/>
          <p:cNvGrpSpPr/>
          <p:nvPr/>
        </p:nvGrpSpPr>
        <p:grpSpPr>
          <a:xfrm>
            <a:off x="10439400" y="8382000"/>
            <a:ext cx="636727" cy="400110"/>
            <a:chOff x="10439400" y="8382000"/>
            <a:chExt cx="636727" cy="400110"/>
          </a:xfrm>
        </p:grpSpPr>
        <p:sp>
          <p:nvSpPr>
            <p:cNvPr id="324" name="Oval 323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10</a:t>
              </a:r>
              <a:endParaRPr lang="en-US" sz="2000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11161395" y="8382000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 smtClean="0"/>
              <a:t>projectEnrich</a:t>
            </a:r>
            <a:endParaRPr lang="en-US" sz="2200"/>
          </a:p>
        </p:txBody>
      </p:sp>
      <p:sp>
        <p:nvSpPr>
          <p:cNvPr id="333" name="TextBox 332"/>
          <p:cNvSpPr txBox="1"/>
          <p:nvPr/>
        </p:nvSpPr>
        <p:spPr>
          <a:xfrm>
            <a:off x="11160760" y="8865513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err="1" smtClean="0"/>
              <a:t>projectEnrichGraph</a:t>
            </a:r>
            <a:endParaRPr lang="en-US" sz="2200"/>
          </a:p>
        </p:txBody>
      </p:sp>
      <p:sp>
        <p:nvSpPr>
          <p:cNvPr id="334" name="TextBox 333"/>
          <p:cNvSpPr txBox="1"/>
          <p:nvPr/>
        </p:nvSpPr>
        <p:spPr>
          <a:xfrm>
            <a:off x="11160760" y="9398913"/>
            <a:ext cx="4124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Miscellaneous generate outputs</a:t>
            </a:r>
            <a:endParaRPr lang="en-US" sz="2200"/>
          </a:p>
        </p:txBody>
      </p:sp>
      <p:grpSp>
        <p:nvGrpSpPr>
          <p:cNvPr id="335" name="Group 334"/>
          <p:cNvGrpSpPr/>
          <p:nvPr/>
        </p:nvGrpSpPr>
        <p:grpSpPr>
          <a:xfrm>
            <a:off x="3890773" y="2254688"/>
            <a:ext cx="457200" cy="400110"/>
            <a:chOff x="1807368" y="7486590"/>
            <a:chExt cx="457200" cy="400110"/>
          </a:xfrm>
        </p:grpSpPr>
        <p:sp>
          <p:nvSpPr>
            <p:cNvPr id="336" name="Oval 335"/>
            <p:cNvSpPr/>
            <p:nvPr/>
          </p:nvSpPr>
          <p:spPr>
            <a:xfrm>
              <a:off x="1807368" y="750570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875948" y="7486590"/>
              <a:ext cx="3886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4</a:t>
              </a:r>
              <a:endParaRPr lang="en-US" sz="2000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0439400" y="8896290"/>
            <a:ext cx="636727" cy="400110"/>
            <a:chOff x="10439400" y="8382000"/>
            <a:chExt cx="636727" cy="400110"/>
          </a:xfrm>
        </p:grpSpPr>
        <p:sp>
          <p:nvSpPr>
            <p:cNvPr id="339" name="Oval 338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11</a:t>
              </a:r>
              <a:endParaRPr lang="en-US" sz="2000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0439400" y="9429690"/>
            <a:ext cx="636727" cy="400110"/>
            <a:chOff x="10439400" y="8382000"/>
            <a:chExt cx="636727" cy="400110"/>
          </a:xfrm>
        </p:grpSpPr>
        <p:sp>
          <p:nvSpPr>
            <p:cNvPr id="342" name="Oval 341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12</a:t>
              </a:r>
              <a:endParaRPr lang="en-US" sz="2000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1174273" y="2876490"/>
            <a:ext cx="636727" cy="400110"/>
            <a:chOff x="10439400" y="8382000"/>
            <a:chExt cx="636727" cy="400110"/>
          </a:xfrm>
        </p:grpSpPr>
        <p:sp>
          <p:nvSpPr>
            <p:cNvPr id="351" name="Oval 350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10</a:t>
              </a:r>
              <a:endParaRPr lang="en-US" sz="2000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12012473" y="2876490"/>
            <a:ext cx="636727" cy="400110"/>
            <a:chOff x="10439400" y="8382000"/>
            <a:chExt cx="636727" cy="400110"/>
          </a:xfrm>
        </p:grpSpPr>
        <p:sp>
          <p:nvSpPr>
            <p:cNvPr id="354" name="Oval 353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11</a:t>
              </a:r>
              <a:endParaRPr lang="en-US" sz="2000"/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14146073" y="2571690"/>
            <a:ext cx="636727" cy="400110"/>
            <a:chOff x="10439400" y="8382000"/>
            <a:chExt cx="636727" cy="400110"/>
          </a:xfrm>
        </p:grpSpPr>
        <p:sp>
          <p:nvSpPr>
            <p:cNvPr id="357" name="Oval 356"/>
            <p:cNvSpPr/>
            <p:nvPr/>
          </p:nvSpPr>
          <p:spPr>
            <a:xfrm>
              <a:off x="10455453" y="8401110"/>
              <a:ext cx="455057" cy="381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10439400" y="8382000"/>
              <a:ext cx="63672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/>
                <a:t>12</a:t>
              </a:r>
              <a:endParaRPr lang="en-US" sz="2000"/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9484995" y="6096000"/>
            <a:ext cx="2402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mtClean="0">
                <a:solidFill>
                  <a:schemeClr val="accent2">
                    <a:lumMod val="75000"/>
                  </a:schemeClr>
                </a:solidFill>
              </a:rPr>
              <a:t>Utility Programs:</a:t>
            </a:r>
            <a:endParaRPr lang="en-US" sz="2200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768840" y="6520770"/>
            <a:ext cx="3211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metering_graphic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 smtClean="0"/>
              <a:t>ddRegMetered</a:t>
            </a:r>
            <a:endParaRPr lang="en-US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mtClean="0"/>
              <a:t>new_do_file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/>
              <a:t>w</a:t>
            </a:r>
            <a:r>
              <a:rPr lang="en-US" sz="2000" err="1" smtClean="0"/>
              <a:t>rite_help_file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756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2014-04-04T23:42:43Z</dcterms:created>
  <dcterms:modified xsi:type="dcterms:W3CDTF">2014-04-04T23:44:05Z</dcterms:modified>
</cp:coreProperties>
</file>