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6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AB0A1-9CFA-4E36-B3B4-F447F95412C5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58771-018F-43A5-86B1-70E560DA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an</a:t>
            </a:r>
            <a:r>
              <a:rPr lang="en-US" baseline="0" dirty="0" smtClean="0"/>
              <a:t> efficient refrigerator.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58771-018F-43A5-86B1-70E560DA05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9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2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2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2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FE21-2FB7-4F1C-9166-C47895EBF4F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397D-E7C0-4DC9-A39F-0E695BEE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 Kettle Whimsy Fest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Standby Mode, Am I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an </a:t>
            </a:r>
            <a:r>
              <a:rPr lang="en-US" sz="2400" b="1" u="sng" dirty="0" smtClean="0"/>
              <a:t>un</a:t>
            </a:r>
            <a:r>
              <a:rPr lang="en-US" sz="2400" u="sng" dirty="0" smtClean="0"/>
              <a:t>insulated</a:t>
            </a:r>
            <a:r>
              <a:rPr lang="en-US" sz="2400" dirty="0" smtClean="0"/>
              <a:t> tea kettle is left alone </a:t>
            </a:r>
            <a:r>
              <a:rPr lang="en-US" sz="2400" dirty="0"/>
              <a:t>for 30 minutes after </a:t>
            </a:r>
            <a:r>
              <a:rPr lang="en-US" sz="2400" dirty="0" smtClean="0"/>
              <a:t>boiling:</a:t>
            </a:r>
            <a:endParaRPr lang="en-US" sz="2400" dirty="0" smtClean="0"/>
          </a:p>
          <a:p>
            <a:pPr lvl="1"/>
            <a:r>
              <a:rPr lang="en-US" sz="1800" dirty="0" smtClean="0"/>
              <a:t>With standby mode active it will take </a:t>
            </a:r>
            <a:r>
              <a:rPr lang="en-US" sz="1800" dirty="0" smtClean="0"/>
              <a:t>1:35 </a:t>
            </a:r>
            <a:r>
              <a:rPr lang="en-US" sz="1800" dirty="0" smtClean="0"/>
              <a:t>minutes to re-boil from 179 (F)</a:t>
            </a:r>
          </a:p>
          <a:p>
            <a:pPr lvl="1"/>
            <a:r>
              <a:rPr lang="en-US" sz="1800" dirty="0"/>
              <a:t>With standby mode </a:t>
            </a:r>
            <a:r>
              <a:rPr lang="en-US" sz="1800" dirty="0" smtClean="0"/>
              <a:t>off </a:t>
            </a:r>
            <a:r>
              <a:rPr lang="en-US" sz="1800" dirty="0"/>
              <a:t>it will take </a:t>
            </a:r>
            <a:r>
              <a:rPr lang="en-US" sz="1800" dirty="0" smtClean="0"/>
              <a:t>2:00 </a:t>
            </a:r>
            <a:r>
              <a:rPr lang="en-US" sz="1800" dirty="0"/>
              <a:t>minutes to </a:t>
            </a:r>
            <a:r>
              <a:rPr lang="en-US" sz="1800" dirty="0" smtClean="0"/>
              <a:t>re-boil </a:t>
            </a:r>
            <a:r>
              <a:rPr lang="en-US" sz="1800" dirty="0"/>
              <a:t>from </a:t>
            </a:r>
            <a:r>
              <a:rPr lang="en-US" sz="1800" dirty="0" smtClean="0"/>
              <a:t>169 </a:t>
            </a:r>
            <a:r>
              <a:rPr lang="en-US" sz="1800" dirty="0"/>
              <a:t>(F</a:t>
            </a:r>
            <a:r>
              <a:rPr lang="en-US" sz="1800" dirty="0" smtClean="0"/>
              <a:t>)</a:t>
            </a:r>
          </a:p>
          <a:p>
            <a:r>
              <a:rPr lang="en-US" sz="2400" dirty="0"/>
              <a:t>If an </a:t>
            </a:r>
            <a:r>
              <a:rPr lang="en-US" sz="2400" u="sng" dirty="0" smtClean="0"/>
              <a:t>insulated</a:t>
            </a:r>
            <a:r>
              <a:rPr lang="en-US" sz="2400" dirty="0" smtClean="0"/>
              <a:t> </a:t>
            </a:r>
            <a:r>
              <a:rPr lang="en-US" sz="2400" dirty="0"/>
              <a:t>tea kettle is left alone </a:t>
            </a:r>
            <a:r>
              <a:rPr lang="en-US" sz="2400" dirty="0"/>
              <a:t>for 30 minutes after </a:t>
            </a:r>
            <a:r>
              <a:rPr lang="en-US" sz="2400" dirty="0" smtClean="0"/>
              <a:t>boiling:</a:t>
            </a:r>
            <a:endParaRPr lang="en-US" sz="2400" dirty="0" smtClean="0"/>
          </a:p>
          <a:p>
            <a:pPr lvl="1"/>
            <a:r>
              <a:rPr lang="en-US" sz="1800" dirty="0"/>
              <a:t>With standby mode active it will take </a:t>
            </a:r>
            <a:r>
              <a:rPr lang="en-US" sz="1800" dirty="0" smtClean="0"/>
              <a:t>1:15 </a:t>
            </a:r>
            <a:r>
              <a:rPr lang="en-US" sz="1800" dirty="0"/>
              <a:t>minutes to </a:t>
            </a:r>
            <a:r>
              <a:rPr lang="en-US" sz="1800" dirty="0" smtClean="0"/>
              <a:t>re-boil </a:t>
            </a:r>
            <a:r>
              <a:rPr lang="en-US" sz="1800" dirty="0"/>
              <a:t>from 186 (F)</a:t>
            </a:r>
          </a:p>
          <a:p>
            <a:pPr lvl="1"/>
            <a:r>
              <a:rPr lang="en-US" sz="1800" dirty="0"/>
              <a:t>With standby mode off it will take </a:t>
            </a:r>
            <a:r>
              <a:rPr lang="en-US" sz="1800" dirty="0" smtClean="0"/>
              <a:t>1:45 </a:t>
            </a:r>
            <a:r>
              <a:rPr lang="en-US" sz="1800" dirty="0"/>
              <a:t>minutes to </a:t>
            </a:r>
            <a:r>
              <a:rPr lang="en-US" sz="1800" dirty="0" smtClean="0"/>
              <a:t>re-boil </a:t>
            </a:r>
            <a:r>
              <a:rPr lang="en-US" sz="1800" dirty="0"/>
              <a:t>from 175 (F)</a:t>
            </a:r>
          </a:p>
          <a:p>
            <a:pPr lvl="1"/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725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Everybody’s Working for the Weekend</a:t>
            </a:r>
            <a:endParaRPr lang="en-US" dirty="0"/>
          </a:p>
        </p:txBody>
      </p:sp>
      <p:pic>
        <p:nvPicPr>
          <p:cNvPr id="5123" name="Picture 3" descr="E:\Conferences\DND\TKTAC\graphs_movies\chart_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70660"/>
            <a:ext cx="5715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14478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Baseline Energy Use:</a:t>
            </a:r>
          </a:p>
          <a:p>
            <a:r>
              <a:rPr lang="en-US" dirty="0" smtClean="0"/>
              <a:t>Weekday: 1.38 kWh</a:t>
            </a:r>
          </a:p>
          <a:p>
            <a:r>
              <a:rPr lang="en-US" dirty="0" smtClean="0"/>
              <a:t>Weekend: 0.46 kWh</a:t>
            </a:r>
          </a:p>
          <a:p>
            <a:r>
              <a:rPr lang="en-US" dirty="0" smtClean="0"/>
              <a:t>Annual: 439.6 kWh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poor tea-kettle has no idea what’s about to happen.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Thermal imaging showed significant temperature loss</a:t>
            </a:r>
            <a:endParaRPr lang="en-US" sz="2400" dirty="0"/>
          </a:p>
        </p:txBody>
      </p:sp>
      <p:pic>
        <p:nvPicPr>
          <p:cNvPr id="1030" name="Picture 6" descr="E:\Conferences\DND\TKTAC\graphs_movies\IR_1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3886200"/>
            <a:ext cx="2381251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Conferences\DND\TKTAC\graphs_movies\DC_13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Conferences\DND\TKTAC\graphs_movies\IR_12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100262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Conferences\DND\TKTAC\graphs_movies\DC_129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2100262"/>
            <a:ext cx="2381251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R2GGC6b2O-4.png (300×25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3505200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0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villain appears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Little known fact: tea-kettles love pizza.</a:t>
            </a:r>
            <a:endParaRPr lang="en-US" sz="2400" dirty="0"/>
          </a:p>
        </p:txBody>
      </p:sp>
      <p:pic>
        <p:nvPicPr>
          <p:cNvPr id="2050" name="Picture 2" descr="E:\Conferences\DND\TKTAC\graphs_movies\IMG_07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60" y="2133600"/>
            <a:ext cx="3048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“I’ve become a monster!”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E:\Conferences\DND\TKTAC\graphs_movies\IMG_075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6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 </a:t>
            </a:r>
            <a:r>
              <a:rPr lang="en-US" dirty="0" err="1" smtClean="0"/>
              <a:t>ain’t</a:t>
            </a:r>
            <a:r>
              <a:rPr lang="en-US" dirty="0" smtClean="0"/>
              <a:t> so bad”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:\Conferences\DND\TKTAC\graphs_movies\hap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83360"/>
            <a:ext cx="401955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Better, Stronger,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Out-of-box heat loss rate: 	.7097 W/F</a:t>
            </a:r>
          </a:p>
          <a:p>
            <a:r>
              <a:rPr lang="en-US" sz="2000" dirty="0" smtClean="0"/>
              <a:t>Insulated heat loss rate: 	.5847 W/F</a:t>
            </a:r>
          </a:p>
          <a:p>
            <a:endParaRPr lang="en-US" sz="2000" dirty="0"/>
          </a:p>
          <a:p>
            <a:r>
              <a:rPr lang="en-US" sz="2000" dirty="0" smtClean="0"/>
              <a:t>Determined using highly sophisticated</a:t>
            </a:r>
            <a:br>
              <a:rPr lang="en-US" sz="2000" dirty="0" smtClean="0"/>
            </a:br>
            <a:r>
              <a:rPr lang="en-US" sz="2000" dirty="0" smtClean="0"/>
              <a:t>equipment.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098" name="Picture 2" descr="C:\Users\jeffreyu\AppData\Local\Microsoft\Windows\Temporary Internet Files\Content.Outlook\YF00G2AA\photo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1500" y="28575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Weekday </a:t>
            </a:r>
            <a:r>
              <a:rPr lang="en-US" dirty="0" smtClean="0"/>
              <a:t>Modelling </a:t>
            </a:r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There is a 50% chance standby mode will be left on overnight.</a:t>
            </a:r>
          </a:p>
          <a:p>
            <a:r>
              <a:rPr lang="en-US" sz="1600" dirty="0" smtClean="0"/>
              <a:t>Ecotope employees drink 12 </a:t>
            </a:r>
            <a:r>
              <a:rPr lang="en-US" sz="1600" dirty="0" err="1" smtClean="0"/>
              <a:t>oz</a:t>
            </a:r>
            <a:r>
              <a:rPr lang="en-US" sz="1600" dirty="0" smtClean="0"/>
              <a:t> of hot beverages at a time.</a:t>
            </a:r>
          </a:p>
          <a:p>
            <a:r>
              <a:rPr lang="en-US" sz="1600" dirty="0" smtClean="0"/>
              <a:t>Ecotope employees use the tea kettle more in the morning then taper off throughout the day (much like a log-normal distribution).</a:t>
            </a:r>
          </a:p>
          <a:p>
            <a:r>
              <a:rPr lang="en-US" sz="1600" dirty="0" smtClean="0"/>
              <a:t>There is a 50% chance the tea kettle will be reheated regardless of current temperature.</a:t>
            </a:r>
          </a:p>
          <a:p>
            <a:r>
              <a:rPr lang="en-US" sz="1600" dirty="0" smtClean="0"/>
              <a:t>If there is less than 12 </a:t>
            </a:r>
            <a:r>
              <a:rPr lang="en-US" sz="1600" dirty="0" err="1" smtClean="0"/>
              <a:t>oz</a:t>
            </a:r>
            <a:r>
              <a:rPr lang="en-US" sz="1600" dirty="0" smtClean="0"/>
              <a:t> of water in the kettle someone will fill and boil it.</a:t>
            </a:r>
          </a:p>
        </p:txBody>
      </p:sp>
      <p:pic>
        <p:nvPicPr>
          <p:cNvPr id="3074" name="Picture 2" descr="E:\Conferences\DND\TKTAC\Rpl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4071938" cy="297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</a:t>
            </a:r>
            <a:r>
              <a:rPr lang="en-US" dirty="0"/>
              <a:t>C</a:t>
            </a:r>
            <a:r>
              <a:rPr lang="en-US" dirty="0" smtClean="0"/>
              <a:t>arlo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Uninsulated tea-kettle:</a:t>
            </a:r>
          </a:p>
          <a:p>
            <a:pPr lvl="1"/>
            <a:r>
              <a:rPr lang="en-US" sz="2000" dirty="0" smtClean="0"/>
              <a:t>With standby option, uses 326.5 kWh/</a:t>
            </a:r>
            <a:r>
              <a:rPr lang="en-US" sz="2000" dirty="0" err="1" smtClean="0"/>
              <a:t>yr</a:t>
            </a:r>
            <a:r>
              <a:rPr lang="en-US" sz="2000" dirty="0" smtClean="0"/>
              <a:t> from weekdays</a:t>
            </a:r>
          </a:p>
          <a:p>
            <a:pPr lvl="1"/>
            <a:r>
              <a:rPr lang="en-US" sz="2000" dirty="0" smtClean="0"/>
              <a:t>Without </a:t>
            </a:r>
            <a:r>
              <a:rPr lang="en-US" sz="2000" dirty="0"/>
              <a:t>standby option, uses </a:t>
            </a:r>
            <a:r>
              <a:rPr lang="en-US" sz="2000" dirty="0" smtClean="0"/>
              <a:t>300.8 kWh/</a:t>
            </a:r>
            <a:r>
              <a:rPr lang="en-US" sz="2000" dirty="0" err="1" smtClean="0"/>
              <a:t>yr</a:t>
            </a:r>
            <a:r>
              <a:rPr lang="en-US" sz="2000" dirty="0" smtClean="0"/>
              <a:t> </a:t>
            </a:r>
            <a:r>
              <a:rPr lang="en-US" sz="2000" dirty="0"/>
              <a:t>from weekdays</a:t>
            </a:r>
            <a:endParaRPr lang="en-US" sz="2000" dirty="0" smtClean="0"/>
          </a:p>
          <a:p>
            <a:r>
              <a:rPr lang="en-US" dirty="0" smtClean="0"/>
              <a:t>Fabulous tea-kettle:</a:t>
            </a:r>
          </a:p>
          <a:p>
            <a:pPr lvl="1"/>
            <a:r>
              <a:rPr lang="en-US" sz="2000" dirty="0"/>
              <a:t>With standby option, uses </a:t>
            </a:r>
            <a:r>
              <a:rPr lang="en-US" sz="2000" dirty="0" smtClean="0"/>
              <a:t>295.1 kWh/</a:t>
            </a:r>
            <a:r>
              <a:rPr lang="en-US" sz="2000" dirty="0" err="1" smtClean="0"/>
              <a:t>yr</a:t>
            </a:r>
            <a:r>
              <a:rPr lang="en-US" sz="2000" dirty="0" smtClean="0"/>
              <a:t> </a:t>
            </a:r>
            <a:r>
              <a:rPr lang="en-US" sz="2000" dirty="0"/>
              <a:t>from weekdays</a:t>
            </a:r>
          </a:p>
          <a:p>
            <a:pPr lvl="1"/>
            <a:r>
              <a:rPr lang="en-US" sz="2000" dirty="0"/>
              <a:t>Without standby option, uses </a:t>
            </a:r>
            <a:r>
              <a:rPr lang="en-US" sz="2000" dirty="0" smtClean="0"/>
              <a:t>259.6 kWh/</a:t>
            </a:r>
            <a:r>
              <a:rPr lang="en-US" sz="2000" dirty="0" err="1" smtClean="0"/>
              <a:t>yr</a:t>
            </a:r>
            <a:r>
              <a:rPr lang="en-US" sz="2000" dirty="0" smtClean="0"/>
              <a:t> </a:t>
            </a:r>
            <a:r>
              <a:rPr lang="en-US" sz="2000" dirty="0"/>
              <a:t>from </a:t>
            </a:r>
            <a:r>
              <a:rPr lang="en-US" sz="2000" dirty="0" smtClean="0"/>
              <a:t>weekdays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Switching from an uninsulated tea-kettle with standby to an insulated tea-kettle without standby lowers </a:t>
            </a:r>
            <a:r>
              <a:rPr lang="en-US" sz="2400" dirty="0" err="1" smtClean="0"/>
              <a:t>Ecotope’s</a:t>
            </a:r>
            <a:r>
              <a:rPr lang="en-US" sz="2400" dirty="0" smtClean="0"/>
              <a:t> EUI by .085, 0.11 if we scale </a:t>
            </a:r>
            <a:r>
              <a:rPr lang="en-US" sz="2400" dirty="0"/>
              <a:t>to account for weekend </a:t>
            </a:r>
            <a:r>
              <a:rPr lang="en-US" sz="2400" dirty="0" smtClean="0"/>
              <a:t>use.</a:t>
            </a:r>
          </a:p>
        </p:txBody>
      </p:sp>
    </p:spTree>
    <p:extLst>
      <p:ext uri="{BB962C8B-B14F-4D97-AF65-F5344CB8AC3E}">
        <p14:creationId xmlns:p14="http://schemas.microsoft.com/office/powerpoint/2010/main" val="34693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11215</TotalTime>
  <Words>314</Words>
  <Application>Microsoft Office PowerPoint</Application>
  <PresentationFormat>On-screen Show (4:3)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Tea Kettle Whimsy Fest 2014</vt:lpstr>
      <vt:lpstr>Everybody’s Working for the Weekend</vt:lpstr>
      <vt:lpstr>This poor tea-kettle has no idea what’s about to happen.</vt:lpstr>
      <vt:lpstr>A villain appears</vt:lpstr>
      <vt:lpstr>“I’ve become a monster!”</vt:lpstr>
      <vt:lpstr>“This ain’t so bad”</vt:lpstr>
      <vt:lpstr>Better, Stronger, Faster</vt:lpstr>
      <vt:lpstr>Weekday Modelling Assumptions</vt:lpstr>
      <vt:lpstr>Monte-Carlo Simulation results</vt:lpstr>
      <vt:lpstr>Standby Mode, Am I Right?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 Kettle Whimsy Fest 2014</dc:title>
  <dc:creator>Windows User</dc:creator>
  <cp:lastModifiedBy>Windows User</cp:lastModifiedBy>
  <cp:revision>45</cp:revision>
  <dcterms:created xsi:type="dcterms:W3CDTF">2014-07-14T22:08:32Z</dcterms:created>
  <dcterms:modified xsi:type="dcterms:W3CDTF">2014-09-19T16:53:09Z</dcterms:modified>
</cp:coreProperties>
</file>