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81" r:id="rId15"/>
    <p:sldId id="282" r:id="rId16"/>
    <p:sldId id="283" r:id="rId17"/>
    <p:sldId id="271" r:id="rId18"/>
    <p:sldId id="270" r:id="rId19"/>
    <p:sldId id="272" r:id="rId20"/>
    <p:sldId id="276" r:id="rId21"/>
    <p:sldId id="277" r:id="rId22"/>
    <p:sldId id="292" r:id="rId23"/>
    <p:sldId id="278" r:id="rId24"/>
    <p:sldId id="280" r:id="rId25"/>
    <p:sldId id="285" r:id="rId26"/>
    <p:sldId id="284" r:id="rId27"/>
    <p:sldId id="288" r:id="rId28"/>
    <p:sldId id="286" r:id="rId29"/>
    <p:sldId id="289" r:id="rId30"/>
    <p:sldId id="287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7A9"/>
    <a:srgbClr val="B200F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10CA-CB19-B543-9BDA-E3EE51375EB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52D10-346B-934B-9A77-1312F8DA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MATrix</a:t>
            </a:r>
            <a:r>
              <a:rPr lang="en-US" baseline="0" dirty="0"/>
              <a:t> </a:t>
            </a:r>
            <a:r>
              <a:rPr lang="en-US" baseline="0" dirty="0" err="1"/>
              <a:t>LABoratory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All data in MATLAB are </a:t>
            </a:r>
            <a:r>
              <a:rPr lang="en-US" baseline="0" dirty="0" err="1"/>
              <a:t>mutlidimensional</a:t>
            </a:r>
            <a:r>
              <a:rPr lang="en-US" baseline="0" dirty="0"/>
              <a:t> arrays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Linspace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52D10-346B-934B-9A77-1312F8DA56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/>
              <a:t>repmat</a:t>
            </a:r>
            <a:r>
              <a:rPr lang="en-US" dirty="0"/>
              <a:t>(A,M,N)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52D10-346B-934B-9A77-1312F8DA5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2B4BB0-479A-9941-B188-E4FED8F7794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B2FA0-1E57-CA42-AB52-AF488A1D22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7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dirty="0"/>
              <a:t>Intro to MATLAB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18FBC-0F5C-8DCE-EBA3-58744701BC35}"/>
              </a:ext>
            </a:extLst>
          </p:cNvPr>
          <p:cNvSpPr txBox="1"/>
          <p:nvPr/>
        </p:nvSpPr>
        <p:spPr>
          <a:xfrm>
            <a:off x="6805053" y="46410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by Mohammad Zahid, Renee Brady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Adapted by Jeffrey West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97280" y="2382305"/>
            <a:ext cx="4937760" cy="33782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One dimensional arrays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MATRICES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2382305"/>
            <a:ext cx="4937760" cy="33782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n-dimensional arrays</a:t>
            </a:r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r="-1"/>
          <a:stretch/>
        </p:blipFill>
        <p:spPr>
          <a:xfrm>
            <a:off x="1177385" y="2674516"/>
            <a:ext cx="2601912" cy="217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/>
          <a:stretch/>
        </p:blipFill>
        <p:spPr>
          <a:xfrm>
            <a:off x="1177385" y="4940777"/>
            <a:ext cx="3733484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109412"/>
            <a:ext cx="2298700" cy="1549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326" y="3165167"/>
            <a:ext cx="2184400" cy="1270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6200000" flipV="1">
            <a:off x="7119117" y="2848132"/>
            <a:ext cx="180241" cy="405272"/>
          </a:xfrm>
          <a:prstGeom prst="rightBrace">
            <a:avLst>
              <a:gd name="adj1" fmla="val 375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 flipV="1">
            <a:off x="7647826" y="2848132"/>
            <a:ext cx="180241" cy="405272"/>
          </a:xfrm>
          <a:prstGeom prst="rightBrace">
            <a:avLst>
              <a:gd name="adj1" fmla="val 375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 flipV="1">
            <a:off x="8138480" y="2848132"/>
            <a:ext cx="180241" cy="405272"/>
          </a:xfrm>
          <a:prstGeom prst="rightBrace">
            <a:avLst>
              <a:gd name="adj1" fmla="val 375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 flipV="1">
            <a:off x="10389991" y="2736509"/>
            <a:ext cx="180242" cy="606220"/>
          </a:xfrm>
          <a:prstGeom prst="rightBrace">
            <a:avLst>
              <a:gd name="adj1" fmla="val 375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 flipV="1">
            <a:off x="11123062" y="2736508"/>
            <a:ext cx="180242" cy="606220"/>
          </a:xfrm>
          <a:prstGeom prst="rightBrace">
            <a:avLst>
              <a:gd name="adj1" fmla="val 375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7999" y="2707969"/>
            <a:ext cx="184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Must be same length!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6790" y="2682032"/>
            <a:ext cx="184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Must be same length!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16"/>
          <a:stretch/>
        </p:blipFill>
        <p:spPr>
          <a:xfrm>
            <a:off x="6215213" y="4658812"/>
            <a:ext cx="1346200" cy="1101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7"/>
          <a:stretch/>
        </p:blipFill>
        <p:spPr>
          <a:xfrm>
            <a:off x="7732986" y="4725718"/>
            <a:ext cx="1346200" cy="15158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2" r="45652"/>
          <a:stretch/>
        </p:blipFill>
        <p:spPr>
          <a:xfrm>
            <a:off x="11027241" y="4689971"/>
            <a:ext cx="1056048" cy="13333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86"/>
          <a:stretch/>
        </p:blipFill>
        <p:spPr>
          <a:xfrm>
            <a:off x="8991305" y="4643978"/>
            <a:ext cx="1943100" cy="11499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22" y="2648579"/>
            <a:ext cx="825500" cy="1104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05053" y="486851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4549" y="5321142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9461" y="3075959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80986" y="3506061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69225" y="4647661"/>
            <a:ext cx="891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c(1,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sym typeface="Wingdings"/>
              </a:rPr>
              <a:t>:)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5964" y="4653237"/>
            <a:ext cx="891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 charset="0"/>
                <a:ea typeface="Courier" charset="0"/>
                <a:cs typeface="Courier" charset="0"/>
              </a:rPr>
              <a:t>c(:,</a:t>
            </a:r>
            <a:r>
              <a:rPr lang="en-US" sz="1400">
                <a:latin typeface="Courier" charset="0"/>
                <a:ea typeface="Courier" charset="0"/>
                <a:cs typeface="Courier" charset="0"/>
                <a:sym typeface="Wingdings"/>
              </a:rPr>
              <a:t>2)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67178" y="310065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04539" y="350833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51677" y="4643978"/>
            <a:ext cx="891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 charset="0"/>
                <a:ea typeface="Courier" charset="0"/>
                <a:cs typeface="Courier" charset="0"/>
              </a:rPr>
              <a:t>d(2,</a:t>
            </a:r>
            <a:r>
              <a:rPr lang="en-US" sz="1400">
                <a:latin typeface="Courier" charset="0"/>
                <a:ea typeface="Courier" charset="0"/>
                <a:cs typeface="Courier" charset="0"/>
                <a:sym typeface="Wingdings"/>
              </a:rPr>
              <a:t>:)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284316" y="4643978"/>
            <a:ext cx="891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 charset="0"/>
                <a:ea typeface="Courier" charset="0"/>
                <a:cs typeface="Courier" charset="0"/>
              </a:rPr>
              <a:t>d(:,</a:t>
            </a:r>
            <a:r>
              <a:rPr lang="en-US" sz="1400">
                <a:latin typeface="Courier" charset="0"/>
                <a:ea typeface="Courier" charset="0"/>
                <a:cs typeface="Courier" charset="0"/>
                <a:sym typeface="Wingdings"/>
              </a:rPr>
              <a:t>1)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8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8"/>
          <a:stretch/>
        </p:blipFill>
        <p:spPr>
          <a:xfrm>
            <a:off x="1091659" y="3624145"/>
            <a:ext cx="2298700" cy="13177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1"/>
          <a:stretch/>
        </p:blipFill>
        <p:spPr>
          <a:xfrm>
            <a:off x="7044845" y="3212949"/>
            <a:ext cx="3162300" cy="1587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8"/>
          <a:stretch/>
        </p:blipFill>
        <p:spPr>
          <a:xfrm>
            <a:off x="1097280" y="1893849"/>
            <a:ext cx="2298700" cy="15344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7"/>
          <a:stretch/>
        </p:blipFill>
        <p:spPr>
          <a:xfrm>
            <a:off x="3826106" y="1871547"/>
            <a:ext cx="1930400" cy="1331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06" y="3217131"/>
            <a:ext cx="1778000" cy="1549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50" y="1847696"/>
            <a:ext cx="1930400" cy="138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01" y="1869998"/>
            <a:ext cx="1308100" cy="1333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3"/>
          <a:stretch/>
        </p:blipFill>
        <p:spPr>
          <a:xfrm>
            <a:off x="7044845" y="4795024"/>
            <a:ext cx="3162300" cy="15238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5828" y="3231996"/>
            <a:ext cx="113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/>
                </a:solidFill>
              </a:rPr>
              <a:t>Transpose!</a:t>
            </a:r>
          </a:p>
        </p:txBody>
      </p:sp>
      <p:sp>
        <p:nvSpPr>
          <p:cNvPr id="30" name="Arc 29"/>
          <p:cNvSpPr/>
          <p:nvPr/>
        </p:nvSpPr>
        <p:spPr>
          <a:xfrm>
            <a:off x="611085" y="2995223"/>
            <a:ext cx="1574554" cy="1688289"/>
          </a:xfrm>
          <a:prstGeom prst="arc">
            <a:avLst>
              <a:gd name="adj1" fmla="val 5150247"/>
              <a:gd name="adj2" fmla="val 15820729"/>
            </a:avLst>
          </a:prstGeom>
          <a:ln w="28575"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27024" y="1852225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272" y="229064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15932" y="3568390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28793" y="3568084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32962" y="3512634"/>
            <a:ext cx="468587" cy="11151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7151" y="4006466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7427" y="1858847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60516" y="2290647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69955" y="320349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2693" y="362259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9748" y="1852224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1042" y="2284143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h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32" y="1863740"/>
            <a:ext cx="1092200" cy="254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027208" y="2291208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1219" y="3207216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99074" y="3637410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8832" y="4742926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6516" y="5181470"/>
            <a:ext cx="2564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51" y="1893849"/>
            <a:ext cx="787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22"/>
          <a:stretch/>
        </p:blipFill>
        <p:spPr>
          <a:xfrm>
            <a:off x="1182029" y="3452722"/>
            <a:ext cx="2794000" cy="1565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85"/>
          <a:stretch/>
        </p:blipFill>
        <p:spPr>
          <a:xfrm>
            <a:off x="1182029" y="2619648"/>
            <a:ext cx="6261100" cy="689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029" y="1737360"/>
            <a:ext cx="997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related data using containers called fields (each field can contain data of any type or size)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69513" y="2943921"/>
            <a:ext cx="301082" cy="365584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00079" y="3309505"/>
            <a:ext cx="153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432FF"/>
                </a:solidFill>
              </a:rPr>
              <a:t>Continues input on next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07503" y="2943921"/>
            <a:ext cx="740751" cy="813734"/>
          </a:xfrm>
          <a:prstGeom prst="straightConnector1">
            <a:avLst/>
          </a:prstGeom>
          <a:ln w="28575">
            <a:solidFill>
              <a:srgbClr val="B2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8162" y="3764190"/>
            <a:ext cx="1538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B200FA"/>
                </a:solidFill>
              </a:rPr>
              <a:t>Character data type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20055" y="2440622"/>
            <a:ext cx="1120696" cy="248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51180" y="2130379"/>
            <a:ext cx="1371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Semicolon suppresses output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5"/>
          <a:stretch/>
        </p:blipFill>
        <p:spPr>
          <a:xfrm>
            <a:off x="8508381" y="3109540"/>
            <a:ext cx="2794000" cy="2180939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035601" y="2619648"/>
            <a:ext cx="331904" cy="4753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33934" y="210156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Changes 3rd element </a:t>
            </a:r>
            <a:r>
              <a:rPr lang="en-US" sz="1400">
                <a:solidFill>
                  <a:schemeClr val="accent1"/>
                </a:solidFill>
              </a:rPr>
              <a:t>of tumor field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029" y="1737360"/>
            <a:ext cx="997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indexed cells where each cell can store an array of different dimensions and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2106692"/>
            <a:ext cx="6578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&amp; saving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.mat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.mat files can be used to save data or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"/>
          <a:stretch/>
        </p:blipFill>
        <p:spPr>
          <a:xfrm>
            <a:off x="3402330" y="2366847"/>
            <a:ext cx="5448300" cy="107609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6621034" y="2693022"/>
            <a:ext cx="345689" cy="1845527"/>
          </a:xfrm>
          <a:prstGeom prst="rightBrace">
            <a:avLst>
              <a:gd name="adj1" fmla="val 56333"/>
              <a:gd name="adj2" fmla="val 50000"/>
            </a:avLst>
          </a:prstGeom>
          <a:ln w="28575">
            <a:solidFill>
              <a:srgbClr val="B20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005" y="3788630"/>
            <a:ext cx="270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200FA"/>
                </a:solidFill>
              </a:rPr>
              <a:t>Include specific variable names if additional variables are in workspace. If omitted, all variables will be saved into .mat file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68032" y="3523785"/>
            <a:ext cx="512956" cy="345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93642" y="3857414"/>
            <a:ext cx="27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.mat file will be saved into current folder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5" y="4851111"/>
            <a:ext cx="2425700" cy="46990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2068457" y="4952020"/>
            <a:ext cx="1173758" cy="172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4243" y="5124864"/>
            <a:ext cx="20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Clears all variables from the workspace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786327" y="5182560"/>
            <a:ext cx="569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2283" y="4951679"/>
            <a:ext cx="200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Loads all variables in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patientData.mat</a:t>
            </a:r>
            <a:r>
              <a:rPr lang="en-US" sz="1400" dirty="0"/>
              <a:t> into the workspace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9" y="5285410"/>
            <a:ext cx="2641600" cy="4572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5575610" y="5755310"/>
            <a:ext cx="295505" cy="366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86327" y="5657997"/>
            <a:ext cx="200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Loads A only in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patientData.mat</a:t>
            </a:r>
            <a:r>
              <a:rPr lang="en-US" sz="1400" dirty="0"/>
              <a:t> into the workspace</a:t>
            </a:r>
          </a:p>
        </p:txBody>
      </p:sp>
    </p:spTree>
    <p:extLst>
      <p:ext uri="{BB962C8B-B14F-4D97-AF65-F5344CB8AC3E}">
        <p14:creationId xmlns:p14="http://schemas.microsoft.com/office/powerpoint/2010/main" val="6820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6" grpId="0"/>
      <p:bldP spid="21" grpId="0"/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.csv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Data can be imported from .csv files (comma-separated values)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84" y="2336181"/>
            <a:ext cx="3039467" cy="3811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29" y="2336181"/>
            <a:ext cx="3721100" cy="228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930234" y="2564781"/>
            <a:ext cx="512956" cy="345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78868" y="2898410"/>
            <a:ext cx="2357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Reads contents of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Example1.csv</a:t>
            </a:r>
            <a:r>
              <a:rPr lang="en-US" sz="1400" dirty="0"/>
              <a:t> and saves them into 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400" dirty="0"/>
              <a:t> variable</a:t>
            </a:r>
          </a:p>
        </p:txBody>
      </p: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8452641" y="2608499"/>
            <a:ext cx="367974" cy="36710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62332" y="2975601"/>
            <a:ext cx="1516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/>
                </a:solidFill>
              </a:rPr>
              <a:t>Starts reading 1 row below the 1</a:t>
            </a:r>
            <a:r>
              <a:rPr lang="en-US" sz="1400" baseline="30000">
                <a:solidFill>
                  <a:schemeClr val="accent5"/>
                </a:solidFill>
              </a:rPr>
              <a:t>st</a:t>
            </a:r>
            <a:r>
              <a:rPr lang="en-US" sz="1400">
                <a:solidFill>
                  <a:schemeClr val="accent5"/>
                </a:solidFill>
              </a:rPr>
              <a:t> row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1171" y="2732049"/>
            <a:ext cx="2777968" cy="324500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Line 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plot(</a:t>
            </a: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800" dirty="0">
                <a:ea typeface="Helvetica" charset="0"/>
                <a:cs typeface="Helvetica" charset="0"/>
              </a:rPr>
              <a:t>- </a:t>
            </a:r>
            <a:r>
              <a:rPr lang="en-US" dirty="0">
                <a:ea typeface="Helvetica" charset="0"/>
                <a:cs typeface="Helvetica" charset="0"/>
              </a:rPr>
              <a:t>creates 2D line plot of data in Y versus the corresponding data in X</a:t>
            </a:r>
          </a:p>
          <a:p>
            <a:pPr>
              <a:buFont typeface="Wingdings" charset="2"/>
              <a:buChar char="§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scatter(</a:t>
            </a:r>
            <a:r>
              <a:rPr lang="en-US" sz="1800" dirty="0" err="1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800" dirty="0">
                <a:ea typeface="Helvetica" charset="0"/>
                <a:cs typeface="Helvetica" charset="0"/>
              </a:rPr>
              <a:t>- </a:t>
            </a:r>
            <a:r>
              <a:rPr lang="en-US" dirty="0">
                <a:ea typeface="Helvetica" charset="0"/>
                <a:cs typeface="Helvetica" charset="0"/>
              </a:rPr>
              <a:t>creates scatter plot with circles at the locations specified in x and y</a:t>
            </a:r>
          </a:p>
          <a:p>
            <a:pPr>
              <a:buFont typeface="Wingdings" charset="2"/>
              <a:buChar char="§"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semilogx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semilogy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dirty="0">
                <a:ea typeface="Helvetica" charset="0"/>
                <a:cs typeface="Helvetica" charset="0"/>
              </a:rPr>
              <a:t>- creates a plot with base 10 log scale for the x-axis (y-axis)  and a linear scale for the y-axis (x-axis)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5528" y="3752465"/>
            <a:ext cx="4340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figure(1); hold 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on</a:t>
            </a:r>
            <a:endParaRPr lang="en-US" dirty="0"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x,y,</a:t>
            </a:r>
            <a:r>
              <a:rPr lang="en-US" dirty="0" err="1">
                <a:solidFill>
                  <a:srgbClr val="B245F3"/>
                </a:solidFill>
                <a:latin typeface="Courier" charset="0"/>
              </a:rPr>
              <a:t>'g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--'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,6)</a:t>
            </a:r>
            <a:endParaRPr lang="en-US" dirty="0">
              <a:solidFill>
                <a:srgbClr val="B245F3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xlabel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'days'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'tumor volume'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  <a:endParaRPr lang="en-US" dirty="0">
              <a:solidFill>
                <a:srgbClr val="B245F3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title(</a:t>
            </a:r>
            <a:r>
              <a:rPr lang="en-US" dirty="0">
                <a:solidFill>
                  <a:srgbClr val="B200FA"/>
                </a:solidFill>
                <a:latin typeface="Courier" charset="0"/>
              </a:rPr>
              <a:t>'Tumor Volume')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85844" y="3644091"/>
            <a:ext cx="491846" cy="190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1767" y="3334194"/>
            <a:ext cx="1538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Holds current figure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4283" y="4237464"/>
            <a:ext cx="885407" cy="592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7280" y="4460325"/>
            <a:ext cx="208150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Plots y vs. x with green (g), dashed (--) line, 6 units thick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103327" y="4393419"/>
            <a:ext cx="301083" cy="738664"/>
          </a:xfrm>
          <a:prstGeom prst="rightBrace">
            <a:avLst>
              <a:gd name="adj1" fmla="val 3889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85879" y="4533560"/>
            <a:ext cx="1538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Axis labels and figure title</a:t>
            </a:r>
          </a:p>
        </p:txBody>
      </p:sp>
    </p:spTree>
    <p:extLst>
      <p:ext uri="{BB962C8B-B14F-4D97-AF65-F5344CB8AC3E}">
        <p14:creationId xmlns:p14="http://schemas.microsoft.com/office/powerpoint/2010/main" val="3748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Line 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1800" dirty="0"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plot3(</a:t>
            </a: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X1,Y1,Z1,...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ea typeface="Helvetica" charset="0"/>
                <a:cs typeface="Helvetica" charset="0"/>
              </a:rPr>
              <a:t>- plots one or more lines in 3D through the points whose coordinates are the elements of X1, Y1, and Z1</a:t>
            </a:r>
          </a:p>
          <a:p>
            <a:pPr>
              <a:buFont typeface="Wingdings" charset="2"/>
              <a:buChar char="§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scatter3(</a:t>
            </a: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X,Y,Z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ea typeface="Helvetica" charset="0"/>
                <a:cs typeface="Helvetica" charset="0"/>
              </a:rPr>
              <a:t>- displays circles at the locations specified by the vectors X, Y, and Z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89556" y="3571282"/>
            <a:ext cx="461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figure(2); hold 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on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scatter3(x,y,z,200,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'filled'</a:t>
            </a:r>
            <a:r>
              <a:rPr lang="en-US" dirty="0">
                <a:latin typeface="Courier" charset="0"/>
              </a:rPr>
              <a:t>,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'b'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xlabel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'days'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latin typeface="Courier" charset="0"/>
              </a:rPr>
              <a:t>ylabel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'PSA'</a:t>
            </a:r>
            <a:r>
              <a:rPr lang="en-US" dirty="0">
                <a:latin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zlabel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B245F3"/>
                </a:solidFill>
                <a:latin typeface="Courier" charset="0"/>
              </a:rPr>
              <a:t>'testosterone'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  <a:endParaRPr lang="en-US" dirty="0">
              <a:solidFill>
                <a:srgbClr val="B245F3"/>
              </a:solidFill>
              <a:effectLst/>
              <a:latin typeface="Courier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33487" y="4067142"/>
            <a:ext cx="885407" cy="592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7561" y="4320320"/>
            <a:ext cx="184592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 plot </a:t>
            </a:r>
            <a:r>
              <a:rPr lang="en-US" sz="1400" dirty="0" err="1"/>
              <a:t>x,y</a:t>
            </a:r>
            <a:r>
              <a:rPr lang="en-US" sz="1400" dirty="0"/>
              <a:t>, and z with blue (b) filled circles of size 200</a:t>
            </a:r>
          </a:p>
        </p:txBody>
      </p:sp>
    </p:spTree>
    <p:extLst>
      <p:ext uri="{BB962C8B-B14F-4D97-AF65-F5344CB8AC3E}">
        <p14:creationId xmlns:p14="http://schemas.microsoft.com/office/powerpoint/2010/main" val="15619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584" y="1825625"/>
            <a:ext cx="5531069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Desktop Basics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Vectors, matrices, structures, and cells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Handling &amp; saving data</a:t>
            </a:r>
          </a:p>
          <a:p>
            <a:pPr lvl="1"/>
            <a:r>
              <a:rPr lang="en-US" dirty="0"/>
              <a:t>.mat files</a:t>
            </a:r>
          </a:p>
          <a:p>
            <a:pPr lvl="1"/>
            <a:r>
              <a:rPr lang="en-US" dirty="0"/>
              <a:t>.csv 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Plotting</a:t>
            </a:r>
          </a:p>
          <a:p>
            <a:pPr lvl="1"/>
            <a:r>
              <a:rPr lang="en-US" dirty="0"/>
              <a:t>2D, 3D plots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Saving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2653" y="1825625"/>
            <a:ext cx="5531069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Programming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Scripts and functions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Loops and Conditional statements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ODE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1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&amp;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MATLAB does not enable you to save work from the command window</a:t>
            </a:r>
          </a:p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To bypass that, work can be saved in scripts and functions to be used at a later time </a:t>
            </a:r>
          </a:p>
          <a:p>
            <a:pPr>
              <a:buFont typeface="Wingdings" charset="2"/>
              <a:buChar char="§"/>
            </a:pPr>
            <a:r>
              <a:rPr lang="en-US" dirty="0"/>
              <a:t>Scripts have no input or output arguments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Useful for automating computations that you have to perform repeatedly from the command line or series of commands you have to reference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Each time you run it, the script stores the variables in the workspace</a:t>
            </a:r>
          </a:p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Functions can have both input and output arguments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They have their own workspace, separate from the base workspace. Therefore, none of the calls to the function overwrite the value of other variables in the base workspace</a:t>
            </a:r>
            <a:endParaRPr lang="en-US" dirty="0"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" r="3920" b="2591"/>
          <a:stretch/>
        </p:blipFill>
        <p:spPr>
          <a:xfrm>
            <a:off x="10666730" y="0"/>
            <a:ext cx="1525270" cy="3066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2321"/>
          <a:stretch/>
        </p:blipFill>
        <p:spPr>
          <a:xfrm>
            <a:off x="3557238" y="5018049"/>
            <a:ext cx="5135911" cy="12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common scripts to PATH!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Create a folder of common functions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Common calculations, read/write/save functions, colors, plot tools, </a:t>
            </a:r>
            <a:r>
              <a:rPr lang="en-US" dirty="0" err="1">
                <a:ea typeface="Helvetica" charset="0"/>
                <a:cs typeface="Helvetica" charset="0"/>
              </a:rPr>
              <a:t>etc</a:t>
            </a:r>
            <a:endParaRPr lang="en-US" dirty="0">
              <a:ea typeface="Helvetica" charset="0"/>
              <a:cs typeface="Helvetica" charset="0"/>
            </a:endParaRPr>
          </a:p>
          <a:p>
            <a:pPr lvl="1"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Add to path and they will be accessible from any script that you run from </a:t>
            </a:r>
            <a:r>
              <a:rPr lang="en-US" dirty="0" err="1">
                <a:ea typeface="Helvetica" charset="0"/>
                <a:cs typeface="Helvetica" charset="0"/>
              </a:rPr>
              <a:t>Matlab</a:t>
            </a:r>
            <a:r>
              <a:rPr lang="en-US" dirty="0">
                <a:ea typeface="Helvetica" charset="0"/>
                <a:cs typeface="Helvetica" charset="0"/>
              </a:rPr>
              <a:t>!</a:t>
            </a:r>
          </a:p>
          <a:p>
            <a:pPr>
              <a:buFont typeface="Wingdings" charset="2"/>
              <a:buChar char="§"/>
            </a:pPr>
            <a:r>
              <a:rPr lang="en-US" dirty="0">
                <a:ea typeface="Helvetica" charset="0"/>
                <a:cs typeface="Helvetica" charset="0"/>
              </a:rPr>
              <a:t>HOME -&gt; Set Path -&gt; Add 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" r="3920" b="2591"/>
          <a:stretch/>
        </p:blipFill>
        <p:spPr>
          <a:xfrm>
            <a:off x="10666730" y="0"/>
            <a:ext cx="1525270" cy="30665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048555-E25D-A458-7BBD-1F74EB5E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75" y="3429000"/>
            <a:ext cx="4237990" cy="25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&amp; Conditional Statements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ea typeface="Helvetica" charset="0"/>
                <a:cs typeface="Helvetica" charset="0"/>
              </a:rPr>
              <a:t> statements loop a specific number of times and keep track of each iteration with an incrementing index variable</a:t>
            </a:r>
          </a:p>
          <a:p>
            <a:pPr>
              <a:buFont typeface="Wingdings" charset="2"/>
              <a:buChar char="§"/>
            </a:pPr>
            <a:endParaRPr lang="en-US" dirty="0">
              <a:ea typeface="Helvetica" charset="0"/>
              <a:cs typeface="Helvetica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ea typeface="Helvetica" charset="0"/>
              <a:cs typeface="Helvetica" charset="0"/>
            </a:endParaRPr>
          </a:p>
          <a:p>
            <a:pPr>
              <a:buFont typeface="Wingdings" charset="2"/>
              <a:buChar char="§"/>
            </a:pP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ea typeface="Helvetica" charset="0"/>
                <a:cs typeface="Helvetica" charset="0"/>
              </a:rPr>
              <a:t> statements loop as long as a condition remains true</a:t>
            </a:r>
          </a:p>
          <a:p>
            <a:pPr>
              <a:buFont typeface="Wingdings" charset="2"/>
              <a:buChar char="§"/>
            </a:pPr>
            <a:endParaRPr lang="en-US" dirty="0">
              <a:ea typeface="Helvetica" charset="0"/>
              <a:cs typeface="Helvetic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91" y="4075429"/>
            <a:ext cx="1853619" cy="804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65" y="2693078"/>
            <a:ext cx="216027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7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&amp; Conditional Statements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49680" y="1998134"/>
            <a:ext cx="462701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ea typeface="Helvetica" charset="0"/>
                <a:cs typeface="Helvetica" charset="0"/>
              </a:rPr>
              <a:t> statements execute the proceeding lines if the statement is true. If the initial statement is false, another command may be executed if the statement following </a:t>
            </a:r>
            <a:r>
              <a:rPr lang="en-US" sz="1800" dirty="0" err="1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ea typeface="Helvetica" charset="0"/>
                <a:cs typeface="Helvetica" charset="0"/>
              </a:rPr>
              <a:t> is true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41" y="3857414"/>
            <a:ext cx="2044800" cy="1828800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555837" y="1998134"/>
            <a:ext cx="462701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800" dirty="0">
                <a:solidFill>
                  <a:srgbClr val="0877A9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dirty="0">
                <a:ea typeface="Helvetica" charset="0"/>
                <a:cs typeface="Helvetica" charset="0"/>
              </a:rPr>
              <a:t> statements are used to test equality against a set of known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26" y="3102827"/>
            <a:ext cx="2696633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9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Gompertz</a:t>
            </a:r>
            <a:r>
              <a:rPr lang="en-US" dirty="0"/>
              <a:t>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/>
              <p:cNvSpPr txBox="1">
                <a:spLocks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For the </a:t>
                </a:r>
                <a:r>
                  <a:rPr lang="en-US" dirty="0" err="1">
                    <a:ea typeface="Helvetica" charset="0"/>
                    <a:cs typeface="Helvetica" charset="0"/>
                  </a:rPr>
                  <a:t>Gompertz</a:t>
                </a:r>
                <a:r>
                  <a:rPr lang="en-US" dirty="0">
                    <a:ea typeface="Helvetica" charset="0"/>
                    <a:cs typeface="Helvetica" charset="0"/>
                  </a:rPr>
                  <a:t> model, given by</a:t>
                </a:r>
              </a:p>
              <a:p>
                <a:pPr marL="0" indent="0">
                  <a:buNone/>
                </a:pPr>
                <a:endParaRPr lang="en-US" sz="800" b="0" i="1" dirty="0">
                  <a:latin typeface="Cambria Math" charset="0"/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endParaRPr lang="en-US" sz="80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plot the tumor growth over 20 days,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=0.2,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=500,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Helvetica" charset="0"/>
                        <a:cs typeface="Helvetica" charset="0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=100</m:t>
                    </m:r>
                    <m:r>
                      <a:rPr lang="en-US">
                        <a:latin typeface="Cambria Math" charset="0"/>
                        <a:ea typeface="Helvetica" charset="0"/>
                        <a:cs typeface="Helvetica" charset="0"/>
                      </a:rPr>
                      <m:t>.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How does the growth change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𝑒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?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Helvetica" charset="0"/>
                        <a:cs typeface="Helvetica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0.01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?</a:t>
                </a:r>
              </a:p>
              <a:p>
                <a:pPr>
                  <a:buFont typeface="Wingdings" charset="2"/>
                  <a:buChar char="§"/>
                </a:pPr>
                <a:endParaRPr lang="en-US" dirty="0"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200" y="2364058"/>
                <a:ext cx="39921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proliferative ability of the cells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carrying capacity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𝐾</m:t>
                        </m:r>
                      </m:e>
                    </m:func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364058"/>
                <a:ext cx="399213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7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48" y="643467"/>
            <a:ext cx="909950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Predator-Prey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/>
              <p:cNvSpPr txBox="1">
                <a:spLocks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Suppose that the interaction between immune (predator) and tumor (prey)I cells can be model using the predator-prey model, given by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𝛽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𝑇𝐼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, </m:t>
                      </m:r>
                    </m:oMath>
                  </m:oMathPara>
                </a14:m>
                <a:endParaRPr lang="en-US" b="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endParaRPr lang="en-US" sz="800" b="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𝛿</m:t>
                      </m:r>
                      <m:r>
                        <a:rPr lang="en-US" i="1">
                          <a:latin typeface="Cambria Math" charset="0"/>
                          <a:ea typeface="Helvetica" charset="0"/>
                          <a:cs typeface="Helvetica" charset="0"/>
                        </a:rPr>
                        <m:t>𝑇𝐼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.</m:t>
                      </m:r>
                    </m:oMath>
                  </m:oMathPara>
                </a14:m>
                <a:endParaRPr lang="en-US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Solve the system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=0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=10,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1,0.05,0.02,0.5</m:t>
                        </m:r>
                      </m:e>
                    </m:d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and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=10.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Is the response cyclic?</a:t>
                </a:r>
              </a:p>
            </p:txBody>
          </p:sp>
        </mc:Choice>
        <mc:Fallback xmlns="">
          <p:sp>
            <p:nvSpPr>
              <p:cNvPr id="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 rotWithShape="0">
                <a:blip r:embed="rId2"/>
                <a:stretch>
                  <a:fillRect l="-606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4048" y="2285999"/>
                <a:ext cx="39921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tumor growth rate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death rate of tumor cells once they interact with immune cells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production rate of immune cells once they interact with tumor cells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death rate of immune cells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8" y="2285999"/>
                <a:ext cx="399213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221" t="-1736" r="-61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20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48" y="643467"/>
            <a:ext cx="909950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</p:spTree>
    <p:extLst>
      <p:ext uri="{BB962C8B-B14F-4D97-AF65-F5344CB8AC3E}">
        <p14:creationId xmlns:p14="http://schemas.microsoft.com/office/powerpoint/2010/main" val="38637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/>
              <p:cNvSpPr txBox="1">
                <a:spLocks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The spread of disease by contact with an infected person can be described with the equations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 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𝑅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𝐼</m:t>
                      </m:r>
                      <m:r>
                        <a:rPr lang="en-US" b="0" i="1" smtClean="0">
                          <a:latin typeface="Cambria Math" charset="0"/>
                          <a:ea typeface="Helvetica" charset="0"/>
                          <a:cs typeface="Helvetica" charset="0"/>
                        </a:rPr>
                        <m:t>.</m:t>
                      </m:r>
                    </m:oMath>
                  </m:oMathPara>
                </a14:m>
                <a:endParaRPr lang="en-US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endParaRPr lang="en-US" sz="2400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Helvetica" charset="0"/>
                    <a:cs typeface="Helvetica" charset="0"/>
                  </a:rPr>
                  <a:t>Solve the system of equations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=900, 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=100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0.15,0.2,0.1,0.6</m:t>
                        </m:r>
                      </m:e>
                    </m:d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=0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=6.</m:t>
                    </m:r>
                  </m:oMath>
                </a14:m>
                <a:endParaRPr lang="en-US" dirty="0"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885" y="3065007"/>
                <a:ext cx="2193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net growth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total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85" y="3065007"/>
                <a:ext cx="219344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84330" y="3065006"/>
                <a:ext cx="31401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/>
                        </a:solidFill>
                        <a:latin typeface="Cambria Math" charset="0"/>
                      </a:rPr>
                      <m:t>𝛾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rate of infection (susceptible becomes infected)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30" y="3065006"/>
                <a:ext cx="314018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971" t="-5660" r="-5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19298" y="3203505"/>
                <a:ext cx="1898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: rate of recovery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298" y="3203505"/>
                <a:ext cx="189866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25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76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48" y="643467"/>
            <a:ext cx="909950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/>
              <p:cNvSpPr txBox="1">
                <a:spLocks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>
                    <a:ea typeface="Helvetica" charset="0"/>
                    <a:cs typeface="Helvetica" charset="0"/>
                  </a:rPr>
                  <a:t>For the predator-prey model, how do the dynamics change when the initial population of tumor and immune cells differ?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=10?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0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=1?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00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=1?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=10</m:t>
                    </m:r>
                    <m:r>
                      <a:rPr lang="en-US" b="0" i="1" smtClean="0">
                        <a:latin typeface="Cambria Math" charset="0"/>
                        <a:ea typeface="Helvetica" charset="0"/>
                        <a:cs typeface="Helvetica" charset="0"/>
                      </a:rPr>
                      <m:t>0</m:t>
                    </m:r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?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 Which combination is best?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endParaRPr lang="en-US" dirty="0">
                  <a:ea typeface="Helvetica" charset="0"/>
                  <a:cs typeface="Helvetica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>
                    <a:ea typeface="Helvetica" charset="0"/>
                    <a:cs typeface="Helvetica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Helvetica" charset="0"/>
                        <a:cs typeface="Helvetica" charset="0"/>
                      </a:rPr>
                      <m:t>=10</m:t>
                    </m:r>
                  </m:oMath>
                </a14:m>
                <a:r>
                  <a:rPr lang="en-US" dirty="0">
                    <a:ea typeface="Helvetica" charset="0"/>
                    <a:cs typeface="Helvetica" charset="0"/>
                  </a:rPr>
                  <a:t>, how do the dynamics change when the tumor growth rate is decreased and/or the production rate of the immune cells is increased?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endParaRPr lang="en-US" dirty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endParaRPr lang="en-US" dirty="0"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 rotWithShape="0">
                <a:blip r:embed="rId2"/>
                <a:stretch>
                  <a:fillRect l="-66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  <p:sp>
        <p:nvSpPr>
          <p:cNvPr id="5" name="Rectangle 4"/>
          <p:cNvSpPr/>
          <p:nvPr/>
        </p:nvSpPr>
        <p:spPr>
          <a:xfrm>
            <a:off x="2974428" y="2543502"/>
            <a:ext cx="6826321" cy="126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027" y="2283398"/>
            <a:ext cx="12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2291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  <p:sp>
        <p:nvSpPr>
          <p:cNvPr id="10" name="Rectangle 9"/>
          <p:cNvSpPr/>
          <p:nvPr/>
        </p:nvSpPr>
        <p:spPr>
          <a:xfrm>
            <a:off x="4025462" y="2670462"/>
            <a:ext cx="4193627" cy="230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42187" y="3667038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Editor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  <p:sp>
        <p:nvSpPr>
          <p:cNvPr id="8" name="Rectangle 7"/>
          <p:cNvSpPr/>
          <p:nvPr/>
        </p:nvSpPr>
        <p:spPr>
          <a:xfrm>
            <a:off x="2391253" y="2669627"/>
            <a:ext cx="1634210" cy="3489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1340" y="4051085"/>
            <a:ext cx="12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Current folder</a:t>
            </a:r>
          </a:p>
        </p:txBody>
      </p:sp>
    </p:spTree>
    <p:extLst>
      <p:ext uri="{BB962C8B-B14F-4D97-AF65-F5344CB8AC3E}">
        <p14:creationId xmlns:p14="http://schemas.microsoft.com/office/powerpoint/2010/main" val="16989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  <p:sp>
        <p:nvSpPr>
          <p:cNvPr id="12" name="Rectangle 11"/>
          <p:cNvSpPr/>
          <p:nvPr/>
        </p:nvSpPr>
        <p:spPr>
          <a:xfrm>
            <a:off x="4025462" y="4971393"/>
            <a:ext cx="4193627" cy="1187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1340" y="5303617"/>
            <a:ext cx="12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Command Window</a:t>
            </a:r>
          </a:p>
        </p:txBody>
      </p:sp>
    </p:spTree>
    <p:extLst>
      <p:ext uri="{BB962C8B-B14F-4D97-AF65-F5344CB8AC3E}">
        <p14:creationId xmlns:p14="http://schemas.microsoft.com/office/powerpoint/2010/main" val="7531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794790"/>
            <a:ext cx="7409497" cy="4512590"/>
          </a:xfrm>
        </p:spPr>
      </p:pic>
      <p:sp>
        <p:nvSpPr>
          <p:cNvPr id="14" name="Rectangle 13"/>
          <p:cNvSpPr/>
          <p:nvPr/>
        </p:nvSpPr>
        <p:spPr>
          <a:xfrm>
            <a:off x="8219089" y="2680137"/>
            <a:ext cx="1581660" cy="3489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294885" y="3943363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06513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Matrices, Structures, &amp; Cells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7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2091</TotalTime>
  <Words>1188</Words>
  <Application>Microsoft Macintosh PowerPoint</Application>
  <PresentationFormat>Widescreen</PresentationFormat>
  <Paragraphs>169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</vt:lpstr>
      <vt:lpstr>Wingdings</vt:lpstr>
      <vt:lpstr>Retrospect</vt:lpstr>
      <vt:lpstr>Intro to MATLAB</vt:lpstr>
      <vt:lpstr>Outline</vt:lpstr>
      <vt:lpstr>Desktop Basics</vt:lpstr>
      <vt:lpstr>Desktop Basics</vt:lpstr>
      <vt:lpstr>Desktop Basics</vt:lpstr>
      <vt:lpstr>Desktop Basics</vt:lpstr>
      <vt:lpstr>Desktop Basics</vt:lpstr>
      <vt:lpstr>Desktop Basics</vt:lpstr>
      <vt:lpstr>Vectors, Matrices, Structures, &amp; Cells</vt:lpstr>
      <vt:lpstr>Vectors &amp; Matrices</vt:lpstr>
      <vt:lpstr>Vectors &amp; Matrices</vt:lpstr>
      <vt:lpstr>Structure Arrays</vt:lpstr>
      <vt:lpstr>Cell Arrays</vt:lpstr>
      <vt:lpstr>Handling &amp; saving data</vt:lpstr>
      <vt:lpstr>.mat files</vt:lpstr>
      <vt:lpstr>.csv files</vt:lpstr>
      <vt:lpstr>Plotting</vt:lpstr>
      <vt:lpstr>2D Line Plot</vt:lpstr>
      <vt:lpstr>3D Line Plot</vt:lpstr>
      <vt:lpstr>Programming</vt:lpstr>
      <vt:lpstr>Scripts &amp; functions</vt:lpstr>
      <vt:lpstr>Add common scripts to PATH!</vt:lpstr>
      <vt:lpstr>Loops &amp; Conditional Statements</vt:lpstr>
      <vt:lpstr>Loops &amp; Conditional Statements</vt:lpstr>
      <vt:lpstr>ODE Examples</vt:lpstr>
      <vt:lpstr>Gompertz Growth</vt:lpstr>
      <vt:lpstr>PowerPoint Presentation</vt:lpstr>
      <vt:lpstr>Predator-Prey Model</vt:lpstr>
      <vt:lpstr>PowerPoint Presentation</vt:lpstr>
      <vt:lpstr>SIR Model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</dc:title>
  <dc:creator>Renee Brady</dc:creator>
  <cp:lastModifiedBy>West, Jeffrey B</cp:lastModifiedBy>
  <cp:revision>58</cp:revision>
  <dcterms:created xsi:type="dcterms:W3CDTF">2018-06-04T15:15:46Z</dcterms:created>
  <dcterms:modified xsi:type="dcterms:W3CDTF">2023-08-31T02:57:06Z</dcterms:modified>
</cp:coreProperties>
</file>