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Lato"/>
      <p:regular r:id="rId71"/>
      <p:bold r:id="rId72"/>
      <p:italic r:id="rId73"/>
      <p:boldItalic r:id="rId74"/>
    </p:embeddedFont>
    <p:embeddedFont>
      <p:font typeface="Arial Black"/>
      <p:regular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6.xml"/><Relationship Id="rId75" Type="http://schemas.openxmlformats.org/officeDocument/2006/relationships/font" Target="fonts/ArialBlack-regular.fntdata"/><Relationship Id="rId30" Type="http://schemas.openxmlformats.org/officeDocument/2006/relationships/slide" Target="slides/slide25.xml"/><Relationship Id="rId74" Type="http://schemas.openxmlformats.org/officeDocument/2006/relationships/font" Target="fonts/Lato-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2a31b4a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g1152a31b4a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53738bd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53738bd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53738bd5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53738bd5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53738bd5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53738bd5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53738bd5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53738bd5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53738bd5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53738bd5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53738bd5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53738bd5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53738bd5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53738bd5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53738bd5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53738bd5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53738bd5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53738bd5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53738bd5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53738bd5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3738bd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3738bd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53738bd5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53738bd5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53738bd5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53738bd5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53738bd5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53738bd5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2206050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2206050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22060500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22060500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22060500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22060500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22060500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22060500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22060500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22060500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22060500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22060500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22060500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22060500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53738bd5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53738bd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22060500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22060500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4c54b83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4c54b83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4c54b83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4c54b83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4c54b83e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4c54b83e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4c54b83e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4c54b83e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4c54b83e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4c54b83e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4c54b83e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4c54b83e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4c54b83e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4c54b83e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4c54b83e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4c54b83e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4c54b83e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4c54b83e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3738bd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3738bd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4c54b83e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4c54b83e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14c54b83e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14c54b83e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14c54b83e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14c54b83e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4c54b83e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4c54b83e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20ee400c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1120ee400c0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20ee400c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1120ee400c0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20ee400c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1120ee400c0_2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20ee400c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1120ee400c0_2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120ee400c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1120ee400c0_2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20ee400c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120ee400c0_2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53738bd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53738bd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20ee400c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1120ee400c0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120ee400c0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1120ee400c0_2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120ee400c0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1120ee400c0_2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14c609743e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8" name="Google Shape;528;g114c609743e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14c609743e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3" name="Google Shape;533;g114c609743e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5a9bbb23e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9" name="Google Shape;539;g115a9bbb23e_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14c609743e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5" name="Google Shape;545;g114c609743e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14c609743e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1" name="Google Shape;551;g114c609743e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14c609743e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7" name="Google Shape;557;g114c609743e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12302f299c_4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2" name="Google Shape;562;g112302f299c_4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53738bd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53738bd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12302f299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12302f299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152a31b36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152a31b36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12302f299c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12302f299c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12302f299c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12302f299c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12302f299c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12302f299c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12302f299c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12302f299c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53738bd5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53738bd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3738bd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3738bd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53738bd5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53738bd5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13"/>
          <p:cNvSpPr txBox="1"/>
          <p:nvPr>
            <p:ph type="ctrTitle"/>
          </p:nvPr>
        </p:nvSpPr>
        <p:spPr>
          <a:xfrm>
            <a:off x="574334" y="2712338"/>
            <a:ext cx="5509200" cy="11310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990000"/>
              </a:buClr>
              <a:buSzPts val="2800"/>
              <a:buFont typeface="Arial Black"/>
              <a:buNone/>
              <a:defRPr sz="2800">
                <a:solidFill>
                  <a:srgbClr val="99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subTitle"/>
          </p:nvPr>
        </p:nvSpPr>
        <p:spPr>
          <a:xfrm>
            <a:off x="574334" y="3890396"/>
            <a:ext cx="5509200" cy="7503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000"/>
              </a:spcBef>
              <a:spcAft>
                <a:spcPts val="0"/>
              </a:spcAft>
              <a:buClr>
                <a:schemeClr val="dk1"/>
              </a:buClr>
              <a:buSzPts val="2000"/>
              <a:buNone/>
              <a:defRPr b="0" i="0" sz="2000">
                <a:solidFill>
                  <a:schemeClr val="dk1"/>
                </a:solidFill>
                <a:latin typeface="Arial"/>
                <a:ea typeface="Arial"/>
                <a:cs typeface="Arial"/>
                <a:sym typeface="Arial"/>
              </a:defRPr>
            </a:lvl1pPr>
            <a:lvl2pPr lvl="1" rtl="0" algn="l">
              <a:lnSpc>
                <a:spcPct val="90000"/>
              </a:lnSpc>
              <a:spcBef>
                <a:spcPts val="1200"/>
              </a:spcBef>
              <a:spcAft>
                <a:spcPts val="0"/>
              </a:spcAft>
              <a:buClr>
                <a:schemeClr val="dk1"/>
              </a:buClr>
              <a:buSzPts val="1800"/>
              <a:buChar char="○"/>
              <a:defRPr/>
            </a:lvl2pPr>
            <a:lvl3pPr lvl="2" rtl="0" algn="l">
              <a:lnSpc>
                <a:spcPct val="90000"/>
              </a:lnSpc>
              <a:spcBef>
                <a:spcPts val="1200"/>
              </a:spcBef>
              <a:spcAft>
                <a:spcPts val="0"/>
              </a:spcAft>
              <a:buClr>
                <a:schemeClr val="dk1"/>
              </a:buClr>
              <a:buSzPts val="1800"/>
              <a:buChar char="■"/>
              <a:defRPr/>
            </a:lvl3pPr>
            <a:lvl4pPr lvl="3" rtl="0" algn="l">
              <a:lnSpc>
                <a:spcPct val="90000"/>
              </a:lnSpc>
              <a:spcBef>
                <a:spcPts val="1200"/>
              </a:spcBef>
              <a:spcAft>
                <a:spcPts val="0"/>
              </a:spcAft>
              <a:buClr>
                <a:schemeClr val="dk1"/>
              </a:buClr>
              <a:buSzPts val="1800"/>
              <a:buChar char="●"/>
              <a:defRPr/>
            </a:lvl4pPr>
            <a:lvl5pPr lvl="4" rtl="0" algn="l">
              <a:lnSpc>
                <a:spcPct val="90000"/>
              </a:lnSpc>
              <a:spcBef>
                <a:spcPts val="1200"/>
              </a:spcBef>
              <a:spcAft>
                <a:spcPts val="0"/>
              </a:spcAft>
              <a:buClr>
                <a:schemeClr val="dk1"/>
              </a:buClr>
              <a:buSzPts val="1800"/>
              <a:buChar char="○"/>
              <a:defRPr/>
            </a:lvl5pPr>
            <a:lvl6pPr lvl="5" rtl="0" algn="l">
              <a:lnSpc>
                <a:spcPct val="90000"/>
              </a:lnSpc>
              <a:spcBef>
                <a:spcPts val="1200"/>
              </a:spcBef>
              <a:spcAft>
                <a:spcPts val="0"/>
              </a:spcAft>
              <a:buClr>
                <a:schemeClr val="dk1"/>
              </a:buClr>
              <a:buSzPts val="1800"/>
              <a:buChar char="■"/>
              <a:defRPr/>
            </a:lvl6pPr>
            <a:lvl7pPr lvl="6" rtl="0" algn="l">
              <a:lnSpc>
                <a:spcPct val="90000"/>
              </a:lnSpc>
              <a:spcBef>
                <a:spcPts val="1200"/>
              </a:spcBef>
              <a:spcAft>
                <a:spcPts val="0"/>
              </a:spcAft>
              <a:buClr>
                <a:schemeClr val="dk1"/>
              </a:buClr>
              <a:buSzPts val="1800"/>
              <a:buChar char="●"/>
              <a:defRPr/>
            </a:lvl7pPr>
            <a:lvl8pPr lvl="7" rtl="0" algn="l">
              <a:lnSpc>
                <a:spcPct val="90000"/>
              </a:lnSpc>
              <a:spcBef>
                <a:spcPts val="1200"/>
              </a:spcBef>
              <a:spcAft>
                <a:spcPts val="0"/>
              </a:spcAft>
              <a:buClr>
                <a:schemeClr val="dk1"/>
              </a:buClr>
              <a:buSzPts val="1800"/>
              <a:buChar char="○"/>
              <a:defRPr/>
            </a:lvl8pPr>
            <a:lvl9pPr lvl="8" rtl="0" algn="l">
              <a:lnSpc>
                <a:spcPct val="90000"/>
              </a:lnSpc>
              <a:spcBef>
                <a:spcPts val="1200"/>
              </a:spcBef>
              <a:spcAft>
                <a:spcPts val="1200"/>
              </a:spcAft>
              <a:buClr>
                <a:schemeClr val="dk1"/>
              </a:buClr>
              <a:buSzPts val="1800"/>
              <a:buChar char="■"/>
              <a:defRPr/>
            </a:lvl9pPr>
          </a:lstStyle>
          <a:p/>
        </p:txBody>
      </p:sp>
      <p:pic>
        <p:nvPicPr>
          <p:cNvPr id="53" name="Google Shape;53;p13"/>
          <p:cNvPicPr preferRelativeResize="0"/>
          <p:nvPr/>
        </p:nvPicPr>
        <p:blipFill rotWithShape="1">
          <a:blip r:embed="rId2">
            <a:alphaModFix/>
          </a:blip>
          <a:srcRect b="0" l="0" r="0" t="0"/>
          <a:stretch/>
        </p:blipFill>
        <p:spPr>
          <a:xfrm>
            <a:off x="124722" y="95752"/>
            <a:ext cx="2236452" cy="69889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idx="1" type="body"/>
          </p:nvPr>
        </p:nvSpPr>
        <p:spPr>
          <a:xfrm>
            <a:off x="456270" y="1358503"/>
            <a:ext cx="8231400" cy="31881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381000" lvl="1" marL="914400" rtl="0" algn="l">
              <a:lnSpc>
                <a:spcPct val="90000"/>
              </a:lnSpc>
              <a:spcBef>
                <a:spcPts val="1200"/>
              </a:spcBef>
              <a:spcAft>
                <a:spcPts val="0"/>
              </a:spcAft>
              <a:buClr>
                <a:schemeClr val="lt1"/>
              </a:buClr>
              <a:buSzPts val="2400"/>
              <a:buChar char="○"/>
              <a:defRPr>
                <a:solidFill>
                  <a:schemeClr val="lt1"/>
                </a:solidFill>
              </a:defRPr>
            </a:lvl2pPr>
            <a:lvl3pPr indent="-355600" lvl="2" marL="1371600" rtl="0" algn="l">
              <a:lnSpc>
                <a:spcPct val="90000"/>
              </a:lnSpc>
              <a:spcBef>
                <a:spcPts val="1200"/>
              </a:spcBef>
              <a:spcAft>
                <a:spcPts val="0"/>
              </a:spcAft>
              <a:buClr>
                <a:schemeClr val="lt1"/>
              </a:buClr>
              <a:buSzPts val="2000"/>
              <a:buChar char="■"/>
              <a:defRPr>
                <a:solidFill>
                  <a:schemeClr val="lt1"/>
                </a:solidFill>
              </a:defRPr>
            </a:lvl3pPr>
            <a:lvl4pPr indent="-342900" lvl="3" marL="1828800" rtl="0" algn="l">
              <a:lnSpc>
                <a:spcPct val="90000"/>
              </a:lnSpc>
              <a:spcBef>
                <a:spcPts val="1200"/>
              </a:spcBef>
              <a:spcAft>
                <a:spcPts val="0"/>
              </a:spcAft>
              <a:buClr>
                <a:schemeClr val="lt1"/>
              </a:buClr>
              <a:buSzPts val="1800"/>
              <a:buChar char="●"/>
              <a:defRPr>
                <a:solidFill>
                  <a:schemeClr val="lt1"/>
                </a:solidFill>
              </a:defRPr>
            </a:lvl4pPr>
            <a:lvl5pPr indent="-342900" lvl="4" marL="2286000" rtl="0" algn="l">
              <a:lnSpc>
                <a:spcPct val="90000"/>
              </a:lnSpc>
              <a:spcBef>
                <a:spcPts val="1200"/>
              </a:spcBef>
              <a:spcAft>
                <a:spcPts val="0"/>
              </a:spcAft>
              <a:buClr>
                <a:schemeClr val="lt1"/>
              </a:buClr>
              <a:buSzPts val="1800"/>
              <a:buChar char="○"/>
              <a:defRPr>
                <a:solidFill>
                  <a:schemeClr val="lt1"/>
                </a:solidFill>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56" name="Google Shape;56;p14"/>
          <p:cNvSpPr txBox="1"/>
          <p:nvPr>
            <p:ph idx="2" type="body"/>
          </p:nvPr>
        </p:nvSpPr>
        <p:spPr>
          <a:xfrm>
            <a:off x="456270" y="259556"/>
            <a:ext cx="8231400" cy="990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990000"/>
              </a:buClr>
              <a:buSzPts val="2800"/>
              <a:buNone/>
              <a:defRPr b="1" i="0">
                <a:solidFill>
                  <a:srgbClr val="990000"/>
                </a:solidFill>
                <a:latin typeface="Arial Black"/>
                <a:ea typeface="Arial Black"/>
                <a:cs typeface="Arial Black"/>
                <a:sym typeface="Arial Black"/>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ph type="ctrTitle"/>
          </p:nvPr>
        </p:nvSpPr>
        <p:spPr>
          <a:xfrm>
            <a:off x="768596" y="2006238"/>
            <a:ext cx="7941300" cy="113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990000"/>
              </a:buClr>
              <a:buSzPts val="2800"/>
              <a:buFont typeface="Arial Black"/>
              <a:buNone/>
            </a:pPr>
            <a:r>
              <a:rPr b="1" lang="en-GB" sz="3200"/>
              <a:t>CSCI 570 Exam 1 Review</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4"/>
          <p:cNvPicPr preferRelativeResize="0"/>
          <p:nvPr/>
        </p:nvPicPr>
        <p:blipFill>
          <a:blip r:embed="rId3">
            <a:alphaModFix/>
          </a:blip>
          <a:stretch>
            <a:fillRect/>
          </a:stretch>
        </p:blipFill>
        <p:spPr>
          <a:xfrm>
            <a:off x="1422325" y="1424002"/>
            <a:ext cx="6396726" cy="264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5"/>
          <p:cNvPicPr preferRelativeResize="0"/>
          <p:nvPr/>
        </p:nvPicPr>
        <p:blipFill>
          <a:blip r:embed="rId3">
            <a:alphaModFix/>
          </a:blip>
          <a:stretch>
            <a:fillRect/>
          </a:stretch>
        </p:blipFill>
        <p:spPr>
          <a:xfrm>
            <a:off x="1947863" y="657225"/>
            <a:ext cx="5248275" cy="382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Meeting Scheduler</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are N meetings to be scheduled. A company wants to make sure the first K meetings get scheduled on-time. Rest of the meetings can get delayed. Find the least number of rooms required to schedule the first K meetings exactly at their starting time. You are given start time S_i and end time E_i of each meeting.</a:t>
            </a:r>
            <a:endParaRPr/>
          </a:p>
          <a:p>
            <a:pPr indent="0" lvl="0" marL="0" rtl="0" algn="l">
              <a:spcBef>
                <a:spcPts val="1200"/>
              </a:spcBef>
              <a:spcAft>
                <a:spcPts val="0"/>
              </a:spcAft>
              <a:buNone/>
            </a:pPr>
            <a:r>
              <a:rPr lang="en-GB"/>
              <a:t>Can you do it in O(NlogN) complexity?</a:t>
            </a:r>
            <a:endParaRPr/>
          </a:p>
          <a:p>
            <a:pPr indent="0" lvl="0" marL="0" rtl="0" algn="l">
              <a:spcBef>
                <a:spcPts val="1200"/>
              </a:spcBef>
              <a:spcAft>
                <a:spcPts val="0"/>
              </a:spcAft>
              <a:buNone/>
            </a:pPr>
            <a:r>
              <a:rPr lang="en-GB"/>
              <a:t>Can you do better? O(N + KlogN)?</a:t>
            </a:r>
            <a:endParaRPr/>
          </a:p>
          <a:p>
            <a:pPr indent="0" lvl="0" marL="0" rtl="0" algn="l">
              <a:spcBef>
                <a:spcPts val="1200"/>
              </a:spcBef>
              <a:spcAft>
                <a:spcPts val="1200"/>
              </a:spcAft>
              <a:buNone/>
            </a:pPr>
            <a:r>
              <a:rPr lang="en-GB"/>
              <a:t>Which data structure do you think would be the best?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40" name="Google Shape;140;p27"/>
          <p:cNvSpPr txBox="1"/>
          <p:nvPr/>
        </p:nvSpPr>
        <p:spPr>
          <a:xfrm>
            <a:off x="347375" y="997325"/>
            <a:ext cx="77994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2"/>
                </a:solidFill>
              </a:rPr>
              <a:t>Create pairs of &lt;timestamp, startTimeBool&gt; true if start time, else false</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GB" sz="1800">
                <a:solidFill>
                  <a:schemeClr val="dk2"/>
                </a:solidFill>
              </a:rPr>
              <a:t>Create a MaxHeap of all the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311700" y="1584375"/>
            <a:ext cx="8520600" cy="275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Realize its not MaxHeap but the one which is better here is MinHeap!!</a:t>
            </a:r>
            <a:endParaRPr/>
          </a:p>
          <a:p>
            <a:pPr indent="0" lvl="0" marL="0" rtl="0" algn="l">
              <a:spcBef>
                <a:spcPts val="1200"/>
              </a:spcBef>
              <a:spcAft>
                <a:spcPts val="0"/>
              </a:spcAft>
              <a:buNone/>
            </a:pPr>
            <a:r>
              <a:rPr lang="en-GB"/>
              <a:t>Keep a variable to track the maxRoomCount, numMeetings</a:t>
            </a:r>
            <a:endParaRPr/>
          </a:p>
          <a:p>
            <a:pPr indent="0" lvl="0" marL="0" rtl="0" algn="l">
              <a:spcBef>
                <a:spcPts val="1200"/>
              </a:spcBef>
              <a:spcAft>
                <a:spcPts val="0"/>
              </a:spcAft>
              <a:buNone/>
            </a:pPr>
            <a:r>
              <a:rPr lang="en-GB"/>
              <a:t>Pop the pairs: Increment/Decrement the curRoomCount based on the bool</a:t>
            </a:r>
            <a:endParaRPr/>
          </a:p>
          <a:p>
            <a:pPr indent="0" lvl="0" marL="0" rtl="0" algn="l">
              <a:spcBef>
                <a:spcPts val="1200"/>
              </a:spcBef>
              <a:spcAft>
                <a:spcPts val="0"/>
              </a:spcAft>
              <a:buNone/>
            </a:pPr>
            <a:r>
              <a:rPr lang="en-GB"/>
              <a:t>When numMeetings reach K, we stop and return maxRoomCount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solidFill>
                  <a:schemeClr val="dk1"/>
                </a:solidFill>
              </a:rPr>
              <a:t>Complexity: </a:t>
            </a:r>
            <a:r>
              <a:rPr lang="en-GB"/>
              <a:t>O(N + K log N)</a:t>
            </a:r>
            <a:endParaRPr/>
          </a:p>
        </p:txBody>
      </p:sp>
      <p:sp>
        <p:nvSpPr>
          <p:cNvPr id="146" name="Google Shape;146;p28"/>
          <p:cNvSpPr txBox="1"/>
          <p:nvPr/>
        </p:nvSpPr>
        <p:spPr>
          <a:xfrm>
            <a:off x="311700" y="704175"/>
            <a:ext cx="77994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2"/>
                </a:solidFill>
              </a:rPr>
              <a:t>Create pairs of &lt;timestamp, startTimeBool&gt; true if start time, else false</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GB" sz="1800">
                <a:solidFill>
                  <a:schemeClr val="dk2"/>
                </a:solidFill>
              </a:rPr>
              <a:t>Create a MaxHeap of all the pairs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nvSpPr>
        <p:spPr>
          <a:xfrm>
            <a:off x="233250" y="1096450"/>
            <a:ext cx="8520600" cy="79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1800">
                <a:solidFill>
                  <a:srgbClr val="595959"/>
                </a:solidFill>
              </a:rPr>
              <a:t>[T/F] The smallest element in a binary max-heap of size n can be found with at most n/2 comparisons.</a:t>
            </a:r>
            <a:endParaRPr sz="18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idx="1" type="subTitle"/>
          </p:nvPr>
        </p:nvSpPr>
        <p:spPr>
          <a:xfrm>
            <a:off x="311700" y="2229975"/>
            <a:ext cx="8520600" cy="2338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True. In a max heap, the smallest element is always present at a leaf node. So we need to check for all leaf nodes for the minimum value →  how many leaf nodes are there? </a:t>
            </a:r>
            <a:endParaRPr/>
          </a:p>
          <a:p>
            <a:pPr indent="0" lvl="0" marL="0" rtl="0" algn="ctr">
              <a:spcBef>
                <a:spcPts val="0"/>
              </a:spcBef>
              <a:spcAft>
                <a:spcPts val="0"/>
              </a:spcAft>
              <a:buNone/>
            </a:pPr>
            <a:r>
              <a:rPr lang="en-GB"/>
              <a:t>ceil(n/2) leaf nodes. →  Therefore, we will only have to do at most n/2 comparisons.</a:t>
            </a:r>
            <a:endParaRPr/>
          </a:p>
        </p:txBody>
      </p:sp>
      <p:sp>
        <p:nvSpPr>
          <p:cNvPr id="157" name="Google Shape;157;p30"/>
          <p:cNvSpPr txBox="1"/>
          <p:nvPr/>
        </p:nvSpPr>
        <p:spPr>
          <a:xfrm>
            <a:off x="233250" y="1096450"/>
            <a:ext cx="8520600" cy="79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1800">
                <a:solidFill>
                  <a:srgbClr val="595959"/>
                </a:solidFill>
              </a:rPr>
              <a:t>[T/F] The smallest element in a binary max-heap of size n can be found with at most n/2 comparisons.</a:t>
            </a:r>
            <a:endParaRPr sz="1800">
              <a:solidFill>
                <a:srgbClr val="595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MST 1</a:t>
            </a:r>
            <a:endParaRPr/>
          </a:p>
        </p:txBody>
      </p:sp>
      <p:sp>
        <p:nvSpPr>
          <p:cNvPr id="163" name="Google Shape;163;p31"/>
          <p:cNvSpPr txBox="1"/>
          <p:nvPr>
            <p:ph idx="1" type="body"/>
          </p:nvPr>
        </p:nvSpPr>
        <p:spPr>
          <a:xfrm>
            <a:off x="311700" y="1152475"/>
            <a:ext cx="8520600" cy="101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[T/F] If all edge weights of a given graph is the same, then every spanning tree of that graph is minimum.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idx="1" type="body"/>
          </p:nvPr>
        </p:nvSpPr>
        <p:spPr>
          <a:xfrm>
            <a:off x="311700" y="2162875"/>
            <a:ext cx="8520600" cy="21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True.</a:t>
            </a:r>
            <a:endParaRPr/>
          </a:p>
          <a:p>
            <a:pPr indent="0" lvl="0" marL="0" rtl="0" algn="l">
              <a:spcBef>
                <a:spcPts val="1200"/>
              </a:spcBef>
              <a:spcAft>
                <a:spcPts val="1200"/>
              </a:spcAft>
              <a:buNone/>
            </a:pPr>
            <a:r>
              <a:rPr lang="en-GB"/>
              <a:t>Spanning tree: Any tree that covers all nodes of a graph is called a spanning tree. </a:t>
            </a:r>
            <a:endParaRPr/>
          </a:p>
        </p:txBody>
      </p:sp>
      <p:sp>
        <p:nvSpPr>
          <p:cNvPr id="169" name="Google Shape;169;p32"/>
          <p:cNvSpPr txBox="1"/>
          <p:nvPr>
            <p:ph idx="1" type="body"/>
          </p:nvPr>
        </p:nvSpPr>
        <p:spPr>
          <a:xfrm>
            <a:off x="311700" y="1152475"/>
            <a:ext cx="8520600" cy="101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[T/F] If all edge weights of a given graph is the same, then every spanning tree of that graph is minimum.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MST 2</a:t>
            </a:r>
            <a:endParaRPr/>
          </a:p>
        </p:txBody>
      </p:sp>
      <p:sp>
        <p:nvSpPr>
          <p:cNvPr id="175" name="Google Shape;175;p33"/>
          <p:cNvSpPr txBox="1"/>
          <p:nvPr>
            <p:ph idx="1" type="body"/>
          </p:nvPr>
        </p:nvSpPr>
        <p:spPr>
          <a:xfrm>
            <a:off x="311700" y="1152475"/>
            <a:ext cx="8520600" cy="13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[T/F] If the weight of each edge in a connected graph is distinct, then the graph  contains exactly one unique minimum spanning tree.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nvSpPr>
        <p:spPr>
          <a:xfrm>
            <a:off x="311708" y="1423200"/>
            <a:ext cx="8520600" cy="20526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GB" sz="5200"/>
              <a:t>Heaps and </a:t>
            </a:r>
            <a:r>
              <a:rPr lang="en-GB" sz="5200">
                <a:solidFill>
                  <a:srgbClr val="000000"/>
                </a:solidFill>
              </a:rPr>
              <a:t>MST</a:t>
            </a:r>
            <a:endParaRPr sz="5200">
              <a:solidFill>
                <a:srgbClr val="000000"/>
              </a:solidFill>
            </a:endParaRPr>
          </a:p>
          <a:p>
            <a:pPr indent="0" lvl="0" marL="0" rtl="0" algn="ctr">
              <a:spcBef>
                <a:spcPts val="0"/>
              </a:spcBef>
              <a:spcAft>
                <a:spcPts val="0"/>
              </a:spcAft>
              <a:buNone/>
            </a:pPr>
            <a:r>
              <a:t/>
            </a:r>
            <a:endParaRPr sz="5200">
              <a:solidFill>
                <a:srgbClr val="000000"/>
              </a:solidFill>
            </a:endParaRPr>
          </a:p>
          <a:p>
            <a:pPr indent="0" lvl="0" marL="0" rtl="0" algn="ctr">
              <a:spcBef>
                <a:spcPts val="0"/>
              </a:spcBef>
              <a:spcAft>
                <a:spcPts val="0"/>
              </a:spcAft>
              <a:buNone/>
            </a:pPr>
            <a:r>
              <a:rPr lang="en-GB" sz="2244"/>
              <a:t>Sanjeev</a:t>
            </a:r>
            <a:endParaRPr sz="2244">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idx="1" type="body"/>
          </p:nvPr>
        </p:nvSpPr>
        <p:spPr>
          <a:xfrm>
            <a:off x="311700" y="1917750"/>
            <a:ext cx="8520600" cy="280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True.</a:t>
            </a:r>
            <a:endParaRPr/>
          </a:p>
          <a:p>
            <a:pPr indent="0" lvl="0" marL="0" rtl="0" algn="l">
              <a:spcBef>
                <a:spcPts val="1200"/>
              </a:spcBef>
              <a:spcAft>
                <a:spcPts val="0"/>
              </a:spcAft>
              <a:buNone/>
            </a:pPr>
            <a:r>
              <a:rPr lang="en-GB"/>
              <a:t>Proof: Suppose two MSTs T1 and T2 of G, </a:t>
            </a:r>
            <a:endParaRPr/>
          </a:p>
          <a:p>
            <a:pPr indent="0" lvl="0" marL="0" rtl="0" algn="l">
              <a:spcBef>
                <a:spcPts val="1200"/>
              </a:spcBef>
              <a:spcAft>
                <a:spcPts val="0"/>
              </a:spcAft>
              <a:buNone/>
            </a:pPr>
            <a:r>
              <a:rPr lang="en-GB"/>
              <a:t>E = set of edges that is in either T1 or T2 but not both.</a:t>
            </a:r>
            <a:endParaRPr/>
          </a:p>
          <a:p>
            <a:pPr indent="0" lvl="0" marL="0" rtl="0" algn="l">
              <a:spcBef>
                <a:spcPts val="1200"/>
              </a:spcBef>
              <a:spcAft>
                <a:spcPts val="0"/>
              </a:spcAft>
              <a:buNone/>
            </a:pPr>
            <a:r>
              <a:rPr lang="en-GB"/>
              <a:t>e is the min edge in E.</a:t>
            </a:r>
            <a:endParaRPr/>
          </a:p>
          <a:p>
            <a:pPr indent="0" lvl="0" marL="0" rtl="0" algn="l">
              <a:spcBef>
                <a:spcPts val="1200"/>
              </a:spcBef>
              <a:spcAft>
                <a:spcPts val="1200"/>
              </a:spcAft>
              <a:buNone/>
            </a:pPr>
            <a:r>
              <a:rPr lang="en-GB"/>
              <a:t>Suppose e is not in T2. Adding e to T2 creates a cycle. Then in this cycle, at least one edge, say f, is not in T1. Since e is te min edge in E, then w(e) &lt;= w(f). And all edges have distinct weights, w(e) &lt; w(f). Replacing f with e results in a new spanning tree with less weight than T1 and T2. Therefore, contradiction.</a:t>
            </a:r>
            <a:endParaRPr/>
          </a:p>
        </p:txBody>
      </p:sp>
      <p:sp>
        <p:nvSpPr>
          <p:cNvPr id="181" name="Google Shape;181;p34"/>
          <p:cNvSpPr txBox="1"/>
          <p:nvPr>
            <p:ph idx="1" type="body"/>
          </p:nvPr>
        </p:nvSpPr>
        <p:spPr>
          <a:xfrm>
            <a:off x="311700" y="1152475"/>
            <a:ext cx="8520600" cy="13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[T/F] If the weight of each edge in a connected graph is distinct, then the graph  contains exactly one unique minimum spanning tree.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MST 3</a:t>
            </a:r>
            <a:endParaRPr/>
          </a:p>
        </p:txBody>
      </p:sp>
      <p:pic>
        <p:nvPicPr>
          <p:cNvPr id="187" name="Google Shape;187;p35"/>
          <p:cNvPicPr preferRelativeResize="0"/>
          <p:nvPr/>
        </p:nvPicPr>
        <p:blipFill>
          <a:blip r:embed="rId3">
            <a:alphaModFix/>
          </a:blip>
          <a:stretch>
            <a:fillRect/>
          </a:stretch>
        </p:blipFill>
        <p:spPr>
          <a:xfrm>
            <a:off x="293600" y="1210700"/>
            <a:ext cx="8621799" cy="1608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MST 3</a:t>
            </a:r>
            <a:endParaRPr/>
          </a:p>
        </p:txBody>
      </p:sp>
      <p:sp>
        <p:nvSpPr>
          <p:cNvPr id="193" name="Google Shape;193;p36"/>
          <p:cNvSpPr txBox="1"/>
          <p:nvPr>
            <p:ph idx="1" type="body"/>
          </p:nvPr>
        </p:nvSpPr>
        <p:spPr>
          <a:xfrm>
            <a:off x="311700" y="961675"/>
            <a:ext cx="8520600" cy="19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Construct a graph with n nodes.</a:t>
            </a:r>
            <a:endParaRPr/>
          </a:p>
          <a:p>
            <a:pPr indent="0" lvl="0" marL="0" rtl="0" algn="l">
              <a:spcBef>
                <a:spcPts val="1200"/>
              </a:spcBef>
              <a:spcAft>
                <a:spcPts val="0"/>
              </a:spcAft>
              <a:buNone/>
            </a:pPr>
            <a:r>
              <a:rPr lang="en-GB"/>
              <a:t>2: Add R_u to the graph and set edge weight to be 0.</a:t>
            </a:r>
            <a:endParaRPr/>
          </a:p>
          <a:p>
            <a:pPr indent="0" lvl="0" marL="0" rtl="0" algn="l">
              <a:spcBef>
                <a:spcPts val="1200"/>
              </a:spcBef>
              <a:spcAft>
                <a:spcPts val="0"/>
              </a:spcAft>
              <a:buNone/>
            </a:pPr>
            <a:r>
              <a:rPr lang="en-GB"/>
              <a:t>3: Add R_p to the graph and set edge weights to be the cost.</a:t>
            </a:r>
            <a:endParaRPr/>
          </a:p>
          <a:p>
            <a:pPr indent="0" lvl="0" marL="0" rtl="0" algn="l">
              <a:spcBef>
                <a:spcPts val="1200"/>
              </a:spcBef>
              <a:spcAft>
                <a:spcPts val="1200"/>
              </a:spcAft>
              <a:buNone/>
            </a:pPr>
            <a:r>
              <a:rPr lang="en-GB"/>
              <a:t>4: Run MST algorithm, return roads that are in both R_p and MST.</a:t>
            </a:r>
            <a:endParaRPr/>
          </a:p>
        </p:txBody>
      </p:sp>
      <p:sp>
        <p:nvSpPr>
          <p:cNvPr id="194" name="Google Shape;194;p36"/>
          <p:cNvSpPr txBox="1"/>
          <p:nvPr>
            <p:ph idx="1" type="body"/>
          </p:nvPr>
        </p:nvSpPr>
        <p:spPr>
          <a:xfrm>
            <a:off x="311700" y="3059350"/>
            <a:ext cx="8520600" cy="16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Get connected components of the graph with R_u.</a:t>
            </a:r>
            <a:endParaRPr/>
          </a:p>
          <a:p>
            <a:pPr indent="0" lvl="0" marL="0" rtl="0" algn="l">
              <a:spcBef>
                <a:spcPts val="1200"/>
              </a:spcBef>
              <a:spcAft>
                <a:spcPts val="0"/>
              </a:spcAft>
              <a:buNone/>
            </a:pPr>
            <a:r>
              <a:rPr lang="en-GB"/>
              <a:t>2: Merge nodes and edges.</a:t>
            </a:r>
            <a:endParaRPr/>
          </a:p>
          <a:p>
            <a:pPr indent="0" lvl="0" marL="0" rtl="0" algn="l">
              <a:spcBef>
                <a:spcPts val="1200"/>
              </a:spcBef>
              <a:spcAft>
                <a:spcPts val="1200"/>
              </a:spcAft>
              <a:buNone/>
            </a:pPr>
            <a:r>
              <a:rPr lang="en-GB"/>
              <a:t>3: Add R_p, run MST.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Stable Matching</a:t>
            </a:r>
            <a:endParaRPr/>
          </a:p>
        </p:txBody>
      </p:sp>
      <p:sp>
        <p:nvSpPr>
          <p:cNvPr id="200" name="Google Shape;200;p3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Xubin Zhang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00"/>
              <a:t>Stable Matching</a:t>
            </a:r>
            <a:endParaRPr sz="3000"/>
          </a:p>
        </p:txBody>
      </p:sp>
      <p:sp>
        <p:nvSpPr>
          <p:cNvPr id="206" name="Google Shape;206;p38"/>
          <p:cNvSpPr txBox="1"/>
          <p:nvPr>
            <p:ph idx="1" type="body"/>
          </p:nvPr>
        </p:nvSpPr>
        <p:spPr>
          <a:xfrm>
            <a:off x="311700" y="1152475"/>
            <a:ext cx="6273000" cy="3416400"/>
          </a:xfrm>
          <a:prstGeom prst="rect">
            <a:avLst/>
          </a:prstGeom>
        </p:spPr>
        <p:txBody>
          <a:bodyPr anchorCtr="0" anchor="t" bIns="91425" lIns="91425" spcFirstLastPara="1" rIns="91425" wrap="square" tIns="91425">
            <a:normAutofit/>
          </a:bodyPr>
          <a:lstStyle/>
          <a:p>
            <a:pPr indent="-368300" lvl="0" marL="457200" rtl="0" algn="l">
              <a:lnSpc>
                <a:spcPct val="98181"/>
              </a:lnSpc>
              <a:spcBef>
                <a:spcPts val="1000"/>
              </a:spcBef>
              <a:spcAft>
                <a:spcPts val="0"/>
              </a:spcAft>
              <a:buClr>
                <a:schemeClr val="dk1"/>
              </a:buClr>
              <a:buSzPts val="2200"/>
              <a:buChar char="●"/>
            </a:pPr>
            <a:r>
              <a:rPr lang="en-GB" sz="2200">
                <a:solidFill>
                  <a:schemeClr val="dk1"/>
                </a:solidFill>
              </a:rPr>
              <a:t>Given two sets M and W</a:t>
            </a:r>
            <a:endParaRPr sz="2200">
              <a:solidFill>
                <a:schemeClr val="dk1"/>
              </a:solidFill>
            </a:endParaRPr>
          </a:p>
          <a:p>
            <a:pPr indent="-368300" lvl="0" marL="457200" rtl="0" algn="l">
              <a:lnSpc>
                <a:spcPct val="98181"/>
              </a:lnSpc>
              <a:spcBef>
                <a:spcPts val="0"/>
              </a:spcBef>
              <a:spcAft>
                <a:spcPts val="0"/>
              </a:spcAft>
              <a:buClr>
                <a:schemeClr val="dk1"/>
              </a:buClr>
              <a:buSzPts val="2200"/>
              <a:buChar char="●"/>
            </a:pPr>
            <a:r>
              <a:rPr lang="en-GB" sz="2200">
                <a:solidFill>
                  <a:schemeClr val="dk1"/>
                </a:solidFill>
              </a:rPr>
              <a:t>Each member of one set has a strict preference order for each member of the other set</a:t>
            </a:r>
            <a:endParaRPr sz="2200">
              <a:solidFill>
                <a:schemeClr val="dk1"/>
              </a:solidFill>
            </a:endParaRPr>
          </a:p>
          <a:p>
            <a:pPr indent="-368300" lvl="0" marL="457200" rtl="0" algn="l">
              <a:lnSpc>
                <a:spcPct val="98181"/>
              </a:lnSpc>
              <a:spcBef>
                <a:spcPts val="0"/>
              </a:spcBef>
              <a:spcAft>
                <a:spcPts val="0"/>
              </a:spcAft>
              <a:buClr>
                <a:schemeClr val="dk1"/>
              </a:buClr>
              <a:buSzPts val="2200"/>
              <a:buChar char="●"/>
            </a:pPr>
            <a:r>
              <a:rPr lang="en-GB" sz="2200">
                <a:solidFill>
                  <a:schemeClr val="dk1"/>
                </a:solidFill>
              </a:rPr>
              <a:t>Our goal is a stable matching</a:t>
            </a:r>
            <a:endParaRPr sz="2200">
              <a:solidFill>
                <a:schemeClr val="dk1"/>
              </a:solidFill>
            </a:endParaRPr>
          </a:p>
          <a:p>
            <a:pPr indent="-342900" lvl="1" marL="914400" rtl="0" algn="l">
              <a:lnSpc>
                <a:spcPct val="98181"/>
              </a:lnSpc>
              <a:spcBef>
                <a:spcPts val="0"/>
              </a:spcBef>
              <a:spcAft>
                <a:spcPts val="0"/>
              </a:spcAft>
              <a:buClr>
                <a:schemeClr val="dk1"/>
              </a:buClr>
              <a:buSzPts val="1800"/>
              <a:buChar char="○"/>
            </a:pPr>
            <a:r>
              <a:rPr lang="en-GB" sz="1800">
                <a:solidFill>
                  <a:schemeClr val="dk1"/>
                </a:solidFill>
              </a:rPr>
              <a:t>Perfect Matching: each member of M and each member of W appear in exactly one pair (m, w)</a:t>
            </a:r>
            <a:endParaRPr sz="1800">
              <a:solidFill>
                <a:schemeClr val="dk1"/>
              </a:solidFill>
            </a:endParaRPr>
          </a:p>
          <a:p>
            <a:pPr indent="-342900" lvl="1" marL="914400" rtl="0" algn="l">
              <a:lnSpc>
                <a:spcPct val="98181"/>
              </a:lnSpc>
              <a:spcBef>
                <a:spcPts val="0"/>
              </a:spcBef>
              <a:spcAft>
                <a:spcPts val="0"/>
              </a:spcAft>
              <a:buClr>
                <a:schemeClr val="dk1"/>
              </a:buClr>
              <a:buSzPts val="1800"/>
              <a:buChar char="○"/>
            </a:pPr>
            <a:r>
              <a:rPr lang="en-GB" sz="1800">
                <a:solidFill>
                  <a:schemeClr val="dk1"/>
                </a:solidFill>
              </a:rPr>
              <a:t>No instabilities: where in pairs (m, w) and (m’, w’)</a:t>
            </a:r>
            <a:endParaRPr sz="1800">
              <a:solidFill>
                <a:schemeClr val="dk1"/>
              </a:solidFill>
            </a:endParaRPr>
          </a:p>
          <a:p>
            <a:pPr indent="-330200" lvl="2" marL="1371600" rtl="0" algn="l">
              <a:lnSpc>
                <a:spcPct val="98181"/>
              </a:lnSpc>
              <a:spcBef>
                <a:spcPts val="0"/>
              </a:spcBef>
              <a:spcAft>
                <a:spcPts val="0"/>
              </a:spcAft>
              <a:buClr>
                <a:schemeClr val="dk1"/>
              </a:buClr>
              <a:buSzPts val="1600"/>
              <a:buChar char="■"/>
            </a:pPr>
            <a:r>
              <a:rPr lang="en-GB" sz="1600">
                <a:solidFill>
                  <a:schemeClr val="dk1"/>
                </a:solidFill>
              </a:rPr>
              <a:t>m prefers w’ to w’</a:t>
            </a:r>
            <a:endParaRPr sz="1600">
              <a:solidFill>
                <a:schemeClr val="dk1"/>
              </a:solidFill>
            </a:endParaRPr>
          </a:p>
          <a:p>
            <a:pPr indent="-330200" lvl="2" marL="1371600" rtl="0" algn="l">
              <a:lnSpc>
                <a:spcPct val="98181"/>
              </a:lnSpc>
              <a:spcBef>
                <a:spcPts val="0"/>
              </a:spcBef>
              <a:spcAft>
                <a:spcPts val="0"/>
              </a:spcAft>
              <a:buClr>
                <a:schemeClr val="dk1"/>
              </a:buClr>
              <a:buSzPts val="1600"/>
              <a:buChar char="■"/>
            </a:pPr>
            <a:r>
              <a:rPr lang="en-GB" sz="1600">
                <a:solidFill>
                  <a:schemeClr val="dk1"/>
                </a:solidFill>
              </a:rPr>
              <a:t>w’ prefers m to m’</a:t>
            </a:r>
            <a:endParaRPr sz="1600"/>
          </a:p>
        </p:txBody>
      </p:sp>
      <p:pic>
        <p:nvPicPr>
          <p:cNvPr id="207" name="Google Shape;207;p38"/>
          <p:cNvPicPr preferRelativeResize="0"/>
          <p:nvPr/>
        </p:nvPicPr>
        <p:blipFill>
          <a:blip r:embed="rId3">
            <a:alphaModFix/>
          </a:blip>
          <a:stretch>
            <a:fillRect/>
          </a:stretch>
        </p:blipFill>
        <p:spPr>
          <a:xfrm>
            <a:off x="6300050" y="1017725"/>
            <a:ext cx="2532244"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Gale-Shapley Algorithm</a:t>
            </a:r>
            <a:endParaRPr sz="3000"/>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8181"/>
              </a:lnSpc>
              <a:spcBef>
                <a:spcPts val="1000"/>
              </a:spcBef>
              <a:spcAft>
                <a:spcPts val="0"/>
              </a:spcAft>
              <a:buNone/>
            </a:pPr>
            <a:r>
              <a:rPr lang="en-GB">
                <a:solidFill>
                  <a:schemeClr val="dk1"/>
                </a:solidFill>
              </a:rPr>
              <a:t>Initialize all m in M and w in W to be free</a:t>
            </a:r>
            <a:endParaRPr>
              <a:solidFill>
                <a:schemeClr val="dk1"/>
              </a:solidFill>
            </a:endParaRPr>
          </a:p>
          <a:p>
            <a:pPr indent="457200" lvl="0" marL="0" rtl="0" algn="l">
              <a:lnSpc>
                <a:spcPct val="98181"/>
              </a:lnSpc>
              <a:spcBef>
                <a:spcPts val="1000"/>
              </a:spcBef>
              <a:spcAft>
                <a:spcPts val="0"/>
              </a:spcAft>
              <a:buClr>
                <a:schemeClr val="dk1"/>
              </a:buClr>
              <a:buSzPts val="1100"/>
              <a:buFont typeface="Arial"/>
              <a:buNone/>
            </a:pPr>
            <a:r>
              <a:rPr lang="en-GB">
                <a:solidFill>
                  <a:schemeClr val="dk1"/>
                </a:solidFill>
              </a:rPr>
              <a:t>while there is a man m that is free and has not proposed to every woman:</a:t>
            </a:r>
            <a:endParaRPr>
              <a:solidFill>
                <a:schemeClr val="dk1"/>
              </a:solidFill>
            </a:endParaRPr>
          </a:p>
          <a:p>
            <a:pPr indent="457200" lvl="0" marL="457200" rtl="0" algn="l">
              <a:lnSpc>
                <a:spcPct val="98181"/>
              </a:lnSpc>
              <a:spcBef>
                <a:spcPts val="1000"/>
              </a:spcBef>
              <a:spcAft>
                <a:spcPts val="0"/>
              </a:spcAft>
              <a:buClr>
                <a:schemeClr val="dk1"/>
              </a:buClr>
              <a:buSzPts val="1100"/>
              <a:buFont typeface="Arial"/>
              <a:buNone/>
            </a:pPr>
            <a:r>
              <a:rPr lang="en-GB">
                <a:solidFill>
                  <a:schemeClr val="dk1"/>
                </a:solidFill>
              </a:rPr>
              <a:t>Let w be m’s highest ranking women he has not proposed to</a:t>
            </a:r>
            <a:endParaRPr>
              <a:solidFill>
                <a:schemeClr val="dk1"/>
              </a:solidFill>
            </a:endParaRPr>
          </a:p>
          <a:p>
            <a:pPr indent="457200" lvl="0" marL="914400" rtl="0" algn="l">
              <a:lnSpc>
                <a:spcPct val="98181"/>
              </a:lnSpc>
              <a:spcBef>
                <a:spcPts val="1000"/>
              </a:spcBef>
              <a:spcAft>
                <a:spcPts val="0"/>
              </a:spcAft>
              <a:buClr>
                <a:schemeClr val="dk1"/>
              </a:buClr>
              <a:buSzPts val="1100"/>
              <a:buFont typeface="Arial"/>
              <a:buNone/>
            </a:pPr>
            <a:r>
              <a:rPr lang="en-GB">
                <a:solidFill>
                  <a:schemeClr val="dk1"/>
                </a:solidFill>
              </a:rPr>
              <a:t>If w is free or prefers m to her current partner m’:</a:t>
            </a:r>
            <a:endParaRPr>
              <a:solidFill>
                <a:schemeClr val="dk1"/>
              </a:solidFill>
            </a:endParaRPr>
          </a:p>
          <a:p>
            <a:pPr indent="457200" lvl="0" marL="1371600" rtl="0" algn="l">
              <a:lnSpc>
                <a:spcPct val="98181"/>
              </a:lnSpc>
              <a:spcBef>
                <a:spcPts val="1000"/>
              </a:spcBef>
              <a:spcAft>
                <a:spcPts val="0"/>
              </a:spcAft>
              <a:buClr>
                <a:schemeClr val="dk1"/>
              </a:buClr>
              <a:buSzPts val="1100"/>
              <a:buFont typeface="Arial"/>
              <a:buNone/>
            </a:pPr>
            <a:r>
              <a:rPr lang="en-GB">
                <a:solidFill>
                  <a:schemeClr val="dk1"/>
                </a:solidFill>
              </a:rPr>
              <a:t>engage (m, w)</a:t>
            </a:r>
            <a:endParaRPr>
              <a:solidFill>
                <a:schemeClr val="dk1"/>
              </a:solidFill>
            </a:endParaRPr>
          </a:p>
          <a:p>
            <a:pPr indent="457200" lvl="0" marL="1371600" rtl="0" algn="l">
              <a:lnSpc>
                <a:spcPct val="98181"/>
              </a:lnSpc>
              <a:spcBef>
                <a:spcPts val="1000"/>
              </a:spcBef>
              <a:spcAft>
                <a:spcPts val="0"/>
              </a:spcAft>
              <a:buClr>
                <a:schemeClr val="dk1"/>
              </a:buClr>
              <a:buSzPts val="1100"/>
              <a:buFont typeface="Arial"/>
              <a:buNone/>
            </a:pPr>
            <a:r>
              <a:rPr lang="en-GB">
                <a:solidFill>
                  <a:schemeClr val="dk1"/>
                </a:solidFill>
              </a:rPr>
              <a:t>m’ (if exists) becomes free</a:t>
            </a:r>
            <a:endParaRPr>
              <a:solidFill>
                <a:schemeClr val="dk1"/>
              </a:solidFill>
            </a:endParaRPr>
          </a:p>
          <a:p>
            <a:pPr indent="0" lvl="0" marL="0" rtl="0" algn="l">
              <a:lnSpc>
                <a:spcPct val="98181"/>
              </a:lnSpc>
              <a:spcBef>
                <a:spcPts val="1000"/>
              </a:spcBef>
              <a:spcAft>
                <a:spcPts val="0"/>
              </a:spcAft>
              <a:buClr>
                <a:schemeClr val="dk1"/>
              </a:buClr>
              <a:buSzPts val="1100"/>
              <a:buFont typeface="Arial"/>
              <a:buNone/>
            </a:pPr>
            <a:r>
              <a:rPr lang="en-GB">
                <a:solidFill>
                  <a:schemeClr val="dk1"/>
                </a:solidFill>
              </a:rPr>
              <a:t>Runtime: O(n</a:t>
            </a:r>
            <a:r>
              <a:rPr baseline="30000" lang="en-GB">
                <a:solidFill>
                  <a:schemeClr val="dk1"/>
                </a:solidFill>
              </a:rPr>
              <a:t>2</a:t>
            </a:r>
            <a:r>
              <a:rPr lang="en-GB">
                <a:solidFill>
                  <a:schemeClr val="dk1"/>
                </a:solidFill>
              </a:rPr>
              <a:t>)</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Gale-Shapley Properties</a:t>
            </a:r>
            <a:endParaRPr sz="3000"/>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lnSpc>
                <a:spcPct val="98181"/>
              </a:lnSpc>
              <a:spcBef>
                <a:spcPts val="1000"/>
              </a:spcBef>
              <a:spcAft>
                <a:spcPts val="0"/>
              </a:spcAft>
              <a:buClr>
                <a:schemeClr val="dk1"/>
              </a:buClr>
              <a:buSzPts val="2200"/>
              <a:buChar char="●"/>
            </a:pPr>
            <a:r>
              <a:rPr lang="en-GB" sz="2200">
                <a:solidFill>
                  <a:schemeClr val="dk1"/>
                </a:solidFill>
              </a:rPr>
              <a:t>GS will always correctly return a stable matching</a:t>
            </a:r>
            <a:endParaRPr sz="2200">
              <a:solidFill>
                <a:schemeClr val="dk1"/>
              </a:solidFill>
            </a:endParaRPr>
          </a:p>
          <a:p>
            <a:pPr indent="-368300" lvl="0" marL="457200" rtl="0" algn="l">
              <a:lnSpc>
                <a:spcPct val="98181"/>
              </a:lnSpc>
              <a:spcBef>
                <a:spcPts val="0"/>
              </a:spcBef>
              <a:spcAft>
                <a:spcPts val="0"/>
              </a:spcAft>
              <a:buClr>
                <a:schemeClr val="dk1"/>
              </a:buClr>
              <a:buSzPts val="2200"/>
              <a:buChar char="●"/>
            </a:pPr>
            <a:r>
              <a:rPr lang="en-GB" sz="2200">
                <a:solidFill>
                  <a:schemeClr val="dk1"/>
                </a:solidFill>
              </a:rPr>
              <a:t>The proposing side receives their best valid stable matches</a:t>
            </a:r>
            <a:endParaRPr sz="2200">
              <a:solidFill>
                <a:schemeClr val="dk1"/>
              </a:solidFill>
            </a:endParaRPr>
          </a:p>
          <a:p>
            <a:pPr indent="-368300" lvl="0" marL="457200" rtl="0" algn="l">
              <a:lnSpc>
                <a:spcPct val="98181"/>
              </a:lnSpc>
              <a:spcBef>
                <a:spcPts val="0"/>
              </a:spcBef>
              <a:spcAft>
                <a:spcPts val="0"/>
              </a:spcAft>
              <a:buClr>
                <a:schemeClr val="dk1"/>
              </a:buClr>
              <a:buSzPts val="2200"/>
              <a:buChar char="●"/>
            </a:pPr>
            <a:r>
              <a:rPr lang="en-GB" sz="2200">
                <a:solidFill>
                  <a:schemeClr val="dk1"/>
                </a:solidFill>
              </a:rPr>
              <a:t>The accept/reject side receives their worst valid stable matches</a:t>
            </a:r>
            <a:endParaRPr sz="2200">
              <a:solidFill>
                <a:schemeClr val="dk1"/>
              </a:solidFill>
            </a:endParaRPr>
          </a:p>
          <a:p>
            <a:pPr indent="-368300" lvl="0" marL="457200" rtl="0" algn="l">
              <a:lnSpc>
                <a:spcPct val="98181"/>
              </a:lnSpc>
              <a:spcBef>
                <a:spcPts val="0"/>
              </a:spcBef>
              <a:spcAft>
                <a:spcPts val="0"/>
              </a:spcAft>
              <a:buClr>
                <a:schemeClr val="dk1"/>
              </a:buClr>
              <a:buSzPts val="2200"/>
              <a:buChar char="●"/>
            </a:pPr>
            <a:r>
              <a:rPr lang="en-GB" sz="2200">
                <a:solidFill>
                  <a:schemeClr val="dk1"/>
                </a:solidFill>
              </a:rPr>
              <a:t>Gale-Shapley algorithm is a greedy algorithm</a:t>
            </a:r>
            <a:endParaRPr sz="2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True or False</a:t>
            </a:r>
            <a:endParaRPr sz="3000"/>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lnSpc>
                <a:spcPct val="98181"/>
              </a:lnSpc>
              <a:spcBef>
                <a:spcPts val="1000"/>
              </a:spcBef>
              <a:spcAft>
                <a:spcPts val="0"/>
              </a:spcAft>
              <a:buClr>
                <a:schemeClr val="dk1"/>
              </a:buClr>
              <a:buSzPts val="2200"/>
              <a:buChar char="●"/>
            </a:pPr>
            <a:r>
              <a:rPr lang="en-GB" sz="2200">
                <a:solidFill>
                  <a:schemeClr val="dk1"/>
                </a:solidFill>
              </a:rPr>
              <a:t>There are at least 2 distinct solutions to the stable matching problem: one that is preferred by men and one that is preferred by women. </a:t>
            </a:r>
            <a:endParaRPr sz="2200">
              <a:solidFill>
                <a:schemeClr val="dk1"/>
              </a:solidFill>
            </a:endParaRPr>
          </a:p>
          <a:p>
            <a:pPr indent="-368300" lvl="0" marL="457200" rtl="0" algn="l">
              <a:lnSpc>
                <a:spcPct val="98181"/>
              </a:lnSpc>
              <a:spcBef>
                <a:spcPts val="0"/>
              </a:spcBef>
              <a:spcAft>
                <a:spcPts val="0"/>
              </a:spcAft>
              <a:buClr>
                <a:schemeClr val="dk1"/>
              </a:buClr>
              <a:buSzPts val="2200"/>
              <a:buChar char="●"/>
            </a:pPr>
            <a:r>
              <a:rPr lang="en-GB" sz="2200">
                <a:solidFill>
                  <a:schemeClr val="dk1"/>
                </a:solidFill>
              </a:rPr>
              <a:t>False:</a:t>
            </a:r>
            <a:endParaRPr sz="2200">
              <a:solidFill>
                <a:schemeClr val="dk1"/>
              </a:solidFill>
            </a:endParaRPr>
          </a:p>
          <a:p>
            <a:pPr indent="-368300" lvl="1" marL="914400" rtl="0" algn="l">
              <a:lnSpc>
                <a:spcPct val="98181"/>
              </a:lnSpc>
              <a:spcBef>
                <a:spcPts val="0"/>
              </a:spcBef>
              <a:spcAft>
                <a:spcPts val="0"/>
              </a:spcAft>
              <a:buClr>
                <a:schemeClr val="dk1"/>
              </a:buClr>
              <a:buSzPts val="2200"/>
              <a:buChar char="○"/>
            </a:pPr>
            <a:r>
              <a:rPr lang="en-GB" sz="1800">
                <a:solidFill>
                  <a:schemeClr val="dk1"/>
                </a:solidFill>
              </a:rPr>
              <a:t>Consider the example: two men X and Y; two women A and B.</a:t>
            </a:r>
            <a:endParaRPr sz="1800">
              <a:solidFill>
                <a:schemeClr val="dk1"/>
              </a:solidFill>
            </a:endParaRPr>
          </a:p>
          <a:p>
            <a:pPr indent="-368300" lvl="1" marL="914400" rtl="0" algn="l">
              <a:lnSpc>
                <a:spcPct val="98181"/>
              </a:lnSpc>
              <a:spcBef>
                <a:spcPts val="0"/>
              </a:spcBef>
              <a:spcAft>
                <a:spcPts val="0"/>
              </a:spcAft>
              <a:buClr>
                <a:schemeClr val="dk1"/>
              </a:buClr>
              <a:buSzPts val="2200"/>
              <a:buChar char="○"/>
            </a:pPr>
            <a:r>
              <a:rPr lang="en-GB" sz="1800">
                <a:solidFill>
                  <a:schemeClr val="dk1"/>
                </a:solidFill>
              </a:rPr>
              <a:t>Preference list (decreasing order): </a:t>
            </a:r>
            <a:endParaRPr sz="1800">
              <a:solidFill>
                <a:schemeClr val="dk1"/>
              </a:solidFill>
            </a:endParaRPr>
          </a:p>
          <a:p>
            <a:pPr indent="-368300" lvl="1" marL="914400" rtl="0" algn="l">
              <a:lnSpc>
                <a:spcPct val="98181"/>
              </a:lnSpc>
              <a:spcBef>
                <a:spcPts val="0"/>
              </a:spcBef>
              <a:spcAft>
                <a:spcPts val="0"/>
              </a:spcAft>
              <a:buClr>
                <a:schemeClr val="dk1"/>
              </a:buClr>
              <a:buSzPts val="2200"/>
              <a:buChar char="○"/>
            </a:pPr>
            <a:r>
              <a:rPr lang="en-GB" sz="1800">
                <a:solidFill>
                  <a:schemeClr val="dk1"/>
                </a:solidFill>
              </a:rPr>
              <a:t>X’s list: A, B;			A’s list: X, Y; </a:t>
            </a:r>
            <a:endParaRPr sz="1800">
              <a:solidFill>
                <a:schemeClr val="dk1"/>
              </a:solidFill>
            </a:endParaRPr>
          </a:p>
          <a:p>
            <a:pPr indent="-368300" lvl="1" marL="914400" rtl="0" algn="l">
              <a:lnSpc>
                <a:spcPct val="98181"/>
              </a:lnSpc>
              <a:spcBef>
                <a:spcPts val="0"/>
              </a:spcBef>
              <a:spcAft>
                <a:spcPts val="0"/>
              </a:spcAft>
              <a:buClr>
                <a:schemeClr val="dk1"/>
              </a:buClr>
              <a:buSzPts val="2200"/>
              <a:buChar char="○"/>
            </a:pPr>
            <a:r>
              <a:rPr lang="en-GB" sz="1800">
                <a:solidFill>
                  <a:schemeClr val="dk1"/>
                </a:solidFill>
              </a:rPr>
              <a:t>Y’s list: A, B;			B’s list: X, Y. </a:t>
            </a:r>
            <a:endParaRPr sz="1800">
              <a:solidFill>
                <a:schemeClr val="dk1"/>
              </a:solidFill>
            </a:endParaRPr>
          </a:p>
          <a:p>
            <a:pPr indent="-368300" lvl="1" marL="914400" rtl="0" algn="l">
              <a:lnSpc>
                <a:spcPct val="98181"/>
              </a:lnSpc>
              <a:spcBef>
                <a:spcPts val="0"/>
              </a:spcBef>
              <a:spcAft>
                <a:spcPts val="0"/>
              </a:spcAft>
              <a:buClr>
                <a:schemeClr val="dk1"/>
              </a:buClr>
              <a:buSzPts val="2200"/>
              <a:buChar char="○"/>
            </a:pPr>
            <a:r>
              <a:rPr lang="en-GB" sz="1800">
                <a:solidFill>
                  <a:schemeClr val="dk1"/>
                </a:solidFill>
              </a:rPr>
              <a:t>The matching is unique:  X-A and Y-B.</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14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Prove that, if all men have the same list of preferences, there can be only one stable matching.</a:t>
            </a:r>
            <a:endParaRPr sz="3000"/>
          </a:p>
        </p:txBody>
      </p:sp>
      <p:sp>
        <p:nvSpPr>
          <p:cNvPr id="231" name="Google Shape;231;p42"/>
          <p:cNvSpPr txBox="1"/>
          <p:nvPr>
            <p:ph idx="1" type="body"/>
          </p:nvPr>
        </p:nvSpPr>
        <p:spPr>
          <a:xfrm>
            <a:off x="311700" y="2123325"/>
            <a:ext cx="8520600" cy="2445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4 steps:</a:t>
            </a:r>
            <a:endParaRPr sz="2200"/>
          </a:p>
          <a:p>
            <a:pPr indent="-368300" lvl="0" marL="457200" rtl="0" algn="l">
              <a:lnSpc>
                <a:spcPct val="98181"/>
              </a:lnSpc>
              <a:spcBef>
                <a:spcPts val="0"/>
              </a:spcBef>
              <a:spcAft>
                <a:spcPts val="0"/>
              </a:spcAft>
              <a:buSzPts val="2200"/>
              <a:buChar char="●"/>
            </a:pPr>
            <a:r>
              <a:rPr lang="en-GB" sz="2200">
                <a:solidFill>
                  <a:schemeClr val="dk1"/>
                </a:solidFill>
              </a:rPr>
              <a:t>1. Prove that the first woman in the ranking has to be paired with her first choice in any stable pairing</a:t>
            </a:r>
            <a:endParaRPr sz="2200">
              <a:solidFill>
                <a:schemeClr val="dk1"/>
              </a:solidFill>
            </a:endParaRPr>
          </a:p>
          <a:p>
            <a:pPr indent="-342900" lvl="1" marL="914400" rtl="0" algn="l">
              <a:lnSpc>
                <a:spcPct val="98181"/>
              </a:lnSpc>
              <a:spcBef>
                <a:spcPts val="0"/>
              </a:spcBef>
              <a:spcAft>
                <a:spcPts val="0"/>
              </a:spcAft>
              <a:buSzPts val="1800"/>
              <a:buChar char="○"/>
            </a:pPr>
            <a:r>
              <a:rPr lang="en-GB" sz="1800">
                <a:solidFill>
                  <a:schemeClr val="dk1"/>
                </a:solidFill>
              </a:rPr>
              <a:t>the first woman in the ranking has to be paired with her first choice in any stable pairing, otherwise she and her first choice would form an instability since her first choice prefers her over any other woman</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idx="1" type="body"/>
          </p:nvPr>
        </p:nvSpPr>
        <p:spPr>
          <a:xfrm>
            <a:off x="311700" y="444600"/>
            <a:ext cx="8520600" cy="4124400"/>
          </a:xfrm>
          <a:prstGeom prst="rect">
            <a:avLst/>
          </a:prstGeom>
        </p:spPr>
        <p:txBody>
          <a:bodyPr anchorCtr="0" anchor="t" bIns="91425" lIns="91425" spcFirstLastPara="1" rIns="91425" wrap="square" tIns="91425">
            <a:normAutofit lnSpcReduction="10000"/>
          </a:bodyPr>
          <a:lstStyle/>
          <a:p>
            <a:pPr indent="-368300" lvl="0" marL="457200" rtl="0" algn="l">
              <a:lnSpc>
                <a:spcPct val="98181"/>
              </a:lnSpc>
              <a:spcBef>
                <a:spcPts val="1000"/>
              </a:spcBef>
              <a:spcAft>
                <a:spcPts val="0"/>
              </a:spcAft>
              <a:buSzPts val="2200"/>
              <a:buChar char="●"/>
            </a:pPr>
            <a:r>
              <a:rPr lang="en-GB" sz="2200">
                <a:solidFill>
                  <a:schemeClr val="dk1"/>
                </a:solidFill>
              </a:rPr>
              <a:t>2. Prove that the second woman has to be paired with her first choice if that choice is not the same as the first woman’s first choice. Otherwise she has to be paired with her second choice. </a:t>
            </a:r>
            <a:endParaRPr sz="2200">
              <a:solidFill>
                <a:schemeClr val="dk1"/>
              </a:solidFill>
            </a:endParaRPr>
          </a:p>
          <a:p>
            <a:pPr indent="-361950" lvl="1" marL="914400" rtl="0" algn="l">
              <a:lnSpc>
                <a:spcPct val="98181"/>
              </a:lnSpc>
              <a:spcBef>
                <a:spcPts val="0"/>
              </a:spcBef>
              <a:spcAft>
                <a:spcPts val="0"/>
              </a:spcAft>
              <a:buSzPts val="2100"/>
              <a:buChar char="○"/>
            </a:pPr>
            <a:r>
              <a:rPr lang="en-GB" sz="2100">
                <a:solidFill>
                  <a:schemeClr val="dk1"/>
                </a:solidFill>
              </a:rPr>
              <a:t>If the first and second women have different first choices, then the second woman must be matched to her first choice. Otherwise she and her first choice would form an instability (since her first choice is not matched to the first woman, he would prefer the second woman over his current match). </a:t>
            </a:r>
            <a:endParaRPr sz="2100">
              <a:solidFill>
                <a:schemeClr val="dk1"/>
              </a:solidFill>
            </a:endParaRPr>
          </a:p>
          <a:p>
            <a:pPr indent="-361950" lvl="1" marL="914400" rtl="0" algn="l">
              <a:lnSpc>
                <a:spcPct val="98181"/>
              </a:lnSpc>
              <a:spcBef>
                <a:spcPts val="0"/>
              </a:spcBef>
              <a:spcAft>
                <a:spcPts val="0"/>
              </a:spcAft>
              <a:buSzPts val="2100"/>
              <a:buChar char="○"/>
            </a:pPr>
            <a:r>
              <a:rPr lang="en-GB" sz="2100">
                <a:solidFill>
                  <a:schemeClr val="dk1"/>
                </a:solidFill>
              </a:rPr>
              <a:t>If the first choices are the same, then the second woman must be paired with her second choice, otherwise she and her second choice would form an instability (neither of them are matched to their first choices, and they are each other’s second choice).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Merge in Binomial heaps</a:t>
            </a:r>
            <a:endParaRPr/>
          </a:p>
        </p:txBody>
      </p:sp>
      <p:sp>
        <p:nvSpPr>
          <p:cNvPr id="72" name="Google Shape;72;p17"/>
          <p:cNvSpPr txBox="1"/>
          <p:nvPr>
            <p:ph idx="1" type="body"/>
          </p:nvPr>
        </p:nvSpPr>
        <p:spPr>
          <a:xfrm>
            <a:off x="527838" y="3097050"/>
            <a:ext cx="8286600" cy="18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11 + 10 = 101 → B2B0</a:t>
            </a:r>
            <a:endParaRPr/>
          </a:p>
        </p:txBody>
      </p:sp>
      <p:pic>
        <p:nvPicPr>
          <p:cNvPr id="73" name="Google Shape;73;p17"/>
          <p:cNvPicPr preferRelativeResize="0"/>
          <p:nvPr/>
        </p:nvPicPr>
        <p:blipFill>
          <a:blip r:embed="rId3">
            <a:alphaModFix/>
          </a:blip>
          <a:stretch>
            <a:fillRect/>
          </a:stretch>
        </p:blipFill>
        <p:spPr>
          <a:xfrm>
            <a:off x="1237363" y="1195363"/>
            <a:ext cx="6867525" cy="1724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idx="1" type="body"/>
          </p:nvPr>
        </p:nvSpPr>
        <p:spPr>
          <a:xfrm>
            <a:off x="311700" y="375600"/>
            <a:ext cx="8687400" cy="4193400"/>
          </a:xfrm>
          <a:prstGeom prst="rect">
            <a:avLst/>
          </a:prstGeom>
        </p:spPr>
        <p:txBody>
          <a:bodyPr anchorCtr="0" anchor="t" bIns="91425" lIns="91425" spcFirstLastPara="1" rIns="91425" wrap="square" tIns="91425">
            <a:normAutofit fontScale="62500" lnSpcReduction="20000"/>
          </a:bodyPr>
          <a:lstStyle/>
          <a:p>
            <a:pPr indent="-367506" lvl="0" marL="457200" rtl="0" algn="l">
              <a:lnSpc>
                <a:spcPct val="98181"/>
              </a:lnSpc>
              <a:spcBef>
                <a:spcPts val="1000"/>
              </a:spcBef>
              <a:spcAft>
                <a:spcPts val="0"/>
              </a:spcAft>
              <a:buSzPct val="100000"/>
              <a:buChar char="●"/>
            </a:pPr>
            <a:r>
              <a:rPr lang="en-GB" sz="3500">
                <a:solidFill>
                  <a:schemeClr val="dk1"/>
                </a:solidFill>
              </a:rPr>
              <a:t>3. Continuing this way, assume that we have determined the pairs for the first </a:t>
            </a:r>
            <a:r>
              <a:rPr i="1" lang="en-GB" sz="3500">
                <a:solidFill>
                  <a:schemeClr val="dk1"/>
                </a:solidFill>
              </a:rPr>
              <a:t>k</a:t>
            </a:r>
            <a:r>
              <a:rPr lang="en-GB" sz="3500">
                <a:solidFill>
                  <a:schemeClr val="dk1"/>
                </a:solidFill>
              </a:rPr>
              <a:t>−1 women in the ranking. Who should the </a:t>
            </a:r>
            <a:r>
              <a:rPr i="1" lang="en-GB" sz="3500">
                <a:solidFill>
                  <a:schemeClr val="dk1"/>
                </a:solidFill>
              </a:rPr>
              <a:t>k</a:t>
            </a:r>
            <a:r>
              <a:rPr lang="en-GB" sz="3500">
                <a:solidFill>
                  <a:schemeClr val="dk1"/>
                </a:solidFill>
              </a:rPr>
              <a:t>-th woman be paired with? </a:t>
            </a:r>
            <a:endParaRPr sz="3500">
              <a:solidFill>
                <a:schemeClr val="dk1"/>
              </a:solidFill>
            </a:endParaRPr>
          </a:p>
          <a:p>
            <a:pPr indent="-331220" lvl="1" marL="914400" rtl="0" algn="l">
              <a:lnSpc>
                <a:spcPct val="98181"/>
              </a:lnSpc>
              <a:spcBef>
                <a:spcPts val="0"/>
              </a:spcBef>
              <a:spcAft>
                <a:spcPts val="0"/>
              </a:spcAft>
              <a:buSzPct val="100000"/>
              <a:buChar char="○"/>
            </a:pPr>
            <a:r>
              <a:rPr lang="en-GB" sz="2585">
                <a:solidFill>
                  <a:schemeClr val="dk1"/>
                </a:solidFill>
              </a:rPr>
              <a:t>The </a:t>
            </a:r>
            <a:r>
              <a:rPr i="1" lang="en-GB" sz="2585">
                <a:solidFill>
                  <a:schemeClr val="dk1"/>
                </a:solidFill>
              </a:rPr>
              <a:t>k</a:t>
            </a:r>
            <a:r>
              <a:rPr lang="en-GB" sz="2585">
                <a:solidFill>
                  <a:schemeClr val="dk1"/>
                </a:solidFill>
              </a:rPr>
              <a:t>-th woman should be paired with the first man on her list who has not been matched yet (with the first </a:t>
            </a:r>
            <a:r>
              <a:rPr i="1" lang="en-GB" sz="2585">
                <a:solidFill>
                  <a:schemeClr val="dk1"/>
                </a:solidFill>
              </a:rPr>
              <a:t>k </a:t>
            </a:r>
            <a:r>
              <a:rPr lang="en-GB" sz="2585">
                <a:solidFill>
                  <a:schemeClr val="dk1"/>
                </a:solidFill>
              </a:rPr>
              <a:t>− 1 women). If she’s not matched to him, they would form an instability. This is because the man would have to be matched to a woman ranked worse than </a:t>
            </a:r>
            <a:r>
              <a:rPr i="1" lang="en-GB" sz="2585">
                <a:solidFill>
                  <a:schemeClr val="dk1"/>
                </a:solidFill>
              </a:rPr>
              <a:t>k</a:t>
            </a:r>
            <a:r>
              <a:rPr lang="en-GB" sz="2585">
                <a:solidFill>
                  <a:schemeClr val="dk1"/>
                </a:solidFill>
              </a:rPr>
              <a:t>, so she would prefer the </a:t>
            </a:r>
            <a:r>
              <a:rPr i="1" lang="en-GB" sz="2585">
                <a:solidFill>
                  <a:schemeClr val="dk1"/>
                </a:solidFill>
              </a:rPr>
              <a:t>k</a:t>
            </a:r>
            <a:r>
              <a:rPr lang="en-GB" sz="2585">
                <a:solidFill>
                  <a:schemeClr val="dk1"/>
                </a:solidFill>
              </a:rPr>
              <a:t>-th woman over his current partner, and the </a:t>
            </a:r>
            <a:r>
              <a:rPr i="1" lang="en-GB" sz="2585">
                <a:solidFill>
                  <a:schemeClr val="dk1"/>
                </a:solidFill>
              </a:rPr>
              <a:t>k</a:t>
            </a:r>
            <a:r>
              <a:rPr lang="en-GB" sz="2585">
                <a:solidFill>
                  <a:schemeClr val="dk1"/>
                </a:solidFill>
              </a:rPr>
              <a:t>-th woman obviously prefers him to whoever she’s matched with.</a:t>
            </a:r>
            <a:endParaRPr sz="2585">
              <a:solidFill>
                <a:schemeClr val="dk1"/>
              </a:solidFill>
            </a:endParaRPr>
          </a:p>
          <a:p>
            <a:pPr indent="0" lvl="0" marL="914400" rtl="0" algn="l">
              <a:lnSpc>
                <a:spcPct val="98181"/>
              </a:lnSpc>
              <a:spcBef>
                <a:spcPts val="500"/>
              </a:spcBef>
              <a:spcAft>
                <a:spcPts val="0"/>
              </a:spcAft>
              <a:buNone/>
            </a:pPr>
            <a:r>
              <a:t/>
            </a:r>
            <a:endParaRPr sz="2300">
              <a:solidFill>
                <a:schemeClr val="dk1"/>
              </a:solidFill>
            </a:endParaRPr>
          </a:p>
          <a:p>
            <a:pPr indent="-300037" lvl="0" marL="457200" rtl="0" algn="l">
              <a:lnSpc>
                <a:spcPct val="98181"/>
              </a:lnSpc>
              <a:spcBef>
                <a:spcPts val="1000"/>
              </a:spcBef>
              <a:spcAft>
                <a:spcPts val="0"/>
              </a:spcAft>
              <a:buSzPct val="64285"/>
              <a:buChar char="●"/>
            </a:pPr>
            <a:r>
              <a:rPr lang="en-GB" sz="2800">
                <a:solidFill>
                  <a:schemeClr val="dk1"/>
                </a:solidFill>
              </a:rPr>
              <a:t>4.</a:t>
            </a:r>
            <a:r>
              <a:rPr lang="en-GB" sz="3500">
                <a:solidFill>
                  <a:schemeClr val="dk1"/>
                </a:solidFill>
              </a:rPr>
              <a:t> Prove that there is a unique stable pairing. </a:t>
            </a:r>
            <a:endParaRPr sz="3500">
              <a:solidFill>
                <a:schemeClr val="dk1"/>
              </a:solidFill>
            </a:endParaRPr>
          </a:p>
          <a:p>
            <a:pPr indent="-331220" lvl="1" marL="914400" rtl="0" algn="l">
              <a:lnSpc>
                <a:spcPct val="98181"/>
              </a:lnSpc>
              <a:spcBef>
                <a:spcPts val="0"/>
              </a:spcBef>
              <a:spcAft>
                <a:spcPts val="0"/>
              </a:spcAft>
              <a:buSzPct val="100000"/>
              <a:buChar char="○"/>
            </a:pPr>
            <a:r>
              <a:rPr lang="en-GB" sz="2585">
                <a:solidFill>
                  <a:schemeClr val="dk1"/>
                </a:solidFill>
              </a:rPr>
              <a:t>In the previous parts, we saw that for each woman, given the pairs for the lower-ranked women, her pair would be determined uniquely. So there is only one stable pairing.</a:t>
            </a:r>
            <a:endParaRPr sz="2585">
              <a:solidFill>
                <a:schemeClr val="dk1"/>
              </a:solidFill>
            </a:endParaRPr>
          </a:p>
          <a:p>
            <a:pPr indent="-331220" lvl="1" marL="914400" rtl="0" algn="l">
              <a:lnSpc>
                <a:spcPct val="98181"/>
              </a:lnSpc>
              <a:spcBef>
                <a:spcPts val="0"/>
              </a:spcBef>
              <a:spcAft>
                <a:spcPts val="0"/>
              </a:spcAft>
              <a:buSzPct val="100000"/>
              <a:buChar char="○"/>
            </a:pPr>
            <a:r>
              <a:rPr lang="en-GB" sz="2585">
                <a:solidFill>
                  <a:schemeClr val="dk1"/>
                </a:solidFill>
              </a:rPr>
              <a:t>This can be stated and proved more rigorously using induction. </a:t>
            </a:r>
            <a:r>
              <a:rPr b="1" lang="en-GB" sz="2585">
                <a:solidFill>
                  <a:schemeClr val="dk1"/>
                </a:solidFill>
              </a:rPr>
              <a:t>Namely that there is a unique pairing for the first </a:t>
            </a:r>
            <a:r>
              <a:rPr b="1" i="1" lang="en-GB" sz="2585">
                <a:solidFill>
                  <a:schemeClr val="dk1"/>
                </a:solidFill>
              </a:rPr>
              <a:t>k </a:t>
            </a:r>
            <a:r>
              <a:rPr b="1" lang="en-GB" sz="2585">
                <a:solidFill>
                  <a:schemeClr val="dk1"/>
                </a:solidFill>
              </a:rPr>
              <a:t>women, assuming stability.</a:t>
            </a:r>
            <a:r>
              <a:rPr lang="en-GB" sz="2585">
                <a:solidFill>
                  <a:schemeClr val="dk1"/>
                </a:solidFill>
              </a:rPr>
              <a:t> An induction on </a:t>
            </a:r>
            <a:r>
              <a:rPr i="1" lang="en-GB" sz="2585">
                <a:solidFill>
                  <a:schemeClr val="dk1"/>
                </a:solidFill>
              </a:rPr>
              <a:t>k </a:t>
            </a:r>
            <a:r>
              <a:rPr lang="en-GB" sz="2585">
                <a:solidFill>
                  <a:schemeClr val="dk1"/>
                </a:solidFill>
              </a:rPr>
              <a:t>would prove this. </a:t>
            </a:r>
            <a:endParaRPr sz="258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Shortest Path</a:t>
            </a:r>
            <a:endParaRPr/>
          </a:p>
        </p:txBody>
      </p:sp>
      <p:sp>
        <p:nvSpPr>
          <p:cNvPr id="247" name="Google Shape;247;p45"/>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Nan Xu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Recap: Dijkstra’s Algorithm</a:t>
            </a:r>
            <a:endParaRPr/>
          </a:p>
        </p:txBody>
      </p:sp>
      <p:pic>
        <p:nvPicPr>
          <p:cNvPr id="253" name="Google Shape;253;p46"/>
          <p:cNvPicPr preferRelativeResize="0"/>
          <p:nvPr/>
        </p:nvPicPr>
        <p:blipFill>
          <a:blip r:embed="rId3">
            <a:alphaModFix/>
          </a:blip>
          <a:stretch>
            <a:fillRect/>
          </a:stretch>
        </p:blipFill>
        <p:spPr>
          <a:xfrm>
            <a:off x="4572000" y="-7"/>
            <a:ext cx="4572001" cy="1847088"/>
          </a:xfrm>
          <a:prstGeom prst="rect">
            <a:avLst/>
          </a:prstGeom>
          <a:noFill/>
          <a:ln>
            <a:noFill/>
          </a:ln>
        </p:spPr>
      </p:pic>
      <p:grpSp>
        <p:nvGrpSpPr>
          <p:cNvPr id="254" name="Google Shape;254;p46"/>
          <p:cNvGrpSpPr/>
          <p:nvPr/>
        </p:nvGrpSpPr>
        <p:grpSpPr>
          <a:xfrm>
            <a:off x="229775" y="1326675"/>
            <a:ext cx="4295375" cy="3483600"/>
            <a:chOff x="1175" y="31275"/>
            <a:chExt cx="4295375" cy="3483600"/>
          </a:xfrm>
        </p:grpSpPr>
        <p:sp>
          <p:nvSpPr>
            <p:cNvPr id="255" name="Google Shape;255;p46"/>
            <p:cNvSpPr/>
            <p:nvPr/>
          </p:nvSpPr>
          <p:spPr>
            <a:xfrm>
              <a:off x="404600" y="1015375"/>
              <a:ext cx="960300" cy="11418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6"/>
            <p:cNvSpPr/>
            <p:nvPr/>
          </p:nvSpPr>
          <p:spPr>
            <a:xfrm>
              <a:off x="595675" y="13444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a:t>
              </a:r>
              <a:endParaRPr b="1"/>
            </a:p>
          </p:txBody>
        </p:sp>
        <p:sp>
          <p:nvSpPr>
            <p:cNvPr id="257" name="Google Shape;257;p46"/>
            <p:cNvSpPr/>
            <p:nvPr/>
          </p:nvSpPr>
          <p:spPr>
            <a:xfrm>
              <a:off x="1891075" y="24112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v</a:t>
              </a:r>
              <a:endParaRPr b="1"/>
            </a:p>
          </p:txBody>
        </p:sp>
        <p:sp>
          <p:nvSpPr>
            <p:cNvPr id="258" name="Google Shape;258;p46"/>
            <p:cNvSpPr/>
            <p:nvPr/>
          </p:nvSpPr>
          <p:spPr>
            <a:xfrm>
              <a:off x="1891075" y="582475"/>
              <a:ext cx="392700" cy="382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u</a:t>
              </a:r>
              <a:endParaRPr b="1"/>
            </a:p>
          </p:txBody>
        </p:sp>
        <p:sp>
          <p:nvSpPr>
            <p:cNvPr id="259" name="Google Shape;259;p46"/>
            <p:cNvSpPr/>
            <p:nvPr/>
          </p:nvSpPr>
          <p:spPr>
            <a:xfrm>
              <a:off x="3262675" y="49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y</a:t>
              </a:r>
              <a:endParaRPr b="1"/>
            </a:p>
          </p:txBody>
        </p:sp>
        <p:sp>
          <p:nvSpPr>
            <p:cNvPr id="260" name="Google Shape;260;p46"/>
            <p:cNvSpPr/>
            <p:nvPr/>
          </p:nvSpPr>
          <p:spPr>
            <a:xfrm>
              <a:off x="3262675" y="1420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261" name="Google Shape;261;p46"/>
            <p:cNvSpPr/>
            <p:nvPr/>
          </p:nvSpPr>
          <p:spPr>
            <a:xfrm>
              <a:off x="3262675" y="2944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z</a:t>
              </a:r>
              <a:endParaRPr b="1"/>
            </a:p>
          </p:txBody>
        </p:sp>
        <p:cxnSp>
          <p:nvCxnSpPr>
            <p:cNvPr id="262" name="Google Shape;262;p46"/>
            <p:cNvCxnSpPr>
              <a:stCxn id="256" idx="7"/>
              <a:endCxn id="258" idx="3"/>
            </p:cNvCxnSpPr>
            <p:nvPr/>
          </p:nvCxnSpPr>
          <p:spPr>
            <a:xfrm flipH="1" rot="10800000">
              <a:off x="930865" y="908747"/>
              <a:ext cx="1017600" cy="491700"/>
            </a:xfrm>
            <a:prstGeom prst="straightConnector1">
              <a:avLst/>
            </a:prstGeom>
            <a:noFill/>
            <a:ln cap="flat" cmpd="sng" w="9525">
              <a:solidFill>
                <a:srgbClr val="FF0000"/>
              </a:solidFill>
              <a:prstDash val="solid"/>
              <a:round/>
              <a:headEnd len="med" w="med" type="none"/>
              <a:tailEnd len="med" w="med" type="triangle"/>
            </a:ln>
          </p:spPr>
        </p:cxnSp>
        <p:cxnSp>
          <p:nvCxnSpPr>
            <p:cNvPr id="263" name="Google Shape;263;p46"/>
            <p:cNvCxnSpPr>
              <a:stCxn id="256" idx="6"/>
              <a:endCxn id="260" idx="2"/>
            </p:cNvCxnSpPr>
            <p:nvPr/>
          </p:nvCxnSpPr>
          <p:spPr>
            <a:xfrm>
              <a:off x="988375" y="1535575"/>
              <a:ext cx="2274300" cy="76200"/>
            </a:xfrm>
            <a:prstGeom prst="straightConnector1">
              <a:avLst/>
            </a:prstGeom>
            <a:noFill/>
            <a:ln cap="flat" cmpd="sng" w="9525">
              <a:solidFill>
                <a:srgbClr val="000000"/>
              </a:solidFill>
              <a:prstDash val="solid"/>
              <a:round/>
              <a:headEnd len="med" w="med" type="none"/>
              <a:tailEnd len="med" w="med" type="triangle"/>
            </a:ln>
          </p:spPr>
        </p:cxnSp>
        <p:cxnSp>
          <p:nvCxnSpPr>
            <p:cNvPr id="264" name="Google Shape;264;p46"/>
            <p:cNvCxnSpPr>
              <a:stCxn id="256" idx="5"/>
              <a:endCxn id="257" idx="2"/>
            </p:cNvCxnSpPr>
            <p:nvPr/>
          </p:nvCxnSpPr>
          <p:spPr>
            <a:xfrm>
              <a:off x="930865" y="1670703"/>
              <a:ext cx="960300" cy="931800"/>
            </a:xfrm>
            <a:prstGeom prst="straightConnector1">
              <a:avLst/>
            </a:prstGeom>
            <a:noFill/>
            <a:ln cap="flat" cmpd="sng" w="9525">
              <a:solidFill>
                <a:srgbClr val="000000"/>
              </a:solidFill>
              <a:prstDash val="solid"/>
              <a:round/>
              <a:headEnd len="med" w="med" type="none"/>
              <a:tailEnd len="med" w="med" type="triangle"/>
            </a:ln>
          </p:spPr>
        </p:cxnSp>
        <p:cxnSp>
          <p:nvCxnSpPr>
            <p:cNvPr id="265" name="Google Shape;265;p46"/>
            <p:cNvCxnSpPr>
              <a:stCxn id="257" idx="6"/>
              <a:endCxn id="260" idx="3"/>
            </p:cNvCxnSpPr>
            <p:nvPr/>
          </p:nvCxnSpPr>
          <p:spPr>
            <a:xfrm flipH="1" rot="10800000">
              <a:off x="2283775" y="1746775"/>
              <a:ext cx="1036500" cy="855600"/>
            </a:xfrm>
            <a:prstGeom prst="straightConnector1">
              <a:avLst/>
            </a:prstGeom>
            <a:noFill/>
            <a:ln cap="flat" cmpd="sng" w="9525">
              <a:solidFill>
                <a:srgbClr val="000000"/>
              </a:solidFill>
              <a:prstDash val="solid"/>
              <a:round/>
              <a:headEnd len="med" w="med" type="none"/>
              <a:tailEnd len="med" w="med" type="triangle"/>
            </a:ln>
          </p:spPr>
        </p:cxnSp>
        <p:cxnSp>
          <p:nvCxnSpPr>
            <p:cNvPr id="266" name="Google Shape;266;p46"/>
            <p:cNvCxnSpPr>
              <a:stCxn id="257" idx="5"/>
              <a:endCxn id="261" idx="2"/>
            </p:cNvCxnSpPr>
            <p:nvPr/>
          </p:nvCxnSpPr>
          <p:spPr>
            <a:xfrm>
              <a:off x="2226265" y="2737503"/>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267" name="Google Shape;267;p46"/>
            <p:cNvCxnSpPr>
              <a:stCxn id="260" idx="4"/>
              <a:endCxn id="261" idx="0"/>
            </p:cNvCxnSpPr>
            <p:nvPr/>
          </p:nvCxnSpPr>
          <p:spPr>
            <a:xfrm>
              <a:off x="3459025" y="1802875"/>
              <a:ext cx="0" cy="1141800"/>
            </a:xfrm>
            <a:prstGeom prst="straightConnector1">
              <a:avLst/>
            </a:prstGeom>
            <a:noFill/>
            <a:ln cap="flat" cmpd="sng" w="9525">
              <a:solidFill>
                <a:srgbClr val="000000"/>
              </a:solidFill>
              <a:prstDash val="solid"/>
              <a:round/>
              <a:headEnd len="med" w="med" type="none"/>
              <a:tailEnd len="med" w="med" type="triangle"/>
            </a:ln>
          </p:spPr>
        </p:cxnSp>
        <p:cxnSp>
          <p:nvCxnSpPr>
            <p:cNvPr id="268" name="Google Shape;268;p46"/>
            <p:cNvCxnSpPr>
              <a:stCxn id="260" idx="0"/>
              <a:endCxn id="259" idx="4"/>
            </p:cNvCxnSpPr>
            <p:nvPr/>
          </p:nvCxnSpPr>
          <p:spPr>
            <a:xfrm rot="10800000">
              <a:off x="3459025" y="431275"/>
              <a:ext cx="0" cy="989400"/>
            </a:xfrm>
            <a:prstGeom prst="straightConnector1">
              <a:avLst/>
            </a:prstGeom>
            <a:noFill/>
            <a:ln cap="flat" cmpd="sng" w="9525">
              <a:solidFill>
                <a:srgbClr val="000000"/>
              </a:solidFill>
              <a:prstDash val="solid"/>
              <a:round/>
              <a:headEnd len="med" w="med" type="none"/>
              <a:tailEnd len="med" w="med" type="triangle"/>
            </a:ln>
          </p:spPr>
        </p:cxnSp>
        <p:cxnSp>
          <p:nvCxnSpPr>
            <p:cNvPr id="269" name="Google Shape;269;p46"/>
            <p:cNvCxnSpPr>
              <a:stCxn id="258" idx="7"/>
              <a:endCxn id="259" idx="2"/>
            </p:cNvCxnSpPr>
            <p:nvPr/>
          </p:nvCxnSpPr>
          <p:spPr>
            <a:xfrm flipH="1" rot="10800000">
              <a:off x="2226265" y="240047"/>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270" name="Google Shape;270;p46"/>
            <p:cNvCxnSpPr>
              <a:stCxn id="258" idx="5"/>
              <a:endCxn id="260" idx="1"/>
            </p:cNvCxnSpPr>
            <p:nvPr/>
          </p:nvCxnSpPr>
          <p:spPr>
            <a:xfrm>
              <a:off x="2226265" y="908703"/>
              <a:ext cx="1093800" cy="567900"/>
            </a:xfrm>
            <a:prstGeom prst="straightConnector1">
              <a:avLst/>
            </a:prstGeom>
            <a:noFill/>
            <a:ln cap="flat" cmpd="sng" w="9525">
              <a:solidFill>
                <a:srgbClr val="000000"/>
              </a:solidFill>
              <a:prstDash val="solid"/>
              <a:round/>
              <a:headEnd len="med" w="med" type="none"/>
              <a:tailEnd len="med" w="med" type="triangle"/>
            </a:ln>
          </p:spPr>
        </p:cxnSp>
        <p:sp>
          <p:nvSpPr>
            <p:cNvPr id="271" name="Google Shape;271;p46"/>
            <p:cNvSpPr txBox="1"/>
            <p:nvPr/>
          </p:nvSpPr>
          <p:spPr>
            <a:xfrm>
              <a:off x="1370650" y="1854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272" name="Google Shape;272;p46"/>
            <p:cNvSpPr txBox="1"/>
            <p:nvPr/>
          </p:nvSpPr>
          <p:spPr>
            <a:xfrm>
              <a:off x="1980250" y="1244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4</a:t>
              </a:r>
              <a:endParaRPr b="1"/>
            </a:p>
          </p:txBody>
        </p:sp>
        <p:sp>
          <p:nvSpPr>
            <p:cNvPr id="273" name="Google Shape;273;p46"/>
            <p:cNvSpPr txBox="1"/>
            <p:nvPr/>
          </p:nvSpPr>
          <p:spPr>
            <a:xfrm>
              <a:off x="1218250" y="7872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274" name="Google Shape;274;p46"/>
            <p:cNvSpPr txBox="1"/>
            <p:nvPr/>
          </p:nvSpPr>
          <p:spPr>
            <a:xfrm>
              <a:off x="2361250" y="101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3</a:t>
              </a:r>
              <a:endParaRPr b="1"/>
            </a:p>
          </p:txBody>
        </p:sp>
        <p:sp>
          <p:nvSpPr>
            <p:cNvPr id="275" name="Google Shape;275;p46"/>
            <p:cNvSpPr txBox="1"/>
            <p:nvPr/>
          </p:nvSpPr>
          <p:spPr>
            <a:xfrm>
              <a:off x="2666050" y="863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276" name="Google Shape;276;p46"/>
            <p:cNvSpPr txBox="1"/>
            <p:nvPr/>
          </p:nvSpPr>
          <p:spPr>
            <a:xfrm>
              <a:off x="3428050" y="634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277" name="Google Shape;277;p46"/>
            <p:cNvSpPr txBox="1"/>
            <p:nvPr/>
          </p:nvSpPr>
          <p:spPr>
            <a:xfrm>
              <a:off x="3428050" y="2082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278" name="Google Shape;278;p46"/>
            <p:cNvSpPr txBox="1"/>
            <p:nvPr/>
          </p:nvSpPr>
          <p:spPr>
            <a:xfrm>
              <a:off x="2513650" y="1777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279" name="Google Shape;279;p46"/>
            <p:cNvSpPr txBox="1"/>
            <p:nvPr/>
          </p:nvSpPr>
          <p:spPr>
            <a:xfrm>
              <a:off x="2589850" y="2997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3</a:t>
              </a:r>
              <a:endParaRPr b="1"/>
            </a:p>
          </p:txBody>
        </p:sp>
        <p:sp>
          <p:nvSpPr>
            <p:cNvPr id="280" name="Google Shape;280;p46"/>
            <p:cNvSpPr txBox="1"/>
            <p:nvPr/>
          </p:nvSpPr>
          <p:spPr>
            <a:xfrm>
              <a:off x="1175" y="1938975"/>
              <a:ext cx="131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Set S: </a:t>
              </a:r>
              <a:endParaRPr/>
            </a:p>
            <a:p>
              <a:pPr indent="0" lvl="0" marL="0" rtl="0" algn="l">
                <a:spcBef>
                  <a:spcPts val="0"/>
                </a:spcBef>
                <a:spcAft>
                  <a:spcPts val="0"/>
                </a:spcAft>
                <a:buNone/>
              </a:pPr>
              <a:r>
                <a:rPr lang="en-GB"/>
                <a:t>Nodes already explored</a:t>
              </a:r>
              <a:endParaRPr/>
            </a:p>
          </p:txBody>
        </p:sp>
        <p:sp>
          <p:nvSpPr>
            <p:cNvPr id="281" name="Google Shape;281;p46"/>
            <p:cNvSpPr txBox="1"/>
            <p:nvPr/>
          </p:nvSpPr>
          <p:spPr>
            <a:xfrm>
              <a:off x="1265975" y="3821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u="sng">
                  <a:solidFill>
                    <a:srgbClr val="FF0000"/>
                  </a:solidFill>
                </a:rPr>
                <a:t>s-&gt;u=1</a:t>
              </a:r>
              <a:endParaRPr u="sng">
                <a:solidFill>
                  <a:srgbClr val="FF0000"/>
                </a:solidFill>
              </a:endParaRPr>
            </a:p>
          </p:txBody>
        </p:sp>
        <p:sp>
          <p:nvSpPr>
            <p:cNvPr id="282" name="Google Shape;282;p46"/>
            <p:cNvSpPr txBox="1"/>
            <p:nvPr/>
          </p:nvSpPr>
          <p:spPr>
            <a:xfrm>
              <a:off x="2408975" y="12203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0000"/>
                  </a:solidFill>
                </a:rPr>
                <a:t>s-&gt;x=4</a:t>
              </a:r>
              <a:endParaRPr>
                <a:solidFill>
                  <a:srgbClr val="FF0000"/>
                </a:solidFill>
              </a:endParaRPr>
            </a:p>
          </p:txBody>
        </p:sp>
        <p:sp>
          <p:nvSpPr>
            <p:cNvPr id="283" name="Google Shape;283;p46"/>
            <p:cNvSpPr txBox="1"/>
            <p:nvPr/>
          </p:nvSpPr>
          <p:spPr>
            <a:xfrm>
              <a:off x="1570775" y="27443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0000"/>
                  </a:solidFill>
                </a:rPr>
                <a:t>s-&gt;v=2</a:t>
              </a:r>
              <a:endParaRPr>
                <a:solidFill>
                  <a:srgbClr val="FF0000"/>
                </a:solidFill>
              </a:endParaRPr>
            </a:p>
          </p:txBody>
        </p:sp>
        <p:sp>
          <p:nvSpPr>
            <p:cNvPr id="284" name="Google Shape;284;p46"/>
            <p:cNvSpPr txBox="1"/>
            <p:nvPr/>
          </p:nvSpPr>
          <p:spPr>
            <a:xfrm>
              <a:off x="431475" y="9854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rPr>
                <a:t>d(s)=0</a:t>
              </a:r>
              <a:endParaRPr>
                <a:solidFill>
                  <a:srgbClr val="0000FF"/>
                </a:solidFill>
              </a:endParaRPr>
            </a:p>
          </p:txBody>
        </p:sp>
        <p:sp>
          <p:nvSpPr>
            <p:cNvPr id="285" name="Google Shape;285;p46"/>
            <p:cNvSpPr/>
            <p:nvPr/>
          </p:nvSpPr>
          <p:spPr>
            <a:xfrm>
              <a:off x="52150" y="31275"/>
              <a:ext cx="4244400" cy="348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6"/>
            <p:cNvSpPr txBox="1"/>
            <p:nvPr/>
          </p:nvSpPr>
          <p:spPr>
            <a:xfrm>
              <a:off x="135575" y="135575"/>
              <a:ext cx="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Step 1</a:t>
              </a:r>
              <a:endParaRPr b="1">
                <a:latin typeface="Lato"/>
                <a:ea typeface="Lato"/>
                <a:cs typeface="Lato"/>
                <a:sym typeface="La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Recap of Dijkstra’s Algorithm</a:t>
            </a:r>
            <a:endParaRPr/>
          </a:p>
        </p:txBody>
      </p:sp>
      <p:pic>
        <p:nvPicPr>
          <p:cNvPr id="292" name="Google Shape;292;p47"/>
          <p:cNvPicPr preferRelativeResize="0"/>
          <p:nvPr/>
        </p:nvPicPr>
        <p:blipFill>
          <a:blip r:embed="rId3">
            <a:alphaModFix/>
          </a:blip>
          <a:stretch>
            <a:fillRect/>
          </a:stretch>
        </p:blipFill>
        <p:spPr>
          <a:xfrm>
            <a:off x="4572000" y="-7"/>
            <a:ext cx="4572001" cy="1847088"/>
          </a:xfrm>
          <a:prstGeom prst="rect">
            <a:avLst/>
          </a:prstGeom>
          <a:noFill/>
          <a:ln>
            <a:noFill/>
          </a:ln>
        </p:spPr>
      </p:pic>
      <p:grpSp>
        <p:nvGrpSpPr>
          <p:cNvPr id="293" name="Google Shape;293;p47"/>
          <p:cNvGrpSpPr/>
          <p:nvPr/>
        </p:nvGrpSpPr>
        <p:grpSpPr>
          <a:xfrm>
            <a:off x="77375" y="1152650"/>
            <a:ext cx="4595600" cy="3581425"/>
            <a:chOff x="4496975" y="-66550"/>
            <a:chExt cx="4595600" cy="3581425"/>
          </a:xfrm>
        </p:grpSpPr>
        <p:sp>
          <p:nvSpPr>
            <p:cNvPr id="294" name="Google Shape;294;p47"/>
            <p:cNvSpPr/>
            <p:nvPr/>
          </p:nvSpPr>
          <p:spPr>
            <a:xfrm>
              <a:off x="4658625" y="148625"/>
              <a:ext cx="2350800" cy="20085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7"/>
            <p:cNvSpPr/>
            <p:nvPr/>
          </p:nvSpPr>
          <p:spPr>
            <a:xfrm>
              <a:off x="5091475" y="13444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a:t>
              </a:r>
              <a:endParaRPr b="1"/>
            </a:p>
          </p:txBody>
        </p:sp>
        <p:sp>
          <p:nvSpPr>
            <p:cNvPr id="296" name="Google Shape;296;p47"/>
            <p:cNvSpPr/>
            <p:nvPr/>
          </p:nvSpPr>
          <p:spPr>
            <a:xfrm>
              <a:off x="6386875" y="2411275"/>
              <a:ext cx="392700" cy="382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v</a:t>
              </a:r>
              <a:endParaRPr b="1"/>
            </a:p>
          </p:txBody>
        </p:sp>
        <p:sp>
          <p:nvSpPr>
            <p:cNvPr id="297" name="Google Shape;297;p47"/>
            <p:cNvSpPr/>
            <p:nvPr/>
          </p:nvSpPr>
          <p:spPr>
            <a:xfrm>
              <a:off x="6386875" y="5824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u</a:t>
              </a:r>
              <a:endParaRPr b="1"/>
            </a:p>
          </p:txBody>
        </p:sp>
        <p:sp>
          <p:nvSpPr>
            <p:cNvPr id="298" name="Google Shape;298;p47"/>
            <p:cNvSpPr/>
            <p:nvPr/>
          </p:nvSpPr>
          <p:spPr>
            <a:xfrm>
              <a:off x="7758475" y="49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y</a:t>
              </a:r>
              <a:endParaRPr b="1"/>
            </a:p>
          </p:txBody>
        </p:sp>
        <p:sp>
          <p:nvSpPr>
            <p:cNvPr id="299" name="Google Shape;299;p47"/>
            <p:cNvSpPr/>
            <p:nvPr/>
          </p:nvSpPr>
          <p:spPr>
            <a:xfrm>
              <a:off x="7758475" y="1420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300" name="Google Shape;300;p47"/>
            <p:cNvSpPr/>
            <p:nvPr/>
          </p:nvSpPr>
          <p:spPr>
            <a:xfrm>
              <a:off x="7758475" y="2944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z</a:t>
              </a:r>
              <a:endParaRPr b="1"/>
            </a:p>
          </p:txBody>
        </p:sp>
        <p:cxnSp>
          <p:nvCxnSpPr>
            <p:cNvPr id="301" name="Google Shape;301;p47"/>
            <p:cNvCxnSpPr>
              <a:stCxn id="295" idx="7"/>
              <a:endCxn id="297" idx="3"/>
            </p:cNvCxnSpPr>
            <p:nvPr/>
          </p:nvCxnSpPr>
          <p:spPr>
            <a:xfrm flipH="1" rot="10800000">
              <a:off x="5426665" y="908747"/>
              <a:ext cx="1017600" cy="491700"/>
            </a:xfrm>
            <a:prstGeom prst="straightConnector1">
              <a:avLst/>
            </a:prstGeom>
            <a:noFill/>
            <a:ln cap="flat" cmpd="sng" w="9525">
              <a:solidFill>
                <a:srgbClr val="000000"/>
              </a:solidFill>
              <a:prstDash val="solid"/>
              <a:round/>
              <a:headEnd len="med" w="med" type="none"/>
              <a:tailEnd len="med" w="med" type="triangle"/>
            </a:ln>
          </p:spPr>
        </p:cxnSp>
        <p:cxnSp>
          <p:nvCxnSpPr>
            <p:cNvPr id="302" name="Google Shape;302;p47"/>
            <p:cNvCxnSpPr>
              <a:stCxn id="295" idx="6"/>
              <a:endCxn id="299" idx="2"/>
            </p:cNvCxnSpPr>
            <p:nvPr/>
          </p:nvCxnSpPr>
          <p:spPr>
            <a:xfrm>
              <a:off x="5484175" y="1535575"/>
              <a:ext cx="2274300" cy="76200"/>
            </a:xfrm>
            <a:prstGeom prst="straightConnector1">
              <a:avLst/>
            </a:prstGeom>
            <a:noFill/>
            <a:ln cap="flat" cmpd="sng" w="9525">
              <a:solidFill>
                <a:srgbClr val="000000"/>
              </a:solidFill>
              <a:prstDash val="solid"/>
              <a:round/>
              <a:headEnd len="med" w="med" type="none"/>
              <a:tailEnd len="med" w="med" type="triangle"/>
            </a:ln>
          </p:spPr>
        </p:cxnSp>
        <p:cxnSp>
          <p:nvCxnSpPr>
            <p:cNvPr id="303" name="Google Shape;303;p47"/>
            <p:cNvCxnSpPr>
              <a:stCxn id="295" idx="5"/>
              <a:endCxn id="296" idx="2"/>
            </p:cNvCxnSpPr>
            <p:nvPr/>
          </p:nvCxnSpPr>
          <p:spPr>
            <a:xfrm>
              <a:off x="5426665" y="1670703"/>
              <a:ext cx="960300" cy="931800"/>
            </a:xfrm>
            <a:prstGeom prst="straightConnector1">
              <a:avLst/>
            </a:prstGeom>
            <a:noFill/>
            <a:ln cap="flat" cmpd="sng" w="9525">
              <a:solidFill>
                <a:srgbClr val="FF0000"/>
              </a:solidFill>
              <a:prstDash val="solid"/>
              <a:round/>
              <a:headEnd len="med" w="med" type="none"/>
              <a:tailEnd len="med" w="med" type="triangle"/>
            </a:ln>
          </p:spPr>
        </p:cxnSp>
        <p:cxnSp>
          <p:nvCxnSpPr>
            <p:cNvPr id="304" name="Google Shape;304;p47"/>
            <p:cNvCxnSpPr>
              <a:stCxn id="296" idx="6"/>
              <a:endCxn id="299" idx="3"/>
            </p:cNvCxnSpPr>
            <p:nvPr/>
          </p:nvCxnSpPr>
          <p:spPr>
            <a:xfrm flipH="1" rot="10800000">
              <a:off x="6779575" y="1746775"/>
              <a:ext cx="1036500" cy="855600"/>
            </a:xfrm>
            <a:prstGeom prst="straightConnector1">
              <a:avLst/>
            </a:prstGeom>
            <a:noFill/>
            <a:ln cap="flat" cmpd="sng" w="9525">
              <a:solidFill>
                <a:srgbClr val="000000"/>
              </a:solidFill>
              <a:prstDash val="solid"/>
              <a:round/>
              <a:headEnd len="med" w="med" type="none"/>
              <a:tailEnd len="med" w="med" type="triangle"/>
            </a:ln>
          </p:spPr>
        </p:cxnSp>
        <p:cxnSp>
          <p:nvCxnSpPr>
            <p:cNvPr id="305" name="Google Shape;305;p47"/>
            <p:cNvCxnSpPr>
              <a:stCxn id="296" idx="5"/>
              <a:endCxn id="300" idx="2"/>
            </p:cNvCxnSpPr>
            <p:nvPr/>
          </p:nvCxnSpPr>
          <p:spPr>
            <a:xfrm>
              <a:off x="6722065" y="2737503"/>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306" name="Google Shape;306;p47"/>
            <p:cNvCxnSpPr>
              <a:stCxn id="299" idx="4"/>
              <a:endCxn id="300" idx="0"/>
            </p:cNvCxnSpPr>
            <p:nvPr/>
          </p:nvCxnSpPr>
          <p:spPr>
            <a:xfrm>
              <a:off x="7954825" y="1802875"/>
              <a:ext cx="0" cy="1141800"/>
            </a:xfrm>
            <a:prstGeom prst="straightConnector1">
              <a:avLst/>
            </a:prstGeom>
            <a:noFill/>
            <a:ln cap="flat" cmpd="sng" w="9525">
              <a:solidFill>
                <a:srgbClr val="000000"/>
              </a:solidFill>
              <a:prstDash val="solid"/>
              <a:round/>
              <a:headEnd len="med" w="med" type="none"/>
              <a:tailEnd len="med" w="med" type="triangle"/>
            </a:ln>
          </p:spPr>
        </p:cxnSp>
        <p:cxnSp>
          <p:nvCxnSpPr>
            <p:cNvPr id="307" name="Google Shape;307;p47"/>
            <p:cNvCxnSpPr>
              <a:stCxn id="299" idx="0"/>
              <a:endCxn id="298" idx="4"/>
            </p:cNvCxnSpPr>
            <p:nvPr/>
          </p:nvCxnSpPr>
          <p:spPr>
            <a:xfrm rot="10800000">
              <a:off x="7954825" y="431275"/>
              <a:ext cx="0" cy="989400"/>
            </a:xfrm>
            <a:prstGeom prst="straightConnector1">
              <a:avLst/>
            </a:prstGeom>
            <a:noFill/>
            <a:ln cap="flat" cmpd="sng" w="9525">
              <a:solidFill>
                <a:srgbClr val="000000"/>
              </a:solidFill>
              <a:prstDash val="solid"/>
              <a:round/>
              <a:headEnd len="med" w="med" type="none"/>
              <a:tailEnd len="med" w="med" type="triangle"/>
            </a:ln>
          </p:spPr>
        </p:cxnSp>
        <p:cxnSp>
          <p:nvCxnSpPr>
            <p:cNvPr id="308" name="Google Shape;308;p47"/>
            <p:cNvCxnSpPr>
              <a:stCxn id="297" idx="7"/>
              <a:endCxn id="298" idx="2"/>
            </p:cNvCxnSpPr>
            <p:nvPr/>
          </p:nvCxnSpPr>
          <p:spPr>
            <a:xfrm flipH="1" rot="10800000">
              <a:off x="6722065" y="240047"/>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309" name="Google Shape;309;p47"/>
            <p:cNvCxnSpPr>
              <a:stCxn id="297" idx="5"/>
              <a:endCxn id="299" idx="1"/>
            </p:cNvCxnSpPr>
            <p:nvPr/>
          </p:nvCxnSpPr>
          <p:spPr>
            <a:xfrm>
              <a:off x="6722065" y="908703"/>
              <a:ext cx="1093800" cy="567900"/>
            </a:xfrm>
            <a:prstGeom prst="straightConnector1">
              <a:avLst/>
            </a:prstGeom>
            <a:noFill/>
            <a:ln cap="flat" cmpd="sng" w="9525">
              <a:solidFill>
                <a:srgbClr val="000000"/>
              </a:solidFill>
              <a:prstDash val="solid"/>
              <a:round/>
              <a:headEnd len="med" w="med" type="none"/>
              <a:tailEnd len="med" w="med" type="triangle"/>
            </a:ln>
          </p:spPr>
        </p:cxnSp>
        <p:sp>
          <p:nvSpPr>
            <p:cNvPr id="310" name="Google Shape;310;p47"/>
            <p:cNvSpPr txBox="1"/>
            <p:nvPr/>
          </p:nvSpPr>
          <p:spPr>
            <a:xfrm>
              <a:off x="5866450" y="1854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311" name="Google Shape;311;p47"/>
            <p:cNvSpPr txBox="1"/>
            <p:nvPr/>
          </p:nvSpPr>
          <p:spPr>
            <a:xfrm>
              <a:off x="6476050" y="1244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4</a:t>
              </a:r>
              <a:endParaRPr b="1"/>
            </a:p>
          </p:txBody>
        </p:sp>
        <p:sp>
          <p:nvSpPr>
            <p:cNvPr id="312" name="Google Shape;312;p47"/>
            <p:cNvSpPr txBox="1"/>
            <p:nvPr/>
          </p:nvSpPr>
          <p:spPr>
            <a:xfrm>
              <a:off x="5714050" y="7872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313" name="Google Shape;313;p47"/>
            <p:cNvSpPr txBox="1"/>
            <p:nvPr/>
          </p:nvSpPr>
          <p:spPr>
            <a:xfrm>
              <a:off x="6857050" y="101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3</a:t>
              </a:r>
              <a:endParaRPr b="1"/>
            </a:p>
          </p:txBody>
        </p:sp>
        <p:sp>
          <p:nvSpPr>
            <p:cNvPr id="314" name="Google Shape;314;p47"/>
            <p:cNvSpPr txBox="1"/>
            <p:nvPr/>
          </p:nvSpPr>
          <p:spPr>
            <a:xfrm>
              <a:off x="7161850" y="863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315" name="Google Shape;315;p47"/>
            <p:cNvSpPr txBox="1"/>
            <p:nvPr/>
          </p:nvSpPr>
          <p:spPr>
            <a:xfrm>
              <a:off x="7923850" y="634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316" name="Google Shape;316;p47"/>
            <p:cNvSpPr txBox="1"/>
            <p:nvPr/>
          </p:nvSpPr>
          <p:spPr>
            <a:xfrm>
              <a:off x="7923850" y="2082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317" name="Google Shape;317;p47"/>
            <p:cNvSpPr txBox="1"/>
            <p:nvPr/>
          </p:nvSpPr>
          <p:spPr>
            <a:xfrm>
              <a:off x="7009450" y="1777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318" name="Google Shape;318;p47"/>
            <p:cNvSpPr txBox="1"/>
            <p:nvPr/>
          </p:nvSpPr>
          <p:spPr>
            <a:xfrm>
              <a:off x="7085650" y="2997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3</a:t>
              </a:r>
              <a:endParaRPr b="1"/>
            </a:p>
          </p:txBody>
        </p:sp>
        <p:sp>
          <p:nvSpPr>
            <p:cNvPr id="319" name="Google Shape;319;p47"/>
            <p:cNvSpPr txBox="1"/>
            <p:nvPr/>
          </p:nvSpPr>
          <p:spPr>
            <a:xfrm>
              <a:off x="4496975" y="1938975"/>
              <a:ext cx="131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Set S: </a:t>
              </a:r>
              <a:endParaRPr/>
            </a:p>
            <a:p>
              <a:pPr indent="0" lvl="0" marL="0" rtl="0" algn="l">
                <a:spcBef>
                  <a:spcPts val="0"/>
                </a:spcBef>
                <a:spcAft>
                  <a:spcPts val="0"/>
                </a:spcAft>
                <a:buNone/>
              </a:pPr>
              <a:r>
                <a:rPr lang="en-GB"/>
                <a:t>Nodes already explored</a:t>
              </a:r>
              <a:endParaRPr/>
            </a:p>
          </p:txBody>
        </p:sp>
        <p:sp>
          <p:nvSpPr>
            <p:cNvPr id="320" name="Google Shape;320;p47"/>
            <p:cNvSpPr txBox="1"/>
            <p:nvPr/>
          </p:nvSpPr>
          <p:spPr>
            <a:xfrm>
              <a:off x="6066575" y="27443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u="sng">
                  <a:solidFill>
                    <a:srgbClr val="FF0000"/>
                  </a:solidFill>
                </a:rPr>
                <a:t>s-&gt;v=2</a:t>
              </a:r>
              <a:endParaRPr u="sng">
                <a:solidFill>
                  <a:srgbClr val="FF0000"/>
                </a:solidFill>
              </a:endParaRPr>
            </a:p>
          </p:txBody>
        </p:sp>
        <p:sp>
          <p:nvSpPr>
            <p:cNvPr id="321" name="Google Shape;321;p47"/>
            <p:cNvSpPr txBox="1"/>
            <p:nvPr/>
          </p:nvSpPr>
          <p:spPr>
            <a:xfrm>
              <a:off x="4658613" y="10307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rPr>
                <a:t>d(s)=0</a:t>
              </a:r>
              <a:endParaRPr>
                <a:solidFill>
                  <a:srgbClr val="0000FF"/>
                </a:solidFill>
              </a:endParaRPr>
            </a:p>
          </p:txBody>
        </p:sp>
        <p:sp>
          <p:nvSpPr>
            <p:cNvPr id="322" name="Google Shape;322;p47"/>
            <p:cNvSpPr txBox="1"/>
            <p:nvPr/>
          </p:nvSpPr>
          <p:spPr>
            <a:xfrm>
              <a:off x="5877813" y="4211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rPr>
                <a:t>d(u)=1</a:t>
              </a:r>
              <a:endParaRPr>
                <a:solidFill>
                  <a:srgbClr val="0000FF"/>
                </a:solidFill>
              </a:endParaRPr>
            </a:p>
          </p:txBody>
        </p:sp>
        <p:sp>
          <p:nvSpPr>
            <p:cNvPr id="323" name="Google Shape;323;p47"/>
            <p:cNvSpPr txBox="1"/>
            <p:nvPr/>
          </p:nvSpPr>
          <p:spPr>
            <a:xfrm>
              <a:off x="6767950" y="-66550"/>
              <a:ext cx="103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0000"/>
                  </a:solidFill>
                </a:rPr>
                <a:t>s-&gt;u-&gt;y=4</a:t>
              </a:r>
              <a:endParaRPr>
                <a:solidFill>
                  <a:srgbClr val="FF0000"/>
                </a:solidFill>
              </a:endParaRPr>
            </a:p>
          </p:txBody>
        </p:sp>
        <p:sp>
          <p:nvSpPr>
            <p:cNvPr id="324" name="Google Shape;324;p47"/>
            <p:cNvSpPr txBox="1"/>
            <p:nvPr/>
          </p:nvSpPr>
          <p:spPr>
            <a:xfrm>
              <a:off x="7998775" y="1076450"/>
              <a:ext cx="10938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0000"/>
                  </a:solidFill>
                </a:rPr>
                <a:t>s-&gt;u-&gt;x=2</a:t>
              </a:r>
              <a:endParaRPr>
                <a:solidFill>
                  <a:srgbClr val="FF0000"/>
                </a:solidFill>
              </a:endParaRPr>
            </a:p>
            <a:p>
              <a:pPr indent="0" lvl="0" marL="0" rtl="0" algn="l">
                <a:spcBef>
                  <a:spcPts val="0"/>
                </a:spcBef>
                <a:spcAft>
                  <a:spcPts val="0"/>
                </a:spcAft>
                <a:buNone/>
              </a:pPr>
              <a:r>
                <a:rPr lang="en-GB">
                  <a:solidFill>
                    <a:srgbClr val="FF0000"/>
                  </a:solidFill>
                </a:rPr>
                <a:t>s-&gt;x=4</a:t>
              </a:r>
              <a:endParaRPr>
                <a:solidFill>
                  <a:srgbClr val="FF0000"/>
                </a:solidFill>
              </a:endParaRPr>
            </a:p>
          </p:txBody>
        </p:sp>
        <p:sp>
          <p:nvSpPr>
            <p:cNvPr id="325" name="Google Shape;325;p47"/>
            <p:cNvSpPr/>
            <p:nvPr/>
          </p:nvSpPr>
          <p:spPr>
            <a:xfrm>
              <a:off x="4505400" y="31275"/>
              <a:ext cx="4515600" cy="348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7"/>
            <p:cNvSpPr txBox="1"/>
            <p:nvPr/>
          </p:nvSpPr>
          <p:spPr>
            <a:xfrm>
              <a:off x="4555175" y="59375"/>
              <a:ext cx="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Step 2</a:t>
              </a:r>
              <a:endParaRPr b="1">
                <a:latin typeface="Lato"/>
                <a:ea typeface="Lato"/>
                <a:cs typeface="Lato"/>
                <a:sym typeface="Lato"/>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Recap of Dijkstra’s Algorithm</a:t>
            </a:r>
            <a:endParaRPr/>
          </a:p>
        </p:txBody>
      </p:sp>
      <p:pic>
        <p:nvPicPr>
          <p:cNvPr id="332" name="Google Shape;332;p48"/>
          <p:cNvPicPr preferRelativeResize="0"/>
          <p:nvPr/>
        </p:nvPicPr>
        <p:blipFill>
          <a:blip r:embed="rId3">
            <a:alphaModFix/>
          </a:blip>
          <a:stretch>
            <a:fillRect/>
          </a:stretch>
        </p:blipFill>
        <p:spPr>
          <a:xfrm>
            <a:off x="4572000" y="-7"/>
            <a:ext cx="4572001" cy="1847088"/>
          </a:xfrm>
          <a:prstGeom prst="rect">
            <a:avLst/>
          </a:prstGeom>
          <a:noFill/>
          <a:ln>
            <a:noFill/>
          </a:ln>
        </p:spPr>
      </p:pic>
      <p:grpSp>
        <p:nvGrpSpPr>
          <p:cNvPr id="333" name="Google Shape;333;p48"/>
          <p:cNvGrpSpPr/>
          <p:nvPr/>
        </p:nvGrpSpPr>
        <p:grpSpPr>
          <a:xfrm>
            <a:off x="1175" y="1126175"/>
            <a:ext cx="4824200" cy="3531700"/>
            <a:chOff x="1175" y="3564575"/>
            <a:chExt cx="4824200" cy="3531700"/>
          </a:xfrm>
        </p:grpSpPr>
        <p:sp>
          <p:nvSpPr>
            <p:cNvPr id="334" name="Google Shape;334;p48"/>
            <p:cNvSpPr/>
            <p:nvPr/>
          </p:nvSpPr>
          <p:spPr>
            <a:xfrm>
              <a:off x="52150" y="3612675"/>
              <a:ext cx="4593300" cy="348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8"/>
            <p:cNvSpPr/>
            <p:nvPr/>
          </p:nvSpPr>
          <p:spPr>
            <a:xfrm>
              <a:off x="162825" y="3806225"/>
              <a:ext cx="2959200" cy="29961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8"/>
            <p:cNvSpPr/>
            <p:nvPr/>
          </p:nvSpPr>
          <p:spPr>
            <a:xfrm>
              <a:off x="595675" y="5002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a:t>
              </a:r>
              <a:endParaRPr b="1"/>
            </a:p>
          </p:txBody>
        </p:sp>
        <p:sp>
          <p:nvSpPr>
            <p:cNvPr id="337" name="Google Shape;337;p48"/>
            <p:cNvSpPr/>
            <p:nvPr/>
          </p:nvSpPr>
          <p:spPr>
            <a:xfrm>
              <a:off x="1891075" y="60688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v</a:t>
              </a:r>
              <a:endParaRPr b="1"/>
            </a:p>
          </p:txBody>
        </p:sp>
        <p:sp>
          <p:nvSpPr>
            <p:cNvPr id="338" name="Google Shape;338;p48"/>
            <p:cNvSpPr/>
            <p:nvPr/>
          </p:nvSpPr>
          <p:spPr>
            <a:xfrm>
              <a:off x="1891075" y="4240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u</a:t>
              </a:r>
              <a:endParaRPr b="1"/>
            </a:p>
          </p:txBody>
        </p:sp>
        <p:sp>
          <p:nvSpPr>
            <p:cNvPr id="339" name="Google Shape;339;p48"/>
            <p:cNvSpPr/>
            <p:nvPr/>
          </p:nvSpPr>
          <p:spPr>
            <a:xfrm>
              <a:off x="3262675" y="3706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y</a:t>
              </a:r>
              <a:endParaRPr b="1"/>
            </a:p>
          </p:txBody>
        </p:sp>
        <p:sp>
          <p:nvSpPr>
            <p:cNvPr id="340" name="Google Shape;340;p48"/>
            <p:cNvSpPr/>
            <p:nvPr/>
          </p:nvSpPr>
          <p:spPr>
            <a:xfrm>
              <a:off x="3262675" y="5078275"/>
              <a:ext cx="392700" cy="382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341" name="Google Shape;341;p48"/>
            <p:cNvSpPr/>
            <p:nvPr/>
          </p:nvSpPr>
          <p:spPr>
            <a:xfrm>
              <a:off x="3262675" y="66022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z</a:t>
              </a:r>
              <a:endParaRPr b="1"/>
            </a:p>
          </p:txBody>
        </p:sp>
        <p:cxnSp>
          <p:nvCxnSpPr>
            <p:cNvPr id="342" name="Google Shape;342;p48"/>
            <p:cNvCxnSpPr>
              <a:stCxn id="336" idx="7"/>
              <a:endCxn id="338" idx="3"/>
            </p:cNvCxnSpPr>
            <p:nvPr/>
          </p:nvCxnSpPr>
          <p:spPr>
            <a:xfrm flipH="1" rot="10800000">
              <a:off x="930865" y="4566347"/>
              <a:ext cx="1017600" cy="491700"/>
            </a:xfrm>
            <a:prstGeom prst="straightConnector1">
              <a:avLst/>
            </a:prstGeom>
            <a:noFill/>
            <a:ln cap="flat" cmpd="sng" w="9525">
              <a:solidFill>
                <a:srgbClr val="FF0000"/>
              </a:solidFill>
              <a:prstDash val="solid"/>
              <a:round/>
              <a:headEnd len="med" w="med" type="none"/>
              <a:tailEnd len="med" w="med" type="triangle"/>
            </a:ln>
          </p:spPr>
        </p:cxnSp>
        <p:cxnSp>
          <p:nvCxnSpPr>
            <p:cNvPr id="343" name="Google Shape;343;p48"/>
            <p:cNvCxnSpPr>
              <a:stCxn id="336" idx="6"/>
              <a:endCxn id="340" idx="2"/>
            </p:cNvCxnSpPr>
            <p:nvPr/>
          </p:nvCxnSpPr>
          <p:spPr>
            <a:xfrm>
              <a:off x="988375" y="5193175"/>
              <a:ext cx="2274300" cy="76200"/>
            </a:xfrm>
            <a:prstGeom prst="straightConnector1">
              <a:avLst/>
            </a:prstGeom>
            <a:noFill/>
            <a:ln cap="flat" cmpd="sng" w="9525">
              <a:solidFill>
                <a:srgbClr val="000000"/>
              </a:solidFill>
              <a:prstDash val="solid"/>
              <a:round/>
              <a:headEnd len="med" w="med" type="none"/>
              <a:tailEnd len="med" w="med" type="triangle"/>
            </a:ln>
          </p:spPr>
        </p:cxnSp>
        <p:cxnSp>
          <p:nvCxnSpPr>
            <p:cNvPr id="344" name="Google Shape;344;p48"/>
            <p:cNvCxnSpPr>
              <a:stCxn id="336" idx="5"/>
              <a:endCxn id="337" idx="2"/>
            </p:cNvCxnSpPr>
            <p:nvPr/>
          </p:nvCxnSpPr>
          <p:spPr>
            <a:xfrm>
              <a:off x="930865" y="5328303"/>
              <a:ext cx="960300" cy="931800"/>
            </a:xfrm>
            <a:prstGeom prst="straightConnector1">
              <a:avLst/>
            </a:prstGeom>
            <a:noFill/>
            <a:ln cap="flat" cmpd="sng" w="9525">
              <a:solidFill>
                <a:srgbClr val="000000"/>
              </a:solidFill>
              <a:prstDash val="solid"/>
              <a:round/>
              <a:headEnd len="med" w="med" type="none"/>
              <a:tailEnd len="med" w="med" type="triangle"/>
            </a:ln>
          </p:spPr>
        </p:cxnSp>
        <p:cxnSp>
          <p:nvCxnSpPr>
            <p:cNvPr id="345" name="Google Shape;345;p48"/>
            <p:cNvCxnSpPr>
              <a:stCxn id="337" idx="6"/>
              <a:endCxn id="340" idx="3"/>
            </p:cNvCxnSpPr>
            <p:nvPr/>
          </p:nvCxnSpPr>
          <p:spPr>
            <a:xfrm flipH="1" rot="10800000">
              <a:off x="2283775" y="5404375"/>
              <a:ext cx="1036500" cy="855600"/>
            </a:xfrm>
            <a:prstGeom prst="straightConnector1">
              <a:avLst/>
            </a:prstGeom>
            <a:noFill/>
            <a:ln cap="flat" cmpd="sng" w="9525">
              <a:solidFill>
                <a:srgbClr val="000000"/>
              </a:solidFill>
              <a:prstDash val="solid"/>
              <a:round/>
              <a:headEnd len="med" w="med" type="none"/>
              <a:tailEnd len="med" w="med" type="triangle"/>
            </a:ln>
          </p:spPr>
        </p:cxnSp>
        <p:cxnSp>
          <p:nvCxnSpPr>
            <p:cNvPr id="346" name="Google Shape;346;p48"/>
            <p:cNvCxnSpPr>
              <a:stCxn id="337" idx="5"/>
              <a:endCxn id="341" idx="2"/>
            </p:cNvCxnSpPr>
            <p:nvPr/>
          </p:nvCxnSpPr>
          <p:spPr>
            <a:xfrm>
              <a:off x="2226265" y="6395103"/>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347" name="Google Shape;347;p48"/>
            <p:cNvCxnSpPr>
              <a:stCxn id="340" idx="4"/>
              <a:endCxn id="341" idx="0"/>
            </p:cNvCxnSpPr>
            <p:nvPr/>
          </p:nvCxnSpPr>
          <p:spPr>
            <a:xfrm>
              <a:off x="3459025" y="5460475"/>
              <a:ext cx="0" cy="1141800"/>
            </a:xfrm>
            <a:prstGeom prst="straightConnector1">
              <a:avLst/>
            </a:prstGeom>
            <a:noFill/>
            <a:ln cap="flat" cmpd="sng" w="9525">
              <a:solidFill>
                <a:srgbClr val="000000"/>
              </a:solidFill>
              <a:prstDash val="solid"/>
              <a:round/>
              <a:headEnd len="med" w="med" type="none"/>
              <a:tailEnd len="med" w="med" type="triangle"/>
            </a:ln>
          </p:spPr>
        </p:cxnSp>
        <p:cxnSp>
          <p:nvCxnSpPr>
            <p:cNvPr id="348" name="Google Shape;348;p48"/>
            <p:cNvCxnSpPr>
              <a:stCxn id="340" idx="0"/>
              <a:endCxn id="339" idx="4"/>
            </p:cNvCxnSpPr>
            <p:nvPr/>
          </p:nvCxnSpPr>
          <p:spPr>
            <a:xfrm rot="10800000">
              <a:off x="3459025" y="4088875"/>
              <a:ext cx="0" cy="989400"/>
            </a:xfrm>
            <a:prstGeom prst="straightConnector1">
              <a:avLst/>
            </a:prstGeom>
            <a:noFill/>
            <a:ln cap="flat" cmpd="sng" w="9525">
              <a:solidFill>
                <a:srgbClr val="000000"/>
              </a:solidFill>
              <a:prstDash val="solid"/>
              <a:round/>
              <a:headEnd len="med" w="med" type="none"/>
              <a:tailEnd len="med" w="med" type="triangle"/>
            </a:ln>
          </p:spPr>
        </p:cxnSp>
        <p:cxnSp>
          <p:nvCxnSpPr>
            <p:cNvPr id="349" name="Google Shape;349;p48"/>
            <p:cNvCxnSpPr>
              <a:stCxn id="338" idx="7"/>
              <a:endCxn id="339" idx="2"/>
            </p:cNvCxnSpPr>
            <p:nvPr/>
          </p:nvCxnSpPr>
          <p:spPr>
            <a:xfrm flipH="1" rot="10800000">
              <a:off x="2226265" y="3897647"/>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350" name="Google Shape;350;p48"/>
            <p:cNvCxnSpPr>
              <a:stCxn id="338" idx="5"/>
              <a:endCxn id="340" idx="1"/>
            </p:cNvCxnSpPr>
            <p:nvPr/>
          </p:nvCxnSpPr>
          <p:spPr>
            <a:xfrm>
              <a:off x="2226265" y="4566303"/>
              <a:ext cx="1093800" cy="567900"/>
            </a:xfrm>
            <a:prstGeom prst="straightConnector1">
              <a:avLst/>
            </a:prstGeom>
            <a:noFill/>
            <a:ln cap="flat" cmpd="sng" w="9525">
              <a:solidFill>
                <a:srgbClr val="FF0000"/>
              </a:solidFill>
              <a:prstDash val="solid"/>
              <a:round/>
              <a:headEnd len="med" w="med" type="none"/>
              <a:tailEnd len="med" w="med" type="triangle"/>
            </a:ln>
          </p:spPr>
        </p:cxnSp>
        <p:sp>
          <p:nvSpPr>
            <p:cNvPr id="351" name="Google Shape;351;p48"/>
            <p:cNvSpPr txBox="1"/>
            <p:nvPr/>
          </p:nvSpPr>
          <p:spPr>
            <a:xfrm>
              <a:off x="1370650" y="5511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352" name="Google Shape;352;p48"/>
            <p:cNvSpPr txBox="1"/>
            <p:nvPr/>
          </p:nvSpPr>
          <p:spPr>
            <a:xfrm>
              <a:off x="1980250" y="4902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4</a:t>
              </a:r>
              <a:endParaRPr b="1"/>
            </a:p>
          </p:txBody>
        </p:sp>
        <p:sp>
          <p:nvSpPr>
            <p:cNvPr id="353" name="Google Shape;353;p48"/>
            <p:cNvSpPr txBox="1"/>
            <p:nvPr/>
          </p:nvSpPr>
          <p:spPr>
            <a:xfrm>
              <a:off x="1218250" y="4444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354" name="Google Shape;354;p48"/>
            <p:cNvSpPr txBox="1"/>
            <p:nvPr/>
          </p:nvSpPr>
          <p:spPr>
            <a:xfrm>
              <a:off x="2361250" y="3759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3</a:t>
              </a:r>
              <a:endParaRPr b="1"/>
            </a:p>
          </p:txBody>
        </p:sp>
        <p:sp>
          <p:nvSpPr>
            <p:cNvPr id="355" name="Google Shape;355;p48"/>
            <p:cNvSpPr txBox="1"/>
            <p:nvPr/>
          </p:nvSpPr>
          <p:spPr>
            <a:xfrm>
              <a:off x="2666050" y="4521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356" name="Google Shape;356;p48"/>
            <p:cNvSpPr txBox="1"/>
            <p:nvPr/>
          </p:nvSpPr>
          <p:spPr>
            <a:xfrm>
              <a:off x="3428050" y="4292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357" name="Google Shape;357;p48"/>
            <p:cNvSpPr txBox="1"/>
            <p:nvPr/>
          </p:nvSpPr>
          <p:spPr>
            <a:xfrm>
              <a:off x="3428050" y="57402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358" name="Google Shape;358;p48"/>
            <p:cNvSpPr txBox="1"/>
            <p:nvPr/>
          </p:nvSpPr>
          <p:spPr>
            <a:xfrm>
              <a:off x="2513650" y="5435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359" name="Google Shape;359;p48"/>
            <p:cNvSpPr txBox="1"/>
            <p:nvPr/>
          </p:nvSpPr>
          <p:spPr>
            <a:xfrm>
              <a:off x="2589850" y="6654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3</a:t>
              </a:r>
              <a:endParaRPr b="1"/>
            </a:p>
          </p:txBody>
        </p:sp>
        <p:sp>
          <p:nvSpPr>
            <p:cNvPr id="360" name="Google Shape;360;p48"/>
            <p:cNvSpPr txBox="1"/>
            <p:nvPr/>
          </p:nvSpPr>
          <p:spPr>
            <a:xfrm>
              <a:off x="1175" y="5596575"/>
              <a:ext cx="131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Set S: </a:t>
              </a:r>
              <a:endParaRPr/>
            </a:p>
            <a:p>
              <a:pPr indent="0" lvl="0" marL="0" rtl="0" algn="l">
                <a:spcBef>
                  <a:spcPts val="0"/>
                </a:spcBef>
                <a:spcAft>
                  <a:spcPts val="0"/>
                </a:spcAft>
                <a:buNone/>
              </a:pPr>
              <a:r>
                <a:rPr lang="en-GB"/>
                <a:t>Nodes already explored</a:t>
              </a:r>
              <a:endParaRPr/>
            </a:p>
          </p:txBody>
        </p:sp>
        <p:sp>
          <p:nvSpPr>
            <p:cNvPr id="361" name="Google Shape;361;p48"/>
            <p:cNvSpPr txBox="1"/>
            <p:nvPr/>
          </p:nvSpPr>
          <p:spPr>
            <a:xfrm>
              <a:off x="1570775" y="64019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000FF"/>
                  </a:solidFill>
                </a:rPr>
                <a:t>d(v)=2</a:t>
              </a:r>
              <a:endParaRPr>
                <a:solidFill>
                  <a:srgbClr val="0000FF"/>
                </a:solidFill>
              </a:endParaRPr>
            </a:p>
          </p:txBody>
        </p:sp>
        <p:sp>
          <p:nvSpPr>
            <p:cNvPr id="362" name="Google Shape;362;p48"/>
            <p:cNvSpPr txBox="1"/>
            <p:nvPr/>
          </p:nvSpPr>
          <p:spPr>
            <a:xfrm>
              <a:off x="162813" y="46883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rPr>
                <a:t>d(s)=0</a:t>
              </a:r>
              <a:endParaRPr>
                <a:solidFill>
                  <a:srgbClr val="0000FF"/>
                </a:solidFill>
              </a:endParaRPr>
            </a:p>
          </p:txBody>
        </p:sp>
        <p:sp>
          <p:nvSpPr>
            <p:cNvPr id="363" name="Google Shape;363;p48"/>
            <p:cNvSpPr txBox="1"/>
            <p:nvPr/>
          </p:nvSpPr>
          <p:spPr>
            <a:xfrm>
              <a:off x="1382013" y="40787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rPr>
                <a:t>d(u)=1</a:t>
              </a:r>
              <a:endParaRPr>
                <a:solidFill>
                  <a:srgbClr val="0000FF"/>
                </a:solidFill>
              </a:endParaRPr>
            </a:p>
          </p:txBody>
        </p:sp>
        <p:sp>
          <p:nvSpPr>
            <p:cNvPr id="364" name="Google Shape;364;p48"/>
            <p:cNvSpPr txBox="1"/>
            <p:nvPr/>
          </p:nvSpPr>
          <p:spPr>
            <a:xfrm>
              <a:off x="2272150" y="3591050"/>
              <a:ext cx="103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0000"/>
                  </a:solidFill>
                </a:rPr>
                <a:t>s-&gt;u-&gt;y=4</a:t>
              </a:r>
              <a:endParaRPr>
                <a:solidFill>
                  <a:srgbClr val="FF0000"/>
                </a:solidFill>
              </a:endParaRPr>
            </a:p>
          </p:txBody>
        </p:sp>
        <p:sp>
          <p:nvSpPr>
            <p:cNvPr id="365" name="Google Shape;365;p48"/>
            <p:cNvSpPr txBox="1"/>
            <p:nvPr/>
          </p:nvSpPr>
          <p:spPr>
            <a:xfrm>
              <a:off x="3655375" y="4734050"/>
              <a:ext cx="10938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rgbClr val="FF0000"/>
                  </a:solidFill>
                </a:rPr>
                <a:t>s-&gt;u-&gt;x=2</a:t>
              </a:r>
              <a:endParaRPr u="sng">
                <a:solidFill>
                  <a:srgbClr val="FF0000"/>
                </a:solidFill>
              </a:endParaRPr>
            </a:p>
            <a:p>
              <a:pPr indent="0" lvl="0" marL="0" rtl="0" algn="l">
                <a:spcBef>
                  <a:spcPts val="0"/>
                </a:spcBef>
                <a:spcAft>
                  <a:spcPts val="0"/>
                </a:spcAft>
                <a:buNone/>
              </a:pPr>
              <a:r>
                <a:rPr lang="en-GB">
                  <a:solidFill>
                    <a:srgbClr val="FF0000"/>
                  </a:solidFill>
                </a:rPr>
                <a:t>s-&gt;x=4</a:t>
              </a:r>
              <a:endParaRPr>
                <a:solidFill>
                  <a:srgbClr val="FF0000"/>
                </a:solidFill>
              </a:endParaRPr>
            </a:p>
            <a:p>
              <a:pPr indent="0" lvl="0" marL="0" rtl="0" algn="l">
                <a:spcBef>
                  <a:spcPts val="0"/>
                </a:spcBef>
                <a:spcAft>
                  <a:spcPts val="0"/>
                </a:spcAft>
                <a:buNone/>
              </a:pPr>
              <a:r>
                <a:rPr lang="en-GB">
                  <a:solidFill>
                    <a:srgbClr val="FF0000"/>
                  </a:solidFill>
                </a:rPr>
                <a:t>s-&gt;v-&gt;x=4</a:t>
              </a:r>
              <a:endParaRPr>
                <a:solidFill>
                  <a:srgbClr val="FF0000"/>
                </a:solidFill>
              </a:endParaRPr>
            </a:p>
          </p:txBody>
        </p:sp>
        <p:sp>
          <p:nvSpPr>
            <p:cNvPr id="366" name="Google Shape;366;p48"/>
            <p:cNvSpPr txBox="1"/>
            <p:nvPr/>
          </p:nvSpPr>
          <p:spPr>
            <a:xfrm>
              <a:off x="3731575" y="6334250"/>
              <a:ext cx="10938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0000"/>
                  </a:solidFill>
                </a:rPr>
                <a:t>s-&gt;v-&gt;z=5</a:t>
              </a:r>
              <a:endParaRPr>
                <a:solidFill>
                  <a:srgbClr val="FF0000"/>
                </a:solidFill>
              </a:endParaRPr>
            </a:p>
          </p:txBody>
        </p:sp>
        <p:sp>
          <p:nvSpPr>
            <p:cNvPr id="367" name="Google Shape;367;p48"/>
            <p:cNvSpPr txBox="1"/>
            <p:nvPr/>
          </p:nvSpPr>
          <p:spPr>
            <a:xfrm>
              <a:off x="59375" y="3564575"/>
              <a:ext cx="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Step 3</a:t>
              </a:r>
              <a:endParaRPr b="1">
                <a:latin typeface="Lato"/>
                <a:ea typeface="Lato"/>
                <a:cs typeface="Lato"/>
                <a:sym typeface="Lato"/>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49"/>
          <p:cNvPicPr preferRelativeResize="0"/>
          <p:nvPr/>
        </p:nvPicPr>
        <p:blipFill>
          <a:blip r:embed="rId3">
            <a:alphaModFix/>
          </a:blip>
          <a:stretch>
            <a:fillRect/>
          </a:stretch>
        </p:blipFill>
        <p:spPr>
          <a:xfrm>
            <a:off x="4572000" y="-7"/>
            <a:ext cx="4572001" cy="1847088"/>
          </a:xfrm>
          <a:prstGeom prst="rect">
            <a:avLst/>
          </a:prstGeom>
          <a:noFill/>
          <a:ln>
            <a:noFill/>
          </a:ln>
        </p:spPr>
      </p:pic>
      <p:sp>
        <p:nvSpPr>
          <p:cNvPr id="373" name="Google Shape;3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Recap of Dijkstra’s Algorithm</a:t>
            </a:r>
            <a:endParaRPr/>
          </a:p>
        </p:txBody>
      </p:sp>
      <p:grpSp>
        <p:nvGrpSpPr>
          <p:cNvPr id="374" name="Google Shape;374;p49"/>
          <p:cNvGrpSpPr/>
          <p:nvPr/>
        </p:nvGrpSpPr>
        <p:grpSpPr>
          <a:xfrm>
            <a:off x="169025" y="1354775"/>
            <a:ext cx="5184275" cy="3531700"/>
            <a:chOff x="4741025" y="3564575"/>
            <a:chExt cx="5184275" cy="3531700"/>
          </a:xfrm>
        </p:grpSpPr>
        <p:sp>
          <p:nvSpPr>
            <p:cNvPr id="375" name="Google Shape;375;p49"/>
            <p:cNvSpPr/>
            <p:nvPr/>
          </p:nvSpPr>
          <p:spPr>
            <a:xfrm>
              <a:off x="4741025" y="3612675"/>
              <a:ext cx="5009700" cy="348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9"/>
            <p:cNvSpPr/>
            <p:nvPr/>
          </p:nvSpPr>
          <p:spPr>
            <a:xfrm>
              <a:off x="4963425" y="3806225"/>
              <a:ext cx="3562500" cy="29961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9"/>
            <p:cNvSpPr/>
            <p:nvPr/>
          </p:nvSpPr>
          <p:spPr>
            <a:xfrm>
              <a:off x="5396275" y="5002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a:t>
              </a:r>
              <a:endParaRPr b="1"/>
            </a:p>
          </p:txBody>
        </p:sp>
        <p:sp>
          <p:nvSpPr>
            <p:cNvPr id="378" name="Google Shape;378;p49"/>
            <p:cNvSpPr/>
            <p:nvPr/>
          </p:nvSpPr>
          <p:spPr>
            <a:xfrm>
              <a:off x="6691675" y="60688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v</a:t>
              </a:r>
              <a:endParaRPr b="1"/>
            </a:p>
          </p:txBody>
        </p:sp>
        <p:sp>
          <p:nvSpPr>
            <p:cNvPr id="379" name="Google Shape;379;p49"/>
            <p:cNvSpPr/>
            <p:nvPr/>
          </p:nvSpPr>
          <p:spPr>
            <a:xfrm>
              <a:off x="6691675" y="4240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u</a:t>
              </a:r>
              <a:endParaRPr b="1"/>
            </a:p>
          </p:txBody>
        </p:sp>
        <p:sp>
          <p:nvSpPr>
            <p:cNvPr id="380" name="Google Shape;380;p49"/>
            <p:cNvSpPr/>
            <p:nvPr/>
          </p:nvSpPr>
          <p:spPr>
            <a:xfrm>
              <a:off x="8063275" y="3706675"/>
              <a:ext cx="392700" cy="382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y</a:t>
              </a:r>
              <a:endParaRPr b="1"/>
            </a:p>
          </p:txBody>
        </p:sp>
        <p:sp>
          <p:nvSpPr>
            <p:cNvPr id="381" name="Google Shape;381;p49"/>
            <p:cNvSpPr/>
            <p:nvPr/>
          </p:nvSpPr>
          <p:spPr>
            <a:xfrm>
              <a:off x="8063275" y="50782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382" name="Google Shape;382;p49"/>
            <p:cNvSpPr/>
            <p:nvPr/>
          </p:nvSpPr>
          <p:spPr>
            <a:xfrm>
              <a:off x="8063275" y="66022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z</a:t>
              </a:r>
              <a:endParaRPr b="1"/>
            </a:p>
          </p:txBody>
        </p:sp>
        <p:cxnSp>
          <p:nvCxnSpPr>
            <p:cNvPr id="383" name="Google Shape;383;p49"/>
            <p:cNvCxnSpPr>
              <a:stCxn id="377" idx="7"/>
              <a:endCxn id="379" idx="3"/>
            </p:cNvCxnSpPr>
            <p:nvPr/>
          </p:nvCxnSpPr>
          <p:spPr>
            <a:xfrm flipH="1" rot="10800000">
              <a:off x="5731465" y="4566347"/>
              <a:ext cx="1017600" cy="491700"/>
            </a:xfrm>
            <a:prstGeom prst="straightConnector1">
              <a:avLst/>
            </a:prstGeom>
            <a:noFill/>
            <a:ln cap="flat" cmpd="sng" w="9525">
              <a:solidFill>
                <a:srgbClr val="FF0000"/>
              </a:solidFill>
              <a:prstDash val="solid"/>
              <a:round/>
              <a:headEnd len="med" w="med" type="none"/>
              <a:tailEnd len="med" w="med" type="triangle"/>
            </a:ln>
          </p:spPr>
        </p:cxnSp>
        <p:cxnSp>
          <p:nvCxnSpPr>
            <p:cNvPr id="384" name="Google Shape;384;p49"/>
            <p:cNvCxnSpPr>
              <a:stCxn id="377" idx="6"/>
              <a:endCxn id="381" idx="2"/>
            </p:cNvCxnSpPr>
            <p:nvPr/>
          </p:nvCxnSpPr>
          <p:spPr>
            <a:xfrm>
              <a:off x="5788975" y="5193175"/>
              <a:ext cx="2274300" cy="76200"/>
            </a:xfrm>
            <a:prstGeom prst="straightConnector1">
              <a:avLst/>
            </a:prstGeom>
            <a:noFill/>
            <a:ln cap="flat" cmpd="sng" w="9525">
              <a:solidFill>
                <a:srgbClr val="000000"/>
              </a:solidFill>
              <a:prstDash val="solid"/>
              <a:round/>
              <a:headEnd len="med" w="med" type="none"/>
              <a:tailEnd len="med" w="med" type="triangle"/>
            </a:ln>
          </p:spPr>
        </p:cxnSp>
        <p:cxnSp>
          <p:nvCxnSpPr>
            <p:cNvPr id="385" name="Google Shape;385;p49"/>
            <p:cNvCxnSpPr>
              <a:stCxn id="377" idx="5"/>
              <a:endCxn id="378" idx="2"/>
            </p:cNvCxnSpPr>
            <p:nvPr/>
          </p:nvCxnSpPr>
          <p:spPr>
            <a:xfrm>
              <a:off x="5731465" y="5328303"/>
              <a:ext cx="960300" cy="931800"/>
            </a:xfrm>
            <a:prstGeom prst="straightConnector1">
              <a:avLst/>
            </a:prstGeom>
            <a:noFill/>
            <a:ln cap="flat" cmpd="sng" w="9525">
              <a:solidFill>
                <a:srgbClr val="000000"/>
              </a:solidFill>
              <a:prstDash val="solid"/>
              <a:round/>
              <a:headEnd len="med" w="med" type="none"/>
              <a:tailEnd len="med" w="med" type="triangle"/>
            </a:ln>
          </p:spPr>
        </p:cxnSp>
        <p:cxnSp>
          <p:nvCxnSpPr>
            <p:cNvPr id="386" name="Google Shape;386;p49"/>
            <p:cNvCxnSpPr>
              <a:stCxn id="378" idx="6"/>
              <a:endCxn id="381" idx="3"/>
            </p:cNvCxnSpPr>
            <p:nvPr/>
          </p:nvCxnSpPr>
          <p:spPr>
            <a:xfrm flipH="1" rot="10800000">
              <a:off x="7084375" y="5404375"/>
              <a:ext cx="1036500" cy="855600"/>
            </a:xfrm>
            <a:prstGeom prst="straightConnector1">
              <a:avLst/>
            </a:prstGeom>
            <a:noFill/>
            <a:ln cap="flat" cmpd="sng" w="9525">
              <a:solidFill>
                <a:srgbClr val="000000"/>
              </a:solidFill>
              <a:prstDash val="solid"/>
              <a:round/>
              <a:headEnd len="med" w="med" type="none"/>
              <a:tailEnd len="med" w="med" type="triangle"/>
            </a:ln>
          </p:spPr>
        </p:cxnSp>
        <p:cxnSp>
          <p:nvCxnSpPr>
            <p:cNvPr id="387" name="Google Shape;387;p49"/>
            <p:cNvCxnSpPr>
              <a:stCxn id="378" idx="5"/>
              <a:endCxn id="382" idx="2"/>
            </p:cNvCxnSpPr>
            <p:nvPr/>
          </p:nvCxnSpPr>
          <p:spPr>
            <a:xfrm>
              <a:off x="7026865" y="6395103"/>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388" name="Google Shape;388;p49"/>
            <p:cNvCxnSpPr>
              <a:stCxn id="381" idx="4"/>
              <a:endCxn id="382" idx="0"/>
            </p:cNvCxnSpPr>
            <p:nvPr/>
          </p:nvCxnSpPr>
          <p:spPr>
            <a:xfrm>
              <a:off x="8259625" y="5460475"/>
              <a:ext cx="0" cy="1141800"/>
            </a:xfrm>
            <a:prstGeom prst="straightConnector1">
              <a:avLst/>
            </a:prstGeom>
            <a:noFill/>
            <a:ln cap="flat" cmpd="sng" w="9525">
              <a:solidFill>
                <a:srgbClr val="000000"/>
              </a:solidFill>
              <a:prstDash val="solid"/>
              <a:round/>
              <a:headEnd len="med" w="med" type="none"/>
              <a:tailEnd len="med" w="med" type="triangle"/>
            </a:ln>
          </p:spPr>
        </p:cxnSp>
        <p:cxnSp>
          <p:nvCxnSpPr>
            <p:cNvPr id="389" name="Google Shape;389;p49"/>
            <p:cNvCxnSpPr>
              <a:stCxn id="381" idx="0"/>
              <a:endCxn id="380" idx="4"/>
            </p:cNvCxnSpPr>
            <p:nvPr/>
          </p:nvCxnSpPr>
          <p:spPr>
            <a:xfrm rot="10800000">
              <a:off x="8259625" y="4088875"/>
              <a:ext cx="0" cy="989400"/>
            </a:xfrm>
            <a:prstGeom prst="straightConnector1">
              <a:avLst/>
            </a:prstGeom>
            <a:noFill/>
            <a:ln cap="flat" cmpd="sng" w="9525">
              <a:solidFill>
                <a:srgbClr val="FF0000"/>
              </a:solidFill>
              <a:prstDash val="solid"/>
              <a:round/>
              <a:headEnd len="med" w="med" type="none"/>
              <a:tailEnd len="med" w="med" type="triangle"/>
            </a:ln>
          </p:spPr>
        </p:cxnSp>
        <p:cxnSp>
          <p:nvCxnSpPr>
            <p:cNvPr id="390" name="Google Shape;390;p49"/>
            <p:cNvCxnSpPr>
              <a:stCxn id="379" idx="7"/>
              <a:endCxn id="380" idx="2"/>
            </p:cNvCxnSpPr>
            <p:nvPr/>
          </p:nvCxnSpPr>
          <p:spPr>
            <a:xfrm flipH="1" rot="10800000">
              <a:off x="7026865" y="3897647"/>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391" name="Google Shape;391;p49"/>
            <p:cNvCxnSpPr>
              <a:stCxn id="379" idx="5"/>
              <a:endCxn id="381" idx="1"/>
            </p:cNvCxnSpPr>
            <p:nvPr/>
          </p:nvCxnSpPr>
          <p:spPr>
            <a:xfrm>
              <a:off x="7026865" y="4566303"/>
              <a:ext cx="1093800" cy="567900"/>
            </a:xfrm>
            <a:prstGeom prst="straightConnector1">
              <a:avLst/>
            </a:prstGeom>
            <a:noFill/>
            <a:ln cap="flat" cmpd="sng" w="9525">
              <a:solidFill>
                <a:srgbClr val="FF0000"/>
              </a:solidFill>
              <a:prstDash val="solid"/>
              <a:round/>
              <a:headEnd len="med" w="med" type="none"/>
              <a:tailEnd len="med" w="med" type="triangle"/>
            </a:ln>
          </p:spPr>
        </p:cxnSp>
        <p:sp>
          <p:nvSpPr>
            <p:cNvPr id="392" name="Google Shape;392;p49"/>
            <p:cNvSpPr txBox="1"/>
            <p:nvPr/>
          </p:nvSpPr>
          <p:spPr>
            <a:xfrm>
              <a:off x="6171250" y="5511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393" name="Google Shape;393;p49"/>
            <p:cNvSpPr txBox="1"/>
            <p:nvPr/>
          </p:nvSpPr>
          <p:spPr>
            <a:xfrm>
              <a:off x="6780850" y="4902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4</a:t>
              </a:r>
              <a:endParaRPr b="1"/>
            </a:p>
          </p:txBody>
        </p:sp>
        <p:sp>
          <p:nvSpPr>
            <p:cNvPr id="394" name="Google Shape;394;p49"/>
            <p:cNvSpPr txBox="1"/>
            <p:nvPr/>
          </p:nvSpPr>
          <p:spPr>
            <a:xfrm>
              <a:off x="6018850" y="4444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395" name="Google Shape;395;p49"/>
            <p:cNvSpPr txBox="1"/>
            <p:nvPr/>
          </p:nvSpPr>
          <p:spPr>
            <a:xfrm>
              <a:off x="7161850" y="3759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3</a:t>
              </a:r>
              <a:endParaRPr b="1"/>
            </a:p>
          </p:txBody>
        </p:sp>
        <p:sp>
          <p:nvSpPr>
            <p:cNvPr id="396" name="Google Shape;396;p49"/>
            <p:cNvSpPr txBox="1"/>
            <p:nvPr/>
          </p:nvSpPr>
          <p:spPr>
            <a:xfrm>
              <a:off x="7466650" y="4521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397" name="Google Shape;397;p49"/>
            <p:cNvSpPr txBox="1"/>
            <p:nvPr/>
          </p:nvSpPr>
          <p:spPr>
            <a:xfrm>
              <a:off x="8228650" y="4292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398" name="Google Shape;398;p49"/>
            <p:cNvSpPr txBox="1"/>
            <p:nvPr/>
          </p:nvSpPr>
          <p:spPr>
            <a:xfrm>
              <a:off x="8228650" y="57402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399" name="Google Shape;399;p49"/>
            <p:cNvSpPr txBox="1"/>
            <p:nvPr/>
          </p:nvSpPr>
          <p:spPr>
            <a:xfrm>
              <a:off x="7314250" y="5435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400" name="Google Shape;400;p49"/>
            <p:cNvSpPr txBox="1"/>
            <p:nvPr/>
          </p:nvSpPr>
          <p:spPr>
            <a:xfrm>
              <a:off x="7390450" y="6654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3</a:t>
              </a:r>
              <a:endParaRPr b="1"/>
            </a:p>
          </p:txBody>
        </p:sp>
        <p:sp>
          <p:nvSpPr>
            <p:cNvPr id="401" name="Google Shape;401;p49"/>
            <p:cNvSpPr txBox="1"/>
            <p:nvPr/>
          </p:nvSpPr>
          <p:spPr>
            <a:xfrm>
              <a:off x="4801775" y="5596575"/>
              <a:ext cx="131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Set S: </a:t>
              </a:r>
              <a:endParaRPr/>
            </a:p>
            <a:p>
              <a:pPr indent="0" lvl="0" marL="0" rtl="0" algn="l">
                <a:spcBef>
                  <a:spcPts val="0"/>
                </a:spcBef>
                <a:spcAft>
                  <a:spcPts val="0"/>
                </a:spcAft>
                <a:buNone/>
              </a:pPr>
              <a:r>
                <a:rPr lang="en-GB"/>
                <a:t>Nodes already explored</a:t>
              </a:r>
              <a:endParaRPr/>
            </a:p>
          </p:txBody>
        </p:sp>
        <p:sp>
          <p:nvSpPr>
            <p:cNvPr id="402" name="Google Shape;402;p49"/>
            <p:cNvSpPr txBox="1"/>
            <p:nvPr/>
          </p:nvSpPr>
          <p:spPr>
            <a:xfrm>
              <a:off x="6371375" y="64019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000FF"/>
                  </a:solidFill>
                </a:rPr>
                <a:t>d(v)=2</a:t>
              </a:r>
              <a:endParaRPr>
                <a:solidFill>
                  <a:srgbClr val="0000FF"/>
                </a:solidFill>
              </a:endParaRPr>
            </a:p>
          </p:txBody>
        </p:sp>
        <p:sp>
          <p:nvSpPr>
            <p:cNvPr id="403" name="Google Shape;403;p49"/>
            <p:cNvSpPr txBox="1"/>
            <p:nvPr/>
          </p:nvSpPr>
          <p:spPr>
            <a:xfrm>
              <a:off x="4963413" y="46883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rPr>
                <a:t>d(s)=0</a:t>
              </a:r>
              <a:endParaRPr>
                <a:solidFill>
                  <a:srgbClr val="0000FF"/>
                </a:solidFill>
              </a:endParaRPr>
            </a:p>
          </p:txBody>
        </p:sp>
        <p:sp>
          <p:nvSpPr>
            <p:cNvPr id="404" name="Google Shape;404;p49"/>
            <p:cNvSpPr txBox="1"/>
            <p:nvPr/>
          </p:nvSpPr>
          <p:spPr>
            <a:xfrm>
              <a:off x="6182613" y="40787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rPr>
                <a:t>d(u)=1</a:t>
              </a:r>
              <a:endParaRPr>
                <a:solidFill>
                  <a:srgbClr val="0000FF"/>
                </a:solidFill>
              </a:endParaRPr>
            </a:p>
          </p:txBody>
        </p:sp>
        <p:sp>
          <p:nvSpPr>
            <p:cNvPr id="405" name="Google Shape;405;p49"/>
            <p:cNvSpPr txBox="1"/>
            <p:nvPr/>
          </p:nvSpPr>
          <p:spPr>
            <a:xfrm>
              <a:off x="8291950" y="3667250"/>
              <a:ext cx="145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0000"/>
                  </a:solidFill>
                </a:rPr>
                <a:t>s-&gt;u-&gt;y=4</a:t>
              </a:r>
              <a:endParaRPr>
                <a:solidFill>
                  <a:srgbClr val="FF0000"/>
                </a:solidFill>
              </a:endParaRPr>
            </a:p>
            <a:p>
              <a:pPr indent="0" lvl="0" marL="0" rtl="0" algn="ctr">
                <a:spcBef>
                  <a:spcPts val="0"/>
                </a:spcBef>
                <a:spcAft>
                  <a:spcPts val="0"/>
                </a:spcAft>
                <a:buNone/>
              </a:pPr>
              <a:r>
                <a:rPr lang="en-GB" u="sng">
                  <a:solidFill>
                    <a:srgbClr val="FF0000"/>
                  </a:solidFill>
                </a:rPr>
                <a:t>s-&gt;u-&gt;x-&gt;y=3</a:t>
              </a:r>
              <a:endParaRPr u="sng">
                <a:solidFill>
                  <a:srgbClr val="FF0000"/>
                </a:solidFill>
              </a:endParaRPr>
            </a:p>
          </p:txBody>
        </p:sp>
        <p:sp>
          <p:nvSpPr>
            <p:cNvPr id="406" name="Google Shape;406;p49"/>
            <p:cNvSpPr txBox="1"/>
            <p:nvPr/>
          </p:nvSpPr>
          <p:spPr>
            <a:xfrm>
              <a:off x="8472100" y="6334250"/>
              <a:ext cx="14532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0000"/>
                  </a:solidFill>
                </a:rPr>
                <a:t>s-&gt;v-&gt;z=5</a:t>
              </a:r>
              <a:endParaRPr>
                <a:solidFill>
                  <a:srgbClr val="FF0000"/>
                </a:solidFill>
              </a:endParaRPr>
            </a:p>
            <a:p>
              <a:pPr indent="0" lvl="0" marL="0" rtl="0" algn="l">
                <a:spcBef>
                  <a:spcPts val="0"/>
                </a:spcBef>
                <a:spcAft>
                  <a:spcPts val="0"/>
                </a:spcAft>
                <a:buNone/>
              </a:pPr>
              <a:r>
                <a:rPr lang="en-GB">
                  <a:solidFill>
                    <a:srgbClr val="FF0000"/>
                  </a:solidFill>
                </a:rPr>
                <a:t>s-&gt;u-&gt;x-&gt;z=4</a:t>
              </a:r>
              <a:endParaRPr>
                <a:solidFill>
                  <a:srgbClr val="FF0000"/>
                </a:solidFill>
              </a:endParaRPr>
            </a:p>
          </p:txBody>
        </p:sp>
        <p:sp>
          <p:nvSpPr>
            <p:cNvPr id="407" name="Google Shape;407;p49"/>
            <p:cNvSpPr txBox="1"/>
            <p:nvPr/>
          </p:nvSpPr>
          <p:spPr>
            <a:xfrm>
              <a:off x="8544813" y="50693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rPr>
                <a:t>d(x)=2</a:t>
              </a:r>
              <a:endParaRPr>
                <a:solidFill>
                  <a:srgbClr val="0000FF"/>
                </a:solidFill>
              </a:endParaRPr>
            </a:p>
          </p:txBody>
        </p:sp>
        <p:sp>
          <p:nvSpPr>
            <p:cNvPr id="408" name="Google Shape;408;p49"/>
            <p:cNvSpPr txBox="1"/>
            <p:nvPr/>
          </p:nvSpPr>
          <p:spPr>
            <a:xfrm>
              <a:off x="4783775" y="3564575"/>
              <a:ext cx="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Step 4</a:t>
              </a:r>
              <a:endParaRPr b="1">
                <a:latin typeface="Lato"/>
                <a:ea typeface="Lato"/>
                <a:cs typeface="Lato"/>
                <a:sym typeface="Lato"/>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NOTE: Negative Weights - Negative Cycles</a:t>
            </a:r>
            <a:endParaRPr/>
          </a:p>
        </p:txBody>
      </p:sp>
      <p:sp>
        <p:nvSpPr>
          <p:cNvPr id="414" name="Google Shape;41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Negative cycles: if some cycle has a negative total cost, we can make the s-t path as low cost as we want</a:t>
            </a:r>
            <a:endParaRPr/>
          </a:p>
        </p:txBody>
      </p:sp>
      <p:pic>
        <p:nvPicPr>
          <p:cNvPr id="415" name="Google Shape;415;p50"/>
          <p:cNvPicPr preferRelativeResize="0"/>
          <p:nvPr/>
        </p:nvPicPr>
        <p:blipFill>
          <a:blip r:embed="rId3">
            <a:alphaModFix/>
          </a:blip>
          <a:stretch>
            <a:fillRect/>
          </a:stretch>
        </p:blipFill>
        <p:spPr>
          <a:xfrm>
            <a:off x="2847975" y="1843088"/>
            <a:ext cx="3600450" cy="1762125"/>
          </a:xfrm>
          <a:prstGeom prst="rect">
            <a:avLst/>
          </a:prstGeom>
          <a:noFill/>
          <a:ln>
            <a:noFill/>
          </a:ln>
        </p:spPr>
      </p:pic>
      <p:sp>
        <p:nvSpPr>
          <p:cNvPr id="416" name="Google Shape;416;p50"/>
          <p:cNvSpPr txBox="1"/>
          <p:nvPr/>
        </p:nvSpPr>
        <p:spPr>
          <a:xfrm>
            <a:off x="2599450" y="3597675"/>
            <a:ext cx="4921800" cy="140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s-&gt;w-&gt;t: 4+6=10</a:t>
            </a:r>
            <a:endParaRPr/>
          </a:p>
          <a:p>
            <a:pPr indent="0" lvl="0" marL="0" rtl="0" algn="l">
              <a:spcBef>
                <a:spcPts val="0"/>
              </a:spcBef>
              <a:spcAft>
                <a:spcPts val="0"/>
              </a:spcAft>
              <a:buNone/>
            </a:pPr>
            <a:r>
              <a:rPr lang="en-GB"/>
              <a:t>s-&gt;w (cycle once)-&gt;t: 4-2+6=8</a:t>
            </a:r>
            <a:endParaRPr/>
          </a:p>
          <a:p>
            <a:pPr indent="0" lvl="0" marL="0" rtl="0" algn="l">
              <a:spcBef>
                <a:spcPts val="0"/>
              </a:spcBef>
              <a:spcAft>
                <a:spcPts val="0"/>
              </a:spcAft>
              <a:buNone/>
            </a:pPr>
            <a:r>
              <a:rPr lang="en-GB">
                <a:solidFill>
                  <a:schemeClr val="dk1"/>
                </a:solidFill>
              </a:rPr>
              <a:t>s-&gt;w (cycle twice)-&gt;t: 4-2*2+6=6</a:t>
            </a:r>
            <a:endParaRPr>
              <a:solidFill>
                <a:schemeClr val="dk1"/>
              </a:solidFill>
            </a:endParaRPr>
          </a:p>
          <a:p>
            <a:pPr indent="0" lvl="0" marL="0" rtl="0" algn="l">
              <a:spcBef>
                <a:spcPts val="0"/>
              </a:spcBef>
              <a:spcAft>
                <a:spcPts val="0"/>
              </a:spcAft>
              <a:buNone/>
            </a:pPr>
            <a:r>
              <a:rPr lang="en-GB">
                <a:solidFill>
                  <a:schemeClr val="dk1"/>
                </a:solidFill>
              </a:rPr>
              <a:t>…</a:t>
            </a:r>
            <a:endParaRPr>
              <a:solidFill>
                <a:schemeClr val="dk1"/>
              </a:solidFill>
            </a:endParaRPr>
          </a:p>
          <a:p>
            <a:pPr indent="0" lvl="0" marL="0" rtl="0" algn="l">
              <a:spcBef>
                <a:spcPts val="0"/>
              </a:spcBef>
              <a:spcAft>
                <a:spcPts val="0"/>
              </a:spcAft>
              <a:buNone/>
            </a:pPr>
            <a:r>
              <a:rPr lang="en-GB">
                <a:solidFill>
                  <a:schemeClr val="dk1"/>
                </a:solidFill>
              </a:rPr>
              <a:t>s-&gt;w (cycle N times)-&gt;t: 4-2*N+6=-</a:t>
            </a:r>
            <a:r>
              <a:rPr lang="en-GB" sz="1700">
                <a:solidFill>
                  <a:schemeClr val="dk1"/>
                </a:solidFill>
              </a:rPr>
              <a:t>∞, </a:t>
            </a:r>
            <a:r>
              <a:rPr lang="en-GB">
                <a:solidFill>
                  <a:schemeClr val="dk1"/>
                </a:solidFill>
              </a:rPr>
              <a:t>when N-&gt;</a:t>
            </a:r>
            <a:r>
              <a:rPr lang="en-GB" sz="1700">
                <a:solidFill>
                  <a:schemeClr val="dk1"/>
                </a:solidFill>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NOTE: Negative Weights - Solve with a Big Number?  </a:t>
            </a:r>
            <a:endParaRPr/>
          </a:p>
        </p:txBody>
      </p:sp>
      <p:sp>
        <p:nvSpPr>
          <p:cNvPr id="422" name="Google Shape;42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Adding a large number M to each edge DOES NOT work</a:t>
            </a:r>
            <a:endParaRPr/>
          </a:p>
          <a:p>
            <a:pPr indent="-317500" lvl="1" marL="914400" rtl="0" algn="l">
              <a:spcBef>
                <a:spcPts val="0"/>
              </a:spcBef>
              <a:spcAft>
                <a:spcPts val="0"/>
              </a:spcAft>
              <a:buSzPts val="1400"/>
              <a:buChar char="○"/>
            </a:pPr>
            <a:r>
              <a:rPr lang="en-GB"/>
              <a:t>New cost of path P: M*len(P)+old_cost(P)</a:t>
            </a:r>
            <a:endParaRPr/>
          </a:p>
          <a:p>
            <a:pPr indent="-317500" lvl="1" marL="914400" rtl="0" algn="l">
              <a:spcBef>
                <a:spcPts val="0"/>
              </a:spcBef>
              <a:spcAft>
                <a:spcPts val="0"/>
              </a:spcAft>
              <a:buSzPts val="1400"/>
              <a:buChar char="○"/>
            </a:pPr>
            <a:r>
              <a:rPr lang="en-GB"/>
              <a:t>When M is big, the number of hops (path length) will dominate rather than old path cost</a:t>
            </a:r>
            <a:endParaRPr/>
          </a:p>
        </p:txBody>
      </p:sp>
      <p:pic>
        <p:nvPicPr>
          <p:cNvPr id="423" name="Google Shape;423;p51"/>
          <p:cNvPicPr preferRelativeResize="0"/>
          <p:nvPr/>
        </p:nvPicPr>
        <p:blipFill>
          <a:blip r:embed="rId3">
            <a:alphaModFix/>
          </a:blip>
          <a:stretch>
            <a:fillRect/>
          </a:stretch>
        </p:blipFill>
        <p:spPr>
          <a:xfrm>
            <a:off x="3214688" y="2233613"/>
            <a:ext cx="2714625" cy="1743075"/>
          </a:xfrm>
          <a:prstGeom prst="rect">
            <a:avLst/>
          </a:prstGeom>
          <a:noFill/>
          <a:ln>
            <a:noFill/>
          </a:ln>
        </p:spPr>
      </p:pic>
      <p:sp>
        <p:nvSpPr>
          <p:cNvPr id="424" name="Google Shape;424;p51"/>
          <p:cNvSpPr txBox="1"/>
          <p:nvPr/>
        </p:nvSpPr>
        <p:spPr>
          <a:xfrm>
            <a:off x="2215700" y="4049325"/>
            <a:ext cx="547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Before: </a:t>
            </a:r>
            <a:r>
              <a:rPr lang="en-GB">
                <a:solidFill>
                  <a:srgbClr val="FF0000"/>
                </a:solidFill>
                <a:latin typeface="Lato"/>
                <a:ea typeface="Lato"/>
                <a:cs typeface="Lato"/>
                <a:sym typeface="Lato"/>
              </a:rPr>
              <a:t>s-b-c-t</a:t>
            </a:r>
            <a:r>
              <a:rPr lang="en-GB">
                <a:latin typeface="Lato"/>
                <a:ea typeface="Lato"/>
                <a:cs typeface="Lato"/>
                <a:sym typeface="Lato"/>
              </a:rPr>
              <a:t> (-4) is shorter than s-a-t (4)</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After adding 10 to all edges: </a:t>
            </a:r>
            <a:r>
              <a:rPr lang="en-GB">
                <a:solidFill>
                  <a:srgbClr val="FF0000"/>
                </a:solidFill>
                <a:latin typeface="Lato"/>
                <a:ea typeface="Lato"/>
                <a:cs typeface="Lato"/>
                <a:sym typeface="Lato"/>
              </a:rPr>
              <a:t>s-a-t</a:t>
            </a:r>
            <a:r>
              <a:rPr lang="en-GB">
                <a:latin typeface="Lato"/>
                <a:ea typeface="Lato"/>
                <a:cs typeface="Lato"/>
                <a:sym typeface="Lato"/>
              </a:rPr>
              <a:t> (24) is shorter than s-b-c-t (26)</a:t>
            </a:r>
            <a:endParaRPr>
              <a:latin typeface="Lato"/>
              <a:ea typeface="Lato"/>
              <a:cs typeface="Lato"/>
              <a:sym typeface="Lato"/>
            </a:endParaRPr>
          </a:p>
        </p:txBody>
      </p:sp>
      <p:sp>
        <p:nvSpPr>
          <p:cNvPr id="425" name="Google Shape;425;p51"/>
          <p:cNvSpPr txBox="1"/>
          <p:nvPr/>
        </p:nvSpPr>
        <p:spPr>
          <a:xfrm>
            <a:off x="2121825" y="4586900"/>
            <a:ext cx="54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latin typeface="Lato"/>
                <a:ea typeface="Lato"/>
                <a:cs typeface="Lato"/>
                <a:sym typeface="Lato"/>
              </a:rPr>
              <a:t>Solution: Bellman-Ford in Dynamic Programming Section </a:t>
            </a:r>
            <a:endParaRPr i="1">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I</a:t>
            </a:r>
            <a:endParaRPr/>
          </a:p>
        </p:txBody>
      </p:sp>
      <p:sp>
        <p:nvSpPr>
          <p:cNvPr id="431" name="Google Shape;431;p52"/>
          <p:cNvSpPr txBox="1"/>
          <p:nvPr>
            <p:ph idx="1" type="body"/>
          </p:nvPr>
        </p:nvSpPr>
        <p:spPr>
          <a:xfrm>
            <a:off x="311700" y="1152475"/>
            <a:ext cx="5860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diameter of a graph is the maximum of the shortest paths’ lengths between all pairs of nodes in graph G. </a:t>
            </a:r>
            <a:endParaRPr/>
          </a:p>
          <a:p>
            <a:pPr indent="-342900" lvl="0" marL="457200" rtl="0" algn="l">
              <a:spcBef>
                <a:spcPts val="0"/>
              </a:spcBef>
              <a:spcAft>
                <a:spcPts val="0"/>
              </a:spcAft>
              <a:buSzPts val="1800"/>
              <a:buChar char="●"/>
            </a:pPr>
            <a:r>
              <a:rPr lang="en-GB"/>
              <a:t>Design an algorithm which computes the diameter of a connected, undirected, unweighted graph in O(mn) time, and explain why it has that runtime.</a:t>
            </a:r>
            <a:endParaRPr/>
          </a:p>
        </p:txBody>
      </p:sp>
      <p:pic>
        <p:nvPicPr>
          <p:cNvPr id="432" name="Google Shape;432;p52"/>
          <p:cNvPicPr preferRelativeResize="0"/>
          <p:nvPr/>
        </p:nvPicPr>
        <p:blipFill>
          <a:blip r:embed="rId3">
            <a:alphaModFix/>
          </a:blip>
          <a:stretch>
            <a:fillRect/>
          </a:stretch>
        </p:blipFill>
        <p:spPr>
          <a:xfrm>
            <a:off x="6372225" y="1038225"/>
            <a:ext cx="2495550" cy="3067050"/>
          </a:xfrm>
          <a:prstGeom prst="rect">
            <a:avLst/>
          </a:prstGeom>
          <a:noFill/>
          <a:ln>
            <a:noFill/>
          </a:ln>
        </p:spPr>
      </p:pic>
      <p:sp>
        <p:nvSpPr>
          <p:cNvPr id="433" name="Google Shape;433;p52"/>
          <p:cNvSpPr txBox="1"/>
          <p:nvPr/>
        </p:nvSpPr>
        <p:spPr>
          <a:xfrm>
            <a:off x="6621075" y="4049325"/>
            <a:ext cx="155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latin typeface="Lato"/>
                <a:ea typeface="Lato"/>
                <a:cs typeface="Lato"/>
                <a:sym typeface="Lato"/>
              </a:rPr>
              <a:t>Diameter of this graph is: 3</a:t>
            </a:r>
            <a:endParaRPr i="1">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I</a:t>
            </a:r>
            <a:endParaRPr/>
          </a:p>
        </p:txBody>
      </p:sp>
      <p:sp>
        <p:nvSpPr>
          <p:cNvPr id="439" name="Google Shape;43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Unweighted graph =&gt; BFS can be used for shortest path search for each source node in O(m+n)</a:t>
            </a:r>
            <a:endParaRPr/>
          </a:p>
          <a:p>
            <a:pPr indent="-317500" lvl="1" marL="914400" rtl="0" algn="l">
              <a:spcBef>
                <a:spcPts val="0"/>
              </a:spcBef>
              <a:spcAft>
                <a:spcPts val="0"/>
              </a:spcAft>
              <a:buSzPts val="1400"/>
              <a:buChar char="○"/>
            </a:pPr>
            <a:r>
              <a:rPr lang="en-GB"/>
              <a:t>For one source node s, report the maximum layer reached</a:t>
            </a:r>
            <a:endParaRPr/>
          </a:p>
          <a:p>
            <a:pPr indent="-342900" lvl="0" marL="457200" rtl="0" algn="l">
              <a:spcBef>
                <a:spcPts val="0"/>
              </a:spcBef>
              <a:spcAft>
                <a:spcPts val="0"/>
              </a:spcAft>
              <a:buSzPts val="1800"/>
              <a:buChar char="●"/>
            </a:pPr>
            <a:r>
              <a:rPr lang="en-GB"/>
              <a:t>Repeat BFS for each node in O(n)</a:t>
            </a:r>
            <a:endParaRPr/>
          </a:p>
          <a:p>
            <a:pPr indent="-342900" lvl="0" marL="457200" rtl="0" algn="l">
              <a:spcBef>
                <a:spcPts val="0"/>
              </a:spcBef>
              <a:spcAft>
                <a:spcPts val="0"/>
              </a:spcAft>
              <a:buSzPts val="1800"/>
              <a:buChar char="●"/>
            </a:pPr>
            <a:r>
              <a:rPr lang="en-GB"/>
              <a:t>Total time complexity: O(n(m+n))</a:t>
            </a:r>
            <a:endParaRPr/>
          </a:p>
          <a:p>
            <a:pPr indent="-317500" lvl="1" marL="914400" rtl="0" algn="l">
              <a:spcBef>
                <a:spcPts val="0"/>
              </a:spcBef>
              <a:spcAft>
                <a:spcPts val="0"/>
              </a:spcAft>
              <a:buSzPts val="1400"/>
              <a:buChar char="○"/>
            </a:pPr>
            <a:r>
              <a:rPr lang="en-GB"/>
              <a:t>Connected graph, the number of edges are at least n-1, at most n(n-1)/2, hence n=O(m)</a:t>
            </a:r>
            <a:endParaRPr/>
          </a:p>
          <a:p>
            <a:pPr indent="-317500" lvl="1" marL="914400" rtl="0" algn="l">
              <a:spcBef>
                <a:spcPts val="0"/>
              </a:spcBef>
              <a:spcAft>
                <a:spcPts val="0"/>
              </a:spcAft>
              <a:buSzPts val="1400"/>
              <a:buChar char="○"/>
            </a:pPr>
            <a:r>
              <a:rPr lang="en-GB"/>
              <a:t>=&gt; O(m+n) is O(m)</a:t>
            </a:r>
            <a:endParaRPr/>
          </a:p>
          <a:p>
            <a:pPr indent="-317500" lvl="1" marL="914400" rtl="0" algn="l">
              <a:spcBef>
                <a:spcPts val="0"/>
              </a:spcBef>
              <a:spcAft>
                <a:spcPts val="0"/>
              </a:spcAft>
              <a:buSzPts val="1400"/>
              <a:buChar char="○"/>
            </a:pPr>
            <a:r>
              <a:rPr lang="en-GB"/>
              <a:t>total time complexity: O(nm)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 1</a:t>
            </a:r>
            <a:endParaRPr/>
          </a:p>
        </p:txBody>
      </p:sp>
      <p:sp>
        <p:nvSpPr>
          <p:cNvPr id="79" name="Google Shape;7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Merge two binomial heaps</a:t>
            </a:r>
            <a:endParaRPr/>
          </a:p>
          <a:p>
            <a:pPr indent="0" lvl="0" marL="0" rtl="0" algn="l">
              <a:spcBef>
                <a:spcPts val="1200"/>
              </a:spcBef>
              <a:spcAft>
                <a:spcPts val="0"/>
              </a:spcAft>
              <a:buNone/>
            </a:pPr>
            <a:r>
              <a:rPr lang="en-GB"/>
              <a:t>B0B1B2B4 and B1B4</a:t>
            </a:r>
            <a:endParaRPr/>
          </a:p>
          <a:p>
            <a:pPr indent="0" lvl="0" marL="0" rtl="0" algn="l">
              <a:spcBef>
                <a:spcPts val="1200"/>
              </a:spcBef>
              <a:spcAft>
                <a:spcPts val="0"/>
              </a:spcAft>
              <a:buNone/>
            </a:pPr>
            <a:r>
              <a:rPr lang="en-GB"/>
              <a:t>What would be they sizes of individual component trees?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rgbClr val="000000"/>
              </a:buClr>
              <a:buSzPts val="11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II: </a:t>
            </a:r>
            <a:endParaRPr/>
          </a:p>
        </p:txBody>
      </p:sp>
      <p:sp>
        <p:nvSpPr>
          <p:cNvPr id="445" name="Google Shape;44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Dijkstra’s algorithm works correctly on a directed acyclic graph even when there are negative-weight edges.</a:t>
            </a:r>
            <a:endParaRPr/>
          </a:p>
          <a:p>
            <a:pPr indent="-342900" lvl="0" marL="457200" rtl="0" algn="l">
              <a:spcBef>
                <a:spcPts val="0"/>
              </a:spcBef>
              <a:spcAft>
                <a:spcPts val="0"/>
              </a:spcAft>
              <a:buSzPts val="1800"/>
              <a:buChar char="●"/>
            </a:pPr>
            <a:r>
              <a:rPr lang="en-GB"/>
              <a:t>TRUE or FALSE</a:t>
            </a:r>
            <a:endParaRPr/>
          </a:p>
        </p:txBody>
      </p:sp>
      <p:pic>
        <p:nvPicPr>
          <p:cNvPr id="446" name="Google Shape;446;p54"/>
          <p:cNvPicPr preferRelativeResize="0"/>
          <p:nvPr/>
        </p:nvPicPr>
        <p:blipFill>
          <a:blip r:embed="rId3">
            <a:alphaModFix/>
          </a:blip>
          <a:stretch>
            <a:fillRect/>
          </a:stretch>
        </p:blipFill>
        <p:spPr>
          <a:xfrm>
            <a:off x="6812350" y="2033875"/>
            <a:ext cx="1695450" cy="1790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II</a:t>
            </a:r>
            <a:endParaRPr/>
          </a:p>
        </p:txBody>
      </p:sp>
      <p:sp>
        <p:nvSpPr>
          <p:cNvPr id="452" name="Google Shape;452;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False</a:t>
            </a:r>
            <a:endParaRPr/>
          </a:p>
        </p:txBody>
      </p:sp>
      <p:sp>
        <p:nvSpPr>
          <p:cNvPr id="453" name="Google Shape;453;p55"/>
          <p:cNvSpPr txBox="1"/>
          <p:nvPr/>
        </p:nvSpPr>
        <p:spPr>
          <a:xfrm>
            <a:off x="3478875" y="4008125"/>
            <a:ext cx="378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Dijkstra’s algorithm: d(v)=-2</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Actual shortest path: s-u-v, with cost -4</a:t>
            </a:r>
            <a:endParaRPr>
              <a:latin typeface="Lato"/>
              <a:ea typeface="Lato"/>
              <a:cs typeface="Lato"/>
              <a:sym typeface="Lato"/>
            </a:endParaRPr>
          </a:p>
        </p:txBody>
      </p:sp>
      <p:pic>
        <p:nvPicPr>
          <p:cNvPr id="454" name="Google Shape;454;p55"/>
          <p:cNvPicPr preferRelativeResize="0"/>
          <p:nvPr/>
        </p:nvPicPr>
        <p:blipFill rotWithShape="1">
          <a:blip r:embed="rId3">
            <a:alphaModFix/>
          </a:blip>
          <a:srcRect b="0" l="0" r="0" t="0"/>
          <a:stretch/>
        </p:blipFill>
        <p:spPr>
          <a:xfrm>
            <a:off x="1966913" y="1319213"/>
            <a:ext cx="5210175" cy="2505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III</a:t>
            </a:r>
            <a:endParaRPr/>
          </a:p>
        </p:txBody>
      </p:sp>
      <p:sp>
        <p:nvSpPr>
          <p:cNvPr id="460" name="Google Shape;460;p56"/>
          <p:cNvSpPr txBox="1"/>
          <p:nvPr>
            <p:ph idx="1" type="body"/>
          </p:nvPr>
        </p:nvSpPr>
        <p:spPr>
          <a:xfrm>
            <a:off x="311700" y="1152475"/>
            <a:ext cx="5720100" cy="38133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GB"/>
              <a:t>Suppose that you want to get from vertex s to vertex t in a connected undirected graph G = (V; E) with positive edge costs, but you would like to stop by vertex u (imagine that there are free burgers at u) if it is possible to do so without increasing the length of your path by more than a factor of </a:t>
            </a:r>
            <a:r>
              <a:rPr b="1" lang="en-GB"/>
              <a:t>ɑ</a:t>
            </a:r>
            <a:endParaRPr b="1"/>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GB"/>
              <a:t>Describe an efficient algorithm in O( |E| log |V| ) time that would determine an optimal s-t path given your preference for stopping at u along the way if doing so is not prohibitively costly. (In other words, your algorithm should either return the shortest path from s to t, or the shortest path from s to t containing u, depending on the situation.) </a:t>
            </a:r>
            <a:endParaRPr/>
          </a:p>
        </p:txBody>
      </p:sp>
      <p:pic>
        <p:nvPicPr>
          <p:cNvPr id="461" name="Google Shape;461;p56"/>
          <p:cNvPicPr preferRelativeResize="0"/>
          <p:nvPr/>
        </p:nvPicPr>
        <p:blipFill>
          <a:blip r:embed="rId3">
            <a:alphaModFix/>
          </a:blip>
          <a:stretch>
            <a:fillRect/>
          </a:stretch>
        </p:blipFill>
        <p:spPr>
          <a:xfrm>
            <a:off x="5881688" y="1076325"/>
            <a:ext cx="3171825" cy="2990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III</a:t>
            </a:r>
            <a:endParaRPr/>
          </a:p>
        </p:txBody>
      </p:sp>
      <p:sp>
        <p:nvSpPr>
          <p:cNvPr id="467" name="Google Shape;467;p57"/>
          <p:cNvSpPr txBox="1"/>
          <p:nvPr>
            <p:ph idx="1" type="body"/>
          </p:nvPr>
        </p:nvSpPr>
        <p:spPr>
          <a:xfrm>
            <a:off x="311700" y="1152475"/>
            <a:ext cx="8520600" cy="386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Positive edges =&gt; Dijkstra’s algorithm for shortest path from source node s, and from source node u</a:t>
            </a:r>
            <a:endParaRPr/>
          </a:p>
          <a:p>
            <a:pPr indent="-317500" lvl="1" marL="914400" rtl="0" algn="l">
              <a:spcBef>
                <a:spcPts val="0"/>
              </a:spcBef>
              <a:spcAft>
                <a:spcPts val="0"/>
              </a:spcAft>
              <a:buSzPts val="1400"/>
              <a:buChar char="○"/>
            </a:pPr>
            <a:r>
              <a:rPr lang="en-GB"/>
              <a:t>shortest path from s =&gt; we know d</a:t>
            </a:r>
            <a:r>
              <a:rPr baseline="-25000" lang="en-GB"/>
              <a:t>s</a:t>
            </a:r>
            <a:r>
              <a:rPr lang="en-GB"/>
              <a:t>(t) and d</a:t>
            </a:r>
            <a:r>
              <a:rPr baseline="-25000" lang="en-GB"/>
              <a:t>s</a:t>
            </a:r>
            <a:r>
              <a:rPr lang="en-GB"/>
              <a:t>(u)</a:t>
            </a:r>
            <a:endParaRPr/>
          </a:p>
          <a:p>
            <a:pPr indent="-317500" lvl="1" marL="914400" rtl="0" algn="l">
              <a:spcBef>
                <a:spcPts val="0"/>
              </a:spcBef>
              <a:spcAft>
                <a:spcPts val="0"/>
              </a:spcAft>
              <a:buSzPts val="1400"/>
              <a:buChar char="○"/>
            </a:pPr>
            <a:r>
              <a:rPr lang="en-GB"/>
              <a:t>Shortest path from u =&gt; we know d</a:t>
            </a:r>
            <a:r>
              <a:rPr baseline="-25000" lang="en-GB"/>
              <a:t>u</a:t>
            </a:r>
            <a:r>
              <a:rPr lang="en-GB"/>
              <a:t>(t)</a:t>
            </a:r>
            <a:endParaRPr/>
          </a:p>
          <a:p>
            <a:pPr indent="-342900" lvl="0" marL="457200" rtl="0" algn="l">
              <a:spcBef>
                <a:spcPts val="0"/>
              </a:spcBef>
              <a:spcAft>
                <a:spcPts val="0"/>
              </a:spcAft>
              <a:buSzPts val="1800"/>
              <a:buChar char="●"/>
            </a:pPr>
            <a:r>
              <a:rPr lang="en-GB"/>
              <a:t>Compare </a:t>
            </a:r>
            <a:r>
              <a:rPr lang="en-GB" sz="1400"/>
              <a:t>d</a:t>
            </a:r>
            <a:r>
              <a:rPr baseline="-25000" lang="en-GB" sz="1400"/>
              <a:t>s</a:t>
            </a:r>
            <a:r>
              <a:rPr lang="en-GB" sz="1400"/>
              <a:t>(u) + d</a:t>
            </a:r>
            <a:r>
              <a:rPr baseline="-25000" lang="en-GB" sz="1400"/>
              <a:t>u</a:t>
            </a:r>
            <a:r>
              <a:rPr lang="en-GB" sz="1400"/>
              <a:t>(t) and </a:t>
            </a:r>
            <a:r>
              <a:rPr lang="en-GB"/>
              <a:t>ɑ*</a:t>
            </a:r>
            <a:r>
              <a:rPr lang="en-GB" sz="1400"/>
              <a:t>d</a:t>
            </a:r>
            <a:r>
              <a:rPr baseline="-25000" lang="en-GB" sz="1400"/>
              <a:t>s</a:t>
            </a:r>
            <a:r>
              <a:rPr lang="en-GB" sz="1400"/>
              <a:t>(t)</a:t>
            </a:r>
            <a:endParaRPr sz="1400"/>
          </a:p>
          <a:p>
            <a:pPr indent="-317500" lvl="1" marL="914400" rtl="0" algn="l">
              <a:spcBef>
                <a:spcPts val="0"/>
              </a:spcBef>
              <a:spcAft>
                <a:spcPts val="0"/>
              </a:spcAft>
              <a:buSzPts val="1400"/>
              <a:buChar char="○"/>
            </a:pPr>
            <a:r>
              <a:rPr lang="en-GB"/>
              <a:t>If d</a:t>
            </a:r>
            <a:r>
              <a:rPr baseline="-25000" lang="en-GB"/>
              <a:t>s</a:t>
            </a:r>
            <a:r>
              <a:rPr lang="en-GB"/>
              <a:t>(u) + d</a:t>
            </a:r>
            <a:r>
              <a:rPr baseline="-25000" lang="en-GB"/>
              <a:t>u</a:t>
            </a:r>
            <a:r>
              <a:rPr lang="en-GB"/>
              <a:t>(t)  &lt;= </a:t>
            </a:r>
            <a:r>
              <a:rPr lang="en-GB" sz="1800"/>
              <a:t>ɑ*</a:t>
            </a:r>
            <a:r>
              <a:rPr lang="en-GB"/>
              <a:t>d</a:t>
            </a:r>
            <a:r>
              <a:rPr baseline="-25000" lang="en-GB"/>
              <a:t>s</a:t>
            </a:r>
            <a:r>
              <a:rPr lang="en-GB"/>
              <a:t>(t), stop by u for burger!</a:t>
            </a:r>
            <a:endParaRPr/>
          </a:p>
          <a:p>
            <a:pPr indent="-317500" lvl="1" marL="914400" rtl="0" algn="l">
              <a:spcBef>
                <a:spcPts val="0"/>
              </a:spcBef>
              <a:spcAft>
                <a:spcPts val="0"/>
              </a:spcAft>
              <a:buSzPts val="1400"/>
              <a:buChar char="○"/>
            </a:pPr>
            <a:r>
              <a:rPr lang="en-GB"/>
              <a:t>If d</a:t>
            </a:r>
            <a:r>
              <a:rPr baseline="-25000" lang="en-GB"/>
              <a:t>s</a:t>
            </a:r>
            <a:r>
              <a:rPr lang="en-GB"/>
              <a:t>(u) + d</a:t>
            </a:r>
            <a:r>
              <a:rPr baseline="-25000" lang="en-GB"/>
              <a:t>u</a:t>
            </a:r>
            <a:r>
              <a:rPr lang="en-GB"/>
              <a:t>(t)  &gt; </a:t>
            </a:r>
            <a:r>
              <a:rPr lang="en-GB" sz="1800"/>
              <a:t>ɑ*</a:t>
            </a:r>
            <a:r>
              <a:rPr lang="en-GB"/>
              <a:t>d</a:t>
            </a:r>
            <a:r>
              <a:rPr baseline="-25000" lang="en-GB"/>
              <a:t>s</a:t>
            </a:r>
            <a:r>
              <a:rPr lang="en-GB"/>
              <a:t>(t), go directly from s to t</a:t>
            </a:r>
            <a:endParaRPr/>
          </a:p>
          <a:p>
            <a:pPr indent="-342900" lvl="0" marL="457200" rtl="0" algn="l">
              <a:spcBef>
                <a:spcPts val="0"/>
              </a:spcBef>
              <a:spcAft>
                <a:spcPts val="0"/>
              </a:spcAft>
              <a:buSzPts val="1800"/>
              <a:buChar char="●"/>
            </a:pPr>
            <a:r>
              <a:rPr lang="en-GB"/>
              <a:t>Time complexity</a:t>
            </a:r>
            <a:endParaRPr/>
          </a:p>
          <a:p>
            <a:pPr indent="-317500" lvl="1" marL="914400" rtl="0" algn="l">
              <a:spcBef>
                <a:spcPts val="0"/>
              </a:spcBef>
              <a:spcAft>
                <a:spcPts val="0"/>
              </a:spcAft>
              <a:buSzPts val="1400"/>
              <a:buChar char="○"/>
            </a:pPr>
            <a:r>
              <a:rPr lang="en-GB"/>
              <a:t>Connected graph: |V|=O(|E|)</a:t>
            </a:r>
            <a:endParaRPr/>
          </a:p>
          <a:p>
            <a:pPr indent="-317500" lvl="1" marL="914400" rtl="0" algn="l">
              <a:spcBef>
                <a:spcPts val="0"/>
              </a:spcBef>
              <a:spcAft>
                <a:spcPts val="0"/>
              </a:spcAft>
              <a:buSzPts val="1400"/>
              <a:buChar char="○"/>
            </a:pPr>
            <a:r>
              <a:rPr lang="en-GB"/>
              <a:t>Running Dijkstra’s algorithm twice: </a:t>
            </a:r>
            <a:endParaRPr/>
          </a:p>
          <a:p>
            <a:pPr indent="-317500" lvl="2" marL="1371600" rtl="0" algn="l">
              <a:spcBef>
                <a:spcPts val="0"/>
              </a:spcBef>
              <a:spcAft>
                <a:spcPts val="0"/>
              </a:spcAft>
              <a:buSzPts val="1400"/>
              <a:buChar char="■"/>
            </a:pPr>
            <a:r>
              <a:rPr lang="en-GB"/>
              <a:t>Binary heap: O((|V| +|E|) log |V|) =&gt; O( |E| log |V| )</a:t>
            </a:r>
            <a:endParaRPr/>
          </a:p>
          <a:p>
            <a:pPr indent="-317500" lvl="2" marL="1371600" rtl="0" algn="l">
              <a:spcBef>
                <a:spcPts val="0"/>
              </a:spcBef>
              <a:spcAft>
                <a:spcPts val="0"/>
              </a:spcAft>
              <a:buSzPts val="1400"/>
              <a:buChar char="■"/>
            </a:pPr>
            <a:r>
              <a:rPr lang="en-GB"/>
              <a:t>Fibonacci heap: O(|E|+|V|log|V|) =&gt; O( |E| log |V|)</a:t>
            </a:r>
            <a:endParaRPr/>
          </a:p>
        </p:txBody>
      </p:sp>
      <p:pic>
        <p:nvPicPr>
          <p:cNvPr id="468" name="Google Shape;468;p57"/>
          <p:cNvPicPr preferRelativeResize="0"/>
          <p:nvPr/>
        </p:nvPicPr>
        <p:blipFill>
          <a:blip r:embed="rId3">
            <a:alphaModFix/>
          </a:blip>
          <a:stretch>
            <a:fillRect/>
          </a:stretch>
        </p:blipFill>
        <p:spPr>
          <a:xfrm>
            <a:off x="5881688" y="1762125"/>
            <a:ext cx="3171825" cy="2990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8"/>
          <p:cNvSpPr txBox="1"/>
          <p:nvPr>
            <p:ph type="ctrTitle"/>
          </p:nvPr>
        </p:nvSpPr>
        <p:spPr>
          <a:xfrm>
            <a:off x="601346" y="2006213"/>
            <a:ext cx="7941300" cy="113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990000"/>
              </a:buClr>
              <a:buSzPts val="2800"/>
              <a:buFont typeface="Arial Black"/>
              <a:buNone/>
            </a:pPr>
            <a:r>
              <a:rPr b="1" lang="en-GB" sz="3200">
                <a:latin typeface="Arial Black"/>
                <a:ea typeface="Arial Black"/>
                <a:cs typeface="Arial Black"/>
                <a:sym typeface="Arial Black"/>
              </a:rPr>
              <a:t>CSCI 570 Exam 1 Review</a:t>
            </a:r>
            <a:endParaRPr b="1" sz="3200">
              <a:latin typeface="Arial Black"/>
              <a:ea typeface="Arial Black"/>
              <a:cs typeface="Arial Black"/>
              <a:sym typeface="Arial Black"/>
            </a:endParaRPr>
          </a:p>
          <a:p>
            <a:pPr indent="0" lvl="0" marL="0" rtl="0" algn="ctr">
              <a:lnSpc>
                <a:spcPct val="90000"/>
              </a:lnSpc>
              <a:spcBef>
                <a:spcPts val="0"/>
              </a:spcBef>
              <a:spcAft>
                <a:spcPts val="0"/>
              </a:spcAft>
              <a:buClr>
                <a:srgbClr val="990000"/>
              </a:buClr>
              <a:buSzPts val="2800"/>
              <a:buFont typeface="Arial Black"/>
              <a:buNone/>
            </a:pPr>
            <a:r>
              <a:t/>
            </a:r>
            <a:endParaRPr b="1" sz="3200">
              <a:latin typeface="Arial Black"/>
              <a:ea typeface="Arial Black"/>
              <a:cs typeface="Arial Black"/>
              <a:sym typeface="Arial Black"/>
            </a:endParaRPr>
          </a:p>
          <a:p>
            <a:pPr indent="0" lvl="0" marL="0" rtl="0" algn="ctr">
              <a:spcBef>
                <a:spcPts val="0"/>
              </a:spcBef>
              <a:spcAft>
                <a:spcPts val="0"/>
              </a:spcAft>
              <a:buClr>
                <a:schemeClr val="dk1"/>
              </a:buClr>
              <a:buSzPts val="2000"/>
              <a:buFont typeface="Arial"/>
              <a:buNone/>
            </a:pPr>
            <a:r>
              <a:rPr b="1" lang="en-GB" sz="3200">
                <a:solidFill>
                  <a:srgbClr val="FFC000"/>
                </a:solidFill>
                <a:latin typeface="Arial Black"/>
                <a:ea typeface="Arial Black"/>
                <a:cs typeface="Arial Black"/>
                <a:sym typeface="Arial Black"/>
              </a:rPr>
              <a:t>BFS &amp; DFS</a:t>
            </a:r>
            <a:endParaRPr b="1">
              <a:latin typeface="Arial Black"/>
              <a:ea typeface="Arial Black"/>
              <a:cs typeface="Arial Black"/>
              <a:sym typeface="Arial Black"/>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9"/>
          <p:cNvSpPr txBox="1"/>
          <p:nvPr>
            <p:ph idx="1" type="body"/>
          </p:nvPr>
        </p:nvSpPr>
        <p:spPr>
          <a:xfrm>
            <a:off x="456300" y="682550"/>
            <a:ext cx="8231400" cy="4233900"/>
          </a:xfrm>
          <a:prstGeom prst="rect">
            <a:avLst/>
          </a:prstGeom>
          <a:noFill/>
          <a:ln>
            <a:noFill/>
          </a:ln>
        </p:spPr>
        <p:txBody>
          <a:bodyPr anchorCtr="0" anchor="t" bIns="45700" lIns="91425" spcFirstLastPara="1" rIns="91425" wrap="square" tIns="45700">
            <a:noAutofit/>
          </a:bodyPr>
          <a:lstStyle/>
          <a:p>
            <a:pPr indent="-382270" lvl="0" marL="457200" rtl="0" algn="l">
              <a:lnSpc>
                <a:spcPct val="100000"/>
              </a:lnSpc>
              <a:spcBef>
                <a:spcPts val="0"/>
              </a:spcBef>
              <a:spcAft>
                <a:spcPts val="0"/>
              </a:spcAft>
              <a:buSzPts val="2420"/>
              <a:buChar char="●"/>
            </a:pPr>
            <a:r>
              <a:rPr lang="en-GB" sz="2420"/>
              <a:t>BFS is a </a:t>
            </a:r>
            <a:r>
              <a:rPr i="1" lang="en-GB" sz="2420"/>
              <a:t>graph search algorithm</a:t>
            </a:r>
            <a:r>
              <a:rPr lang="en-GB" sz="2420"/>
              <a:t>, an algorithm for exploring a graph </a:t>
            </a:r>
            <a:r>
              <a:rPr i="1" lang="en-GB" sz="2420"/>
              <a:t>G=(V,E)</a:t>
            </a:r>
            <a:r>
              <a:rPr lang="en-GB" sz="2420"/>
              <a:t>.</a:t>
            </a:r>
            <a:endParaRPr sz="2420"/>
          </a:p>
          <a:p>
            <a:pPr indent="-382270" lvl="0" marL="457200" rtl="0" algn="l">
              <a:lnSpc>
                <a:spcPct val="100000"/>
              </a:lnSpc>
              <a:spcBef>
                <a:spcPts val="0"/>
              </a:spcBef>
              <a:spcAft>
                <a:spcPts val="0"/>
              </a:spcAft>
              <a:buSzPts val="2420"/>
              <a:buChar char="●"/>
            </a:pPr>
            <a:r>
              <a:rPr lang="en-GB" sz="2420"/>
              <a:t>BFS starts at a vertex </a:t>
            </a:r>
            <a:r>
              <a:rPr i="1" lang="en-GB" sz="2420"/>
              <a:t>s</a:t>
            </a:r>
            <a:r>
              <a:rPr lang="en-GB" sz="2420"/>
              <a:t> and explores outwards, visiting all nodes distance </a:t>
            </a:r>
            <a:r>
              <a:rPr i="1" lang="en-GB" sz="2420"/>
              <a:t>1</a:t>
            </a:r>
            <a:r>
              <a:rPr lang="en-GB" sz="2420"/>
              <a:t> from </a:t>
            </a:r>
            <a:r>
              <a:rPr i="1" lang="en-GB" sz="2420"/>
              <a:t>s</a:t>
            </a:r>
            <a:r>
              <a:rPr lang="en-GB" sz="2420"/>
              <a:t>, then all nodes distance </a:t>
            </a:r>
            <a:r>
              <a:rPr i="1" lang="en-GB" sz="2420"/>
              <a:t>2</a:t>
            </a:r>
            <a:r>
              <a:rPr lang="en-GB" sz="2420"/>
              <a:t> from </a:t>
            </a:r>
            <a:r>
              <a:rPr i="1" lang="en-GB" sz="2420"/>
              <a:t>s</a:t>
            </a:r>
            <a:r>
              <a:rPr lang="en-GB" sz="2420"/>
              <a:t>, and so on.</a:t>
            </a:r>
            <a:endParaRPr sz="2420"/>
          </a:p>
          <a:p>
            <a:pPr indent="-382270" lvl="0" marL="457200" rtl="0" algn="l">
              <a:lnSpc>
                <a:spcPct val="100000"/>
              </a:lnSpc>
              <a:spcBef>
                <a:spcPts val="0"/>
              </a:spcBef>
              <a:spcAft>
                <a:spcPts val="0"/>
              </a:spcAft>
              <a:buSzPts val="2420"/>
              <a:buChar char="●"/>
            </a:pPr>
            <a:r>
              <a:rPr lang="en-GB" sz="2420"/>
              <a:t>BFS can find a path between two vertices </a:t>
            </a:r>
            <a:r>
              <a:rPr i="1" lang="en-GB" sz="2420"/>
              <a:t>s</a:t>
            </a:r>
            <a:r>
              <a:rPr lang="en-GB" sz="2420"/>
              <a:t> and </a:t>
            </a:r>
            <a:r>
              <a:rPr i="1" lang="en-GB" sz="2420"/>
              <a:t>t</a:t>
            </a:r>
            <a:r>
              <a:rPr lang="en-GB" sz="2420"/>
              <a:t>, if such a path exists.</a:t>
            </a:r>
            <a:endParaRPr sz="2420"/>
          </a:p>
          <a:p>
            <a:pPr indent="-382270" lvl="0" marL="457200" rtl="0" algn="l">
              <a:lnSpc>
                <a:spcPct val="100000"/>
              </a:lnSpc>
              <a:spcBef>
                <a:spcPts val="0"/>
              </a:spcBef>
              <a:spcAft>
                <a:spcPts val="0"/>
              </a:spcAft>
              <a:buSzPts val="2420"/>
              <a:buChar char="●"/>
            </a:pPr>
            <a:r>
              <a:rPr lang="en-GB" sz="2420"/>
              <a:t>BFS finds the shortest path between </a:t>
            </a:r>
            <a:r>
              <a:rPr i="1" lang="en-GB" sz="2420"/>
              <a:t>s</a:t>
            </a:r>
            <a:r>
              <a:rPr lang="en-GB" sz="2420"/>
              <a:t> and </a:t>
            </a:r>
            <a:r>
              <a:rPr i="1" lang="en-GB" sz="2420"/>
              <a:t>t</a:t>
            </a:r>
            <a:r>
              <a:rPr lang="en-GB" sz="2420"/>
              <a:t> if the graph is unweighted.</a:t>
            </a:r>
            <a:endParaRPr sz="2420"/>
          </a:p>
          <a:p>
            <a:pPr indent="-382270" lvl="0" marL="457200" rtl="0" algn="l">
              <a:lnSpc>
                <a:spcPct val="100000"/>
              </a:lnSpc>
              <a:spcBef>
                <a:spcPts val="0"/>
              </a:spcBef>
              <a:spcAft>
                <a:spcPts val="0"/>
              </a:spcAft>
              <a:buSzPts val="2420"/>
              <a:buChar char="●"/>
            </a:pPr>
            <a:r>
              <a:rPr lang="en-GB" sz="2420"/>
              <a:t>BFS is implemented using a </a:t>
            </a:r>
            <a:r>
              <a:rPr i="1" lang="en-GB" sz="2420"/>
              <a:t>queue</a:t>
            </a:r>
            <a:r>
              <a:rPr lang="en-GB" sz="2420"/>
              <a:t> (FIFO).</a:t>
            </a:r>
            <a:endParaRPr sz="2420"/>
          </a:p>
          <a:p>
            <a:pPr indent="-382270" lvl="0" marL="457200" rtl="0" algn="l">
              <a:lnSpc>
                <a:spcPct val="100000"/>
              </a:lnSpc>
              <a:spcBef>
                <a:spcPts val="0"/>
              </a:spcBef>
              <a:spcAft>
                <a:spcPts val="0"/>
              </a:spcAft>
              <a:buSzPts val="2420"/>
              <a:buChar char="●"/>
            </a:pPr>
            <a:r>
              <a:rPr lang="en-GB" sz="2420"/>
              <a:t>The worst-case runtime of BFS is </a:t>
            </a:r>
            <a:r>
              <a:rPr i="1" lang="en-GB" sz="2420"/>
              <a:t>O(|V | + |E |)</a:t>
            </a:r>
            <a:r>
              <a:rPr lang="en-GB" sz="2420"/>
              <a:t>.</a:t>
            </a:r>
            <a:endParaRPr sz="2420"/>
          </a:p>
        </p:txBody>
      </p:sp>
      <p:sp>
        <p:nvSpPr>
          <p:cNvPr id="479" name="Google Shape;479;p59"/>
          <p:cNvSpPr txBox="1"/>
          <p:nvPr>
            <p:ph idx="2" type="body"/>
          </p:nvPr>
        </p:nvSpPr>
        <p:spPr>
          <a:xfrm>
            <a:off x="456270" y="259556"/>
            <a:ext cx="8231400" cy="990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200"/>
              </a:spcAft>
              <a:buClr>
                <a:srgbClr val="990000"/>
              </a:buClr>
              <a:buSzPts val="2800"/>
              <a:buNone/>
            </a:pPr>
            <a:r>
              <a:rPr lang="en-GB"/>
              <a:t>Breadth First Search (BFS)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xEl>
                                              <p:pRg end="0" st="0"/>
                                            </p:txEl>
                                          </p:spTgt>
                                        </p:tgtEl>
                                        <p:attrNameLst>
                                          <p:attrName>style.visibility</p:attrName>
                                        </p:attrNameLst>
                                      </p:cBhvr>
                                      <p:to>
                                        <p:strVal val="visible"/>
                                      </p:to>
                                    </p:set>
                                    <p:animEffect filter="fade" transition="in">
                                      <p:cBhvr>
                                        <p:cTn dur="1000"/>
                                        <p:tgtEl>
                                          <p:spTgt spid="4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xEl>
                                              <p:pRg end="1" st="1"/>
                                            </p:txEl>
                                          </p:spTgt>
                                        </p:tgtEl>
                                        <p:attrNameLst>
                                          <p:attrName>style.visibility</p:attrName>
                                        </p:attrNameLst>
                                      </p:cBhvr>
                                      <p:to>
                                        <p:strVal val="visible"/>
                                      </p:to>
                                    </p:set>
                                    <p:animEffect filter="fade" transition="in">
                                      <p:cBhvr>
                                        <p:cTn dur="1000"/>
                                        <p:tgtEl>
                                          <p:spTgt spid="4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xEl>
                                              <p:pRg end="2" st="2"/>
                                            </p:txEl>
                                          </p:spTgt>
                                        </p:tgtEl>
                                        <p:attrNameLst>
                                          <p:attrName>style.visibility</p:attrName>
                                        </p:attrNameLst>
                                      </p:cBhvr>
                                      <p:to>
                                        <p:strVal val="visible"/>
                                      </p:to>
                                    </p:set>
                                    <p:animEffect filter="fade" transition="in">
                                      <p:cBhvr>
                                        <p:cTn dur="1000"/>
                                        <p:tgtEl>
                                          <p:spTgt spid="4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xEl>
                                              <p:pRg end="3" st="3"/>
                                            </p:txEl>
                                          </p:spTgt>
                                        </p:tgtEl>
                                        <p:attrNameLst>
                                          <p:attrName>style.visibility</p:attrName>
                                        </p:attrNameLst>
                                      </p:cBhvr>
                                      <p:to>
                                        <p:strVal val="visible"/>
                                      </p:to>
                                    </p:set>
                                    <p:animEffect filter="fade" transition="in">
                                      <p:cBhvr>
                                        <p:cTn dur="1000"/>
                                        <p:tgtEl>
                                          <p:spTgt spid="4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xEl>
                                              <p:pRg end="4" st="4"/>
                                            </p:txEl>
                                          </p:spTgt>
                                        </p:tgtEl>
                                        <p:attrNameLst>
                                          <p:attrName>style.visibility</p:attrName>
                                        </p:attrNameLst>
                                      </p:cBhvr>
                                      <p:to>
                                        <p:strVal val="visible"/>
                                      </p:to>
                                    </p:set>
                                    <p:animEffect filter="fade" transition="in">
                                      <p:cBhvr>
                                        <p:cTn dur="1000"/>
                                        <p:tgtEl>
                                          <p:spTgt spid="4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xEl>
                                              <p:pRg end="5" st="5"/>
                                            </p:txEl>
                                          </p:spTgt>
                                        </p:tgtEl>
                                        <p:attrNameLst>
                                          <p:attrName>style.visibility</p:attrName>
                                        </p:attrNameLst>
                                      </p:cBhvr>
                                      <p:to>
                                        <p:strVal val="visible"/>
                                      </p:to>
                                    </p:set>
                                    <p:animEffect filter="fade" transition="in">
                                      <p:cBhvr>
                                        <p:cTn dur="1000"/>
                                        <p:tgtEl>
                                          <p:spTgt spid="47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0"/>
          <p:cNvSpPr txBox="1"/>
          <p:nvPr>
            <p:ph idx="1" type="body"/>
          </p:nvPr>
        </p:nvSpPr>
        <p:spPr>
          <a:xfrm>
            <a:off x="456270" y="1358503"/>
            <a:ext cx="8231400" cy="3188100"/>
          </a:xfrm>
          <a:prstGeom prst="rect">
            <a:avLst/>
          </a:prstGeom>
          <a:noFill/>
          <a:ln>
            <a:noFill/>
          </a:ln>
        </p:spPr>
        <p:txBody>
          <a:bodyPr anchorCtr="0" anchor="t" bIns="45700" lIns="91425" spcFirstLastPara="1" rIns="91425" wrap="square" tIns="45700">
            <a:noAutofit/>
          </a:bodyPr>
          <a:lstStyle/>
          <a:p>
            <a:pPr indent="-382270" lvl="0" marL="457200" rtl="0" algn="l">
              <a:lnSpc>
                <a:spcPct val="100000"/>
              </a:lnSpc>
              <a:spcBef>
                <a:spcPts val="0"/>
              </a:spcBef>
              <a:spcAft>
                <a:spcPts val="0"/>
              </a:spcAft>
              <a:buSzPts val="2420"/>
              <a:buChar char="●"/>
            </a:pPr>
            <a:r>
              <a:rPr lang="en-GB" sz="2420"/>
              <a:t>A graph search algorithm induces a </a:t>
            </a:r>
            <a:r>
              <a:rPr i="1" lang="en-GB" sz="2420"/>
              <a:t>search tree</a:t>
            </a:r>
            <a:r>
              <a:rPr lang="en-GB" sz="2420"/>
              <a:t> </a:t>
            </a:r>
            <a:r>
              <a:rPr i="1" lang="en-GB" sz="2420"/>
              <a:t>T⊆G</a:t>
            </a:r>
            <a:r>
              <a:rPr lang="en-GB" sz="2420"/>
              <a:t>, with root </a:t>
            </a:r>
            <a:r>
              <a:rPr i="1" lang="en-GB" sz="2420"/>
              <a:t>s</a:t>
            </a:r>
            <a:r>
              <a:rPr lang="en-GB" sz="2420"/>
              <a:t> and edges </a:t>
            </a:r>
            <a:r>
              <a:rPr i="1" lang="en-GB" sz="2420"/>
              <a:t>u→v</a:t>
            </a:r>
            <a:r>
              <a:rPr lang="en-GB" sz="2420"/>
              <a:t>, where the first time the algorithm explored </a:t>
            </a:r>
            <a:r>
              <a:rPr i="1" lang="en-GB" sz="2420"/>
              <a:t>v</a:t>
            </a:r>
            <a:r>
              <a:rPr lang="en-GB" sz="2420"/>
              <a:t> was by traversing the edge </a:t>
            </a:r>
            <a:r>
              <a:rPr i="1" lang="en-GB" sz="2420"/>
              <a:t>(u,v)</a:t>
            </a:r>
            <a:r>
              <a:rPr lang="en-GB" sz="2420"/>
              <a:t> in </a:t>
            </a:r>
            <a:r>
              <a:rPr i="1" lang="en-GB" sz="2420"/>
              <a:t>G</a:t>
            </a:r>
            <a:r>
              <a:rPr lang="en-GB" sz="2420"/>
              <a:t>.</a:t>
            </a:r>
            <a:endParaRPr b="1" sz="2420"/>
          </a:p>
          <a:p>
            <a:pPr indent="0" lvl="0" marL="457200" rtl="0" algn="l">
              <a:lnSpc>
                <a:spcPct val="100000"/>
              </a:lnSpc>
              <a:spcBef>
                <a:spcPts val="1200"/>
              </a:spcBef>
              <a:spcAft>
                <a:spcPts val="1200"/>
              </a:spcAft>
              <a:buSzPts val="1018"/>
              <a:buNone/>
            </a:pPr>
            <a:r>
              <a:rPr b="1" lang="en-GB" sz="2420"/>
              <a:t>(3.3)</a:t>
            </a:r>
            <a:r>
              <a:rPr lang="en-GB" sz="2420"/>
              <a:t> </a:t>
            </a:r>
            <a:r>
              <a:rPr i="1" lang="en-GB" sz="2420"/>
              <a:t>For each j ≥ 1, layer L</a:t>
            </a:r>
            <a:r>
              <a:rPr baseline="-25000" i="1" lang="en-GB" sz="2420"/>
              <a:t>j</a:t>
            </a:r>
            <a:r>
              <a:rPr i="1" lang="en-GB" sz="2420"/>
              <a:t> produced by BFS consists of all nodes at distance exactly j from s. There is a path from s to t if and only if t appears in some layer.</a:t>
            </a:r>
            <a:endParaRPr i="1" sz="2420"/>
          </a:p>
        </p:txBody>
      </p:sp>
      <p:sp>
        <p:nvSpPr>
          <p:cNvPr id="485" name="Google Shape;485;p60"/>
          <p:cNvSpPr txBox="1"/>
          <p:nvPr>
            <p:ph idx="2" type="body"/>
          </p:nvPr>
        </p:nvSpPr>
        <p:spPr>
          <a:xfrm>
            <a:off x="456270" y="259556"/>
            <a:ext cx="8231400" cy="990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200"/>
              </a:spcAft>
              <a:buClr>
                <a:srgbClr val="990000"/>
              </a:buClr>
              <a:buSzPts val="2800"/>
              <a:buNone/>
            </a:pPr>
            <a:r>
              <a:rPr lang="en-GB"/>
              <a:t>BFS Tree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animEffect filter="fade" transition="in">
                                      <p:cBhvr>
                                        <p:cTn dur="1000"/>
                                        <p:tgtEl>
                                          <p:spTgt spid="4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1" st="1"/>
                                            </p:txEl>
                                          </p:spTgt>
                                        </p:tgtEl>
                                        <p:attrNameLst>
                                          <p:attrName>style.visibility</p:attrName>
                                        </p:attrNameLst>
                                      </p:cBhvr>
                                      <p:to>
                                        <p:strVal val="visible"/>
                                      </p:to>
                                    </p:set>
                                    <p:animEffect filter="fade" transition="in">
                                      <p:cBhvr>
                                        <p:cTn dur="1000"/>
                                        <p:tgtEl>
                                          <p:spTgt spid="48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1"/>
          <p:cNvSpPr txBox="1"/>
          <p:nvPr>
            <p:ph idx="1" type="body"/>
          </p:nvPr>
        </p:nvSpPr>
        <p:spPr>
          <a:xfrm>
            <a:off x="456300" y="655550"/>
            <a:ext cx="8231400" cy="915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i="1" lang="en-GB"/>
              <a:t>List the order in which vertices are visited when executing BFS starting from vertex E and breaking ties alphabetically.</a:t>
            </a:r>
            <a:endParaRPr i="1"/>
          </a:p>
        </p:txBody>
      </p:sp>
      <p:sp>
        <p:nvSpPr>
          <p:cNvPr id="491" name="Google Shape;491;p61"/>
          <p:cNvSpPr txBox="1"/>
          <p:nvPr>
            <p:ph idx="2" type="body"/>
          </p:nvPr>
        </p:nvSpPr>
        <p:spPr>
          <a:xfrm>
            <a:off x="456275" y="259556"/>
            <a:ext cx="8231400" cy="39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200"/>
              </a:spcAft>
              <a:buClr>
                <a:srgbClr val="990000"/>
              </a:buClr>
              <a:buSzPts val="2800"/>
              <a:buNone/>
            </a:pPr>
            <a:r>
              <a:rPr lang="en-GB"/>
              <a:t>Problem 1</a:t>
            </a:r>
            <a:endParaRPr/>
          </a:p>
        </p:txBody>
      </p:sp>
      <p:sp>
        <p:nvSpPr>
          <p:cNvPr id="492" name="Google Shape;492;p61"/>
          <p:cNvSpPr txBox="1"/>
          <p:nvPr>
            <p:ph idx="1" type="body"/>
          </p:nvPr>
        </p:nvSpPr>
        <p:spPr>
          <a:xfrm>
            <a:off x="4523150" y="1680281"/>
            <a:ext cx="3855900" cy="2931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None/>
            </a:pPr>
            <a:r>
              <a:rPr b="1" lang="en-GB"/>
              <a:t>Answer</a:t>
            </a:r>
            <a:r>
              <a:rPr lang="en-GB"/>
              <a:t>: </a:t>
            </a:r>
            <a:br>
              <a:rPr lang="en-GB"/>
            </a:br>
            <a:r>
              <a:rPr i="1" lang="en-GB"/>
              <a:t>E, D, F, G, C, A, B</a:t>
            </a:r>
            <a:endParaRPr i="1"/>
          </a:p>
        </p:txBody>
      </p:sp>
      <p:pic>
        <p:nvPicPr>
          <p:cNvPr id="493" name="Google Shape;493;p61"/>
          <p:cNvPicPr preferRelativeResize="0"/>
          <p:nvPr/>
        </p:nvPicPr>
        <p:blipFill>
          <a:blip r:embed="rId3">
            <a:alphaModFix/>
          </a:blip>
          <a:stretch>
            <a:fillRect/>
          </a:stretch>
        </p:blipFill>
        <p:spPr>
          <a:xfrm>
            <a:off x="655588" y="1680281"/>
            <a:ext cx="2613055" cy="293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0" st="0"/>
                                            </p:txEl>
                                          </p:spTgt>
                                        </p:tgtEl>
                                        <p:attrNameLst>
                                          <p:attrName>style.visibility</p:attrName>
                                        </p:attrNameLst>
                                      </p:cBhvr>
                                      <p:to>
                                        <p:strVal val="visible"/>
                                      </p:to>
                                    </p:set>
                                    <p:animEffect filter="fade" transition="in">
                                      <p:cBhvr>
                                        <p:cTn dur="1000"/>
                                        <p:tgtEl>
                                          <p:spTgt spid="49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ph idx="1" type="body"/>
          </p:nvPr>
        </p:nvSpPr>
        <p:spPr>
          <a:xfrm>
            <a:off x="456270" y="1358503"/>
            <a:ext cx="8231400" cy="31881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a:t>DFS is also a graph search algorithm.</a:t>
            </a:r>
            <a:endParaRPr/>
          </a:p>
          <a:p>
            <a:pPr indent="-381000" lvl="0" marL="457200" rtl="0" algn="l">
              <a:spcBef>
                <a:spcPts val="0"/>
              </a:spcBef>
              <a:spcAft>
                <a:spcPts val="0"/>
              </a:spcAft>
              <a:buSzPts val="2400"/>
              <a:buChar char="●"/>
            </a:pPr>
            <a:r>
              <a:rPr lang="en-GB"/>
              <a:t>DFS starts at a vertex </a:t>
            </a:r>
            <a:r>
              <a:rPr i="1" lang="en-GB"/>
              <a:t>s</a:t>
            </a:r>
            <a:r>
              <a:rPr lang="en-GB"/>
              <a:t> and explores by walking around the graph, backtracking when it hits a dead-end.</a:t>
            </a:r>
            <a:endParaRPr/>
          </a:p>
          <a:p>
            <a:pPr indent="-381000" lvl="0" marL="457200" rtl="0" algn="l">
              <a:spcBef>
                <a:spcPts val="0"/>
              </a:spcBef>
              <a:spcAft>
                <a:spcPts val="0"/>
              </a:spcAft>
              <a:buSzPts val="2400"/>
              <a:buChar char="●"/>
            </a:pPr>
            <a:r>
              <a:rPr lang="en-GB"/>
              <a:t>DFS can find a path between two vertices </a:t>
            </a:r>
            <a:r>
              <a:rPr i="1" lang="en-GB"/>
              <a:t>s</a:t>
            </a:r>
            <a:r>
              <a:rPr lang="en-GB"/>
              <a:t> and </a:t>
            </a:r>
            <a:r>
              <a:rPr i="1" lang="en-GB"/>
              <a:t>t</a:t>
            </a:r>
            <a:r>
              <a:rPr lang="en-GB"/>
              <a:t>, if such a path exists.</a:t>
            </a:r>
            <a:endParaRPr/>
          </a:p>
          <a:p>
            <a:pPr indent="-381000" lvl="0" marL="457200" rtl="0" algn="l">
              <a:spcBef>
                <a:spcPts val="0"/>
              </a:spcBef>
              <a:spcAft>
                <a:spcPts val="0"/>
              </a:spcAft>
              <a:buSzPts val="2400"/>
              <a:buChar char="●"/>
            </a:pPr>
            <a:r>
              <a:rPr lang="en-GB"/>
              <a:t>DFS is implemented using a </a:t>
            </a:r>
            <a:r>
              <a:rPr i="1" lang="en-GB"/>
              <a:t>stack</a:t>
            </a:r>
            <a:r>
              <a:rPr lang="en-GB"/>
              <a:t> (LIFO).</a:t>
            </a:r>
            <a:endParaRPr/>
          </a:p>
          <a:p>
            <a:pPr indent="-381000" lvl="0" marL="457200" rtl="0" algn="l">
              <a:spcBef>
                <a:spcPts val="0"/>
              </a:spcBef>
              <a:spcAft>
                <a:spcPts val="0"/>
              </a:spcAft>
              <a:buSzPts val="2400"/>
              <a:buChar char="●"/>
            </a:pPr>
            <a:r>
              <a:rPr lang="en-GB"/>
              <a:t>The worst-case runtime of DFS is also </a:t>
            </a:r>
            <a:r>
              <a:rPr i="1" lang="en-GB"/>
              <a:t>O(|V | + |E |)</a:t>
            </a:r>
            <a:r>
              <a:rPr lang="en-GB"/>
              <a:t>.</a:t>
            </a:r>
            <a:endParaRPr/>
          </a:p>
        </p:txBody>
      </p:sp>
      <p:sp>
        <p:nvSpPr>
          <p:cNvPr id="499" name="Google Shape;499;p62"/>
          <p:cNvSpPr txBox="1"/>
          <p:nvPr>
            <p:ph idx="2" type="body"/>
          </p:nvPr>
        </p:nvSpPr>
        <p:spPr>
          <a:xfrm>
            <a:off x="456270" y="259556"/>
            <a:ext cx="8231400" cy="990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200"/>
              </a:spcAft>
              <a:buClr>
                <a:srgbClr val="990000"/>
              </a:buClr>
              <a:buSzPts val="2800"/>
              <a:buNone/>
            </a:pPr>
            <a:r>
              <a:rPr lang="en-GB"/>
              <a:t>Depth First Search (DFS)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0" st="0"/>
                                            </p:txEl>
                                          </p:spTgt>
                                        </p:tgtEl>
                                        <p:attrNameLst>
                                          <p:attrName>style.visibility</p:attrName>
                                        </p:attrNameLst>
                                      </p:cBhvr>
                                      <p:to>
                                        <p:strVal val="visible"/>
                                      </p:to>
                                    </p:set>
                                    <p:animEffect filter="fade" transition="in">
                                      <p:cBhvr>
                                        <p:cTn dur="1000"/>
                                        <p:tgtEl>
                                          <p:spTgt spid="4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1" st="1"/>
                                            </p:txEl>
                                          </p:spTgt>
                                        </p:tgtEl>
                                        <p:attrNameLst>
                                          <p:attrName>style.visibility</p:attrName>
                                        </p:attrNameLst>
                                      </p:cBhvr>
                                      <p:to>
                                        <p:strVal val="visible"/>
                                      </p:to>
                                    </p:set>
                                    <p:animEffect filter="fade" transition="in">
                                      <p:cBhvr>
                                        <p:cTn dur="1000"/>
                                        <p:tgtEl>
                                          <p:spTgt spid="4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2" st="2"/>
                                            </p:txEl>
                                          </p:spTgt>
                                        </p:tgtEl>
                                        <p:attrNameLst>
                                          <p:attrName>style.visibility</p:attrName>
                                        </p:attrNameLst>
                                      </p:cBhvr>
                                      <p:to>
                                        <p:strVal val="visible"/>
                                      </p:to>
                                    </p:set>
                                    <p:animEffect filter="fade" transition="in">
                                      <p:cBhvr>
                                        <p:cTn dur="1000"/>
                                        <p:tgtEl>
                                          <p:spTgt spid="4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3" st="3"/>
                                            </p:txEl>
                                          </p:spTgt>
                                        </p:tgtEl>
                                        <p:attrNameLst>
                                          <p:attrName>style.visibility</p:attrName>
                                        </p:attrNameLst>
                                      </p:cBhvr>
                                      <p:to>
                                        <p:strVal val="visible"/>
                                      </p:to>
                                    </p:set>
                                    <p:animEffect filter="fade" transition="in">
                                      <p:cBhvr>
                                        <p:cTn dur="1000"/>
                                        <p:tgtEl>
                                          <p:spTgt spid="4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4" st="4"/>
                                            </p:txEl>
                                          </p:spTgt>
                                        </p:tgtEl>
                                        <p:attrNameLst>
                                          <p:attrName>style.visibility</p:attrName>
                                        </p:attrNameLst>
                                      </p:cBhvr>
                                      <p:to>
                                        <p:strVal val="visible"/>
                                      </p:to>
                                    </p:set>
                                    <p:animEffect filter="fade" transition="in">
                                      <p:cBhvr>
                                        <p:cTn dur="1000"/>
                                        <p:tgtEl>
                                          <p:spTgt spid="49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3"/>
          <p:cNvSpPr txBox="1"/>
          <p:nvPr>
            <p:ph idx="1" type="body"/>
          </p:nvPr>
        </p:nvSpPr>
        <p:spPr>
          <a:xfrm>
            <a:off x="456270" y="1358503"/>
            <a:ext cx="8231400" cy="31881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SzPts val="2400"/>
              <a:buChar char="●"/>
            </a:pPr>
            <a:r>
              <a:rPr b="1" lang="en-GB"/>
              <a:t>(3.7)</a:t>
            </a:r>
            <a:r>
              <a:rPr lang="en-GB"/>
              <a:t> </a:t>
            </a:r>
            <a:r>
              <a:rPr i="1" lang="en-GB"/>
              <a:t>Let T be a depth-first search tree, let x and y be nodes in T, and let (x, y) be an edge of G that is not an edge of T. Then one of x or y is an ancestor of the other.</a:t>
            </a:r>
            <a:endParaRPr i="1"/>
          </a:p>
        </p:txBody>
      </p:sp>
      <p:sp>
        <p:nvSpPr>
          <p:cNvPr id="505" name="Google Shape;505;p63"/>
          <p:cNvSpPr txBox="1"/>
          <p:nvPr>
            <p:ph idx="2" type="body"/>
          </p:nvPr>
        </p:nvSpPr>
        <p:spPr>
          <a:xfrm>
            <a:off x="456270" y="259556"/>
            <a:ext cx="8231400" cy="990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200"/>
              </a:spcAft>
              <a:buClr>
                <a:srgbClr val="990000"/>
              </a:buClr>
              <a:buSzPts val="2800"/>
              <a:buNone/>
            </a:pPr>
            <a:r>
              <a:rPr lang="en-GB"/>
              <a:t>DFS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9"/>
          <p:cNvSpPr txBox="1"/>
          <p:nvPr>
            <p:ph idx="1" type="body"/>
          </p:nvPr>
        </p:nvSpPr>
        <p:spPr>
          <a:xfrm>
            <a:off x="408250" y="1606475"/>
            <a:ext cx="8520600" cy="246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B0B1B2B4 → 10111 </a:t>
            </a:r>
            <a:endParaRPr/>
          </a:p>
          <a:p>
            <a:pPr indent="0" lvl="0" marL="0" rtl="0" algn="l">
              <a:spcBef>
                <a:spcPts val="1200"/>
              </a:spcBef>
              <a:spcAft>
                <a:spcPts val="0"/>
              </a:spcAft>
              <a:buNone/>
            </a:pPr>
            <a:r>
              <a:rPr lang="en-GB"/>
              <a:t>B1B4 → 10010</a:t>
            </a:r>
            <a:endParaRPr/>
          </a:p>
          <a:p>
            <a:pPr indent="0" lvl="0" marL="0" rtl="0" algn="l">
              <a:spcBef>
                <a:spcPts val="1200"/>
              </a:spcBef>
              <a:spcAft>
                <a:spcPts val="0"/>
              </a:spcAft>
              <a:buClr>
                <a:schemeClr val="dk1"/>
              </a:buClr>
              <a:buSzPts val="1100"/>
              <a:buFont typeface="Arial"/>
              <a:buNone/>
            </a:pPr>
            <a:r>
              <a:rPr lang="en-GB"/>
              <a:t>Perform Binary addition  </a:t>
            </a:r>
            <a:endParaRPr/>
          </a:p>
          <a:p>
            <a:pPr indent="0" lvl="0" marL="0" rtl="0" algn="l">
              <a:spcBef>
                <a:spcPts val="1200"/>
              </a:spcBef>
              <a:spcAft>
                <a:spcPts val="0"/>
              </a:spcAft>
              <a:buNone/>
            </a:pPr>
            <a:r>
              <a:rPr lang="en-GB"/>
              <a:t>Result → 101001</a:t>
            </a:r>
            <a:endParaRPr/>
          </a:p>
          <a:p>
            <a:pPr indent="0" lvl="0" marL="0" rtl="0" algn="l">
              <a:spcBef>
                <a:spcPts val="1200"/>
              </a:spcBef>
              <a:spcAft>
                <a:spcPts val="1200"/>
              </a:spcAft>
              <a:buClr>
                <a:schemeClr val="dk1"/>
              </a:buClr>
              <a:buSzPts val="1100"/>
              <a:buFont typeface="Arial"/>
              <a:buNone/>
            </a:pPr>
            <a:r>
              <a:rPr lang="en-GB"/>
              <a:t>Heap after merging → B5B3B0</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4"/>
          <p:cNvSpPr txBox="1"/>
          <p:nvPr>
            <p:ph idx="1" type="body"/>
          </p:nvPr>
        </p:nvSpPr>
        <p:spPr>
          <a:xfrm>
            <a:off x="456300" y="774975"/>
            <a:ext cx="8231400" cy="905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i="1" lang="en-GB"/>
              <a:t>List the order in which vertices are visited when executing DFS starting from vertex E and breaking ties alphabetically.</a:t>
            </a:r>
            <a:endParaRPr i="1"/>
          </a:p>
        </p:txBody>
      </p:sp>
      <p:sp>
        <p:nvSpPr>
          <p:cNvPr id="511" name="Google Shape;511;p64"/>
          <p:cNvSpPr txBox="1"/>
          <p:nvPr>
            <p:ph idx="2" type="body"/>
          </p:nvPr>
        </p:nvSpPr>
        <p:spPr>
          <a:xfrm>
            <a:off x="456275" y="259556"/>
            <a:ext cx="8231400" cy="39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200"/>
              </a:spcAft>
              <a:buClr>
                <a:srgbClr val="990000"/>
              </a:buClr>
              <a:buSzPts val="2800"/>
              <a:buNone/>
            </a:pPr>
            <a:r>
              <a:rPr lang="en-GB"/>
              <a:t>Problem 2</a:t>
            </a:r>
            <a:endParaRPr/>
          </a:p>
        </p:txBody>
      </p:sp>
      <p:sp>
        <p:nvSpPr>
          <p:cNvPr id="512" name="Google Shape;512;p64"/>
          <p:cNvSpPr txBox="1"/>
          <p:nvPr>
            <p:ph idx="1" type="body"/>
          </p:nvPr>
        </p:nvSpPr>
        <p:spPr>
          <a:xfrm>
            <a:off x="4523150" y="1680281"/>
            <a:ext cx="3855900" cy="2931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None/>
            </a:pPr>
            <a:r>
              <a:rPr b="1" lang="en-GB"/>
              <a:t>Answer</a:t>
            </a:r>
            <a:r>
              <a:rPr lang="en-GB"/>
              <a:t>: </a:t>
            </a:r>
            <a:br>
              <a:rPr lang="en-GB"/>
            </a:br>
            <a:r>
              <a:rPr i="1" lang="en-GB"/>
              <a:t>E, D, C, B, A, F, G</a:t>
            </a:r>
            <a:endParaRPr i="1"/>
          </a:p>
        </p:txBody>
      </p:sp>
      <p:pic>
        <p:nvPicPr>
          <p:cNvPr id="513" name="Google Shape;513;p64"/>
          <p:cNvPicPr preferRelativeResize="0"/>
          <p:nvPr/>
        </p:nvPicPr>
        <p:blipFill>
          <a:blip r:embed="rId3">
            <a:alphaModFix/>
          </a:blip>
          <a:stretch>
            <a:fillRect/>
          </a:stretch>
        </p:blipFill>
        <p:spPr>
          <a:xfrm>
            <a:off x="655588" y="1680281"/>
            <a:ext cx="2613055" cy="293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animEffect filter="fade" transition="in">
                                      <p:cBhvr>
                                        <p:cTn dur="1000"/>
                                        <p:tgtEl>
                                          <p:spTgt spid="51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5"/>
          <p:cNvSpPr txBox="1"/>
          <p:nvPr>
            <p:ph idx="1" type="body"/>
          </p:nvPr>
        </p:nvSpPr>
        <p:spPr>
          <a:xfrm>
            <a:off x="456270" y="1358503"/>
            <a:ext cx="8231400" cy="31881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SzPts val="2400"/>
              <a:buChar char="●"/>
            </a:pPr>
            <a:r>
              <a:rPr lang="en-GB"/>
              <a:t>Both BFS and DFS can find a path from </a:t>
            </a:r>
            <a:r>
              <a:rPr i="1" lang="en-GB"/>
              <a:t>s</a:t>
            </a:r>
            <a:r>
              <a:rPr lang="en-GB"/>
              <a:t> to </a:t>
            </a:r>
            <a:r>
              <a:rPr i="1" lang="en-GB"/>
              <a:t>t</a:t>
            </a:r>
            <a:r>
              <a:rPr lang="en-GB"/>
              <a:t>. </a:t>
            </a:r>
            <a:endParaRPr/>
          </a:p>
          <a:p>
            <a:pPr indent="-381000" lvl="0" marL="457200" rtl="0" algn="l">
              <a:lnSpc>
                <a:spcPct val="100000"/>
              </a:lnSpc>
              <a:spcBef>
                <a:spcPts val="0"/>
              </a:spcBef>
              <a:spcAft>
                <a:spcPts val="0"/>
              </a:spcAft>
              <a:buSzPts val="2400"/>
              <a:buChar char="●"/>
            </a:pPr>
            <a:r>
              <a:rPr lang="en-GB"/>
              <a:t>Both BFS and DFS can find the number of connected components in </a:t>
            </a:r>
            <a:r>
              <a:rPr i="1" lang="en-GB"/>
              <a:t>G</a:t>
            </a:r>
            <a:r>
              <a:rPr lang="en-GB"/>
              <a:t>.</a:t>
            </a:r>
            <a:endParaRPr/>
          </a:p>
          <a:p>
            <a:pPr indent="-381000" lvl="0" marL="457200" rtl="0" algn="l">
              <a:lnSpc>
                <a:spcPct val="100000"/>
              </a:lnSpc>
              <a:spcBef>
                <a:spcPts val="0"/>
              </a:spcBef>
              <a:spcAft>
                <a:spcPts val="0"/>
              </a:spcAft>
              <a:buSzPts val="2400"/>
              <a:buChar char="●"/>
            </a:pPr>
            <a:r>
              <a:rPr lang="en-GB"/>
              <a:t>Both run in time </a:t>
            </a:r>
            <a:r>
              <a:rPr i="1" lang="en-GB"/>
              <a:t>O(|V | + |E |).</a:t>
            </a:r>
            <a:endParaRPr i="1"/>
          </a:p>
          <a:p>
            <a:pPr indent="-381000" lvl="0" marL="457200" rtl="0" algn="l">
              <a:lnSpc>
                <a:spcPct val="100000"/>
              </a:lnSpc>
              <a:spcBef>
                <a:spcPts val="0"/>
              </a:spcBef>
              <a:spcAft>
                <a:spcPts val="0"/>
              </a:spcAft>
              <a:buSzPts val="2400"/>
              <a:buChar char="●"/>
            </a:pPr>
            <a:r>
              <a:rPr lang="en-GB"/>
              <a:t>BFS is implemented using a queue (FIFO). DFS is implemented using a stack (LIFO).</a:t>
            </a:r>
            <a:endParaRPr/>
          </a:p>
          <a:p>
            <a:pPr indent="-381000" lvl="0" marL="457200" rtl="0" algn="l">
              <a:lnSpc>
                <a:spcPct val="100000"/>
              </a:lnSpc>
              <a:spcBef>
                <a:spcPts val="0"/>
              </a:spcBef>
              <a:spcAft>
                <a:spcPts val="0"/>
              </a:spcAft>
              <a:buSzPts val="2400"/>
              <a:buChar char="●"/>
            </a:pPr>
            <a:r>
              <a:rPr lang="en-GB"/>
              <a:t>BFS can find shortest paths in unweighted graphs.</a:t>
            </a:r>
            <a:endParaRPr/>
          </a:p>
        </p:txBody>
      </p:sp>
      <p:sp>
        <p:nvSpPr>
          <p:cNvPr id="519" name="Google Shape;519;p65"/>
          <p:cNvSpPr txBox="1"/>
          <p:nvPr>
            <p:ph idx="2" type="body"/>
          </p:nvPr>
        </p:nvSpPr>
        <p:spPr>
          <a:xfrm>
            <a:off x="456270" y="259556"/>
            <a:ext cx="8231400" cy="990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200"/>
              </a:spcAft>
              <a:buClr>
                <a:srgbClr val="990000"/>
              </a:buClr>
              <a:buSzPts val="2800"/>
              <a:buNone/>
            </a:pPr>
            <a:r>
              <a:rPr lang="en-GB"/>
              <a:t>BFS v. DFS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0" st="0"/>
                                            </p:txEl>
                                          </p:spTgt>
                                        </p:tgtEl>
                                        <p:attrNameLst>
                                          <p:attrName>style.visibility</p:attrName>
                                        </p:attrNameLst>
                                      </p:cBhvr>
                                      <p:to>
                                        <p:strVal val="visible"/>
                                      </p:to>
                                    </p:set>
                                    <p:animEffect filter="fade" transition="in">
                                      <p:cBhvr>
                                        <p:cTn dur="1000"/>
                                        <p:tgtEl>
                                          <p:spTgt spid="5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1" st="1"/>
                                            </p:txEl>
                                          </p:spTgt>
                                        </p:tgtEl>
                                        <p:attrNameLst>
                                          <p:attrName>style.visibility</p:attrName>
                                        </p:attrNameLst>
                                      </p:cBhvr>
                                      <p:to>
                                        <p:strVal val="visible"/>
                                      </p:to>
                                    </p:set>
                                    <p:animEffect filter="fade" transition="in">
                                      <p:cBhvr>
                                        <p:cTn dur="1000"/>
                                        <p:tgtEl>
                                          <p:spTgt spid="5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2" st="2"/>
                                            </p:txEl>
                                          </p:spTgt>
                                        </p:tgtEl>
                                        <p:attrNameLst>
                                          <p:attrName>style.visibility</p:attrName>
                                        </p:attrNameLst>
                                      </p:cBhvr>
                                      <p:to>
                                        <p:strVal val="visible"/>
                                      </p:to>
                                    </p:set>
                                    <p:animEffect filter="fade" transition="in">
                                      <p:cBhvr>
                                        <p:cTn dur="1000"/>
                                        <p:tgtEl>
                                          <p:spTgt spid="5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3" st="3"/>
                                            </p:txEl>
                                          </p:spTgt>
                                        </p:tgtEl>
                                        <p:attrNameLst>
                                          <p:attrName>style.visibility</p:attrName>
                                        </p:attrNameLst>
                                      </p:cBhvr>
                                      <p:to>
                                        <p:strVal val="visible"/>
                                      </p:to>
                                    </p:set>
                                    <p:animEffect filter="fade" transition="in">
                                      <p:cBhvr>
                                        <p:cTn dur="1000"/>
                                        <p:tgtEl>
                                          <p:spTgt spid="5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4" st="4"/>
                                            </p:txEl>
                                          </p:spTgt>
                                        </p:tgtEl>
                                        <p:attrNameLst>
                                          <p:attrName>style.visibility</p:attrName>
                                        </p:attrNameLst>
                                      </p:cBhvr>
                                      <p:to>
                                        <p:strVal val="visible"/>
                                      </p:to>
                                    </p:set>
                                    <p:animEffect filter="fade" transition="in">
                                      <p:cBhvr>
                                        <p:cTn dur="1000"/>
                                        <p:tgtEl>
                                          <p:spTgt spid="5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6"/>
          <p:cNvSpPr txBox="1"/>
          <p:nvPr>
            <p:ph idx="1" type="body"/>
          </p:nvPr>
        </p:nvSpPr>
        <p:spPr>
          <a:xfrm>
            <a:off x="456275" y="744326"/>
            <a:ext cx="8231400" cy="420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935"/>
              <a:buNone/>
            </a:pPr>
            <a:r>
              <a:rPr lang="en-GB" sz="2140"/>
              <a:t>Let </a:t>
            </a:r>
            <a:r>
              <a:rPr i="1" lang="en-GB" sz="2140"/>
              <a:t>G=(V,E) </a:t>
            </a:r>
            <a:r>
              <a:rPr lang="en-GB" sz="2140"/>
              <a:t>be an unweighted undirected graph, and let </a:t>
            </a:r>
            <a:r>
              <a:rPr i="1" lang="en-GB" sz="2140"/>
              <a:t>s, t </a:t>
            </a:r>
            <a:r>
              <a:rPr lang="en-GB" sz="2140"/>
              <a:t>be vertices in </a:t>
            </a:r>
            <a:r>
              <a:rPr i="1" lang="en-GB" sz="2140"/>
              <a:t>G</a:t>
            </a:r>
            <a:r>
              <a:rPr lang="en-GB" sz="2140"/>
              <a:t>. Describe an algorithm for finding the shortest path from </a:t>
            </a:r>
            <a:r>
              <a:rPr i="1" lang="en-GB" sz="2140"/>
              <a:t>s</a:t>
            </a:r>
            <a:r>
              <a:rPr lang="en-GB" sz="2140"/>
              <a:t> to </a:t>
            </a:r>
            <a:r>
              <a:rPr i="1" lang="en-GB" sz="2140"/>
              <a:t>t</a:t>
            </a:r>
            <a:r>
              <a:rPr lang="en-GB" sz="2140"/>
              <a:t> that has a length that is a multiple of 10.</a:t>
            </a:r>
            <a:endParaRPr sz="2140"/>
          </a:p>
          <a:p>
            <a:pPr indent="0" lvl="0" marL="0" rtl="0" algn="l">
              <a:lnSpc>
                <a:spcPct val="115000"/>
              </a:lnSpc>
              <a:spcBef>
                <a:spcPts val="1200"/>
              </a:spcBef>
              <a:spcAft>
                <a:spcPts val="0"/>
              </a:spcAft>
              <a:buClr>
                <a:schemeClr val="dk1"/>
              </a:buClr>
              <a:buSzPts val="935"/>
              <a:buFont typeface="Arial"/>
              <a:buNone/>
            </a:pPr>
            <a:r>
              <a:rPr b="1" lang="en-GB" sz="2140"/>
              <a:t>Answer: </a:t>
            </a:r>
            <a:r>
              <a:rPr lang="en-GB" sz="2140"/>
              <a:t>Construct a graph </a:t>
            </a:r>
            <a:r>
              <a:rPr i="1" lang="en-GB" sz="2140"/>
              <a:t>G’=(V’, E’) </a:t>
            </a:r>
            <a:r>
              <a:rPr lang="en-GB" sz="2140"/>
              <a:t>with </a:t>
            </a:r>
            <a:r>
              <a:rPr lang="en-GB" sz="2140"/>
              <a:t>10</a:t>
            </a:r>
            <a:r>
              <a:rPr i="1" lang="en-GB" sz="2140"/>
              <a:t> </a:t>
            </a:r>
            <a:r>
              <a:rPr lang="en-GB" sz="2140"/>
              <a:t>vertices </a:t>
            </a:r>
            <a:r>
              <a:rPr i="1" lang="en-GB" sz="2140"/>
              <a:t>v</a:t>
            </a:r>
            <a:r>
              <a:rPr baseline="-25000" i="1" lang="en-GB" sz="2140"/>
              <a:t>0</a:t>
            </a:r>
            <a:r>
              <a:rPr i="1" lang="en-GB" sz="2140"/>
              <a:t>, …, v</a:t>
            </a:r>
            <a:r>
              <a:rPr baseline="-25000" i="1" lang="en-GB" sz="2140"/>
              <a:t>9</a:t>
            </a:r>
            <a:r>
              <a:rPr i="1" lang="en-GB" sz="2140"/>
              <a:t> </a:t>
            </a:r>
            <a:r>
              <a:rPr lang="en-GB" sz="2140"/>
              <a:t>for each vertex </a:t>
            </a:r>
            <a:r>
              <a:rPr i="1" lang="en-GB" sz="2140"/>
              <a:t>v</a:t>
            </a:r>
            <a:r>
              <a:rPr lang="en-GB" sz="2140"/>
              <a:t> in </a:t>
            </a:r>
            <a:r>
              <a:rPr i="1" lang="en-GB" sz="2140"/>
              <a:t>G</a:t>
            </a:r>
            <a:r>
              <a:rPr lang="en-GB" sz="2140"/>
              <a:t>. </a:t>
            </a:r>
            <a:r>
              <a:rPr lang="en-GB" sz="2140"/>
              <a:t>Draw a directed edge between vertices </a:t>
            </a:r>
            <a:r>
              <a:rPr i="1" lang="en-GB" sz="2140"/>
              <a:t>(u</a:t>
            </a:r>
            <a:r>
              <a:rPr baseline="-25000" i="1" lang="en-GB" sz="2140"/>
              <a:t>i</a:t>
            </a:r>
            <a:r>
              <a:rPr i="1" lang="en-GB" sz="2140"/>
              <a:t>,v</a:t>
            </a:r>
            <a:r>
              <a:rPr baseline="-25000" i="1" lang="en-GB" sz="2140"/>
              <a:t>i+1%10</a:t>
            </a:r>
            <a:r>
              <a:rPr i="1" lang="en-GB" sz="2140"/>
              <a:t>)</a:t>
            </a:r>
            <a:r>
              <a:rPr lang="en-GB" sz="2140"/>
              <a:t> for each edge </a:t>
            </a:r>
            <a:r>
              <a:rPr i="1" lang="en-GB" sz="2140"/>
              <a:t>{u,v}</a:t>
            </a:r>
            <a:r>
              <a:rPr lang="en-GB" sz="2140"/>
              <a:t> in </a:t>
            </a:r>
            <a:r>
              <a:rPr i="1" lang="en-GB" sz="2140"/>
              <a:t>E</a:t>
            </a:r>
            <a:r>
              <a:rPr lang="en-GB" sz="2140"/>
              <a:t>. Run BFS or DFS on </a:t>
            </a:r>
            <a:r>
              <a:rPr i="1" lang="en-GB" sz="2140"/>
              <a:t>G’</a:t>
            </a:r>
            <a:r>
              <a:rPr lang="en-GB" sz="2140"/>
              <a:t> to find a path </a:t>
            </a:r>
            <a:r>
              <a:rPr i="1" lang="en-GB" sz="2140"/>
              <a:t>p’</a:t>
            </a:r>
            <a:r>
              <a:rPr lang="en-GB" sz="2140"/>
              <a:t> from </a:t>
            </a:r>
            <a:r>
              <a:rPr i="1" lang="en-GB" sz="2140"/>
              <a:t>s</a:t>
            </a:r>
            <a:r>
              <a:rPr baseline="-25000" i="1" lang="en-GB" sz="2140"/>
              <a:t>0</a:t>
            </a:r>
            <a:r>
              <a:rPr lang="en-GB" sz="2140"/>
              <a:t> to </a:t>
            </a:r>
            <a:r>
              <a:rPr i="1" lang="en-GB" sz="2140"/>
              <a:t>t</a:t>
            </a:r>
            <a:r>
              <a:rPr baseline="-25000" i="1" lang="en-GB" sz="2140"/>
              <a:t>0</a:t>
            </a:r>
            <a:r>
              <a:rPr i="1" lang="en-GB" sz="2140"/>
              <a:t>.</a:t>
            </a:r>
            <a:r>
              <a:rPr lang="en-GB" sz="2140"/>
              <a:t> Then, to construct a path </a:t>
            </a:r>
            <a:r>
              <a:rPr i="1" lang="en-GB" sz="2140"/>
              <a:t>p</a:t>
            </a:r>
            <a:r>
              <a:rPr lang="en-GB" sz="2140"/>
              <a:t> in </a:t>
            </a:r>
            <a:r>
              <a:rPr i="1" lang="en-GB" sz="2140"/>
              <a:t>G,</a:t>
            </a:r>
            <a:r>
              <a:rPr lang="en-GB" sz="2140"/>
              <a:t> for each vertex </a:t>
            </a:r>
            <a:r>
              <a:rPr i="1" lang="en-GB" sz="2140"/>
              <a:t>v</a:t>
            </a:r>
            <a:r>
              <a:rPr baseline="-25000" i="1" lang="en-GB" sz="2140"/>
              <a:t>i</a:t>
            </a:r>
            <a:r>
              <a:rPr lang="en-GB" sz="2140"/>
              <a:t> in </a:t>
            </a:r>
            <a:r>
              <a:rPr i="1" lang="en-GB" sz="2140"/>
              <a:t>p’</a:t>
            </a:r>
            <a:r>
              <a:rPr lang="en-GB" sz="2140"/>
              <a:t>, add </a:t>
            </a:r>
            <a:r>
              <a:rPr i="1" lang="en-GB" sz="2140"/>
              <a:t>v</a:t>
            </a:r>
            <a:r>
              <a:rPr lang="en-GB" sz="2140"/>
              <a:t> to </a:t>
            </a:r>
            <a:r>
              <a:rPr i="1" lang="en-GB" sz="2140"/>
              <a:t>p</a:t>
            </a:r>
            <a:r>
              <a:rPr lang="en-GB" sz="2140"/>
              <a:t>.</a:t>
            </a:r>
            <a:endParaRPr baseline="-25000" sz="2140"/>
          </a:p>
          <a:p>
            <a:pPr indent="0" lvl="0" marL="0" rtl="0" algn="l">
              <a:lnSpc>
                <a:spcPct val="115000"/>
              </a:lnSpc>
              <a:spcBef>
                <a:spcPts val="1200"/>
              </a:spcBef>
              <a:spcAft>
                <a:spcPts val="0"/>
              </a:spcAft>
              <a:buClr>
                <a:schemeClr val="dk1"/>
              </a:buClr>
              <a:buSzPts val="935"/>
              <a:buFont typeface="Arial"/>
              <a:buNone/>
            </a:pPr>
            <a:r>
              <a:rPr lang="en-GB" sz="2140"/>
              <a:t>Note </a:t>
            </a:r>
            <a:r>
              <a:rPr i="1" lang="en-GB" sz="2140"/>
              <a:t>G’</a:t>
            </a:r>
            <a:r>
              <a:rPr lang="en-GB" sz="2140"/>
              <a:t> has </a:t>
            </a:r>
            <a:r>
              <a:rPr i="1" lang="en-GB" sz="2140"/>
              <a:t>O(10n)</a:t>
            </a:r>
            <a:r>
              <a:rPr lang="en-GB" sz="2140"/>
              <a:t> vertices and </a:t>
            </a:r>
            <a:r>
              <a:rPr i="1" lang="en-GB" sz="2140"/>
              <a:t>O(10m) edges. </a:t>
            </a:r>
            <a:r>
              <a:rPr lang="en-GB" sz="2140"/>
              <a:t>Therefore, running BFS or DFS on </a:t>
            </a:r>
            <a:r>
              <a:rPr i="1" lang="en-GB" sz="2140"/>
              <a:t>G’</a:t>
            </a:r>
            <a:r>
              <a:rPr lang="en-GB" sz="2140"/>
              <a:t> takes time </a:t>
            </a:r>
            <a:r>
              <a:rPr i="1" lang="en-GB" sz="2140"/>
              <a:t>O(n + m)</a:t>
            </a:r>
            <a:r>
              <a:rPr lang="en-GB" sz="2140"/>
              <a:t>.</a:t>
            </a:r>
            <a:endParaRPr sz="2140"/>
          </a:p>
          <a:p>
            <a:pPr indent="0" lvl="0" marL="0" rtl="0" algn="l">
              <a:lnSpc>
                <a:spcPct val="90000"/>
              </a:lnSpc>
              <a:spcBef>
                <a:spcPts val="1200"/>
              </a:spcBef>
              <a:spcAft>
                <a:spcPts val="1200"/>
              </a:spcAft>
              <a:buSzPts val="935"/>
              <a:buNone/>
            </a:pPr>
            <a:r>
              <a:t/>
            </a:r>
            <a:endParaRPr sz="2140"/>
          </a:p>
        </p:txBody>
      </p:sp>
      <p:sp>
        <p:nvSpPr>
          <p:cNvPr id="525" name="Google Shape;525;p66"/>
          <p:cNvSpPr txBox="1"/>
          <p:nvPr>
            <p:ph idx="2" type="body"/>
          </p:nvPr>
        </p:nvSpPr>
        <p:spPr>
          <a:xfrm>
            <a:off x="456275" y="259556"/>
            <a:ext cx="8231400" cy="39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200"/>
              </a:spcAft>
              <a:buClr>
                <a:srgbClr val="990000"/>
              </a:buClr>
              <a:buSzPts val="2800"/>
              <a:buNone/>
            </a:pPr>
            <a:r>
              <a:rPr lang="en-GB"/>
              <a:t>Problem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animEffect filter="fade" transition="in">
                                      <p:cBhvr>
                                        <p:cTn dur="1000"/>
                                        <p:tgtEl>
                                          <p:spTgt spid="5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animEffect filter="fade" transition="in">
                                      <p:cBhvr>
                                        <p:cTn dur="1000"/>
                                        <p:tgtEl>
                                          <p:spTgt spid="5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animEffect filter="fade" transition="in">
                                      <p:cBhvr>
                                        <p:cTn dur="1000"/>
                                        <p:tgtEl>
                                          <p:spTgt spid="5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animEffect filter="fade" transition="in">
                                      <p:cBhvr>
                                        <p:cTn dur="1000"/>
                                        <p:tgtEl>
                                          <p:spTgt spid="5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7"/>
          <p:cNvSpPr txBox="1"/>
          <p:nvPr>
            <p:ph type="ctrTitle"/>
          </p:nvPr>
        </p:nvSpPr>
        <p:spPr>
          <a:xfrm>
            <a:off x="601346" y="2006213"/>
            <a:ext cx="7941300" cy="113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990000"/>
              </a:buClr>
              <a:buSzPts val="2800"/>
              <a:buFont typeface="Arial Black"/>
              <a:buNone/>
            </a:pPr>
            <a:r>
              <a:rPr lang="en-GB" sz="3200"/>
              <a:t>CSCI 570 Exam 1 Review</a:t>
            </a:r>
            <a:endParaRPr sz="3200"/>
          </a:p>
          <a:p>
            <a:pPr indent="0" lvl="0" marL="0" rtl="0" algn="ctr">
              <a:lnSpc>
                <a:spcPct val="90000"/>
              </a:lnSpc>
              <a:spcBef>
                <a:spcPts val="0"/>
              </a:spcBef>
              <a:spcAft>
                <a:spcPts val="0"/>
              </a:spcAft>
              <a:buClr>
                <a:srgbClr val="990000"/>
              </a:buClr>
              <a:buSzPts val="2800"/>
              <a:buFont typeface="Arial Black"/>
              <a:buNone/>
            </a:pPr>
            <a:r>
              <a:t/>
            </a:r>
            <a:endParaRPr sz="3200"/>
          </a:p>
          <a:p>
            <a:pPr indent="0" lvl="0" marL="0" rtl="0" algn="ctr">
              <a:lnSpc>
                <a:spcPct val="90000"/>
              </a:lnSpc>
              <a:spcBef>
                <a:spcPts val="0"/>
              </a:spcBef>
              <a:spcAft>
                <a:spcPts val="0"/>
              </a:spcAft>
              <a:buClr>
                <a:schemeClr val="dk1"/>
              </a:buClr>
              <a:buSzPts val="2000"/>
              <a:buFont typeface="Arial"/>
              <a:buNone/>
            </a:pPr>
            <a:r>
              <a:rPr lang="en-GB" sz="3200">
                <a:solidFill>
                  <a:srgbClr val="FFC000"/>
                </a:solidFill>
              </a:rPr>
              <a:t>DIVIDE AND CONQUER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8"/>
          <p:cNvSpPr txBox="1"/>
          <p:nvPr>
            <p:ph idx="1" type="body"/>
          </p:nvPr>
        </p:nvSpPr>
        <p:spPr>
          <a:xfrm>
            <a:off x="456270" y="881743"/>
            <a:ext cx="8231400" cy="3664800"/>
          </a:xfrm>
          <a:prstGeom prst="rect">
            <a:avLst/>
          </a:prstGeom>
          <a:noFill/>
          <a:ln>
            <a:noFill/>
          </a:ln>
        </p:spPr>
        <p:txBody>
          <a:bodyPr anchorCtr="0" anchor="t" bIns="45700" lIns="91425" spcFirstLastPara="1" rIns="91425" wrap="square" tIns="45700">
            <a:normAutofit/>
          </a:bodyPr>
          <a:lstStyle/>
          <a:p>
            <a:pPr indent="0" lvl="0" marL="76200" rtl="0" algn="just">
              <a:lnSpc>
                <a:spcPct val="90000"/>
              </a:lnSpc>
              <a:spcBef>
                <a:spcPts val="0"/>
              </a:spcBef>
              <a:spcAft>
                <a:spcPts val="0"/>
              </a:spcAft>
              <a:buSzPts val="2400"/>
              <a:buNone/>
            </a:pPr>
            <a:r>
              <a:rPr lang="en-GB" sz="2700"/>
              <a:t>Given a sorted array of distinct integers A[1, …, n]. Decide whether there is an index ‘i’ for which A[i] = i.</a:t>
            </a:r>
            <a:endParaRPr sz="2300"/>
          </a:p>
          <a:p>
            <a:pPr indent="0" lvl="0" marL="76200" rtl="0" algn="just">
              <a:lnSpc>
                <a:spcPct val="90000"/>
              </a:lnSpc>
              <a:spcBef>
                <a:spcPts val="0"/>
              </a:spcBef>
              <a:spcAft>
                <a:spcPts val="0"/>
              </a:spcAft>
              <a:buSzPts val="2400"/>
              <a:buNone/>
            </a:pPr>
            <a:r>
              <a:t/>
            </a:r>
            <a:endParaRPr sz="2700"/>
          </a:p>
          <a:p>
            <a:pPr indent="0" lvl="0" marL="76200" rtl="0" algn="just">
              <a:lnSpc>
                <a:spcPct val="90000"/>
              </a:lnSpc>
              <a:spcBef>
                <a:spcPts val="0"/>
              </a:spcBef>
              <a:spcAft>
                <a:spcPts val="0"/>
              </a:spcAft>
              <a:buSzPts val="2400"/>
              <a:buNone/>
            </a:pPr>
            <a:r>
              <a:rPr lang="en-GB" sz="2700"/>
              <a:t>Describe an efficient divide and conquer algorithm for this problem.</a:t>
            </a:r>
            <a:endParaRPr sz="2300"/>
          </a:p>
          <a:p>
            <a:pPr indent="0" lvl="0" marL="76200" rtl="0" algn="just">
              <a:lnSpc>
                <a:spcPct val="90000"/>
              </a:lnSpc>
              <a:spcBef>
                <a:spcPts val="0"/>
              </a:spcBef>
              <a:spcAft>
                <a:spcPts val="0"/>
              </a:spcAft>
              <a:buSzPts val="2400"/>
              <a:buNone/>
            </a:pPr>
            <a:r>
              <a:t/>
            </a:r>
            <a:endParaRPr sz="2700"/>
          </a:p>
          <a:p>
            <a:pPr indent="0" lvl="0" marL="76200" rtl="0" algn="just">
              <a:lnSpc>
                <a:spcPct val="90000"/>
              </a:lnSpc>
              <a:spcBef>
                <a:spcPts val="0"/>
              </a:spcBef>
              <a:spcAft>
                <a:spcPts val="0"/>
              </a:spcAft>
              <a:buSzPts val="2400"/>
              <a:buNone/>
            </a:pPr>
            <a:r>
              <a:rPr lang="en-GB" sz="2700"/>
              <a:t>Explain the time complexity.</a:t>
            </a:r>
            <a:endParaRPr sz="2700"/>
          </a:p>
        </p:txBody>
      </p:sp>
      <p:sp>
        <p:nvSpPr>
          <p:cNvPr id="536" name="Google Shape;536;p68"/>
          <p:cNvSpPr txBox="1"/>
          <p:nvPr>
            <p:ph idx="2" type="body"/>
          </p:nvPr>
        </p:nvSpPr>
        <p:spPr>
          <a:xfrm>
            <a:off x="456270" y="408214"/>
            <a:ext cx="8231400" cy="841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90000"/>
              </a:buClr>
              <a:buSzPts val="2800"/>
              <a:buNone/>
            </a:pPr>
            <a:r>
              <a:rPr lang="en-GB"/>
              <a:t>Problem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0" st="0"/>
                                            </p:txEl>
                                          </p:spTgt>
                                        </p:tgtEl>
                                        <p:attrNameLst>
                                          <p:attrName>style.visibility</p:attrName>
                                        </p:attrNameLst>
                                      </p:cBhvr>
                                      <p:to>
                                        <p:strVal val="visible"/>
                                      </p:to>
                                    </p:set>
                                    <p:animEffect filter="fade" transition="in">
                                      <p:cBhvr>
                                        <p:cTn dur="1000"/>
                                        <p:tgtEl>
                                          <p:spTgt spid="5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1" st="1"/>
                                            </p:txEl>
                                          </p:spTgt>
                                        </p:tgtEl>
                                        <p:attrNameLst>
                                          <p:attrName>style.visibility</p:attrName>
                                        </p:attrNameLst>
                                      </p:cBhvr>
                                      <p:to>
                                        <p:strVal val="visible"/>
                                      </p:to>
                                    </p:set>
                                    <p:animEffect filter="fade" transition="in">
                                      <p:cBhvr>
                                        <p:cTn dur="1000"/>
                                        <p:tgtEl>
                                          <p:spTgt spid="5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2" st="2"/>
                                            </p:txEl>
                                          </p:spTgt>
                                        </p:tgtEl>
                                        <p:attrNameLst>
                                          <p:attrName>style.visibility</p:attrName>
                                        </p:attrNameLst>
                                      </p:cBhvr>
                                      <p:to>
                                        <p:strVal val="visible"/>
                                      </p:to>
                                    </p:set>
                                    <p:animEffect filter="fade" transition="in">
                                      <p:cBhvr>
                                        <p:cTn dur="1000"/>
                                        <p:tgtEl>
                                          <p:spTgt spid="5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3" st="3"/>
                                            </p:txEl>
                                          </p:spTgt>
                                        </p:tgtEl>
                                        <p:attrNameLst>
                                          <p:attrName>style.visibility</p:attrName>
                                        </p:attrNameLst>
                                      </p:cBhvr>
                                      <p:to>
                                        <p:strVal val="visible"/>
                                      </p:to>
                                    </p:set>
                                    <p:animEffect filter="fade" transition="in">
                                      <p:cBhvr>
                                        <p:cTn dur="1000"/>
                                        <p:tgtEl>
                                          <p:spTgt spid="5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4" st="4"/>
                                            </p:txEl>
                                          </p:spTgt>
                                        </p:tgtEl>
                                        <p:attrNameLst>
                                          <p:attrName>style.visibility</p:attrName>
                                        </p:attrNameLst>
                                      </p:cBhvr>
                                      <p:to>
                                        <p:strVal val="visible"/>
                                      </p:to>
                                    </p:set>
                                    <p:animEffect filter="fade" transition="in">
                                      <p:cBhvr>
                                        <p:cTn dur="1000"/>
                                        <p:tgtEl>
                                          <p:spTgt spid="5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9"/>
          <p:cNvSpPr txBox="1"/>
          <p:nvPr>
            <p:ph idx="1" type="body"/>
          </p:nvPr>
        </p:nvSpPr>
        <p:spPr>
          <a:xfrm>
            <a:off x="456270" y="832757"/>
            <a:ext cx="8231400" cy="3714000"/>
          </a:xfrm>
          <a:prstGeom prst="rect">
            <a:avLst/>
          </a:prstGeom>
          <a:blipFill rotWithShape="1">
            <a:blip r:embed="rId3">
              <a:alphaModFix/>
            </a:blip>
            <a:stretch>
              <a:fillRect b="0" l="-149" r="-619" t="-2809"/>
            </a:stretch>
          </a:blip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2400"/>
              <a:buNone/>
            </a:pPr>
            <a:r>
              <a:rPr lang="en-GB"/>
              <a:t> </a:t>
            </a:r>
            <a:endParaRPr/>
          </a:p>
        </p:txBody>
      </p:sp>
      <p:sp>
        <p:nvSpPr>
          <p:cNvPr id="542" name="Google Shape;542;p69"/>
          <p:cNvSpPr txBox="1"/>
          <p:nvPr>
            <p:ph idx="2" type="body"/>
          </p:nvPr>
        </p:nvSpPr>
        <p:spPr>
          <a:xfrm>
            <a:off x="456270" y="391885"/>
            <a:ext cx="8231400" cy="522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90000"/>
              </a:buClr>
              <a:buSzPts val="2800"/>
              <a:buNone/>
            </a:pPr>
            <a:r>
              <a:rPr lang="en-GB"/>
              <a:t>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xEl>
                                              <p:pRg end="0" st="0"/>
                                            </p:txEl>
                                          </p:spTgt>
                                        </p:tgtEl>
                                        <p:attrNameLst>
                                          <p:attrName>style.visibility</p:attrName>
                                        </p:attrNameLst>
                                      </p:cBhvr>
                                      <p:to>
                                        <p:strVal val="visible"/>
                                      </p:to>
                                    </p:set>
                                    <p:animEffect filter="fade" transition="in">
                                      <p:cBhvr>
                                        <p:cTn dur="1000"/>
                                        <p:tgtEl>
                                          <p:spTgt spid="54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0"/>
          <p:cNvSpPr txBox="1"/>
          <p:nvPr>
            <p:ph idx="2" type="body"/>
          </p:nvPr>
        </p:nvSpPr>
        <p:spPr>
          <a:xfrm>
            <a:off x="456275" y="259556"/>
            <a:ext cx="8231400" cy="39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90000"/>
              </a:buClr>
              <a:buSzPts val="2800"/>
              <a:buNone/>
            </a:pPr>
            <a:r>
              <a:rPr lang="en-GB"/>
              <a:t>Problem 2</a:t>
            </a:r>
            <a:endParaRPr/>
          </a:p>
        </p:txBody>
      </p:sp>
      <p:sp>
        <p:nvSpPr>
          <p:cNvPr id="548" name="Google Shape;548;p70"/>
          <p:cNvSpPr txBox="1"/>
          <p:nvPr>
            <p:ph idx="1" type="body"/>
          </p:nvPr>
        </p:nvSpPr>
        <p:spPr>
          <a:xfrm>
            <a:off x="456275" y="744794"/>
            <a:ext cx="8231400" cy="38676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2400"/>
              <a:buNone/>
            </a:pPr>
            <a:r>
              <a:rPr lang="en-GB" sz="2000"/>
              <a:t>A polygon is called convex if all of its internal angles are less than 180º and none of the edges cross each other. We represent a convex polygon in the form of a coordinate pair (x,y). Consider V[1] is the vertex with the least x coordinate and that the vertices V[1], V[2], …, V[n] are ordered counter-clockwise. Assuming that the x and y coordinates of the vertices are distinct:</a:t>
            </a:r>
            <a:br>
              <a:rPr lang="en-GB" sz="2000"/>
            </a:br>
            <a:endParaRPr sz="2000"/>
          </a:p>
          <a:p>
            <a:pPr indent="0" lvl="0" marL="0" rtl="0" algn="l">
              <a:lnSpc>
                <a:spcPct val="90000"/>
              </a:lnSpc>
              <a:spcBef>
                <a:spcPts val="0"/>
              </a:spcBef>
              <a:spcAft>
                <a:spcPts val="0"/>
              </a:spcAft>
              <a:buSzPts val="2400"/>
              <a:buNone/>
            </a:pPr>
            <a:r>
              <a:rPr lang="en-GB" sz="2000"/>
              <a:t>Give a divide and conquer algorithm to find the vertex with the largest x coordinate in O(log n) time.</a:t>
            </a:r>
            <a:endParaRPr/>
          </a:p>
          <a:p>
            <a:pPr indent="0" lvl="0" marL="0" rtl="0" algn="l">
              <a:lnSpc>
                <a:spcPct val="90000"/>
              </a:lnSpc>
              <a:spcBef>
                <a:spcPts val="0"/>
              </a:spcBef>
              <a:spcAft>
                <a:spcPts val="0"/>
              </a:spcAft>
              <a:buSzPts val="2400"/>
              <a:buNone/>
            </a:pPr>
            <a:r>
              <a:t/>
            </a:r>
            <a:endParaRPr sz="2000"/>
          </a:p>
          <a:p>
            <a:pPr indent="0" lvl="0" marL="0" rtl="0" algn="l">
              <a:lnSpc>
                <a:spcPct val="90000"/>
              </a:lnSpc>
              <a:spcBef>
                <a:spcPts val="0"/>
              </a:spcBef>
              <a:spcAft>
                <a:spcPts val="0"/>
              </a:spcAft>
              <a:buSzPts val="2400"/>
              <a:buNone/>
            </a:pPr>
            <a:r>
              <a:rPr lang="en-GB" sz="2000"/>
              <a:t>Give a divide and conquer algorithm to find the vertex with the largest y coordinate in O(log n) time.</a:t>
            </a:r>
            <a:endParaRPr/>
          </a:p>
          <a:p>
            <a:pPr indent="0" lvl="0" marL="0" rtl="0" algn="l">
              <a:lnSpc>
                <a:spcPct val="90000"/>
              </a:lnSpc>
              <a:spcBef>
                <a:spcPts val="0"/>
              </a:spcBef>
              <a:spcAft>
                <a:spcPts val="0"/>
              </a:spcAft>
              <a:buSzPts val="2400"/>
              <a:buNone/>
            </a:pPr>
            <a:r>
              <a:rPr lang="en-GB" sz="2000"/>
              <a:t>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animEffect filter="fade" transition="in">
                                      <p:cBhvr>
                                        <p:cTn dur="1000"/>
                                        <p:tgtEl>
                                          <p:spTgt spid="5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animEffect filter="fade" transition="in">
                                      <p:cBhvr>
                                        <p:cTn dur="1000"/>
                                        <p:tgtEl>
                                          <p:spTgt spid="5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animEffect filter="fade" transition="in">
                                      <p:cBhvr>
                                        <p:cTn dur="1000"/>
                                        <p:tgtEl>
                                          <p:spTgt spid="5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animEffect filter="fade" transition="in">
                                      <p:cBhvr>
                                        <p:cTn dur="1000"/>
                                        <p:tgtEl>
                                          <p:spTgt spid="5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4" st="4"/>
                                            </p:txEl>
                                          </p:spTgt>
                                        </p:tgtEl>
                                        <p:attrNameLst>
                                          <p:attrName>style.visibility</p:attrName>
                                        </p:attrNameLst>
                                      </p:cBhvr>
                                      <p:to>
                                        <p:strVal val="visible"/>
                                      </p:to>
                                    </p:set>
                                    <p:animEffect filter="fade" transition="in">
                                      <p:cBhvr>
                                        <p:cTn dur="1000"/>
                                        <p:tgtEl>
                                          <p:spTgt spid="5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1"/>
          <p:cNvSpPr txBox="1"/>
          <p:nvPr>
            <p:ph idx="1" type="body"/>
          </p:nvPr>
        </p:nvSpPr>
        <p:spPr>
          <a:xfrm>
            <a:off x="456270" y="752167"/>
            <a:ext cx="8231400" cy="3794400"/>
          </a:xfrm>
          <a:prstGeom prst="rect">
            <a:avLst/>
          </a:prstGeom>
          <a:noFill/>
          <a:ln>
            <a:noFill/>
          </a:ln>
        </p:spPr>
        <p:txBody>
          <a:bodyPr anchorCtr="0" anchor="t" bIns="45700" lIns="91425" spcFirstLastPara="1" rIns="91425" wrap="square" tIns="45700">
            <a:normAutofit fontScale="77500" lnSpcReduction="20000"/>
          </a:bodyPr>
          <a:lstStyle/>
          <a:p>
            <a:pPr indent="-228600" lvl="0" marL="457200" rtl="0" algn="l">
              <a:lnSpc>
                <a:spcPct val="90000"/>
              </a:lnSpc>
              <a:spcBef>
                <a:spcPts val="1000"/>
              </a:spcBef>
              <a:spcAft>
                <a:spcPts val="0"/>
              </a:spcAft>
              <a:buClr>
                <a:schemeClr val="dk1"/>
              </a:buClr>
              <a:buSzPct val="117935"/>
              <a:buNone/>
            </a:pPr>
            <a:r>
              <a:rPr lang="en-GB" sz="2200"/>
              <a:t>Since V[1] is known to be the vertex with the minimum x-coordinate (leftmost point), moving counter-</a:t>
            </a:r>
            <a:br>
              <a:rPr lang="en-GB" sz="2200"/>
            </a:br>
            <a:r>
              <a:rPr lang="en-GB" sz="2200"/>
              <a:t>clockwise to complete a cycle must first increase the x-coordinates and then after reaching a maximum </a:t>
            </a:r>
            <a:br>
              <a:rPr lang="en-GB" sz="2200"/>
            </a:br>
            <a:r>
              <a:rPr lang="en-GB" sz="2200"/>
              <a:t>(rightmost point), should decrease the x-coordinate back to that of V[1]. Thus, Vx[1 : n] is a unimodal array, </a:t>
            </a:r>
            <a:br>
              <a:rPr lang="en-GB" sz="2200"/>
            </a:br>
            <a:r>
              <a:rPr lang="en-GB" sz="2200"/>
              <a:t>and so it is synonymous with detecting the location of the maximum element in the array.</a:t>
            </a:r>
            <a:br>
              <a:rPr lang="en-GB" sz="2200"/>
            </a:br>
            <a:r>
              <a:rPr lang="en-GB" sz="2200"/>
              <a:t>Algorithm:</a:t>
            </a:r>
            <a:br>
              <a:rPr lang="en-GB" sz="2200"/>
            </a:br>
            <a:r>
              <a:rPr lang="en-GB" sz="2200"/>
              <a:t>(1) If n = 1, return Vx[1].</a:t>
            </a:r>
            <a:br>
              <a:rPr lang="en-GB" sz="2200"/>
            </a:br>
            <a:r>
              <a:rPr lang="en-GB" sz="2200"/>
              <a:t>(2) If n = 2, return max{Vx[1], Vx[2]}.</a:t>
            </a:r>
            <a:br>
              <a:rPr lang="en-GB" sz="2200"/>
            </a:br>
            <a:r>
              <a:rPr lang="en-GB" sz="2200"/>
              <a:t>(3) k = n/2 .</a:t>
            </a:r>
            <a:br>
              <a:rPr lang="en-GB" sz="2200"/>
            </a:br>
            <a:r>
              <a:rPr lang="en-GB" sz="2200"/>
              <a:t>(4) If Vx[k] &gt; Vx[k − 1] and Vx[k] &gt; Vx[k + 1], then return Vx[k].</a:t>
            </a:r>
            <a:br>
              <a:rPr lang="en-GB" sz="2200"/>
            </a:br>
            <a:r>
              <a:rPr lang="en-GB" sz="2200"/>
              <a:t>(5) If Vx[k] &lt; Vx[k − 1] then call the algorithm recursively on Vx[1 : k − 1], else call the algorithm </a:t>
            </a:r>
            <a:br>
              <a:rPr lang="en-GB" sz="2200"/>
            </a:br>
            <a:r>
              <a:rPr lang="en-GB" sz="2200"/>
              <a:t>recursively on Vx[k + 1 : n].</a:t>
            </a:r>
            <a:endParaRPr/>
          </a:p>
          <a:p>
            <a:pPr indent="-228600" lvl="0" marL="457200" rtl="0" algn="l">
              <a:lnSpc>
                <a:spcPct val="90000"/>
              </a:lnSpc>
              <a:spcBef>
                <a:spcPts val="1000"/>
              </a:spcBef>
              <a:spcAft>
                <a:spcPts val="0"/>
              </a:spcAft>
              <a:buClr>
                <a:schemeClr val="dk1"/>
              </a:buClr>
              <a:buSzPct val="108107"/>
              <a:buNone/>
            </a:pPr>
            <a:br>
              <a:rPr lang="en-GB"/>
            </a:br>
            <a:endParaRPr/>
          </a:p>
          <a:p>
            <a:pPr indent="0" lvl="0" marL="0" rtl="0" algn="l">
              <a:lnSpc>
                <a:spcPct val="90000"/>
              </a:lnSpc>
              <a:spcBef>
                <a:spcPts val="0"/>
              </a:spcBef>
              <a:spcAft>
                <a:spcPts val="0"/>
              </a:spcAft>
              <a:buClr>
                <a:schemeClr val="dk1"/>
              </a:buClr>
              <a:buSzPct val="108107"/>
              <a:buNone/>
            </a:pPr>
            <a:r>
              <a:t/>
            </a:r>
            <a:endParaRPr/>
          </a:p>
        </p:txBody>
      </p:sp>
      <p:sp>
        <p:nvSpPr>
          <p:cNvPr id="554" name="Google Shape;554;p71"/>
          <p:cNvSpPr txBox="1"/>
          <p:nvPr>
            <p:ph idx="2" type="body"/>
          </p:nvPr>
        </p:nvSpPr>
        <p:spPr>
          <a:xfrm>
            <a:off x="456270" y="194667"/>
            <a:ext cx="8231400" cy="743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90000"/>
              </a:buClr>
              <a:buSzPts val="2800"/>
              <a:buNone/>
            </a:pPr>
            <a:r>
              <a:rPr lang="en-GB"/>
              <a:t>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0" st="0"/>
                                            </p:txEl>
                                          </p:spTgt>
                                        </p:tgtEl>
                                        <p:attrNameLst>
                                          <p:attrName>style.visibility</p:attrName>
                                        </p:attrNameLst>
                                      </p:cBhvr>
                                      <p:to>
                                        <p:strVal val="visible"/>
                                      </p:to>
                                    </p:set>
                                    <p:animEffect filter="fade" transition="in">
                                      <p:cBhvr>
                                        <p:cTn dur="1000"/>
                                        <p:tgtEl>
                                          <p:spTgt spid="5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1" st="1"/>
                                            </p:txEl>
                                          </p:spTgt>
                                        </p:tgtEl>
                                        <p:attrNameLst>
                                          <p:attrName>style.visibility</p:attrName>
                                        </p:attrNameLst>
                                      </p:cBhvr>
                                      <p:to>
                                        <p:strVal val="visible"/>
                                      </p:to>
                                    </p:set>
                                    <p:animEffect filter="fade" transition="in">
                                      <p:cBhvr>
                                        <p:cTn dur="1000"/>
                                        <p:tgtEl>
                                          <p:spTgt spid="5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2" st="2"/>
                                            </p:txEl>
                                          </p:spTgt>
                                        </p:tgtEl>
                                        <p:attrNameLst>
                                          <p:attrName>style.visibility</p:attrName>
                                        </p:attrNameLst>
                                      </p:cBhvr>
                                      <p:to>
                                        <p:strVal val="visible"/>
                                      </p:to>
                                    </p:set>
                                    <p:animEffect filter="fade" transition="in">
                                      <p:cBhvr>
                                        <p:cTn dur="1000"/>
                                        <p:tgtEl>
                                          <p:spTgt spid="5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2"/>
          <p:cNvSpPr txBox="1"/>
          <p:nvPr>
            <p:ph idx="1" type="body"/>
          </p:nvPr>
        </p:nvSpPr>
        <p:spPr>
          <a:xfrm>
            <a:off x="456270" y="289826"/>
            <a:ext cx="8231400" cy="4256700"/>
          </a:xfrm>
          <a:prstGeom prst="rect">
            <a:avLst/>
          </a:prstGeom>
          <a:noFill/>
          <a:ln>
            <a:noFill/>
          </a:ln>
        </p:spPr>
        <p:txBody>
          <a:bodyPr anchorCtr="0" anchor="t" bIns="45700" lIns="91425" spcFirstLastPara="1" rIns="91425" wrap="square" tIns="45700">
            <a:normAutofit lnSpcReduction="20000"/>
          </a:bodyPr>
          <a:lstStyle/>
          <a:p>
            <a:pPr indent="-228600" lvl="0" marL="457200" rtl="0" algn="l">
              <a:lnSpc>
                <a:spcPct val="90000"/>
              </a:lnSpc>
              <a:spcBef>
                <a:spcPts val="1000"/>
              </a:spcBef>
              <a:spcAft>
                <a:spcPts val="0"/>
              </a:spcAft>
              <a:buClr>
                <a:schemeClr val="dk1"/>
              </a:buClr>
              <a:buSzPts val="2400"/>
              <a:buNone/>
            </a:pPr>
            <a:r>
              <a:rPr lang="en-GB" sz="2000"/>
              <a:t>Let p denote the index at which the x-coordinate was maximized. Observe that joining V[1] </a:t>
            </a:r>
            <a:br>
              <a:rPr lang="en-GB" sz="2000"/>
            </a:br>
            <a:r>
              <a:rPr lang="en-GB" sz="2000"/>
              <a:t>and V[p] by a straight line divides the polygon into an upper half and a lower half and the vertex </a:t>
            </a:r>
            <a:br>
              <a:rPr lang="en-GB" sz="2000"/>
            </a:br>
            <a:r>
              <a:rPr lang="en-GB" sz="2000"/>
              <a:t>achieving the maximum y-coordinate must lie above this line. The counter-clockwise traversal </a:t>
            </a:r>
            <a:br>
              <a:rPr lang="en-GB" sz="2000"/>
            </a:br>
            <a:r>
              <a:rPr lang="en-GB" sz="2000"/>
              <a:t>Vy[p] → Vy[p+ 1] → · · · → Vy[n] → Vy[1] is unimodal and we need to detect the location of the </a:t>
            </a:r>
            <a:br>
              <a:rPr lang="en-GB" sz="2000"/>
            </a:br>
            <a:r>
              <a:rPr lang="en-GB" sz="2000"/>
              <a:t>maximum element of this array. So, considering the same algorithm as above with this new array </a:t>
            </a:r>
            <a:br>
              <a:rPr lang="en-GB" sz="2000"/>
            </a:br>
            <a:r>
              <a:rPr lang="en-GB" sz="2000"/>
              <a:t>[Vy[p], Vy[p + 1], . . . , Vy[n], Vy[1]] will return the vertex with the maximum y-coordinate.</a:t>
            </a:r>
            <a:endParaRPr/>
          </a:p>
          <a:p>
            <a:pPr indent="-228600" lvl="0" marL="457200" rtl="0" algn="l">
              <a:lnSpc>
                <a:spcPct val="90000"/>
              </a:lnSpc>
              <a:spcBef>
                <a:spcPts val="1000"/>
              </a:spcBef>
              <a:spcAft>
                <a:spcPts val="0"/>
              </a:spcAft>
              <a:buClr>
                <a:schemeClr val="dk1"/>
              </a:buClr>
              <a:buSzPts val="2400"/>
              <a:buNone/>
            </a:pPr>
            <a:br>
              <a:rPr lang="en-GB" sz="2000"/>
            </a:br>
            <a:r>
              <a:rPr lang="en-GB" sz="2000"/>
              <a:t>The recurrence equation is T(n) ≤ T(n/2) + Θ(1).</a:t>
            </a:r>
            <a:br>
              <a:rPr lang="en-GB" sz="2000"/>
            </a:br>
            <a:r>
              <a:rPr lang="en-GB" sz="2000"/>
              <a:t>Invoking Master’s Theorem gives T(n) = O(log n).</a:t>
            </a:r>
            <a:endParaRPr/>
          </a:p>
          <a:p>
            <a:pPr indent="-228600" lvl="0" marL="457200" rtl="0" algn="l">
              <a:lnSpc>
                <a:spcPct val="90000"/>
              </a:lnSpc>
              <a:spcBef>
                <a:spcPts val="1000"/>
              </a:spcBef>
              <a:spcAft>
                <a:spcPts val="0"/>
              </a:spcAft>
              <a:buClr>
                <a:schemeClr val="dk1"/>
              </a:buClr>
              <a:buSzPts val="2400"/>
              <a:buNone/>
            </a:pPr>
            <a:br>
              <a:rPr lang="en-GB" sz="2000"/>
            </a:br>
            <a:endParaRPr sz="2000"/>
          </a:p>
          <a:p>
            <a:pPr indent="0" lvl="0" marL="76200" rtl="0" algn="l">
              <a:lnSpc>
                <a:spcPct val="90000"/>
              </a:lnSpc>
              <a:spcBef>
                <a:spcPts val="0"/>
              </a:spcBef>
              <a:spcAft>
                <a:spcPts val="0"/>
              </a:spcAft>
              <a:buSzPts val="2400"/>
              <a:buNone/>
            </a:pPr>
            <a:r>
              <a:t/>
            </a:r>
            <a:endParaRPr sz="2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3"/>
          <p:cNvSpPr txBox="1"/>
          <p:nvPr>
            <p:ph type="ctrTitle"/>
          </p:nvPr>
        </p:nvSpPr>
        <p:spPr>
          <a:xfrm>
            <a:off x="601346" y="2006213"/>
            <a:ext cx="7941300" cy="113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990000"/>
              </a:buClr>
              <a:buSzPts val="2800"/>
              <a:buFont typeface="Arial Black"/>
              <a:buNone/>
            </a:pPr>
            <a:r>
              <a:rPr lang="en-GB" sz="3200"/>
              <a:t>CSCI 570 Exam 1 Review</a:t>
            </a:r>
            <a:endParaRPr sz="3200"/>
          </a:p>
          <a:p>
            <a:pPr indent="0" lvl="0" marL="0" rtl="0" algn="ctr">
              <a:lnSpc>
                <a:spcPct val="90000"/>
              </a:lnSpc>
              <a:spcBef>
                <a:spcPts val="0"/>
              </a:spcBef>
              <a:spcAft>
                <a:spcPts val="0"/>
              </a:spcAft>
              <a:buClr>
                <a:srgbClr val="990000"/>
              </a:buClr>
              <a:buSzPts val="2800"/>
              <a:buFont typeface="Arial Black"/>
              <a:buNone/>
            </a:pPr>
            <a:r>
              <a:t/>
            </a:r>
            <a:endParaRPr sz="3200"/>
          </a:p>
          <a:p>
            <a:pPr indent="0" lvl="0" marL="0" rtl="0" algn="ctr">
              <a:lnSpc>
                <a:spcPct val="90000"/>
              </a:lnSpc>
              <a:spcBef>
                <a:spcPts val="0"/>
              </a:spcBef>
              <a:spcAft>
                <a:spcPts val="0"/>
              </a:spcAft>
              <a:buClr>
                <a:schemeClr val="dk1"/>
              </a:buClr>
              <a:buSzPts val="2000"/>
              <a:buFont typeface="Arial"/>
              <a:buNone/>
            </a:pPr>
            <a:r>
              <a:rPr lang="en-GB" sz="3200">
                <a:solidFill>
                  <a:srgbClr val="FFC000"/>
                </a:solidFill>
              </a:rPr>
              <a:t>Greedy</a:t>
            </a:r>
            <a:endParaRPr/>
          </a:p>
        </p:txBody>
      </p:sp>
      <p:sp>
        <p:nvSpPr>
          <p:cNvPr id="565" name="Google Shape;565;p73"/>
          <p:cNvSpPr txBox="1"/>
          <p:nvPr/>
        </p:nvSpPr>
        <p:spPr>
          <a:xfrm>
            <a:off x="2372700" y="4584725"/>
            <a:ext cx="43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 2</a:t>
            </a:r>
            <a:endParaRPr/>
          </a:p>
        </p:txBody>
      </p:sp>
      <p:sp>
        <p:nvSpPr>
          <p:cNvPr id="91" name="Google Shape;9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20"/>
          <p:cNvPicPr preferRelativeResize="0"/>
          <p:nvPr/>
        </p:nvPicPr>
        <p:blipFill>
          <a:blip r:embed="rId3">
            <a:alphaModFix/>
          </a:blip>
          <a:stretch>
            <a:fillRect/>
          </a:stretch>
        </p:blipFill>
        <p:spPr>
          <a:xfrm>
            <a:off x="535350" y="1530051"/>
            <a:ext cx="7760626" cy="1839450"/>
          </a:xfrm>
          <a:prstGeom prst="rect">
            <a:avLst/>
          </a:prstGeom>
          <a:noFill/>
          <a:ln>
            <a:noFill/>
          </a:ln>
        </p:spPr>
      </p:pic>
      <p:sp>
        <p:nvSpPr>
          <p:cNvPr id="93" name="Google Shape;93;p20"/>
          <p:cNvSpPr txBox="1"/>
          <p:nvPr/>
        </p:nvSpPr>
        <p:spPr>
          <a:xfrm>
            <a:off x="2445800" y="3002100"/>
            <a:ext cx="3255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14</a:t>
            </a:r>
            <a:endParaRPr sz="9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4"/>
          <p:cNvSpPr txBox="1"/>
          <p:nvPr>
            <p:ph idx="1" type="body"/>
          </p:nvPr>
        </p:nvSpPr>
        <p:spPr>
          <a:xfrm>
            <a:off x="456270" y="1358503"/>
            <a:ext cx="8231400" cy="31881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b="1" lang="en-GB" sz="2800"/>
              <a:t>stay-ahead</a:t>
            </a:r>
            <a:r>
              <a:rPr lang="en-GB" sz="2800"/>
              <a:t>: an inductive method to show that for each step you take, you are always ahead of any other solution according to some metric</a:t>
            </a:r>
            <a:endParaRPr sz="2800"/>
          </a:p>
          <a:p>
            <a:pPr indent="0" lvl="0" marL="457200" rtl="0" algn="l">
              <a:spcBef>
                <a:spcPts val="1200"/>
              </a:spcBef>
              <a:spcAft>
                <a:spcPts val="0"/>
              </a:spcAft>
              <a:buNone/>
            </a:pPr>
            <a:r>
              <a:t/>
            </a:r>
            <a:endParaRPr sz="2800"/>
          </a:p>
          <a:p>
            <a:pPr indent="-406400" lvl="0" marL="457200" rtl="0" algn="l">
              <a:spcBef>
                <a:spcPts val="1200"/>
              </a:spcBef>
              <a:spcAft>
                <a:spcPts val="0"/>
              </a:spcAft>
              <a:buSzPts val="2800"/>
              <a:buChar char="●"/>
            </a:pPr>
            <a:r>
              <a:rPr b="1" lang="en-GB" sz="2800"/>
              <a:t>exchange</a:t>
            </a:r>
            <a:r>
              <a:rPr lang="en-GB" sz="2800"/>
              <a:t>: show that for your greedy solution, any swaps between steps/elements cannot achieve a better result</a:t>
            </a:r>
            <a:endParaRPr sz="2800"/>
          </a:p>
        </p:txBody>
      </p:sp>
      <p:sp>
        <p:nvSpPr>
          <p:cNvPr id="571" name="Google Shape;571;p74"/>
          <p:cNvSpPr txBox="1"/>
          <p:nvPr>
            <p:ph idx="2" type="body"/>
          </p:nvPr>
        </p:nvSpPr>
        <p:spPr>
          <a:xfrm>
            <a:off x="456270" y="259556"/>
            <a:ext cx="8231400" cy="9906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rPr lang="en-GB"/>
              <a:t>Greedy: 2 Common Methods of Proof of Optimality</a:t>
            </a:r>
            <a:endParaRPr/>
          </a:p>
        </p:txBody>
      </p:sp>
      <p:sp>
        <p:nvSpPr>
          <p:cNvPr id="572" name="Google Shape;572;p74"/>
          <p:cNvSpPr txBox="1"/>
          <p:nvPr/>
        </p:nvSpPr>
        <p:spPr>
          <a:xfrm>
            <a:off x="2372700" y="4584725"/>
            <a:ext cx="43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5"/>
          <p:cNvSpPr txBox="1"/>
          <p:nvPr>
            <p:ph idx="1" type="body"/>
          </p:nvPr>
        </p:nvSpPr>
        <p:spPr>
          <a:xfrm>
            <a:off x="456270" y="1358503"/>
            <a:ext cx="8231400" cy="31881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rPr lang="en-GB"/>
              <a:t>For a graph G = (V, E), a vertex cover of G is a set of vertices that includes at least one endpoint of each edge of G. Assuming our graph G is a tree, find an algorithm that finds a minimum vertex cover of G.</a:t>
            </a:r>
            <a:endParaRPr/>
          </a:p>
        </p:txBody>
      </p:sp>
      <p:sp>
        <p:nvSpPr>
          <p:cNvPr id="578" name="Google Shape;578;p75"/>
          <p:cNvSpPr txBox="1"/>
          <p:nvPr>
            <p:ph idx="2" type="body"/>
          </p:nvPr>
        </p:nvSpPr>
        <p:spPr>
          <a:xfrm>
            <a:off x="456270" y="259556"/>
            <a:ext cx="8231400" cy="9906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rPr lang="en-GB"/>
              <a:t>Problem 1</a:t>
            </a:r>
            <a:endParaRPr/>
          </a:p>
        </p:txBody>
      </p:sp>
      <p:sp>
        <p:nvSpPr>
          <p:cNvPr id="579" name="Google Shape;579;p75"/>
          <p:cNvSpPr txBox="1"/>
          <p:nvPr/>
        </p:nvSpPr>
        <p:spPr>
          <a:xfrm>
            <a:off x="2372700" y="4584725"/>
            <a:ext cx="43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6"/>
          <p:cNvSpPr txBox="1"/>
          <p:nvPr>
            <p:ph idx="1" type="body"/>
          </p:nvPr>
        </p:nvSpPr>
        <p:spPr>
          <a:xfrm>
            <a:off x="456275" y="665300"/>
            <a:ext cx="8231400" cy="3881100"/>
          </a:xfrm>
          <a:prstGeom prst="rect">
            <a:avLst/>
          </a:prstGeom>
        </p:spPr>
        <p:txBody>
          <a:bodyPr anchorCtr="0" anchor="t" bIns="45700" lIns="91425" spcFirstLastPara="1" rIns="91425" wrap="square" tIns="45700">
            <a:normAutofit fontScale="70000" lnSpcReduction="20000"/>
          </a:bodyPr>
          <a:lstStyle/>
          <a:p>
            <a:pPr indent="0" lvl="0" marL="0" rtl="0" algn="l">
              <a:lnSpc>
                <a:spcPct val="150000"/>
              </a:lnSpc>
              <a:spcBef>
                <a:spcPts val="1000"/>
              </a:spcBef>
              <a:spcAft>
                <a:spcPts val="0"/>
              </a:spcAft>
              <a:buNone/>
            </a:pPr>
            <a:r>
              <a:rPr lang="en-GB"/>
              <a:t>Let S be the set of vertices that will be the vertices we return. If our graph G has no vertices or only 1 vertex, return S. Otherwise, add all vertices 1 layer above all our leaf vertices in the tree to S, and remove the vertices and its adjacent edges from G, as well as the leaf vertices. Recursively apply this step until we end up with 1 or no vertices in G. Return S. </a:t>
            </a:r>
            <a:endParaRPr/>
          </a:p>
          <a:p>
            <a:pPr indent="0" lvl="0" marL="0" rtl="0" algn="l">
              <a:lnSpc>
                <a:spcPct val="150000"/>
              </a:lnSpc>
              <a:spcBef>
                <a:spcPts val="1200"/>
              </a:spcBef>
              <a:spcAft>
                <a:spcPts val="1200"/>
              </a:spcAft>
              <a:buNone/>
            </a:pPr>
            <a:r>
              <a:rPr lang="en-GB"/>
              <a:t>This is optimal because we have to cover the leaf edges regardless, so our cover will always either include the leaf node itself or its parent. If we include its parent, we cover just as much if not more than if we select the leaf node. The problem then reduces to a vertex cover for a subset of the original tree. This subset is smaller than the one we would have gotten from choosing the leaf node, and a vertex cover of tree is at least as large as the vertex cover of a subset of it.</a:t>
            </a:r>
            <a:endParaRPr/>
          </a:p>
        </p:txBody>
      </p:sp>
      <p:sp>
        <p:nvSpPr>
          <p:cNvPr id="585" name="Google Shape;585;p76"/>
          <p:cNvSpPr txBox="1"/>
          <p:nvPr>
            <p:ph idx="2" type="body"/>
          </p:nvPr>
        </p:nvSpPr>
        <p:spPr>
          <a:xfrm>
            <a:off x="456270" y="259556"/>
            <a:ext cx="8231400" cy="9906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rPr lang="en-GB"/>
              <a:t>Solution 1</a:t>
            </a:r>
            <a:endParaRPr/>
          </a:p>
        </p:txBody>
      </p:sp>
      <p:sp>
        <p:nvSpPr>
          <p:cNvPr id="586" name="Google Shape;586;p76"/>
          <p:cNvSpPr txBox="1"/>
          <p:nvPr/>
        </p:nvSpPr>
        <p:spPr>
          <a:xfrm>
            <a:off x="2372700" y="4584725"/>
            <a:ext cx="43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7"/>
          <p:cNvSpPr txBox="1"/>
          <p:nvPr>
            <p:ph idx="1" type="body"/>
          </p:nvPr>
        </p:nvSpPr>
        <p:spPr>
          <a:xfrm>
            <a:off x="456270" y="1358503"/>
            <a:ext cx="8231400" cy="3188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GB"/>
              <a:t>Given an array of distinct integers A = [a1, a2, …, an] and a sequence p of numbers p =  [1, 2, …, n], rearrange the numbers in p such that                   is minimized.</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592" name="Google Shape;592;p77"/>
          <p:cNvSpPr txBox="1"/>
          <p:nvPr>
            <p:ph idx="2" type="body"/>
          </p:nvPr>
        </p:nvSpPr>
        <p:spPr>
          <a:xfrm>
            <a:off x="456270" y="259556"/>
            <a:ext cx="8231400" cy="9906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rPr lang="en-GB"/>
              <a:t>Problem 2</a:t>
            </a:r>
            <a:endParaRPr/>
          </a:p>
        </p:txBody>
      </p:sp>
      <p:pic>
        <p:nvPicPr>
          <p:cNvPr id="593" name="Google Shape;593;p77"/>
          <p:cNvPicPr preferRelativeResize="0"/>
          <p:nvPr/>
        </p:nvPicPr>
        <p:blipFill>
          <a:blip r:embed="rId3">
            <a:alphaModFix/>
          </a:blip>
          <a:stretch>
            <a:fillRect/>
          </a:stretch>
        </p:blipFill>
        <p:spPr>
          <a:xfrm>
            <a:off x="3739750" y="2048325"/>
            <a:ext cx="1403725" cy="743550"/>
          </a:xfrm>
          <a:prstGeom prst="rect">
            <a:avLst/>
          </a:prstGeom>
          <a:noFill/>
          <a:ln>
            <a:noFill/>
          </a:ln>
        </p:spPr>
      </p:pic>
      <p:sp>
        <p:nvSpPr>
          <p:cNvPr id="594" name="Google Shape;594;p77"/>
          <p:cNvSpPr txBox="1"/>
          <p:nvPr/>
        </p:nvSpPr>
        <p:spPr>
          <a:xfrm>
            <a:off x="2372700" y="4584725"/>
            <a:ext cx="43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8"/>
          <p:cNvSpPr txBox="1"/>
          <p:nvPr>
            <p:ph idx="1" type="body"/>
          </p:nvPr>
        </p:nvSpPr>
        <p:spPr>
          <a:xfrm>
            <a:off x="456275" y="729674"/>
            <a:ext cx="8231400" cy="3816900"/>
          </a:xfrm>
          <a:prstGeom prst="rect">
            <a:avLst/>
          </a:prstGeom>
        </p:spPr>
        <p:txBody>
          <a:bodyPr anchorCtr="0" anchor="t" bIns="45700" lIns="91425" spcFirstLastPara="1" rIns="91425" wrap="square" tIns="45700">
            <a:normAutofit fontScale="85000" lnSpcReduction="10000"/>
          </a:bodyPr>
          <a:lstStyle/>
          <a:p>
            <a:pPr indent="0" lvl="0" marL="0" rtl="0" algn="l">
              <a:lnSpc>
                <a:spcPct val="100000"/>
              </a:lnSpc>
              <a:spcBef>
                <a:spcPts val="1000"/>
              </a:spcBef>
              <a:spcAft>
                <a:spcPts val="1200"/>
              </a:spcAft>
              <a:buNone/>
            </a:pPr>
            <a:r>
              <a:rPr lang="en-GB"/>
              <a:t>Consider 2 real numbers ai and aj, and 2 other real numbers, pi and pj, where ai &lt; aj and pi &lt; pj. WLOG, assume that all 4 of these numbers are distinct. There are 6 possible orderings given these constraints: ai &lt; aj &lt; pi &lt; pj, ai &lt; pi &lt; aj &lt; pj, ai &lt; pi &lt; pj &lt; aj, pi &lt; ai &lt; aj &lt; pj, pi &lt; ai &lt; pj &lt; aj, and pi &lt; pj &lt; ai &lt; aj. For each of these cases, we want to show that |ai - pi| + |aj - pj| ≤ |ai - pj| + |aj - pi|, which basically means that we cannot get a smaller distance if we exchange elements pi and pj. Therefore if we have ai &lt; aj if and only if pi &lt; pj for all i, j, we will have the minimum distance. We can store the index of the elements in A in a hashmap h. We then sort A and pair it with p, and reorder p according to indices of h. Since our algorithm produces elements ai and pi with these properties, our algorithm produces a minimum distance.</a:t>
            </a:r>
            <a:endParaRPr/>
          </a:p>
        </p:txBody>
      </p:sp>
      <p:sp>
        <p:nvSpPr>
          <p:cNvPr id="600" name="Google Shape;600;p78"/>
          <p:cNvSpPr txBox="1"/>
          <p:nvPr>
            <p:ph idx="2" type="body"/>
          </p:nvPr>
        </p:nvSpPr>
        <p:spPr>
          <a:xfrm>
            <a:off x="456270" y="259556"/>
            <a:ext cx="8231400" cy="9906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rPr lang="en-GB"/>
              <a:t>Solution 2</a:t>
            </a:r>
            <a:endParaRPr/>
          </a:p>
        </p:txBody>
      </p:sp>
      <p:sp>
        <p:nvSpPr>
          <p:cNvPr id="601" name="Google Shape;601;p78"/>
          <p:cNvSpPr txBox="1"/>
          <p:nvPr/>
        </p:nvSpPr>
        <p:spPr>
          <a:xfrm>
            <a:off x="2372700" y="4584725"/>
            <a:ext cx="43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9"/>
          <p:cNvSpPr txBox="1"/>
          <p:nvPr>
            <p:ph idx="1" type="body"/>
          </p:nvPr>
        </p:nvSpPr>
        <p:spPr>
          <a:xfrm>
            <a:off x="456270" y="1358503"/>
            <a:ext cx="8231400" cy="3188100"/>
          </a:xfrm>
          <a:prstGeom prst="rect">
            <a:avLst/>
          </a:prstGeom>
        </p:spPr>
        <p:txBody>
          <a:bodyPr anchorCtr="0" anchor="t" bIns="45700" lIns="91425" spcFirstLastPara="1" rIns="91425" wrap="square" tIns="45700">
            <a:normAutofit fontScale="70000" lnSpcReduction="20000"/>
          </a:bodyPr>
          <a:lstStyle/>
          <a:p>
            <a:pPr indent="0" lvl="0" marL="0" rtl="0" algn="l">
              <a:lnSpc>
                <a:spcPct val="100000"/>
              </a:lnSpc>
              <a:spcBef>
                <a:spcPts val="1000"/>
              </a:spcBef>
              <a:spcAft>
                <a:spcPts val="0"/>
              </a:spcAft>
              <a:buNone/>
            </a:pPr>
            <a:r>
              <a:rPr lang="en-GB"/>
              <a:t>In the previous proof, we left out details about showing </a:t>
            </a:r>
            <a:endParaRPr/>
          </a:p>
          <a:p>
            <a:pPr indent="0" lvl="0" marL="0" rtl="0" algn="l">
              <a:lnSpc>
                <a:spcPct val="100000"/>
              </a:lnSpc>
              <a:spcBef>
                <a:spcPts val="1200"/>
              </a:spcBef>
              <a:spcAft>
                <a:spcPts val="0"/>
              </a:spcAft>
              <a:buNone/>
            </a:pPr>
            <a:r>
              <a:rPr lang="en-GB"/>
              <a:t>|ai - pi| + |aj - pj| ≤ |ai - pj| + |aj - pi| </a:t>
            </a:r>
            <a:endParaRPr/>
          </a:p>
          <a:p>
            <a:pPr indent="0" lvl="0" marL="0" rtl="0" algn="l">
              <a:lnSpc>
                <a:spcPct val="100000"/>
              </a:lnSpc>
              <a:spcBef>
                <a:spcPts val="1200"/>
              </a:spcBef>
              <a:spcAft>
                <a:spcPts val="0"/>
              </a:spcAft>
              <a:buNone/>
            </a:pPr>
            <a:r>
              <a:rPr lang="en-GB"/>
              <a:t>for each of 6 cases. Here is an example of showing that this is true for the case for </a:t>
            </a:r>
            <a:endParaRPr/>
          </a:p>
          <a:p>
            <a:pPr indent="0" lvl="0" marL="0" rtl="0" algn="l">
              <a:lnSpc>
                <a:spcPct val="100000"/>
              </a:lnSpc>
              <a:spcBef>
                <a:spcPts val="1200"/>
              </a:spcBef>
              <a:spcAft>
                <a:spcPts val="0"/>
              </a:spcAft>
              <a:buNone/>
            </a:pPr>
            <a:r>
              <a:rPr lang="en-GB"/>
              <a:t>ai &lt; pi &lt; aj &lt; pj. </a:t>
            </a:r>
            <a:endParaRPr/>
          </a:p>
          <a:p>
            <a:pPr indent="0" lvl="0" marL="0" rtl="0" algn="l">
              <a:lnSpc>
                <a:spcPct val="100000"/>
              </a:lnSpc>
              <a:spcBef>
                <a:spcPts val="1200"/>
              </a:spcBef>
              <a:spcAft>
                <a:spcPts val="0"/>
              </a:spcAft>
              <a:buNone/>
            </a:pPr>
            <a:r>
              <a:rPr lang="en-GB"/>
              <a:t>Define the distance between ai and pi, pi and aj, and aj and pj, as d1, d2, and d3 respectively. Then </a:t>
            </a:r>
            <a:endParaRPr/>
          </a:p>
          <a:p>
            <a:pPr indent="0" lvl="0" marL="0" rtl="0" algn="l">
              <a:lnSpc>
                <a:spcPct val="100000"/>
              </a:lnSpc>
              <a:spcBef>
                <a:spcPts val="1200"/>
              </a:spcBef>
              <a:spcAft>
                <a:spcPts val="0"/>
              </a:spcAft>
              <a:buNone/>
            </a:pPr>
            <a:r>
              <a:rPr lang="en-GB"/>
              <a:t>|ai - pi| + |aj - pj| = d1 + d3 ≤ d1 + 2*d2 + d3 = |ai - pj| + |aj - pi|. </a:t>
            </a:r>
            <a:endParaRPr/>
          </a:p>
          <a:p>
            <a:pPr indent="0" lvl="0" marL="0" rtl="0" algn="l">
              <a:lnSpc>
                <a:spcPct val="100000"/>
              </a:lnSpc>
              <a:spcBef>
                <a:spcPts val="1200"/>
              </a:spcBef>
              <a:spcAft>
                <a:spcPts val="1200"/>
              </a:spcAft>
              <a:buNone/>
            </a:pPr>
            <a:r>
              <a:rPr lang="en-GB"/>
              <a:t>You can verify that the other cases are true as well. In the exam, there will not be this much detail involved in a proof, and if there is, we will state which parts can be skipped or assumed to be true.</a:t>
            </a:r>
            <a:endParaRPr/>
          </a:p>
        </p:txBody>
      </p:sp>
      <p:sp>
        <p:nvSpPr>
          <p:cNvPr id="607" name="Google Shape;607;p79"/>
          <p:cNvSpPr txBox="1"/>
          <p:nvPr>
            <p:ph idx="2" type="body"/>
          </p:nvPr>
        </p:nvSpPr>
        <p:spPr>
          <a:xfrm>
            <a:off x="456270" y="259556"/>
            <a:ext cx="8231400" cy="9906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sp>
        <p:nvSpPr>
          <p:cNvPr id="608" name="Google Shape;608;p79"/>
          <p:cNvSpPr txBox="1"/>
          <p:nvPr/>
        </p:nvSpPr>
        <p:spPr>
          <a:xfrm>
            <a:off x="2372700" y="4584725"/>
            <a:ext cx="43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1"/>
          <p:cNvPicPr preferRelativeResize="0"/>
          <p:nvPr/>
        </p:nvPicPr>
        <p:blipFill>
          <a:blip r:embed="rId3">
            <a:alphaModFix/>
          </a:blip>
          <a:stretch>
            <a:fillRect/>
          </a:stretch>
        </p:blipFill>
        <p:spPr>
          <a:xfrm>
            <a:off x="1193175" y="285550"/>
            <a:ext cx="6229398" cy="2243325"/>
          </a:xfrm>
          <a:prstGeom prst="rect">
            <a:avLst/>
          </a:prstGeom>
          <a:noFill/>
          <a:ln>
            <a:noFill/>
          </a:ln>
        </p:spPr>
      </p:pic>
      <p:pic>
        <p:nvPicPr>
          <p:cNvPr id="100" name="Google Shape;100;p21"/>
          <p:cNvPicPr preferRelativeResize="0"/>
          <p:nvPr/>
        </p:nvPicPr>
        <p:blipFill>
          <a:blip r:embed="rId4">
            <a:alphaModFix/>
          </a:blip>
          <a:stretch>
            <a:fillRect/>
          </a:stretch>
        </p:blipFill>
        <p:spPr>
          <a:xfrm>
            <a:off x="1904200" y="2675825"/>
            <a:ext cx="5673202" cy="224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2"/>
          <p:cNvPicPr preferRelativeResize="0"/>
          <p:nvPr/>
        </p:nvPicPr>
        <p:blipFill>
          <a:blip r:embed="rId3">
            <a:alphaModFix/>
          </a:blip>
          <a:stretch>
            <a:fillRect/>
          </a:stretch>
        </p:blipFill>
        <p:spPr>
          <a:xfrm>
            <a:off x="1895475" y="895350"/>
            <a:ext cx="545459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deleteMin()</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3"/>
          <p:cNvPicPr preferRelativeResize="0"/>
          <p:nvPr/>
        </p:nvPicPr>
        <p:blipFill>
          <a:blip r:embed="rId3">
            <a:alphaModFix/>
          </a:blip>
          <a:stretch>
            <a:fillRect/>
          </a:stretch>
        </p:blipFill>
        <p:spPr>
          <a:xfrm>
            <a:off x="2157900" y="1017725"/>
            <a:ext cx="5353050" cy="392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