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92" r:id="rId3"/>
    <p:sldId id="293" r:id="rId4"/>
    <p:sldId id="318" r:id="rId5"/>
    <p:sldId id="319" r:id="rId6"/>
    <p:sldId id="321" r:id="rId7"/>
    <p:sldId id="315" r:id="rId8"/>
    <p:sldId id="323" r:id="rId9"/>
    <p:sldId id="336" r:id="rId10"/>
    <p:sldId id="341" r:id="rId11"/>
    <p:sldId id="325" r:id="rId12"/>
    <p:sldId id="344" r:id="rId13"/>
    <p:sldId id="338" r:id="rId14"/>
    <p:sldId id="342" r:id="rId15"/>
    <p:sldId id="343" r:id="rId16"/>
    <p:sldId id="337" r:id="rId17"/>
    <p:sldId id="316" r:id="rId18"/>
    <p:sldId id="339" r:id="rId19"/>
    <p:sldId id="317" r:id="rId20"/>
    <p:sldId id="340" r:id="rId21"/>
    <p:sldId id="307" r:id="rId22"/>
  </p:sldIdLst>
  <p:sldSz cx="12192000" cy="6858000"/>
  <p:notesSz cx="6858000" cy="9144000"/>
  <p:custDataLst>
    <p:tags r:id="rId23"/>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B5ABAE4-DFC4-4A50-AF79-0BD53D23BDC0}">
          <p14:sldIdLst>
            <p14:sldId id="256"/>
            <p14:sldId id="292"/>
          </p14:sldIdLst>
        </p14:section>
        <p14:section name="P1" id="{54AD71F3-046B-4AA2-9CC9-3D6E302ED0FA}">
          <p14:sldIdLst>
            <p14:sldId id="293"/>
            <p14:sldId id="318"/>
            <p14:sldId id="319"/>
            <p14:sldId id="321"/>
          </p14:sldIdLst>
        </p14:section>
        <p14:section name="P2" id="{0525A52E-7798-43E4-9558-736B4CCEEAAC}">
          <p14:sldIdLst>
            <p14:sldId id="315"/>
            <p14:sldId id="323"/>
            <p14:sldId id="336"/>
            <p14:sldId id="341"/>
            <p14:sldId id="325"/>
            <p14:sldId id="344"/>
            <p14:sldId id="338"/>
            <p14:sldId id="342"/>
            <p14:sldId id="343"/>
            <p14:sldId id="337"/>
          </p14:sldIdLst>
        </p14:section>
        <p14:section name="P3" id="{EB25A6D4-0C29-4681-9616-D4EAD3F49778}">
          <p14:sldIdLst>
            <p14:sldId id="316"/>
            <p14:sldId id="339"/>
          </p14:sldIdLst>
        </p14:section>
        <p14:section name="P4" id="{989C5CE2-9BB5-4CB6-854F-92E7D453065F}">
          <p14:sldIdLst>
            <p14:sldId id="317"/>
            <p14:sldId id="340"/>
          </p14:sldIdLst>
        </p14:section>
        <p14:section name="end" id="{05AF3D2C-AD7B-4551-98C4-7814798175ED}">
          <p14:sldIdLst>
            <p14:sldId id="307"/>
          </p14:sldIdLst>
        </p14:section>
        <p14:section name="标注" id="{93B0FE6C-9A55-4952-959B-18351981C59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EE9640"/>
    <a:srgbClr val="C6CFD7"/>
    <a:srgbClr val="2C21E4"/>
    <a:srgbClr val="4B0C77"/>
    <a:srgbClr val="014980"/>
    <a:srgbClr val="001B39"/>
    <a:srgbClr val="FD0000"/>
    <a:srgbClr val="FD2A04"/>
    <a:srgbClr val="FE8CC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3" autoAdjust="0"/>
    <p:restoredTop sz="94660"/>
  </p:normalViewPr>
  <p:slideViewPr>
    <p:cSldViewPr snapToGrid="0" showGuides="1">
      <p:cViewPr>
        <p:scale>
          <a:sx n="100" d="100"/>
          <a:sy n="100" d="100"/>
        </p:scale>
        <p:origin x="164" y="2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gs" Target="tags/tag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封面页">
    <p:bg>
      <p:bgPr>
        <a:solidFill>
          <a:schemeClr val="accent1"/>
        </a:solidFill>
        <a:effectLst/>
      </p:bgPr>
    </p:bg>
    <p:spTree>
      <p:nvGrpSpPr>
        <p:cNvPr id="1" name=""/>
        <p:cNvGrpSpPr/>
        <p:nvPr/>
      </p:nvGrpSpPr>
      <p:grpSpPr>
        <a:xfrm>
          <a:off x="0" y="0"/>
          <a:ext cx="0" cy="0"/>
          <a:chOff x="0" y="0"/>
          <a:chExt cx="0" cy="0"/>
        </a:xfrm>
      </p:grpSpPr>
      <p:sp>
        <p:nvSpPr>
          <p:cNvPr id="4" name="矩形 3">
            <a:extLst>
              <a:ext uri="{FF2B5EF4-FFF2-40B4-BE49-F238E27FC236}">
                <a16:creationId xmlns:a16="http://schemas.microsoft.com/office/drawing/2014/main" id="{35D38F29-E46C-4283-879B-6C6CE247056A}"/>
              </a:ext>
            </a:extLst>
          </p:cNvPr>
          <p:cNvSpPr>
            <a:spLocks/>
          </p:cNvSpPr>
          <p:nvPr userDrawn="1"/>
        </p:nvSpPr>
        <p:spPr>
          <a:xfrm>
            <a:off x="731839" y="731839"/>
            <a:ext cx="10728323" cy="5394323"/>
          </a:xfrm>
          <a:prstGeom prst="rect">
            <a:avLst/>
          </a:prstGeom>
          <a:solidFill>
            <a:schemeClr val="bg1"/>
          </a:solidFill>
          <a:ln>
            <a:solidFill>
              <a:schemeClr val="accent1"/>
            </a:solidFill>
          </a:ln>
          <a:effectLst>
            <a:outerShdw blurRad="342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zh-CN" altLang="en-US"/>
          </a:p>
        </p:txBody>
      </p:sp>
      <p:sp>
        <p:nvSpPr>
          <p:cNvPr id="20" name="矩形 19">
            <a:extLst>
              <a:ext uri="{FF2B5EF4-FFF2-40B4-BE49-F238E27FC236}">
                <a16:creationId xmlns:a16="http://schemas.microsoft.com/office/drawing/2014/main" id="{047A08B5-0D98-42D1-BE66-08025F31EF8C}"/>
              </a:ext>
            </a:extLst>
          </p:cNvPr>
          <p:cNvSpPr/>
          <p:nvPr userDrawn="1"/>
        </p:nvSpPr>
        <p:spPr>
          <a:xfrm>
            <a:off x="892705" y="892704"/>
            <a:ext cx="10406591" cy="507259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sp>
        <p:nvSpPr>
          <p:cNvPr id="5" name="文本框 4">
            <a:extLst>
              <a:ext uri="{FF2B5EF4-FFF2-40B4-BE49-F238E27FC236}">
                <a16:creationId xmlns:a16="http://schemas.microsoft.com/office/drawing/2014/main" id="{88C51AEC-5C18-73DF-FDD2-E30FC1BA6DC9}"/>
              </a:ext>
            </a:extLst>
          </p:cNvPr>
          <p:cNvSpPr txBox="1"/>
          <p:nvPr userDrawn="1"/>
        </p:nvSpPr>
        <p:spPr>
          <a:xfrm>
            <a:off x="493200" y="234000"/>
            <a:ext cx="3598224" cy="461665"/>
          </a:xfrm>
          <a:prstGeom prst="rect">
            <a:avLst/>
          </a:prstGeom>
          <a:noFill/>
        </p:spPr>
        <p:txBody>
          <a:bodyPr wrap="square" rtlCol="0">
            <a:spAutoFit/>
          </a:bodyPr>
          <a:lstStyle/>
          <a:p>
            <a:r>
              <a:rPr lang="en-US" altLang="zh-CN" sz="2400" b="1" i="0" dirty="0">
                <a:solidFill>
                  <a:srgbClr val="FFFFFF"/>
                </a:solidFill>
                <a:effectLst/>
                <a:latin typeface="Arial" panose="020B0604020202020204" pitchFamily="34" charset="0"/>
              </a:rPr>
              <a:t>Chongqing University</a:t>
            </a:r>
            <a:endParaRPr lang="zh-CN" altLang="en-US" sz="2400" b="1" dirty="0">
              <a:solidFill>
                <a:srgbClr val="FFFFFF"/>
              </a:solidFill>
            </a:endParaRPr>
          </a:p>
        </p:txBody>
      </p:sp>
      <p:sp>
        <p:nvSpPr>
          <p:cNvPr id="6" name="文本框 5">
            <a:extLst>
              <a:ext uri="{FF2B5EF4-FFF2-40B4-BE49-F238E27FC236}">
                <a16:creationId xmlns:a16="http://schemas.microsoft.com/office/drawing/2014/main" id="{C956B094-6316-4B7D-251D-76A93FE7C315}"/>
              </a:ext>
            </a:extLst>
          </p:cNvPr>
          <p:cNvSpPr txBox="1"/>
          <p:nvPr userDrawn="1"/>
        </p:nvSpPr>
        <p:spPr>
          <a:xfrm>
            <a:off x="9954546" y="350606"/>
            <a:ext cx="1245534" cy="307777"/>
          </a:xfrm>
          <a:prstGeom prst="rect">
            <a:avLst/>
          </a:prstGeom>
          <a:noFill/>
        </p:spPr>
        <p:txBody>
          <a:bodyPr wrap="none" lIns="0" tIns="0" rIns="0" bIns="0" rtlCol="0">
            <a:noAutofit/>
          </a:bodyPr>
          <a:lstStyle/>
          <a:p>
            <a:r>
              <a:rPr lang="en-US" altLang="zh-CN" sz="1000" cap="all" dirty="0">
                <a:solidFill>
                  <a:schemeClr val="bg1"/>
                </a:solidFill>
              </a:rPr>
              <a:t>SRTP</a:t>
            </a:r>
          </a:p>
          <a:p>
            <a:r>
              <a:rPr lang="zh-CN" altLang="en-US" sz="1000" cap="all" dirty="0">
                <a:solidFill>
                  <a:schemeClr val="bg1"/>
                </a:solidFill>
              </a:rPr>
              <a:t>大学生科研训练计划</a:t>
            </a:r>
          </a:p>
        </p:txBody>
      </p:sp>
    </p:spTree>
    <p:extLst>
      <p:ext uri="{BB962C8B-B14F-4D97-AF65-F5344CB8AC3E}">
        <p14:creationId xmlns:p14="http://schemas.microsoft.com/office/powerpoint/2010/main" val="321001754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页">
    <p:bg>
      <p:bgPr>
        <a:solidFill>
          <a:schemeClr val="accent1"/>
        </a:solidFill>
        <a:effectLst/>
      </p:bgPr>
    </p:bg>
    <p:spTree>
      <p:nvGrpSpPr>
        <p:cNvPr id="1" name=""/>
        <p:cNvGrpSpPr/>
        <p:nvPr/>
      </p:nvGrpSpPr>
      <p:grpSpPr>
        <a:xfrm>
          <a:off x="0" y="0"/>
          <a:ext cx="0" cy="0"/>
          <a:chOff x="0" y="0"/>
          <a:chExt cx="0" cy="0"/>
        </a:xfrm>
      </p:grpSpPr>
      <p:sp>
        <p:nvSpPr>
          <p:cNvPr id="3" name="文本框 2">
            <a:extLst>
              <a:ext uri="{FF2B5EF4-FFF2-40B4-BE49-F238E27FC236}">
                <a16:creationId xmlns:a16="http://schemas.microsoft.com/office/drawing/2014/main" id="{A6C1A068-817E-D0C2-BC62-8294511056B8}"/>
              </a:ext>
            </a:extLst>
          </p:cNvPr>
          <p:cNvSpPr txBox="1"/>
          <p:nvPr userDrawn="1"/>
        </p:nvSpPr>
        <p:spPr>
          <a:xfrm>
            <a:off x="493200" y="232068"/>
            <a:ext cx="3598224" cy="461665"/>
          </a:xfrm>
          <a:prstGeom prst="rect">
            <a:avLst/>
          </a:prstGeom>
          <a:noFill/>
        </p:spPr>
        <p:txBody>
          <a:bodyPr wrap="square" rtlCol="0">
            <a:spAutoFit/>
          </a:bodyPr>
          <a:lstStyle/>
          <a:p>
            <a:r>
              <a:rPr lang="en-US" altLang="zh-CN" sz="2400" b="1" i="0" dirty="0">
                <a:solidFill>
                  <a:srgbClr val="FFFFFF"/>
                </a:solidFill>
                <a:effectLst/>
                <a:latin typeface="Arial" panose="020B0604020202020204" pitchFamily="34" charset="0"/>
              </a:rPr>
              <a:t>Chongqing University</a:t>
            </a:r>
            <a:endParaRPr lang="zh-CN" altLang="en-US" sz="2400" b="1" dirty="0">
              <a:solidFill>
                <a:srgbClr val="FFFFFF"/>
              </a:solidFill>
            </a:endParaRPr>
          </a:p>
        </p:txBody>
      </p:sp>
      <p:sp>
        <p:nvSpPr>
          <p:cNvPr id="4" name="文本框 3">
            <a:extLst>
              <a:ext uri="{FF2B5EF4-FFF2-40B4-BE49-F238E27FC236}">
                <a16:creationId xmlns:a16="http://schemas.microsoft.com/office/drawing/2014/main" id="{2CBF735B-444F-0014-67B2-6A2465C67E57}"/>
              </a:ext>
            </a:extLst>
          </p:cNvPr>
          <p:cNvSpPr txBox="1"/>
          <p:nvPr userDrawn="1"/>
        </p:nvSpPr>
        <p:spPr>
          <a:xfrm>
            <a:off x="10334887" y="347115"/>
            <a:ext cx="1245534" cy="307777"/>
          </a:xfrm>
          <a:prstGeom prst="rect">
            <a:avLst/>
          </a:prstGeom>
          <a:noFill/>
        </p:spPr>
        <p:txBody>
          <a:bodyPr wrap="none" lIns="0" tIns="0" rIns="0" bIns="0" rtlCol="0">
            <a:noAutofit/>
          </a:bodyPr>
          <a:lstStyle/>
          <a:p>
            <a:r>
              <a:rPr lang="en-US" altLang="zh-CN" sz="1000" cap="all" dirty="0">
                <a:solidFill>
                  <a:schemeClr val="bg1"/>
                </a:solidFill>
              </a:rPr>
              <a:t>SRTP</a:t>
            </a:r>
          </a:p>
          <a:p>
            <a:r>
              <a:rPr lang="zh-CN" altLang="en-US" sz="1000" cap="all" dirty="0">
                <a:solidFill>
                  <a:schemeClr val="bg1"/>
                </a:solidFill>
              </a:rPr>
              <a:t>大学生科研训练计划</a:t>
            </a:r>
          </a:p>
        </p:txBody>
      </p:sp>
    </p:spTree>
    <p:extLst>
      <p:ext uri="{BB962C8B-B14F-4D97-AF65-F5344CB8AC3E}">
        <p14:creationId xmlns:p14="http://schemas.microsoft.com/office/powerpoint/2010/main" val="32121215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副标题页">
    <p:bg>
      <p:bgPr>
        <a:solidFill>
          <a:schemeClr val="accent1"/>
        </a:solidFill>
        <a:effectLst/>
      </p:bgPr>
    </p:bg>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2A9E1CFB-0814-4CEB-8B84-660B462AD1DA}"/>
              </a:ext>
            </a:extLst>
          </p:cNvPr>
          <p:cNvSpPr txBox="1"/>
          <p:nvPr userDrawn="1"/>
        </p:nvSpPr>
        <p:spPr>
          <a:xfrm>
            <a:off x="10209866" y="310369"/>
            <a:ext cx="1245534" cy="307777"/>
          </a:xfrm>
          <a:prstGeom prst="rect">
            <a:avLst/>
          </a:prstGeom>
          <a:noFill/>
        </p:spPr>
        <p:txBody>
          <a:bodyPr wrap="none" lIns="0" tIns="0" rIns="0" bIns="0" rtlCol="0">
            <a:noAutofit/>
          </a:bodyPr>
          <a:lstStyle/>
          <a:p>
            <a:r>
              <a:rPr lang="en-US" altLang="zh-CN" sz="1000" cap="all" dirty="0">
                <a:solidFill>
                  <a:schemeClr val="bg1"/>
                </a:solidFill>
              </a:rPr>
              <a:t>SRTP</a:t>
            </a:r>
          </a:p>
          <a:p>
            <a:r>
              <a:rPr lang="zh-CN" altLang="en-US" sz="1000" cap="all" dirty="0">
                <a:solidFill>
                  <a:schemeClr val="bg1"/>
                </a:solidFill>
              </a:rPr>
              <a:t>大学生科研训练计划</a:t>
            </a:r>
          </a:p>
        </p:txBody>
      </p:sp>
      <p:cxnSp>
        <p:nvCxnSpPr>
          <p:cNvPr id="8" name="直接连接符 7">
            <a:extLst>
              <a:ext uri="{FF2B5EF4-FFF2-40B4-BE49-F238E27FC236}">
                <a16:creationId xmlns:a16="http://schemas.microsoft.com/office/drawing/2014/main" id="{E93422EB-233B-4BB2-9DD0-4A8F496FF6EF}"/>
              </a:ext>
            </a:extLst>
          </p:cNvPr>
          <p:cNvCxnSpPr>
            <a:cxnSpLocks/>
          </p:cNvCxnSpPr>
          <p:nvPr userDrawn="1"/>
        </p:nvCxnSpPr>
        <p:spPr>
          <a:xfrm>
            <a:off x="731838" y="6162908"/>
            <a:ext cx="107283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2" name="文本占位符 11">
            <a:extLst>
              <a:ext uri="{FF2B5EF4-FFF2-40B4-BE49-F238E27FC236}">
                <a16:creationId xmlns:a16="http://schemas.microsoft.com/office/drawing/2014/main" id="{6B870881-6F1E-4A92-8EC0-73F6863F89F8}"/>
              </a:ext>
            </a:extLst>
          </p:cNvPr>
          <p:cNvSpPr>
            <a:spLocks noGrp="1"/>
          </p:cNvSpPr>
          <p:nvPr>
            <p:ph type="body" sz="quarter" idx="10" hasCustomPrompt="1"/>
          </p:nvPr>
        </p:nvSpPr>
        <p:spPr>
          <a:xfrm>
            <a:off x="736600" y="6239103"/>
            <a:ext cx="471283" cy="230832"/>
          </a:xfrm>
          <a:prstGeom prst="rect">
            <a:avLst/>
          </a:prstGeom>
        </p:spPr>
        <p:txBody>
          <a:bodyPr wrap="none" lIns="0" tIns="0" rIns="0" bIns="0">
            <a:noAutofit/>
          </a:bodyPr>
          <a:lstStyle>
            <a:lvl1pPr marL="0" indent="0" algn="l" defTabSz="914400" rtl="0" eaLnBrk="1" latinLnBrk="0" hangingPunct="1">
              <a:lnSpc>
                <a:spcPct val="100000"/>
              </a:lnSpc>
              <a:spcBef>
                <a:spcPts val="0"/>
              </a:spcBef>
              <a:buNone/>
              <a:defRPr lang="zh-CN" altLang="en-US" sz="1500" kern="1200" dirty="0">
                <a:solidFill>
                  <a:schemeClr val="bg1"/>
                </a:solidFill>
                <a:latin typeface="+mn-lt"/>
                <a:ea typeface="+mn-ea"/>
                <a:cs typeface="+mn-cs"/>
              </a:defRPr>
            </a:lvl1pPr>
          </a:lstStyle>
          <a:p>
            <a:pPr lvl="0"/>
            <a:r>
              <a:rPr lang="en-US" altLang="zh-CN" dirty="0"/>
              <a:t>2024</a:t>
            </a:r>
            <a:endParaRPr lang="zh-CN" altLang="en-US" dirty="0"/>
          </a:p>
        </p:txBody>
      </p:sp>
      <p:sp>
        <p:nvSpPr>
          <p:cNvPr id="13" name="文本占位符 12">
            <a:extLst>
              <a:ext uri="{FF2B5EF4-FFF2-40B4-BE49-F238E27FC236}">
                <a16:creationId xmlns:a16="http://schemas.microsoft.com/office/drawing/2014/main" id="{159A7088-77C5-4E02-8FB4-C3A7CAB4DE89}"/>
              </a:ext>
            </a:extLst>
          </p:cNvPr>
          <p:cNvSpPr>
            <a:spLocks noGrp="1"/>
          </p:cNvSpPr>
          <p:nvPr>
            <p:ph type="body" sz="quarter" idx="11" hasCustomPrompt="1"/>
          </p:nvPr>
        </p:nvSpPr>
        <p:spPr>
          <a:xfrm>
            <a:off x="10480774" y="6239103"/>
            <a:ext cx="974626" cy="230832"/>
          </a:xfrm>
          <a:prstGeom prst="rect">
            <a:avLst/>
          </a:prstGeom>
        </p:spPr>
        <p:txBody>
          <a:bodyPr wrap="none" lIns="0" tIns="0" rIns="0" bIns="0">
            <a:noAutofit/>
          </a:bodyPr>
          <a:lstStyle>
            <a:lvl1pPr marL="0" indent="0" algn="r" defTabSz="914400" rtl="0" eaLnBrk="1" latinLnBrk="0" hangingPunct="1">
              <a:lnSpc>
                <a:spcPct val="100000"/>
              </a:lnSpc>
              <a:spcBef>
                <a:spcPts val="0"/>
              </a:spcBef>
              <a:buNone/>
              <a:defRPr lang="zh-CN" altLang="en-US" sz="1500" kern="1200" dirty="0">
                <a:solidFill>
                  <a:schemeClr val="bg1"/>
                </a:solidFill>
                <a:latin typeface="+mn-lt"/>
                <a:ea typeface="+mn-ea"/>
                <a:cs typeface="+mn-cs"/>
              </a:defRPr>
            </a:lvl1pPr>
          </a:lstStyle>
          <a:p>
            <a:pPr lvl="0"/>
            <a:r>
              <a:rPr lang="en-US" altLang="zh-CN" dirty="0"/>
              <a:t>Nov·9th</a:t>
            </a:r>
          </a:p>
        </p:txBody>
      </p:sp>
      <p:sp>
        <p:nvSpPr>
          <p:cNvPr id="4" name="文本框 3">
            <a:extLst>
              <a:ext uri="{FF2B5EF4-FFF2-40B4-BE49-F238E27FC236}">
                <a16:creationId xmlns:a16="http://schemas.microsoft.com/office/drawing/2014/main" id="{B78F285C-62B4-DAC3-C4E2-3DF202B15A3C}"/>
              </a:ext>
            </a:extLst>
          </p:cNvPr>
          <p:cNvSpPr txBox="1"/>
          <p:nvPr userDrawn="1"/>
        </p:nvSpPr>
        <p:spPr>
          <a:xfrm>
            <a:off x="492826" y="233426"/>
            <a:ext cx="3598224" cy="461665"/>
          </a:xfrm>
          <a:prstGeom prst="rect">
            <a:avLst/>
          </a:prstGeom>
          <a:noFill/>
        </p:spPr>
        <p:txBody>
          <a:bodyPr wrap="square" rtlCol="0">
            <a:spAutoFit/>
          </a:bodyPr>
          <a:lstStyle/>
          <a:p>
            <a:r>
              <a:rPr lang="en-US" altLang="zh-CN" sz="2400" b="1" i="0" dirty="0">
                <a:solidFill>
                  <a:srgbClr val="FFFFFF"/>
                </a:solidFill>
                <a:effectLst/>
                <a:latin typeface="Arial" panose="020B0604020202020204" pitchFamily="34" charset="0"/>
              </a:rPr>
              <a:t>Chongqing University</a:t>
            </a:r>
            <a:endParaRPr lang="zh-CN" altLang="en-US" sz="2400" b="1" dirty="0">
              <a:solidFill>
                <a:srgbClr val="FFFFFF"/>
              </a:solidFill>
            </a:endParaRPr>
          </a:p>
        </p:txBody>
      </p:sp>
      <p:cxnSp>
        <p:nvCxnSpPr>
          <p:cNvPr id="2" name="直接连接符 1">
            <a:extLst>
              <a:ext uri="{FF2B5EF4-FFF2-40B4-BE49-F238E27FC236}">
                <a16:creationId xmlns:a16="http://schemas.microsoft.com/office/drawing/2014/main" id="{EB5A4A1B-2190-A3A2-023F-3449E096BB22}"/>
              </a:ext>
            </a:extLst>
          </p:cNvPr>
          <p:cNvCxnSpPr>
            <a:cxnSpLocks/>
          </p:cNvCxnSpPr>
          <p:nvPr userDrawn="1"/>
        </p:nvCxnSpPr>
        <p:spPr>
          <a:xfrm>
            <a:off x="-146137" y="713777"/>
            <a:ext cx="123381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595133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_1">
    <p:bg>
      <p:bgPr>
        <a:solidFill>
          <a:schemeClr val="bg1"/>
        </a:solidFill>
        <a:effectLst/>
      </p:bgPr>
    </p:bg>
    <p:spTree>
      <p:nvGrpSpPr>
        <p:cNvPr id="1" name=""/>
        <p:cNvGrpSpPr/>
        <p:nvPr/>
      </p:nvGrpSpPr>
      <p:grpSpPr>
        <a:xfrm>
          <a:off x="0" y="0"/>
          <a:ext cx="0" cy="0"/>
          <a:chOff x="0" y="0"/>
          <a:chExt cx="0" cy="0"/>
        </a:xfrm>
      </p:grpSpPr>
      <p:sp>
        <p:nvSpPr>
          <p:cNvPr id="17" name="文本占位符 16">
            <a:extLst>
              <a:ext uri="{FF2B5EF4-FFF2-40B4-BE49-F238E27FC236}">
                <a16:creationId xmlns:a16="http://schemas.microsoft.com/office/drawing/2014/main" id="{C04DF043-60F3-4B37-A473-DB73025BE985}"/>
              </a:ext>
            </a:extLst>
          </p:cNvPr>
          <p:cNvSpPr>
            <a:spLocks noGrp="1"/>
          </p:cNvSpPr>
          <p:nvPr>
            <p:ph type="body" sz="quarter" idx="10" hasCustomPrompt="1"/>
          </p:nvPr>
        </p:nvSpPr>
        <p:spPr>
          <a:xfrm>
            <a:off x="736600" y="6239103"/>
            <a:ext cx="471283" cy="230832"/>
          </a:xfrm>
          <a:prstGeom prst="rect">
            <a:avLst/>
          </a:prstGeom>
        </p:spPr>
        <p:txBody>
          <a:bodyPr wrap="none" lIns="0" tIns="0" rIns="0" bIns="0">
            <a:noAutofit/>
          </a:bodyPr>
          <a:lstStyle>
            <a:lvl1pPr marL="0" indent="0" algn="l" defTabSz="914400" rtl="0" eaLnBrk="1" latinLnBrk="0" hangingPunct="1">
              <a:lnSpc>
                <a:spcPct val="100000"/>
              </a:lnSpc>
              <a:spcBef>
                <a:spcPts val="0"/>
              </a:spcBef>
              <a:buNone/>
              <a:defRPr lang="zh-CN" altLang="en-US" sz="1500" kern="1200" dirty="0">
                <a:solidFill>
                  <a:schemeClr val="accent1"/>
                </a:solidFill>
                <a:latin typeface="+mn-lt"/>
                <a:ea typeface="+mn-ea"/>
                <a:cs typeface="+mn-cs"/>
              </a:defRPr>
            </a:lvl1pPr>
          </a:lstStyle>
          <a:p>
            <a:pPr lvl="0"/>
            <a:r>
              <a:rPr lang="en-US" altLang="zh-CN" dirty="0"/>
              <a:t>2024</a:t>
            </a:r>
            <a:endParaRPr lang="zh-CN" altLang="en-US" dirty="0"/>
          </a:p>
        </p:txBody>
      </p:sp>
      <p:sp>
        <p:nvSpPr>
          <p:cNvPr id="19" name="文本占位符 18">
            <a:extLst>
              <a:ext uri="{FF2B5EF4-FFF2-40B4-BE49-F238E27FC236}">
                <a16:creationId xmlns:a16="http://schemas.microsoft.com/office/drawing/2014/main" id="{02695401-A7DB-444C-A7F7-D3591BE04B69}"/>
              </a:ext>
            </a:extLst>
          </p:cNvPr>
          <p:cNvSpPr>
            <a:spLocks noGrp="1"/>
          </p:cNvSpPr>
          <p:nvPr>
            <p:ph type="body" sz="quarter" idx="11" hasCustomPrompt="1"/>
          </p:nvPr>
        </p:nvSpPr>
        <p:spPr>
          <a:xfrm>
            <a:off x="10480774" y="6239103"/>
            <a:ext cx="974626" cy="230832"/>
          </a:xfrm>
          <a:prstGeom prst="rect">
            <a:avLst/>
          </a:prstGeom>
        </p:spPr>
        <p:txBody>
          <a:bodyPr wrap="none" lIns="0" tIns="0" rIns="0" bIns="0">
            <a:noAutofit/>
          </a:bodyPr>
          <a:lstStyle>
            <a:lvl1pPr marL="0" indent="0" algn="r" defTabSz="914400" rtl="0" eaLnBrk="1" latinLnBrk="0" hangingPunct="1">
              <a:lnSpc>
                <a:spcPct val="100000"/>
              </a:lnSpc>
              <a:spcBef>
                <a:spcPts val="0"/>
              </a:spcBef>
              <a:buNone/>
              <a:defRPr lang="zh-CN" altLang="en-US" sz="1500" kern="1200" dirty="0">
                <a:solidFill>
                  <a:schemeClr val="accent1"/>
                </a:solidFill>
                <a:latin typeface="+mn-lt"/>
                <a:ea typeface="+mn-ea"/>
                <a:cs typeface="+mn-cs"/>
              </a:defRPr>
            </a:lvl1pPr>
          </a:lstStyle>
          <a:p>
            <a:pPr lvl="0"/>
            <a:r>
              <a:rPr lang="en-US" altLang="zh-CN" dirty="0"/>
              <a:t>Nov. 9th</a:t>
            </a:r>
          </a:p>
        </p:txBody>
      </p:sp>
      <p:cxnSp>
        <p:nvCxnSpPr>
          <p:cNvPr id="20" name="直接连接符 19">
            <a:extLst>
              <a:ext uri="{FF2B5EF4-FFF2-40B4-BE49-F238E27FC236}">
                <a16:creationId xmlns:a16="http://schemas.microsoft.com/office/drawing/2014/main" id="{0B3743B3-93CE-4AC1-AA2B-2BFF3FECA45A}"/>
              </a:ext>
            </a:extLst>
          </p:cNvPr>
          <p:cNvCxnSpPr>
            <a:cxnSpLocks/>
          </p:cNvCxnSpPr>
          <p:nvPr userDrawn="1"/>
        </p:nvCxnSpPr>
        <p:spPr>
          <a:xfrm>
            <a:off x="731838" y="6162908"/>
            <a:ext cx="1072832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 name="文本框 1">
            <a:extLst>
              <a:ext uri="{FF2B5EF4-FFF2-40B4-BE49-F238E27FC236}">
                <a16:creationId xmlns:a16="http://schemas.microsoft.com/office/drawing/2014/main" id="{77CFAAE9-2027-7766-364E-5D9F0A2FE2F8}"/>
              </a:ext>
            </a:extLst>
          </p:cNvPr>
          <p:cNvSpPr txBox="1"/>
          <p:nvPr userDrawn="1"/>
        </p:nvSpPr>
        <p:spPr>
          <a:xfrm>
            <a:off x="10209866" y="310369"/>
            <a:ext cx="1245534" cy="307777"/>
          </a:xfrm>
          <a:prstGeom prst="rect">
            <a:avLst/>
          </a:prstGeom>
          <a:noFill/>
        </p:spPr>
        <p:txBody>
          <a:bodyPr wrap="none" lIns="0" tIns="0" rIns="0" bIns="0" rtlCol="0">
            <a:noAutofit/>
          </a:bodyPr>
          <a:lstStyle/>
          <a:p>
            <a:r>
              <a:rPr lang="en-US" altLang="zh-CN" sz="1000" cap="all" dirty="0">
                <a:solidFill>
                  <a:schemeClr val="accent1"/>
                </a:solidFill>
              </a:rPr>
              <a:t>SRTP</a:t>
            </a:r>
          </a:p>
          <a:p>
            <a:r>
              <a:rPr lang="zh-CN" altLang="en-US" sz="1000" cap="all" dirty="0">
                <a:solidFill>
                  <a:schemeClr val="accent1"/>
                </a:solidFill>
              </a:rPr>
              <a:t>大学生科研训练计划</a:t>
            </a:r>
          </a:p>
        </p:txBody>
      </p:sp>
      <p:sp>
        <p:nvSpPr>
          <p:cNvPr id="4" name="文本框 3">
            <a:extLst>
              <a:ext uri="{FF2B5EF4-FFF2-40B4-BE49-F238E27FC236}">
                <a16:creationId xmlns:a16="http://schemas.microsoft.com/office/drawing/2014/main" id="{78894FE3-C903-62B2-6F28-11DEADC10349}"/>
              </a:ext>
            </a:extLst>
          </p:cNvPr>
          <p:cNvSpPr txBox="1"/>
          <p:nvPr userDrawn="1"/>
        </p:nvSpPr>
        <p:spPr>
          <a:xfrm>
            <a:off x="492826" y="233426"/>
            <a:ext cx="3598224" cy="461665"/>
          </a:xfrm>
          <a:prstGeom prst="rect">
            <a:avLst/>
          </a:prstGeom>
          <a:noFill/>
        </p:spPr>
        <p:txBody>
          <a:bodyPr wrap="square" rtlCol="0">
            <a:spAutoFit/>
          </a:bodyPr>
          <a:lstStyle/>
          <a:p>
            <a:r>
              <a:rPr lang="en-US" altLang="zh-CN" sz="2400" b="1" i="0" dirty="0">
                <a:solidFill>
                  <a:schemeClr val="accent1"/>
                </a:solidFill>
                <a:effectLst/>
                <a:latin typeface="Arial" panose="020B0604020202020204" pitchFamily="34" charset="0"/>
              </a:rPr>
              <a:t>Chongqing University</a:t>
            </a:r>
            <a:endParaRPr lang="zh-CN" altLang="en-US" sz="2400" b="1" dirty="0">
              <a:solidFill>
                <a:schemeClr val="accent1"/>
              </a:solidFill>
            </a:endParaRPr>
          </a:p>
        </p:txBody>
      </p:sp>
      <p:cxnSp>
        <p:nvCxnSpPr>
          <p:cNvPr id="5" name="直接连接符 4">
            <a:extLst>
              <a:ext uri="{FF2B5EF4-FFF2-40B4-BE49-F238E27FC236}">
                <a16:creationId xmlns:a16="http://schemas.microsoft.com/office/drawing/2014/main" id="{704161D5-651C-CCBA-2C26-5D4956BE774E}"/>
              </a:ext>
            </a:extLst>
          </p:cNvPr>
          <p:cNvCxnSpPr/>
          <p:nvPr userDrawn="1"/>
        </p:nvCxnSpPr>
        <p:spPr>
          <a:xfrm>
            <a:off x="0" y="695091"/>
            <a:ext cx="12338137"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850929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页_2">
    <p:bg>
      <p:bgPr>
        <a:solidFill>
          <a:schemeClr val="bg1"/>
        </a:solidFill>
        <a:effectLst/>
      </p:bgPr>
    </p:bg>
    <p:spTree>
      <p:nvGrpSpPr>
        <p:cNvPr id="1" name=""/>
        <p:cNvGrpSpPr/>
        <p:nvPr/>
      </p:nvGrpSpPr>
      <p:grpSpPr>
        <a:xfrm>
          <a:off x="0" y="0"/>
          <a:ext cx="0" cy="0"/>
          <a:chOff x="0" y="0"/>
          <a:chExt cx="0" cy="0"/>
        </a:xfrm>
      </p:grpSpPr>
      <p:sp>
        <p:nvSpPr>
          <p:cNvPr id="9" name="文本占位符 8">
            <a:extLst>
              <a:ext uri="{FF2B5EF4-FFF2-40B4-BE49-F238E27FC236}">
                <a16:creationId xmlns:a16="http://schemas.microsoft.com/office/drawing/2014/main" id="{A5E3B02B-2419-4614-A242-D135BDC4A6F0}"/>
              </a:ext>
            </a:extLst>
          </p:cNvPr>
          <p:cNvSpPr>
            <a:spLocks noGrp="1"/>
          </p:cNvSpPr>
          <p:nvPr>
            <p:ph type="body" sz="quarter" idx="10" hasCustomPrompt="1"/>
          </p:nvPr>
        </p:nvSpPr>
        <p:spPr>
          <a:xfrm>
            <a:off x="736600" y="6239103"/>
            <a:ext cx="471283" cy="230832"/>
          </a:xfrm>
          <a:prstGeom prst="rect">
            <a:avLst/>
          </a:prstGeom>
        </p:spPr>
        <p:txBody>
          <a:bodyPr wrap="none" lIns="0" tIns="0" rIns="0" bIns="0">
            <a:noAutofit/>
          </a:bodyPr>
          <a:lstStyle>
            <a:lvl1pPr marL="0" indent="0" algn="l" defTabSz="914400" rtl="0" eaLnBrk="1" latinLnBrk="0" hangingPunct="1">
              <a:lnSpc>
                <a:spcPct val="100000"/>
              </a:lnSpc>
              <a:spcBef>
                <a:spcPts val="0"/>
              </a:spcBef>
              <a:buNone/>
              <a:defRPr lang="zh-CN" altLang="en-US" sz="1500" kern="1200" dirty="0">
                <a:solidFill>
                  <a:schemeClr val="accent1"/>
                </a:solidFill>
                <a:latin typeface="+mn-lt"/>
                <a:ea typeface="+mn-ea"/>
                <a:cs typeface="+mn-cs"/>
              </a:defRPr>
            </a:lvl1pPr>
          </a:lstStyle>
          <a:p>
            <a:pPr lvl="0"/>
            <a:r>
              <a:rPr lang="en-US" altLang="zh-CN" dirty="0"/>
              <a:t>2024</a:t>
            </a:r>
            <a:endParaRPr lang="zh-CN" altLang="en-US" dirty="0"/>
          </a:p>
        </p:txBody>
      </p:sp>
      <p:sp>
        <p:nvSpPr>
          <p:cNvPr id="10" name="文本占位符 9">
            <a:extLst>
              <a:ext uri="{FF2B5EF4-FFF2-40B4-BE49-F238E27FC236}">
                <a16:creationId xmlns:a16="http://schemas.microsoft.com/office/drawing/2014/main" id="{B37EA490-85D0-4C0A-BD9A-EA10E318EC99}"/>
              </a:ext>
            </a:extLst>
          </p:cNvPr>
          <p:cNvSpPr>
            <a:spLocks noGrp="1"/>
          </p:cNvSpPr>
          <p:nvPr>
            <p:ph type="body" sz="quarter" idx="11" hasCustomPrompt="1"/>
          </p:nvPr>
        </p:nvSpPr>
        <p:spPr>
          <a:xfrm>
            <a:off x="1423553" y="6239103"/>
            <a:ext cx="974626" cy="230832"/>
          </a:xfrm>
          <a:prstGeom prst="rect">
            <a:avLst/>
          </a:prstGeom>
        </p:spPr>
        <p:txBody>
          <a:bodyPr wrap="none" lIns="0" tIns="0" rIns="0" bIns="0">
            <a:noAutofit/>
          </a:bodyPr>
          <a:lstStyle>
            <a:lvl1pPr marL="0" indent="0" algn="r" defTabSz="914400" rtl="0" eaLnBrk="1" latinLnBrk="0" hangingPunct="1">
              <a:lnSpc>
                <a:spcPct val="100000"/>
              </a:lnSpc>
              <a:spcBef>
                <a:spcPts val="0"/>
              </a:spcBef>
              <a:buNone/>
              <a:defRPr lang="zh-CN" altLang="en-US" sz="1500" kern="1200" dirty="0">
                <a:solidFill>
                  <a:schemeClr val="accent1"/>
                </a:solidFill>
                <a:latin typeface="+mn-lt"/>
                <a:ea typeface="+mn-ea"/>
                <a:cs typeface="+mn-cs"/>
              </a:defRPr>
            </a:lvl1pPr>
          </a:lstStyle>
          <a:p>
            <a:pPr lvl="0"/>
            <a:r>
              <a:rPr lang="en-US" altLang="zh-CN" dirty="0"/>
              <a:t>Nov·9th</a:t>
            </a:r>
          </a:p>
        </p:txBody>
      </p:sp>
      <p:cxnSp>
        <p:nvCxnSpPr>
          <p:cNvPr id="13" name="直接连接符 12">
            <a:extLst>
              <a:ext uri="{FF2B5EF4-FFF2-40B4-BE49-F238E27FC236}">
                <a16:creationId xmlns:a16="http://schemas.microsoft.com/office/drawing/2014/main" id="{2C21B1B6-8CFF-4A7C-BFC1-ED97F8D96913}"/>
              </a:ext>
            </a:extLst>
          </p:cNvPr>
          <p:cNvCxnSpPr>
            <a:cxnSpLocks/>
          </p:cNvCxnSpPr>
          <p:nvPr userDrawn="1"/>
        </p:nvCxnSpPr>
        <p:spPr>
          <a:xfrm>
            <a:off x="731838" y="6162908"/>
            <a:ext cx="680026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1" name="文本框 10">
            <a:extLst>
              <a:ext uri="{FF2B5EF4-FFF2-40B4-BE49-F238E27FC236}">
                <a16:creationId xmlns:a16="http://schemas.microsoft.com/office/drawing/2014/main" id="{030E41B1-2DA2-59E2-BED3-DFA09F0815D5}"/>
              </a:ext>
            </a:extLst>
          </p:cNvPr>
          <p:cNvSpPr txBox="1"/>
          <p:nvPr userDrawn="1"/>
        </p:nvSpPr>
        <p:spPr>
          <a:xfrm>
            <a:off x="492826" y="233426"/>
            <a:ext cx="3598224" cy="461665"/>
          </a:xfrm>
          <a:prstGeom prst="rect">
            <a:avLst/>
          </a:prstGeom>
          <a:noFill/>
        </p:spPr>
        <p:txBody>
          <a:bodyPr wrap="square" rtlCol="0">
            <a:spAutoFit/>
          </a:bodyPr>
          <a:lstStyle/>
          <a:p>
            <a:r>
              <a:rPr lang="en-US" altLang="zh-CN" sz="2400" b="1" i="0" dirty="0">
                <a:solidFill>
                  <a:schemeClr val="accent1"/>
                </a:solidFill>
                <a:effectLst/>
                <a:latin typeface="Arial" panose="020B0604020202020204" pitchFamily="34" charset="0"/>
              </a:rPr>
              <a:t>Chongqing University</a:t>
            </a:r>
            <a:endParaRPr lang="zh-CN" altLang="en-US" sz="2400" b="1" dirty="0">
              <a:solidFill>
                <a:schemeClr val="accent1"/>
              </a:solidFill>
            </a:endParaRPr>
          </a:p>
        </p:txBody>
      </p:sp>
      <p:sp>
        <p:nvSpPr>
          <p:cNvPr id="12" name="文本框 11">
            <a:extLst>
              <a:ext uri="{FF2B5EF4-FFF2-40B4-BE49-F238E27FC236}">
                <a16:creationId xmlns:a16="http://schemas.microsoft.com/office/drawing/2014/main" id="{F9B59FC3-F678-AC52-29BD-F3F9BFEA09E3}"/>
              </a:ext>
            </a:extLst>
          </p:cNvPr>
          <p:cNvSpPr txBox="1"/>
          <p:nvPr userDrawn="1"/>
        </p:nvSpPr>
        <p:spPr>
          <a:xfrm>
            <a:off x="10209866" y="310369"/>
            <a:ext cx="1245534" cy="307777"/>
          </a:xfrm>
          <a:prstGeom prst="rect">
            <a:avLst/>
          </a:prstGeom>
          <a:noFill/>
        </p:spPr>
        <p:txBody>
          <a:bodyPr wrap="none" lIns="0" tIns="0" rIns="0" bIns="0" rtlCol="0">
            <a:noAutofit/>
          </a:bodyPr>
          <a:lstStyle/>
          <a:p>
            <a:r>
              <a:rPr lang="en-US" altLang="zh-CN" sz="1000" cap="all" dirty="0">
                <a:solidFill>
                  <a:schemeClr val="accent1"/>
                </a:solidFill>
              </a:rPr>
              <a:t>SRTP</a:t>
            </a:r>
          </a:p>
          <a:p>
            <a:r>
              <a:rPr lang="zh-CN" altLang="en-US" sz="1000" cap="all" dirty="0">
                <a:solidFill>
                  <a:schemeClr val="accent1"/>
                </a:solidFill>
              </a:rPr>
              <a:t>大学生科研训练计划</a:t>
            </a:r>
          </a:p>
        </p:txBody>
      </p:sp>
      <p:cxnSp>
        <p:nvCxnSpPr>
          <p:cNvPr id="2" name="直接连接符 1">
            <a:extLst>
              <a:ext uri="{FF2B5EF4-FFF2-40B4-BE49-F238E27FC236}">
                <a16:creationId xmlns:a16="http://schemas.microsoft.com/office/drawing/2014/main" id="{A87C20AE-7854-E93E-409F-B03AFE9448AB}"/>
              </a:ext>
            </a:extLst>
          </p:cNvPr>
          <p:cNvCxnSpPr/>
          <p:nvPr userDrawn="1"/>
        </p:nvCxnSpPr>
        <p:spPr>
          <a:xfrm>
            <a:off x="0" y="695091"/>
            <a:ext cx="12338137" cy="0"/>
          </a:xfrm>
          <a:prstGeom prst="line">
            <a:avLst/>
          </a:prstGeom>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843862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页_3">
    <p:bg>
      <p:bgPr>
        <a:solidFill>
          <a:schemeClr val="bg1"/>
        </a:solidFill>
        <a:effectLst/>
      </p:bgPr>
    </p:bg>
    <p:spTree>
      <p:nvGrpSpPr>
        <p:cNvPr id="1" name=""/>
        <p:cNvGrpSpPr/>
        <p:nvPr/>
      </p:nvGrpSpPr>
      <p:grpSpPr>
        <a:xfrm>
          <a:off x="0" y="0"/>
          <a:ext cx="0" cy="0"/>
          <a:chOff x="0" y="0"/>
          <a:chExt cx="0" cy="0"/>
        </a:xfrm>
      </p:grpSpPr>
      <p:sp>
        <p:nvSpPr>
          <p:cNvPr id="18" name="矩形 17">
            <a:extLst>
              <a:ext uri="{FF2B5EF4-FFF2-40B4-BE49-F238E27FC236}">
                <a16:creationId xmlns:a16="http://schemas.microsoft.com/office/drawing/2014/main" id="{93E7863A-1514-4D60-AE03-86A6CDA04DBD}"/>
              </a:ext>
            </a:extLst>
          </p:cNvPr>
          <p:cNvSpPr/>
          <p:nvPr userDrawn="1"/>
        </p:nvSpPr>
        <p:spPr>
          <a:xfrm>
            <a:off x="0" y="-1"/>
            <a:ext cx="12192000" cy="33695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17" name="文本占位符 16">
            <a:extLst>
              <a:ext uri="{FF2B5EF4-FFF2-40B4-BE49-F238E27FC236}">
                <a16:creationId xmlns:a16="http://schemas.microsoft.com/office/drawing/2014/main" id="{C04DF043-60F3-4B37-A473-DB73025BE985}"/>
              </a:ext>
            </a:extLst>
          </p:cNvPr>
          <p:cNvSpPr>
            <a:spLocks noGrp="1"/>
          </p:cNvSpPr>
          <p:nvPr>
            <p:ph type="body" sz="quarter" idx="10" hasCustomPrompt="1"/>
          </p:nvPr>
        </p:nvSpPr>
        <p:spPr>
          <a:xfrm>
            <a:off x="736600" y="6239103"/>
            <a:ext cx="471283" cy="230832"/>
          </a:xfrm>
          <a:prstGeom prst="rect">
            <a:avLst/>
          </a:prstGeom>
        </p:spPr>
        <p:txBody>
          <a:bodyPr wrap="none" lIns="0" tIns="0" rIns="0" bIns="0">
            <a:noAutofit/>
          </a:bodyPr>
          <a:lstStyle>
            <a:lvl1pPr marL="0" indent="0" algn="l" defTabSz="914400" rtl="0" eaLnBrk="1" latinLnBrk="0" hangingPunct="1">
              <a:lnSpc>
                <a:spcPct val="100000"/>
              </a:lnSpc>
              <a:spcBef>
                <a:spcPts val="0"/>
              </a:spcBef>
              <a:buNone/>
              <a:defRPr lang="zh-CN" altLang="en-US" sz="1500" kern="1200" dirty="0">
                <a:solidFill>
                  <a:schemeClr val="accent1"/>
                </a:solidFill>
                <a:latin typeface="+mn-lt"/>
                <a:ea typeface="+mn-ea"/>
                <a:cs typeface="+mn-cs"/>
              </a:defRPr>
            </a:lvl1pPr>
          </a:lstStyle>
          <a:p>
            <a:pPr lvl="0"/>
            <a:r>
              <a:rPr lang="en-US" altLang="zh-CN" dirty="0"/>
              <a:t>2024</a:t>
            </a:r>
            <a:endParaRPr lang="zh-CN" altLang="en-US" dirty="0"/>
          </a:p>
        </p:txBody>
      </p:sp>
      <p:sp>
        <p:nvSpPr>
          <p:cNvPr id="19" name="文本占位符 18">
            <a:extLst>
              <a:ext uri="{FF2B5EF4-FFF2-40B4-BE49-F238E27FC236}">
                <a16:creationId xmlns:a16="http://schemas.microsoft.com/office/drawing/2014/main" id="{02695401-A7DB-444C-A7F7-D3591BE04B69}"/>
              </a:ext>
            </a:extLst>
          </p:cNvPr>
          <p:cNvSpPr>
            <a:spLocks noGrp="1"/>
          </p:cNvSpPr>
          <p:nvPr>
            <p:ph type="body" sz="quarter" idx="11" hasCustomPrompt="1"/>
          </p:nvPr>
        </p:nvSpPr>
        <p:spPr>
          <a:xfrm>
            <a:off x="10480774" y="6239103"/>
            <a:ext cx="974626" cy="230832"/>
          </a:xfrm>
          <a:prstGeom prst="rect">
            <a:avLst/>
          </a:prstGeom>
        </p:spPr>
        <p:txBody>
          <a:bodyPr wrap="none" lIns="0" tIns="0" rIns="0" bIns="0">
            <a:noAutofit/>
          </a:bodyPr>
          <a:lstStyle>
            <a:lvl1pPr marL="0" indent="0" algn="r" defTabSz="914400" rtl="0" eaLnBrk="1" latinLnBrk="0" hangingPunct="1">
              <a:lnSpc>
                <a:spcPct val="100000"/>
              </a:lnSpc>
              <a:spcBef>
                <a:spcPts val="0"/>
              </a:spcBef>
              <a:buNone/>
              <a:defRPr lang="zh-CN" altLang="en-US" sz="1500" kern="1200" dirty="0">
                <a:solidFill>
                  <a:schemeClr val="accent1"/>
                </a:solidFill>
                <a:latin typeface="+mn-lt"/>
                <a:ea typeface="+mn-ea"/>
                <a:cs typeface="+mn-cs"/>
              </a:defRPr>
            </a:lvl1pPr>
          </a:lstStyle>
          <a:p>
            <a:pPr lvl="0"/>
            <a:r>
              <a:rPr lang="en-US" altLang="zh-CN" dirty="0"/>
              <a:t>Nov·9th</a:t>
            </a:r>
          </a:p>
        </p:txBody>
      </p:sp>
      <p:cxnSp>
        <p:nvCxnSpPr>
          <p:cNvPr id="20" name="直接连接符 19">
            <a:extLst>
              <a:ext uri="{FF2B5EF4-FFF2-40B4-BE49-F238E27FC236}">
                <a16:creationId xmlns:a16="http://schemas.microsoft.com/office/drawing/2014/main" id="{0B3743B3-93CE-4AC1-AA2B-2BFF3FECA45A}"/>
              </a:ext>
            </a:extLst>
          </p:cNvPr>
          <p:cNvCxnSpPr>
            <a:cxnSpLocks/>
          </p:cNvCxnSpPr>
          <p:nvPr userDrawn="1"/>
        </p:nvCxnSpPr>
        <p:spPr>
          <a:xfrm>
            <a:off x="731838" y="6162908"/>
            <a:ext cx="10728324"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3" name="文本框 2">
            <a:extLst>
              <a:ext uri="{FF2B5EF4-FFF2-40B4-BE49-F238E27FC236}">
                <a16:creationId xmlns:a16="http://schemas.microsoft.com/office/drawing/2014/main" id="{73EA0F34-515E-44DE-FC07-39EA9A7EDF7F}"/>
              </a:ext>
            </a:extLst>
          </p:cNvPr>
          <p:cNvSpPr txBox="1"/>
          <p:nvPr userDrawn="1"/>
        </p:nvSpPr>
        <p:spPr>
          <a:xfrm>
            <a:off x="492826" y="233426"/>
            <a:ext cx="3598224" cy="461665"/>
          </a:xfrm>
          <a:prstGeom prst="rect">
            <a:avLst/>
          </a:prstGeom>
          <a:noFill/>
        </p:spPr>
        <p:txBody>
          <a:bodyPr wrap="square" rtlCol="0">
            <a:spAutoFit/>
          </a:bodyPr>
          <a:lstStyle/>
          <a:p>
            <a:r>
              <a:rPr lang="en-US" altLang="zh-CN" sz="2400" b="1" i="0" dirty="0">
                <a:solidFill>
                  <a:srgbClr val="FFFFFF"/>
                </a:solidFill>
                <a:effectLst/>
                <a:latin typeface="Arial" panose="020B0604020202020204" pitchFamily="34" charset="0"/>
              </a:rPr>
              <a:t>Chongqing University</a:t>
            </a:r>
            <a:endParaRPr lang="zh-CN" altLang="en-US" sz="2400" b="1" dirty="0">
              <a:solidFill>
                <a:srgbClr val="FFFFFF"/>
              </a:solidFill>
            </a:endParaRPr>
          </a:p>
        </p:txBody>
      </p:sp>
      <p:sp>
        <p:nvSpPr>
          <p:cNvPr id="6" name="文本框 5">
            <a:extLst>
              <a:ext uri="{FF2B5EF4-FFF2-40B4-BE49-F238E27FC236}">
                <a16:creationId xmlns:a16="http://schemas.microsoft.com/office/drawing/2014/main" id="{A6B611B6-AFCB-17CD-96D0-2C1DC08B183A}"/>
              </a:ext>
            </a:extLst>
          </p:cNvPr>
          <p:cNvSpPr txBox="1"/>
          <p:nvPr userDrawn="1"/>
        </p:nvSpPr>
        <p:spPr>
          <a:xfrm>
            <a:off x="10209866" y="310369"/>
            <a:ext cx="1245534" cy="307777"/>
          </a:xfrm>
          <a:prstGeom prst="rect">
            <a:avLst/>
          </a:prstGeom>
          <a:noFill/>
        </p:spPr>
        <p:txBody>
          <a:bodyPr wrap="none" lIns="0" tIns="0" rIns="0" bIns="0" rtlCol="0">
            <a:noAutofit/>
          </a:bodyPr>
          <a:lstStyle/>
          <a:p>
            <a:r>
              <a:rPr lang="en-US" altLang="zh-CN" sz="1000" cap="all" dirty="0">
                <a:solidFill>
                  <a:schemeClr val="bg1"/>
                </a:solidFill>
              </a:rPr>
              <a:t>SRTP</a:t>
            </a:r>
          </a:p>
          <a:p>
            <a:r>
              <a:rPr lang="zh-CN" altLang="en-US" sz="1000" cap="all" dirty="0">
                <a:solidFill>
                  <a:schemeClr val="bg1"/>
                </a:solidFill>
              </a:rPr>
              <a:t>大学生科研训练计划</a:t>
            </a:r>
          </a:p>
        </p:txBody>
      </p:sp>
      <p:cxnSp>
        <p:nvCxnSpPr>
          <p:cNvPr id="2" name="直接连接符 1">
            <a:extLst>
              <a:ext uri="{FF2B5EF4-FFF2-40B4-BE49-F238E27FC236}">
                <a16:creationId xmlns:a16="http://schemas.microsoft.com/office/drawing/2014/main" id="{663EA8D5-7780-B000-6345-BBE918F66A46}"/>
              </a:ext>
            </a:extLst>
          </p:cNvPr>
          <p:cNvCxnSpPr/>
          <p:nvPr userDrawn="1"/>
        </p:nvCxnSpPr>
        <p:spPr>
          <a:xfrm>
            <a:off x="0" y="695091"/>
            <a:ext cx="12338137" cy="0"/>
          </a:xfrm>
          <a:prstGeom prst="line">
            <a:avLst/>
          </a:prstGeom>
          <a:ln w="9525"/>
        </p:spPr>
        <p:style>
          <a:lnRef idx="1">
            <a:schemeClr val="accent4"/>
          </a:lnRef>
          <a:fillRef idx="0">
            <a:schemeClr val="accent4"/>
          </a:fillRef>
          <a:effectRef idx="0">
            <a:schemeClr val="accent4"/>
          </a:effectRef>
          <a:fontRef idx="minor">
            <a:schemeClr val="tx1"/>
          </a:fontRef>
        </p:style>
      </p:cxnSp>
    </p:spTree>
    <p:extLst>
      <p:ext uri="{BB962C8B-B14F-4D97-AF65-F5344CB8AC3E}">
        <p14:creationId xmlns:p14="http://schemas.microsoft.com/office/powerpoint/2010/main" val="7600731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内容页_4">
    <p:bg>
      <p:bgPr>
        <a:solidFill>
          <a:schemeClr val="bg1"/>
        </a:solidFill>
        <a:effectLst/>
      </p:bgPr>
    </p:bg>
    <p:spTree>
      <p:nvGrpSpPr>
        <p:cNvPr id="1" name=""/>
        <p:cNvGrpSpPr/>
        <p:nvPr/>
      </p:nvGrpSpPr>
      <p:grpSpPr>
        <a:xfrm>
          <a:off x="0" y="0"/>
          <a:ext cx="0" cy="0"/>
          <a:chOff x="0" y="0"/>
          <a:chExt cx="0" cy="0"/>
        </a:xfrm>
      </p:grpSpPr>
      <p:sp>
        <p:nvSpPr>
          <p:cNvPr id="12" name="矩形 11">
            <a:extLst>
              <a:ext uri="{FF2B5EF4-FFF2-40B4-BE49-F238E27FC236}">
                <a16:creationId xmlns:a16="http://schemas.microsoft.com/office/drawing/2014/main" id="{87485EE4-9716-4427-A597-721A3D4B9536}"/>
              </a:ext>
            </a:extLst>
          </p:cNvPr>
          <p:cNvSpPr/>
          <p:nvPr userDrawn="1"/>
        </p:nvSpPr>
        <p:spPr>
          <a:xfrm>
            <a:off x="0" y="0"/>
            <a:ext cx="6096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dirty="0"/>
          </a:p>
        </p:txBody>
      </p:sp>
      <p:sp>
        <p:nvSpPr>
          <p:cNvPr id="9" name="文本占位符 8">
            <a:extLst>
              <a:ext uri="{FF2B5EF4-FFF2-40B4-BE49-F238E27FC236}">
                <a16:creationId xmlns:a16="http://schemas.microsoft.com/office/drawing/2014/main" id="{A5E3B02B-2419-4614-A242-D135BDC4A6F0}"/>
              </a:ext>
            </a:extLst>
          </p:cNvPr>
          <p:cNvSpPr>
            <a:spLocks noGrp="1"/>
          </p:cNvSpPr>
          <p:nvPr>
            <p:ph type="body" sz="quarter" idx="10" hasCustomPrompt="1"/>
          </p:nvPr>
        </p:nvSpPr>
        <p:spPr>
          <a:xfrm>
            <a:off x="736600" y="6239103"/>
            <a:ext cx="471283" cy="230832"/>
          </a:xfrm>
          <a:prstGeom prst="rect">
            <a:avLst/>
          </a:prstGeom>
        </p:spPr>
        <p:txBody>
          <a:bodyPr wrap="none" lIns="0" tIns="0" rIns="0" bIns="0">
            <a:noAutofit/>
          </a:bodyPr>
          <a:lstStyle>
            <a:lvl1pPr marL="0" indent="0" algn="l" defTabSz="914400" rtl="0" eaLnBrk="1" latinLnBrk="0" hangingPunct="1">
              <a:lnSpc>
                <a:spcPct val="100000"/>
              </a:lnSpc>
              <a:spcBef>
                <a:spcPts val="0"/>
              </a:spcBef>
              <a:buNone/>
              <a:defRPr lang="zh-CN" altLang="en-US" sz="1500" kern="1200" dirty="0">
                <a:solidFill>
                  <a:schemeClr val="bg1"/>
                </a:solidFill>
                <a:latin typeface="+mn-lt"/>
                <a:ea typeface="+mn-ea"/>
                <a:cs typeface="+mn-cs"/>
              </a:defRPr>
            </a:lvl1pPr>
          </a:lstStyle>
          <a:p>
            <a:pPr lvl="0"/>
            <a:r>
              <a:rPr lang="en-US" altLang="zh-CN" dirty="0"/>
              <a:t>2024</a:t>
            </a:r>
            <a:endParaRPr lang="zh-CN" altLang="en-US" dirty="0"/>
          </a:p>
        </p:txBody>
      </p:sp>
      <p:sp>
        <p:nvSpPr>
          <p:cNvPr id="10" name="文本占位符 9">
            <a:extLst>
              <a:ext uri="{FF2B5EF4-FFF2-40B4-BE49-F238E27FC236}">
                <a16:creationId xmlns:a16="http://schemas.microsoft.com/office/drawing/2014/main" id="{B37EA490-85D0-4C0A-BD9A-EA10E318EC99}"/>
              </a:ext>
            </a:extLst>
          </p:cNvPr>
          <p:cNvSpPr>
            <a:spLocks noGrp="1"/>
          </p:cNvSpPr>
          <p:nvPr>
            <p:ph type="body" sz="quarter" idx="11" hasCustomPrompt="1"/>
          </p:nvPr>
        </p:nvSpPr>
        <p:spPr>
          <a:xfrm>
            <a:off x="1423553" y="6239103"/>
            <a:ext cx="974626" cy="230832"/>
          </a:xfrm>
          <a:prstGeom prst="rect">
            <a:avLst/>
          </a:prstGeom>
        </p:spPr>
        <p:txBody>
          <a:bodyPr wrap="none" lIns="0" tIns="0" rIns="0" bIns="0">
            <a:noAutofit/>
          </a:bodyPr>
          <a:lstStyle>
            <a:lvl1pPr marL="0" indent="0" algn="r" defTabSz="914400" rtl="0" eaLnBrk="1" latinLnBrk="0" hangingPunct="1">
              <a:lnSpc>
                <a:spcPct val="100000"/>
              </a:lnSpc>
              <a:spcBef>
                <a:spcPts val="0"/>
              </a:spcBef>
              <a:buNone/>
              <a:defRPr lang="zh-CN" altLang="en-US" sz="1500" kern="1200" dirty="0">
                <a:solidFill>
                  <a:schemeClr val="bg1"/>
                </a:solidFill>
                <a:latin typeface="+mn-lt"/>
                <a:ea typeface="+mn-ea"/>
                <a:cs typeface="+mn-cs"/>
              </a:defRPr>
            </a:lvl1pPr>
          </a:lstStyle>
          <a:p>
            <a:pPr lvl="0"/>
            <a:r>
              <a:rPr lang="en-US" altLang="zh-CN" dirty="0"/>
              <a:t>Nov·9th</a:t>
            </a:r>
          </a:p>
        </p:txBody>
      </p:sp>
      <p:cxnSp>
        <p:nvCxnSpPr>
          <p:cNvPr id="11" name="直接连接符 10">
            <a:extLst>
              <a:ext uri="{FF2B5EF4-FFF2-40B4-BE49-F238E27FC236}">
                <a16:creationId xmlns:a16="http://schemas.microsoft.com/office/drawing/2014/main" id="{1FE37753-28AF-4D68-8EE8-C560E49936B0}"/>
              </a:ext>
            </a:extLst>
          </p:cNvPr>
          <p:cNvCxnSpPr>
            <a:cxnSpLocks/>
          </p:cNvCxnSpPr>
          <p:nvPr userDrawn="1"/>
        </p:nvCxnSpPr>
        <p:spPr>
          <a:xfrm>
            <a:off x="731838" y="6162908"/>
            <a:ext cx="1666341"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3" name="文本框 12">
            <a:extLst>
              <a:ext uri="{FF2B5EF4-FFF2-40B4-BE49-F238E27FC236}">
                <a16:creationId xmlns:a16="http://schemas.microsoft.com/office/drawing/2014/main" id="{4628B728-81CB-0D27-6C79-332D79E4C2AD}"/>
              </a:ext>
            </a:extLst>
          </p:cNvPr>
          <p:cNvSpPr txBox="1"/>
          <p:nvPr userDrawn="1"/>
        </p:nvSpPr>
        <p:spPr>
          <a:xfrm>
            <a:off x="492826" y="233426"/>
            <a:ext cx="3598224" cy="461665"/>
          </a:xfrm>
          <a:prstGeom prst="rect">
            <a:avLst/>
          </a:prstGeom>
          <a:noFill/>
        </p:spPr>
        <p:txBody>
          <a:bodyPr wrap="square" rtlCol="0">
            <a:spAutoFit/>
          </a:bodyPr>
          <a:lstStyle/>
          <a:p>
            <a:r>
              <a:rPr lang="en-US" altLang="zh-CN" sz="2400" b="1" i="0" dirty="0">
                <a:solidFill>
                  <a:srgbClr val="FFFFFF"/>
                </a:solidFill>
                <a:effectLst/>
                <a:latin typeface="Arial" panose="020B0604020202020204" pitchFamily="34" charset="0"/>
              </a:rPr>
              <a:t>Chongqing University</a:t>
            </a:r>
            <a:endParaRPr lang="zh-CN" altLang="en-US" sz="2400" b="1" dirty="0">
              <a:solidFill>
                <a:srgbClr val="FFFFFF"/>
              </a:solidFill>
            </a:endParaRPr>
          </a:p>
        </p:txBody>
      </p:sp>
      <p:sp>
        <p:nvSpPr>
          <p:cNvPr id="16" name="文本框 15">
            <a:extLst>
              <a:ext uri="{FF2B5EF4-FFF2-40B4-BE49-F238E27FC236}">
                <a16:creationId xmlns:a16="http://schemas.microsoft.com/office/drawing/2014/main" id="{8721834D-2E22-DE4C-D50B-4C1A75400068}"/>
              </a:ext>
            </a:extLst>
          </p:cNvPr>
          <p:cNvSpPr txBox="1"/>
          <p:nvPr userDrawn="1"/>
        </p:nvSpPr>
        <p:spPr>
          <a:xfrm>
            <a:off x="10209866" y="310369"/>
            <a:ext cx="1245534" cy="307777"/>
          </a:xfrm>
          <a:prstGeom prst="rect">
            <a:avLst/>
          </a:prstGeom>
          <a:noFill/>
        </p:spPr>
        <p:txBody>
          <a:bodyPr wrap="none" lIns="0" tIns="0" rIns="0" bIns="0" rtlCol="0">
            <a:noAutofit/>
          </a:bodyPr>
          <a:lstStyle/>
          <a:p>
            <a:r>
              <a:rPr lang="en-US" altLang="zh-CN" sz="1000" cap="all" dirty="0">
                <a:solidFill>
                  <a:schemeClr val="accent1"/>
                </a:solidFill>
              </a:rPr>
              <a:t>SRTP</a:t>
            </a:r>
          </a:p>
          <a:p>
            <a:r>
              <a:rPr lang="zh-CN" altLang="en-US" sz="1000" cap="all" dirty="0">
                <a:solidFill>
                  <a:schemeClr val="accent1"/>
                </a:solidFill>
              </a:rPr>
              <a:t>大学生科研训练计划</a:t>
            </a:r>
          </a:p>
        </p:txBody>
      </p:sp>
      <p:cxnSp>
        <p:nvCxnSpPr>
          <p:cNvPr id="2" name="直接连接符 1">
            <a:extLst>
              <a:ext uri="{FF2B5EF4-FFF2-40B4-BE49-F238E27FC236}">
                <a16:creationId xmlns:a16="http://schemas.microsoft.com/office/drawing/2014/main" id="{9E037379-4959-32F6-53E4-E6C63126EFF4}"/>
              </a:ext>
            </a:extLst>
          </p:cNvPr>
          <p:cNvCxnSpPr>
            <a:cxnSpLocks/>
          </p:cNvCxnSpPr>
          <p:nvPr userDrawn="1"/>
        </p:nvCxnSpPr>
        <p:spPr>
          <a:xfrm>
            <a:off x="6096000" y="695091"/>
            <a:ext cx="6242137" cy="0"/>
          </a:xfrm>
          <a:prstGeom prst="line">
            <a:avLst/>
          </a:prstGeom>
          <a:ln/>
        </p:spPr>
        <p:style>
          <a:lnRef idx="2">
            <a:schemeClr val="accent1"/>
          </a:lnRef>
          <a:fillRef idx="0">
            <a:schemeClr val="accent1"/>
          </a:fillRef>
          <a:effectRef idx="1">
            <a:schemeClr val="accent1"/>
          </a:effectRef>
          <a:fontRef idx="minor">
            <a:schemeClr val="tx1"/>
          </a:fontRef>
        </p:style>
      </p:cxnSp>
      <p:cxnSp>
        <p:nvCxnSpPr>
          <p:cNvPr id="4" name="直接连接符 3">
            <a:extLst>
              <a:ext uri="{FF2B5EF4-FFF2-40B4-BE49-F238E27FC236}">
                <a16:creationId xmlns:a16="http://schemas.microsoft.com/office/drawing/2014/main" id="{DBE58A72-C3B7-3871-E8CA-5D39F85CDEDC}"/>
              </a:ext>
            </a:extLst>
          </p:cNvPr>
          <p:cNvCxnSpPr>
            <a:cxnSpLocks/>
          </p:cNvCxnSpPr>
          <p:nvPr userDrawn="1"/>
        </p:nvCxnSpPr>
        <p:spPr>
          <a:xfrm>
            <a:off x="-146137" y="695091"/>
            <a:ext cx="6242137"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358197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结尾页">
    <p:bg>
      <p:bgPr>
        <a:solidFill>
          <a:schemeClr val="accent1"/>
        </a:solidFill>
        <a:effectLst/>
      </p:bgPr>
    </p:bg>
    <p:spTree>
      <p:nvGrpSpPr>
        <p:cNvPr id="1" name=""/>
        <p:cNvGrpSpPr/>
        <p:nvPr/>
      </p:nvGrpSpPr>
      <p:grpSpPr>
        <a:xfrm>
          <a:off x="0" y="0"/>
          <a:ext cx="0" cy="0"/>
          <a:chOff x="0" y="0"/>
          <a:chExt cx="0" cy="0"/>
        </a:xfrm>
      </p:grpSpPr>
      <p:grpSp>
        <p:nvGrpSpPr>
          <p:cNvPr id="4" name="组合 3">
            <a:extLst>
              <a:ext uri="{FF2B5EF4-FFF2-40B4-BE49-F238E27FC236}">
                <a16:creationId xmlns:a16="http://schemas.microsoft.com/office/drawing/2014/main" id="{748571D2-95C0-4AEA-9EBA-424677E341F2}"/>
              </a:ext>
            </a:extLst>
          </p:cNvPr>
          <p:cNvGrpSpPr/>
          <p:nvPr userDrawn="1"/>
        </p:nvGrpSpPr>
        <p:grpSpPr>
          <a:xfrm>
            <a:off x="2730502" y="1973179"/>
            <a:ext cx="6730998" cy="2160874"/>
            <a:chOff x="731839" y="731839"/>
            <a:chExt cx="10728323" cy="5394323"/>
          </a:xfrm>
        </p:grpSpPr>
        <p:sp>
          <p:nvSpPr>
            <p:cNvPr id="13" name="矩形 12">
              <a:extLst>
                <a:ext uri="{FF2B5EF4-FFF2-40B4-BE49-F238E27FC236}">
                  <a16:creationId xmlns:a16="http://schemas.microsoft.com/office/drawing/2014/main" id="{9C9032FE-8DC3-47BF-860C-BCA354B1500A}"/>
                </a:ext>
              </a:extLst>
            </p:cNvPr>
            <p:cNvSpPr>
              <a:spLocks/>
            </p:cNvSpPr>
            <p:nvPr userDrawn="1"/>
          </p:nvSpPr>
          <p:spPr>
            <a:xfrm>
              <a:off x="731839" y="731839"/>
              <a:ext cx="10728323" cy="5394323"/>
            </a:xfrm>
            <a:prstGeom prst="rect">
              <a:avLst/>
            </a:prstGeom>
            <a:solidFill>
              <a:schemeClr val="bg1"/>
            </a:solidFill>
            <a:ln>
              <a:solidFill>
                <a:schemeClr val="accent1"/>
              </a:solidFill>
            </a:ln>
            <a:effectLst>
              <a:outerShdw blurRad="342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lvl="0" algn="ctr"/>
              <a:endParaRPr lang="zh-CN" altLang="en-US"/>
            </a:p>
          </p:txBody>
        </p:sp>
        <p:sp>
          <p:nvSpPr>
            <p:cNvPr id="14" name="矩形 13">
              <a:extLst>
                <a:ext uri="{FF2B5EF4-FFF2-40B4-BE49-F238E27FC236}">
                  <a16:creationId xmlns:a16="http://schemas.microsoft.com/office/drawing/2014/main" id="{932D057F-647C-4A5A-AC9E-2A2C73AC3ED5}"/>
                </a:ext>
              </a:extLst>
            </p:cNvPr>
            <p:cNvSpPr/>
            <p:nvPr userDrawn="1"/>
          </p:nvSpPr>
          <p:spPr>
            <a:xfrm>
              <a:off x="892705" y="980130"/>
              <a:ext cx="10406591" cy="4897742"/>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p>
          </p:txBody>
        </p:sp>
      </p:grpSp>
      <p:sp>
        <p:nvSpPr>
          <p:cNvPr id="6" name="文本框 5">
            <a:extLst>
              <a:ext uri="{FF2B5EF4-FFF2-40B4-BE49-F238E27FC236}">
                <a16:creationId xmlns:a16="http://schemas.microsoft.com/office/drawing/2014/main" id="{7E8490F4-1F04-469C-84D0-2DE9AC7F9642}"/>
              </a:ext>
            </a:extLst>
          </p:cNvPr>
          <p:cNvSpPr txBox="1"/>
          <p:nvPr userDrawn="1"/>
        </p:nvSpPr>
        <p:spPr>
          <a:xfrm>
            <a:off x="731838" y="5998954"/>
            <a:ext cx="1888337" cy="307777"/>
          </a:xfrm>
          <a:prstGeom prst="rect">
            <a:avLst/>
          </a:prstGeom>
          <a:noFill/>
        </p:spPr>
        <p:txBody>
          <a:bodyPr wrap="none" lIns="0" tIns="0" rIns="0" bIns="0">
            <a:no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grpSp>
        <p:nvGrpSpPr>
          <p:cNvPr id="7" name="组合 6">
            <a:extLst>
              <a:ext uri="{FF2B5EF4-FFF2-40B4-BE49-F238E27FC236}">
                <a16:creationId xmlns:a16="http://schemas.microsoft.com/office/drawing/2014/main" id="{BD26F1C9-B546-4666-B6E5-CC2B176AE9B1}"/>
              </a:ext>
            </a:extLst>
          </p:cNvPr>
          <p:cNvGrpSpPr/>
          <p:nvPr userDrawn="1"/>
        </p:nvGrpSpPr>
        <p:grpSpPr>
          <a:xfrm>
            <a:off x="3839501" y="2495699"/>
            <a:ext cx="4512998" cy="923330"/>
            <a:chOff x="2370667" y="2413000"/>
            <a:chExt cx="4512998" cy="923330"/>
          </a:xfrm>
        </p:grpSpPr>
        <p:sp>
          <p:nvSpPr>
            <p:cNvPr id="8" name="文本框 7">
              <a:extLst>
                <a:ext uri="{FF2B5EF4-FFF2-40B4-BE49-F238E27FC236}">
                  <a16:creationId xmlns:a16="http://schemas.microsoft.com/office/drawing/2014/main" id="{25ABDEFE-D045-4665-A494-BC505B6C61A3}"/>
                </a:ext>
              </a:extLst>
            </p:cNvPr>
            <p:cNvSpPr txBox="1"/>
            <p:nvPr/>
          </p:nvSpPr>
          <p:spPr>
            <a:xfrm>
              <a:off x="2370667" y="2413000"/>
              <a:ext cx="3121047" cy="923330"/>
            </a:xfrm>
            <a:prstGeom prst="rect">
              <a:avLst/>
            </a:prstGeom>
            <a:noFill/>
          </p:spPr>
          <p:txBody>
            <a:bodyPr wrap="none" lIns="0" tIns="0" rIns="0" bIns="0" rtlCol="0">
              <a:noAutofit/>
            </a:bodyPr>
            <a:lstStyle/>
            <a:p>
              <a:r>
                <a:rPr lang="en-US" altLang="zh-CN" sz="6000" dirty="0">
                  <a:solidFill>
                    <a:schemeClr val="accent1"/>
                  </a:solidFill>
                </a:rPr>
                <a:t>THANKS</a:t>
              </a:r>
              <a:endParaRPr lang="zh-CN" altLang="en-US" sz="6000" dirty="0">
                <a:solidFill>
                  <a:schemeClr val="accent1"/>
                </a:solidFill>
              </a:endParaRPr>
            </a:p>
          </p:txBody>
        </p:sp>
        <p:grpSp>
          <p:nvGrpSpPr>
            <p:cNvPr id="9" name="组合 8">
              <a:extLst>
                <a:ext uri="{FF2B5EF4-FFF2-40B4-BE49-F238E27FC236}">
                  <a16:creationId xmlns:a16="http://schemas.microsoft.com/office/drawing/2014/main" id="{4157D52F-9360-4DC0-B583-6C3F191ADD88}"/>
                </a:ext>
              </a:extLst>
            </p:cNvPr>
            <p:cNvGrpSpPr/>
            <p:nvPr/>
          </p:nvGrpSpPr>
          <p:grpSpPr>
            <a:xfrm>
              <a:off x="5753106" y="2597408"/>
              <a:ext cx="1039452" cy="582097"/>
              <a:chOff x="5770563" y="2584450"/>
              <a:chExt cx="1039452" cy="582097"/>
            </a:xfrm>
          </p:grpSpPr>
          <p:sp>
            <p:nvSpPr>
              <p:cNvPr id="11" name="文本框 10">
                <a:extLst>
                  <a:ext uri="{FF2B5EF4-FFF2-40B4-BE49-F238E27FC236}">
                    <a16:creationId xmlns:a16="http://schemas.microsoft.com/office/drawing/2014/main" id="{78C6CFE5-7904-4BFA-8CAE-BF0A3AC6D376}"/>
                  </a:ext>
                </a:extLst>
              </p:cNvPr>
              <p:cNvSpPr txBox="1"/>
              <p:nvPr/>
            </p:nvSpPr>
            <p:spPr>
              <a:xfrm>
                <a:off x="5770563" y="2584450"/>
                <a:ext cx="1039452" cy="307777"/>
              </a:xfrm>
              <a:prstGeom prst="rect">
                <a:avLst/>
              </a:prstGeom>
              <a:noFill/>
            </p:spPr>
            <p:txBody>
              <a:bodyPr wrap="none" lIns="0" tIns="0" rIns="0" bIns="0" rtlCol="0">
                <a:noAutofit/>
              </a:bodyPr>
              <a:lstStyle/>
              <a:p>
                <a:r>
                  <a:rPr lang="en-US" altLang="zh-CN" sz="2000" dirty="0">
                    <a:solidFill>
                      <a:schemeClr val="accent1"/>
                    </a:solidFill>
                  </a:rPr>
                  <a:t>For Your </a:t>
                </a:r>
                <a:endParaRPr lang="zh-CN" altLang="en-US" sz="2000" dirty="0">
                  <a:solidFill>
                    <a:schemeClr val="accent1"/>
                  </a:solidFill>
                </a:endParaRPr>
              </a:p>
            </p:txBody>
          </p:sp>
          <p:sp>
            <p:nvSpPr>
              <p:cNvPr id="12" name="文本框 11">
                <a:extLst>
                  <a:ext uri="{FF2B5EF4-FFF2-40B4-BE49-F238E27FC236}">
                    <a16:creationId xmlns:a16="http://schemas.microsoft.com/office/drawing/2014/main" id="{8D1E52D4-FA37-4BFF-93D6-6734531D01FB}"/>
                  </a:ext>
                </a:extLst>
              </p:cNvPr>
              <p:cNvSpPr txBox="1"/>
              <p:nvPr/>
            </p:nvSpPr>
            <p:spPr>
              <a:xfrm>
                <a:off x="5770563" y="2858770"/>
                <a:ext cx="1011495" cy="307777"/>
              </a:xfrm>
              <a:prstGeom prst="rect">
                <a:avLst/>
              </a:prstGeom>
              <a:noFill/>
            </p:spPr>
            <p:txBody>
              <a:bodyPr wrap="none" lIns="0" tIns="0" rIns="0" bIns="0" rtlCol="0">
                <a:noAutofit/>
              </a:bodyPr>
              <a:lstStyle/>
              <a:p>
                <a:r>
                  <a:rPr lang="en-US" altLang="zh-CN" sz="2000" dirty="0">
                    <a:solidFill>
                      <a:schemeClr val="accent1"/>
                    </a:solidFill>
                  </a:rPr>
                  <a:t>Attention</a:t>
                </a:r>
                <a:endParaRPr lang="zh-CN" altLang="en-US" sz="2000" dirty="0">
                  <a:solidFill>
                    <a:schemeClr val="accent1"/>
                  </a:solidFill>
                </a:endParaRPr>
              </a:p>
            </p:txBody>
          </p:sp>
        </p:grpSp>
        <p:sp>
          <p:nvSpPr>
            <p:cNvPr id="10" name="矩形: 圆角 9">
              <a:extLst>
                <a:ext uri="{FF2B5EF4-FFF2-40B4-BE49-F238E27FC236}">
                  <a16:creationId xmlns:a16="http://schemas.microsoft.com/office/drawing/2014/main" id="{27DAE297-EA0B-446A-B4D0-059C5E0F1A51}"/>
                </a:ext>
              </a:extLst>
            </p:cNvPr>
            <p:cNvSpPr/>
            <p:nvPr/>
          </p:nvSpPr>
          <p:spPr>
            <a:xfrm>
              <a:off x="5626100" y="2557463"/>
              <a:ext cx="1257565" cy="661987"/>
            </a:xfrm>
            <a:prstGeom prst="roundRect">
              <a:avLst>
                <a:gd name="adj" fmla="val 15708"/>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zh-CN" altLang="en-US">
                <a:solidFill>
                  <a:schemeClr val="accent1"/>
                </a:solidFill>
              </a:endParaRPr>
            </a:p>
          </p:txBody>
        </p:sp>
      </p:grpSp>
      <p:cxnSp>
        <p:nvCxnSpPr>
          <p:cNvPr id="15" name="直接连接符 14">
            <a:extLst>
              <a:ext uri="{FF2B5EF4-FFF2-40B4-BE49-F238E27FC236}">
                <a16:creationId xmlns:a16="http://schemas.microsoft.com/office/drawing/2014/main" id="{518170F5-4FD4-4F62-84C9-B35FECC77D12}"/>
              </a:ext>
            </a:extLst>
          </p:cNvPr>
          <p:cNvCxnSpPr>
            <a:cxnSpLocks/>
          </p:cNvCxnSpPr>
          <p:nvPr userDrawn="1"/>
        </p:nvCxnSpPr>
        <p:spPr>
          <a:xfrm>
            <a:off x="-118997" y="5748041"/>
            <a:ext cx="1231099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文本占位符 15">
            <a:extLst>
              <a:ext uri="{FF2B5EF4-FFF2-40B4-BE49-F238E27FC236}">
                <a16:creationId xmlns:a16="http://schemas.microsoft.com/office/drawing/2014/main" id="{F37FE06E-E1EC-444E-AE1E-AC3CFD110D7F}"/>
              </a:ext>
            </a:extLst>
          </p:cNvPr>
          <p:cNvSpPr>
            <a:spLocks noGrp="1"/>
          </p:cNvSpPr>
          <p:nvPr>
            <p:ph type="body" sz="quarter" idx="10" hasCustomPrompt="1"/>
          </p:nvPr>
        </p:nvSpPr>
        <p:spPr>
          <a:xfrm>
            <a:off x="10984117" y="5852533"/>
            <a:ext cx="471283" cy="230832"/>
          </a:xfrm>
          <a:prstGeom prst="rect">
            <a:avLst/>
          </a:prstGeom>
        </p:spPr>
        <p:txBody>
          <a:bodyPr wrap="none" lIns="0" tIns="0" rIns="0" bIns="0">
            <a:noAutofit/>
          </a:bodyPr>
          <a:lstStyle>
            <a:lvl1pPr marL="0" indent="0" algn="l" defTabSz="914400" rtl="0" eaLnBrk="1" latinLnBrk="0" hangingPunct="1">
              <a:lnSpc>
                <a:spcPct val="100000"/>
              </a:lnSpc>
              <a:spcBef>
                <a:spcPts val="0"/>
              </a:spcBef>
              <a:buNone/>
              <a:defRPr lang="zh-CN" altLang="en-US" sz="1500" kern="1200" dirty="0">
                <a:solidFill>
                  <a:schemeClr val="bg1"/>
                </a:solidFill>
                <a:latin typeface="+mn-lt"/>
                <a:ea typeface="+mn-ea"/>
                <a:cs typeface="+mn-cs"/>
              </a:defRPr>
            </a:lvl1pPr>
          </a:lstStyle>
          <a:p>
            <a:pPr lvl="0"/>
            <a:r>
              <a:rPr lang="en-US" altLang="zh-CN" dirty="0"/>
              <a:t>2024</a:t>
            </a:r>
            <a:endParaRPr lang="zh-CN" altLang="en-US" dirty="0"/>
          </a:p>
        </p:txBody>
      </p:sp>
      <p:sp>
        <p:nvSpPr>
          <p:cNvPr id="17" name="文本占位符 16">
            <a:extLst>
              <a:ext uri="{FF2B5EF4-FFF2-40B4-BE49-F238E27FC236}">
                <a16:creationId xmlns:a16="http://schemas.microsoft.com/office/drawing/2014/main" id="{6FD5648C-B813-4222-B103-F2ADF6F0C88D}"/>
              </a:ext>
            </a:extLst>
          </p:cNvPr>
          <p:cNvSpPr>
            <a:spLocks noGrp="1"/>
          </p:cNvSpPr>
          <p:nvPr>
            <p:ph type="body" sz="quarter" idx="11" hasCustomPrompt="1"/>
          </p:nvPr>
        </p:nvSpPr>
        <p:spPr>
          <a:xfrm>
            <a:off x="10480774" y="6083365"/>
            <a:ext cx="974626" cy="230832"/>
          </a:xfrm>
          <a:prstGeom prst="rect">
            <a:avLst/>
          </a:prstGeom>
        </p:spPr>
        <p:txBody>
          <a:bodyPr wrap="none" lIns="0" tIns="0" rIns="0" bIns="0">
            <a:noAutofit/>
          </a:bodyPr>
          <a:lstStyle>
            <a:lvl1pPr marL="0" indent="0" algn="r" defTabSz="914400" rtl="0" eaLnBrk="1" latinLnBrk="0" hangingPunct="1">
              <a:lnSpc>
                <a:spcPct val="100000"/>
              </a:lnSpc>
              <a:spcBef>
                <a:spcPts val="0"/>
              </a:spcBef>
              <a:buNone/>
              <a:defRPr lang="zh-CN" altLang="en-US" sz="1500" kern="1200" dirty="0">
                <a:solidFill>
                  <a:schemeClr val="bg1"/>
                </a:solidFill>
                <a:latin typeface="+mn-lt"/>
                <a:ea typeface="+mn-ea"/>
                <a:cs typeface="+mn-cs"/>
              </a:defRPr>
            </a:lvl1pPr>
          </a:lstStyle>
          <a:p>
            <a:pPr lvl="0"/>
            <a:r>
              <a:rPr lang="en-US" altLang="zh-CN" dirty="0"/>
              <a:t>Nov·9th</a:t>
            </a:r>
          </a:p>
          <a:p>
            <a:pPr lvl="0"/>
            <a:endParaRPr lang="en-US" altLang="zh-CN" dirty="0"/>
          </a:p>
        </p:txBody>
      </p:sp>
      <p:sp>
        <p:nvSpPr>
          <p:cNvPr id="5" name="文本框 4">
            <a:extLst>
              <a:ext uri="{FF2B5EF4-FFF2-40B4-BE49-F238E27FC236}">
                <a16:creationId xmlns:a16="http://schemas.microsoft.com/office/drawing/2014/main" id="{718BBE8C-0910-2718-CDB2-DD851BD04968}"/>
              </a:ext>
            </a:extLst>
          </p:cNvPr>
          <p:cNvSpPr txBox="1"/>
          <p:nvPr userDrawn="1"/>
        </p:nvSpPr>
        <p:spPr>
          <a:xfrm>
            <a:off x="8352499" y="244475"/>
            <a:ext cx="3598224" cy="461665"/>
          </a:xfrm>
          <a:prstGeom prst="rect">
            <a:avLst/>
          </a:prstGeom>
          <a:noFill/>
        </p:spPr>
        <p:txBody>
          <a:bodyPr wrap="square" rtlCol="0">
            <a:spAutoFit/>
          </a:bodyPr>
          <a:lstStyle/>
          <a:p>
            <a:r>
              <a:rPr lang="en-US" altLang="zh-CN" sz="2400" b="1" i="0" dirty="0">
                <a:solidFill>
                  <a:srgbClr val="FFFFFF"/>
                </a:solidFill>
                <a:effectLst/>
                <a:latin typeface="Arial" panose="020B0604020202020204" pitchFamily="34" charset="0"/>
              </a:rPr>
              <a:t>Chongqing University</a:t>
            </a:r>
            <a:endParaRPr lang="zh-CN" altLang="en-US" sz="2400" b="1" dirty="0">
              <a:solidFill>
                <a:srgbClr val="FFFFFF"/>
              </a:solidFill>
            </a:endParaRPr>
          </a:p>
        </p:txBody>
      </p:sp>
      <p:sp>
        <p:nvSpPr>
          <p:cNvPr id="18" name="文本框 17">
            <a:extLst>
              <a:ext uri="{FF2B5EF4-FFF2-40B4-BE49-F238E27FC236}">
                <a16:creationId xmlns:a16="http://schemas.microsoft.com/office/drawing/2014/main" id="{FDCA6813-15BF-D09A-7E07-D2CC12F2AD1B}"/>
              </a:ext>
            </a:extLst>
          </p:cNvPr>
          <p:cNvSpPr txBox="1"/>
          <p:nvPr userDrawn="1"/>
        </p:nvSpPr>
        <p:spPr>
          <a:xfrm>
            <a:off x="537414" y="321418"/>
            <a:ext cx="1245534" cy="307777"/>
          </a:xfrm>
          <a:prstGeom prst="rect">
            <a:avLst/>
          </a:prstGeom>
          <a:noFill/>
        </p:spPr>
        <p:txBody>
          <a:bodyPr wrap="none" lIns="0" tIns="0" rIns="0" bIns="0" rtlCol="0">
            <a:noAutofit/>
          </a:bodyPr>
          <a:lstStyle/>
          <a:p>
            <a:r>
              <a:rPr lang="en-US" altLang="zh-CN" sz="1000" cap="all" dirty="0">
                <a:solidFill>
                  <a:schemeClr val="bg1"/>
                </a:solidFill>
              </a:rPr>
              <a:t>SRTP</a:t>
            </a:r>
          </a:p>
          <a:p>
            <a:r>
              <a:rPr lang="zh-CN" altLang="en-US" sz="1000" cap="all" dirty="0">
                <a:solidFill>
                  <a:schemeClr val="bg1"/>
                </a:solidFill>
              </a:rPr>
              <a:t>大学生科研训练计划</a:t>
            </a:r>
          </a:p>
        </p:txBody>
      </p:sp>
      <p:cxnSp>
        <p:nvCxnSpPr>
          <p:cNvPr id="2" name="直接连接符 1">
            <a:extLst>
              <a:ext uri="{FF2B5EF4-FFF2-40B4-BE49-F238E27FC236}">
                <a16:creationId xmlns:a16="http://schemas.microsoft.com/office/drawing/2014/main" id="{DEF05E7C-7213-9234-F0BC-688BB73BC264}"/>
              </a:ext>
            </a:extLst>
          </p:cNvPr>
          <p:cNvCxnSpPr>
            <a:cxnSpLocks/>
          </p:cNvCxnSpPr>
          <p:nvPr userDrawn="1"/>
        </p:nvCxnSpPr>
        <p:spPr>
          <a:xfrm>
            <a:off x="0" y="693510"/>
            <a:ext cx="12192000" cy="0"/>
          </a:xfrm>
          <a:prstGeom prst="line">
            <a:avLst/>
          </a:prstGeom>
          <a:ln/>
        </p:spPr>
        <p:style>
          <a:lnRef idx="2">
            <a:schemeClr val="accent4"/>
          </a:lnRef>
          <a:fillRef idx="0">
            <a:schemeClr val="accent4"/>
          </a:fillRef>
          <a:effectRef idx="1">
            <a:schemeClr val="accent4"/>
          </a:effectRef>
          <a:fontRef idx="minor">
            <a:schemeClr val="tx1"/>
          </a:fontRef>
        </p:style>
      </p:cxnSp>
    </p:spTree>
    <p:extLst>
      <p:ext uri="{BB962C8B-B14F-4D97-AF65-F5344CB8AC3E}">
        <p14:creationId xmlns:p14="http://schemas.microsoft.com/office/powerpoint/2010/main" val="159788038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标注页">
    <p:spTree>
      <p:nvGrpSpPr>
        <p:cNvPr id="1" name=""/>
        <p:cNvGrpSpPr/>
        <p:nvPr/>
      </p:nvGrpSpPr>
      <p:grpSpPr>
        <a:xfrm>
          <a:off x="0" y="0"/>
          <a:ext cx="0" cy="0"/>
          <a:chOff x="0" y="0"/>
          <a:chExt cx="0" cy="0"/>
        </a:xfrm>
      </p:grpSpPr>
      <p:pic>
        <p:nvPicPr>
          <p:cNvPr id="11" name="图片 10" descr="形状&#10;&#10;描述已自动生成">
            <a:extLst>
              <a:ext uri="{FF2B5EF4-FFF2-40B4-BE49-F238E27FC236}">
                <a16:creationId xmlns:a16="http://schemas.microsoft.com/office/drawing/2014/main" id="{0A229E26-7C93-45E4-98A3-AD3438CF8F75}"/>
              </a:ext>
            </a:extLst>
          </p:cNvPr>
          <p:cNvPicPr>
            <a:picLocks noChangeAspect="1"/>
          </p:cNvPicPr>
          <p:nvPr userDrawn="1"/>
        </p:nvPicPr>
        <p:blipFill>
          <a:blip r:embed="rId2"/>
          <a:stretch>
            <a:fillRect/>
          </a:stretch>
        </p:blipFill>
        <p:spPr>
          <a:xfrm>
            <a:off x="0" y="0"/>
            <a:ext cx="12192000" cy="6858000"/>
          </a:xfrm>
          <a:prstGeom prst="rect">
            <a:avLst/>
          </a:prstGeom>
        </p:spPr>
      </p:pic>
      <p:sp>
        <p:nvSpPr>
          <p:cNvPr id="12" name="文本框 11">
            <a:extLst>
              <a:ext uri="{FF2B5EF4-FFF2-40B4-BE49-F238E27FC236}">
                <a16:creationId xmlns:a16="http://schemas.microsoft.com/office/drawing/2014/main" id="{AC3EA38F-EB6D-4502-BD67-6BF5A109A263}"/>
              </a:ext>
            </a:extLst>
          </p:cNvPr>
          <p:cNvSpPr txBox="1">
            <a:spLocks/>
          </p:cNvSpPr>
          <p:nvPr userDrawn="1"/>
        </p:nvSpPr>
        <p:spPr>
          <a:xfrm>
            <a:off x="440603" y="182445"/>
            <a:ext cx="1657138" cy="287259"/>
          </a:xfrm>
          <a:prstGeom prst="rect">
            <a:avLst/>
          </a:prstGeom>
        </p:spPr>
        <p:txBody>
          <a:bodyPr/>
          <a:lstStyle>
            <a:lvl1pPr marL="0" indent="0" algn="l" defTabSz="914400" rtl="0" eaLnBrk="1" latinLnBrk="0" hangingPunct="1">
              <a:lnSpc>
                <a:spcPct val="100000"/>
              </a:lnSpc>
              <a:spcBef>
                <a:spcPts val="1000"/>
              </a:spcBef>
              <a:buFont typeface="Arial" panose="020B0604020202020204" pitchFamily="34" charset="0"/>
              <a:buNone/>
              <a:defRPr sz="1100" b="0" i="0" kern="1200" baseline="0">
                <a:solidFill>
                  <a:schemeClr val="bg1"/>
                </a:solidFill>
                <a:latin typeface="Microsoft YaHei Light" panose="020B0503020204020204" pitchFamily="34" charset="-122"/>
                <a:ea typeface="Microsoft YaHei Light" panose="020B0503020204020204" pitchFamily="34" charset="-122"/>
                <a:cs typeface="Segoe UI Light"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en-US" altLang="zh-CN"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rPr>
              <a:t>OfficePLUS.cn</a:t>
            </a:r>
            <a:endParaRPr kumimoji="1" lang="zh-CN" altLang="en-US" sz="11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cs typeface="Segoe UI Light" charset="0"/>
            </a:endParaRPr>
          </a:p>
        </p:txBody>
      </p:sp>
      <p:sp>
        <p:nvSpPr>
          <p:cNvPr id="13" name="文本框 12">
            <a:extLst>
              <a:ext uri="{FF2B5EF4-FFF2-40B4-BE49-F238E27FC236}">
                <a16:creationId xmlns:a16="http://schemas.microsoft.com/office/drawing/2014/main" id="{E779D199-2617-4064-B528-4BD87100ECEE}"/>
              </a:ext>
            </a:extLst>
          </p:cNvPr>
          <p:cNvSpPr txBox="1">
            <a:spLocks/>
          </p:cNvSpPr>
          <p:nvPr userDrawn="1"/>
        </p:nvSpPr>
        <p:spPr>
          <a:xfrm>
            <a:off x="4153012" y="759876"/>
            <a:ext cx="7074345"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中文 黑体</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英文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Arial</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标题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1.0</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正文 </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1.25</a:t>
            </a: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https://pixabay.com/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免费可商用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本网站所提供的任何信息内容（包括但不限于 </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PPT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模板、</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Word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文档、</a:t>
            </a:r>
            <a:r>
              <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Excel </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图表、图片素材等）均受</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中华人民共和国著作权法</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信息网络传播权保护条例</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及其他适用的法律法规的保护，未经权利人书面明确授权，信息内容的任何部分</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包括图片或图表</a:t>
            </a:r>
            <a:r>
              <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a:t>
            </a: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不得被全部或部分的复制、传播、销售，否则将承担法律责任。</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US" altLang="zh-CN" sz="1200" b="0" i="0" u="none" strike="noStrike" kern="1200" cap="none" spc="0" normalizeH="0" baseline="0" noProof="0" dirty="0" err="1">
                <a:ln>
                  <a:noFill/>
                </a:ln>
                <a:solidFill>
                  <a:srgbClr val="FFFFFF"/>
                </a:solidFill>
                <a:effectLst/>
                <a:uLnTx/>
                <a:uFillTx/>
                <a:latin typeface="Microsoft YaHei Light" panose="020B0503020204020204" pitchFamily="34" charset="-122"/>
                <a:ea typeface="Microsoft YaHei Light" panose="020B0503020204020204" pitchFamily="34" charset="-122"/>
              </a:rPr>
              <a:t>OfficePLUS</a:t>
            </a:r>
            <a:endParaRPr kumimoji="1" lang="en"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p:txBody>
      </p:sp>
      <p:sp>
        <p:nvSpPr>
          <p:cNvPr id="14" name="文本框 13">
            <a:extLst>
              <a:ext uri="{FF2B5EF4-FFF2-40B4-BE49-F238E27FC236}">
                <a16:creationId xmlns:a16="http://schemas.microsoft.com/office/drawing/2014/main" id="{0A051C53-9682-4112-B69A-7BB70918F171}"/>
              </a:ext>
            </a:extLst>
          </p:cNvPr>
          <p:cNvSpPr txBox="1">
            <a:spLocks/>
          </p:cNvSpPr>
          <p:nvPr userDrawn="1"/>
        </p:nvSpPr>
        <p:spPr>
          <a:xfrm>
            <a:off x="440603" y="759873"/>
            <a:ext cx="1657138" cy="440267"/>
          </a:xfrm>
          <a:prstGeom prst="rect">
            <a:avLst/>
          </a:prstGeom>
        </p:spPr>
        <p:txBody>
          <a:bodyPr/>
          <a:lstStyle>
            <a:lvl1pPr marL="0" marR="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sz="1867" b="0" i="0" kern="1200">
                <a:solidFill>
                  <a:schemeClr val="bg1"/>
                </a:solidFill>
                <a:latin typeface="Microsoft YaHei" panose="020B0503020204020204" pitchFamily="34" charset="-122"/>
                <a:ea typeface="Microsoft YaHei" panose="020B0503020204020204" pitchFamily="34" charset="-122"/>
                <a:cs typeface="Microsoft YaHei"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354" rtl="0" eaLnBrk="1" fontAlgn="auto" latinLnBrk="0" hangingPunct="1">
              <a:lnSpc>
                <a:spcPct val="100000"/>
              </a:lnSpc>
              <a:spcBef>
                <a:spcPts val="1000"/>
              </a:spcBef>
              <a:spcAft>
                <a:spcPts val="0"/>
              </a:spcAft>
              <a:buClrTx/>
              <a:buSzTx/>
              <a:buFont typeface="Arial" panose="020B0604020202020204" pitchFamily="34" charset="0"/>
              <a:buNone/>
              <a:tabLst/>
              <a:defRPr/>
            </a:pPr>
            <a:r>
              <a:rPr kumimoji="1" lang="zh-CN" altLang="en-US" sz="1867" b="0" i="0" u="none" strike="noStrike" kern="1200" cap="none" spc="0" normalizeH="0" baseline="0" noProof="0" dirty="0">
                <a:ln>
                  <a:noFill/>
                </a:ln>
                <a:solidFill>
                  <a:srgbClr val="FFFFFF"/>
                </a:solidFill>
                <a:effectLst/>
                <a:uLnTx/>
                <a:uFillTx/>
                <a:latin typeface="Microsoft YaHei" panose="020B0503020204020204" pitchFamily="34" charset="-122"/>
                <a:ea typeface="Microsoft YaHei" panose="020B0503020204020204" pitchFamily="34" charset="-122"/>
              </a:rPr>
              <a:t>标注</a:t>
            </a:r>
          </a:p>
        </p:txBody>
      </p:sp>
      <p:sp>
        <p:nvSpPr>
          <p:cNvPr id="15" name="文本框 14">
            <a:extLst>
              <a:ext uri="{FF2B5EF4-FFF2-40B4-BE49-F238E27FC236}">
                <a16:creationId xmlns:a16="http://schemas.microsoft.com/office/drawing/2014/main" id="{4C0908CF-7CB8-4192-A43C-CC3A75F8749B}"/>
              </a:ext>
            </a:extLst>
          </p:cNvPr>
          <p:cNvSpPr txBox="1">
            <a:spLocks/>
          </p:cNvSpPr>
          <p:nvPr userDrawn="1"/>
        </p:nvSpPr>
        <p:spPr>
          <a:xfrm>
            <a:off x="2378000" y="759876"/>
            <a:ext cx="1494754" cy="5399189"/>
          </a:xfrm>
          <a:prstGeom prst="rect">
            <a:avLst/>
          </a:prstGeom>
        </p:spPr>
        <p:txBody>
          <a:bodyPr/>
          <a:lstStyle>
            <a:lvl1pPr marL="0" indent="0" algn="l" defTabSz="914400" rtl="0" eaLnBrk="1" latinLnBrk="0" hangingPunct="1">
              <a:lnSpc>
                <a:spcPct val="150000"/>
              </a:lnSpc>
              <a:spcBef>
                <a:spcPts val="1000"/>
              </a:spcBef>
              <a:buFont typeface="Arial" panose="020B0604020202020204" pitchFamily="34" charset="0"/>
              <a:buNone/>
              <a:defRPr sz="1200" b="0" i="0" kern="1200" baseline="0">
                <a:solidFill>
                  <a:schemeClr val="bg1"/>
                </a:solidFill>
                <a:latin typeface="Microsoft YaHei Light" panose="020B0503020204020204" pitchFamily="34" charset="-122"/>
                <a:ea typeface="Microsoft YaHei Light" panose="020B0503020204020204" pitchFamily="34" charset="-122"/>
                <a:cs typeface="Microsoft YaHei Light" panose="020B0503020204020204" pitchFamily="34" charset="-122"/>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字体使用</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行距</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素材</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声明</a:t>
            </a: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endParaRPr kumimoji="1" lang="en-US" altLang="zh-CN"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endParaRPr>
          </a:p>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zh-CN" altLang="en-US" sz="1200" b="0" i="0" u="none" strike="noStrike" kern="1200" cap="none" spc="0" normalizeH="0" baseline="0" noProof="0" dirty="0">
                <a:ln>
                  <a:noFill/>
                </a:ln>
                <a:solidFill>
                  <a:srgbClr val="FFFFFF"/>
                </a:solidFill>
                <a:effectLst/>
                <a:uLnTx/>
                <a:uFillTx/>
                <a:latin typeface="Microsoft YaHei Light" panose="020B0503020204020204" pitchFamily="34" charset="-122"/>
                <a:ea typeface="Microsoft YaHei Light" panose="020B0503020204020204" pitchFamily="34" charset="-122"/>
              </a:rPr>
              <a:t>作者</a:t>
            </a:r>
          </a:p>
        </p:txBody>
      </p:sp>
    </p:spTree>
    <p:extLst>
      <p:ext uri="{BB962C8B-B14F-4D97-AF65-F5344CB8AC3E}">
        <p14:creationId xmlns:p14="http://schemas.microsoft.com/office/powerpoint/2010/main" val="21587742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日期占位符 3">
            <a:extLst>
              <a:ext uri="{FF2B5EF4-FFF2-40B4-BE49-F238E27FC236}">
                <a16:creationId xmlns:a16="http://schemas.microsoft.com/office/drawing/2014/main" id="{EB9B3896-319D-45EF-A996-F06C435964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spAutoFit/>
          </a:bodyPr>
          <a:lstStyle>
            <a:lvl1pPr algn="l">
              <a:defRPr sz="1200">
                <a:solidFill>
                  <a:schemeClr val="tx1">
                    <a:tint val="75000"/>
                  </a:schemeClr>
                </a:solidFill>
              </a:defRPr>
            </a:lvl1pPr>
          </a:lstStyle>
          <a:p>
            <a:fld id="{2CC5610D-D3BB-48E8-B638-5938ABB9CFDE}" type="datetimeFigureOut">
              <a:rPr lang="zh-CN" altLang="en-US" smtClean="0"/>
              <a:t>2024/11/8</a:t>
            </a:fld>
            <a:endParaRPr lang="zh-CN" altLang="en-US"/>
          </a:p>
        </p:txBody>
      </p:sp>
      <p:sp>
        <p:nvSpPr>
          <p:cNvPr id="5" name="页脚占位符 4">
            <a:extLst>
              <a:ext uri="{FF2B5EF4-FFF2-40B4-BE49-F238E27FC236}">
                <a16:creationId xmlns:a16="http://schemas.microsoft.com/office/drawing/2014/main" id="{149B380B-4756-4CAD-8741-32E82C5C11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spAutoFit/>
          </a:bodyP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F16C9323-1CD7-4830-B0EE-DC83BF43743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spAutoFit/>
          </a:bodyPr>
          <a:lstStyle>
            <a:lvl1pPr algn="r">
              <a:defRPr sz="1200">
                <a:solidFill>
                  <a:schemeClr val="tx1">
                    <a:tint val="75000"/>
                  </a:schemeClr>
                </a:solidFill>
              </a:defRPr>
            </a:lvl1pPr>
          </a:lstStyle>
          <a:p>
            <a:fld id="{E4F05AE2-E521-4071-B027-062C254CFD7B}" type="slidenum">
              <a:rPr lang="zh-CN" altLang="en-US" smtClean="0"/>
              <a:t>‹#›</a:t>
            </a:fld>
            <a:endParaRPr lang="zh-CN" altLang="en-US"/>
          </a:p>
        </p:txBody>
      </p:sp>
    </p:spTree>
    <p:extLst>
      <p:ext uri="{BB962C8B-B14F-4D97-AF65-F5344CB8AC3E}">
        <p14:creationId xmlns:p14="http://schemas.microsoft.com/office/powerpoint/2010/main" val="328430547"/>
      </p:ext>
    </p:extLst>
  </p:cSld>
  <p:clrMap bg1="lt1" tx1="dk1" bg2="lt2" tx2="dk2" accent1="accent1" accent2="accent2" accent3="accent3" accent4="accent4" accent5="accent5" accent6="accent6" hlink="hlink" folHlink="folHlink"/>
  <p:sldLayoutIdLst>
    <p:sldLayoutId id="2147483652" r:id="rId1"/>
    <p:sldLayoutId id="2147483651" r:id="rId2"/>
    <p:sldLayoutId id="2147483653" r:id="rId3"/>
    <p:sldLayoutId id="2147483654" r:id="rId4"/>
    <p:sldLayoutId id="2147483655" r:id="rId5"/>
    <p:sldLayoutId id="2147483661" r:id="rId6"/>
    <p:sldLayoutId id="2147483660" r:id="rId7"/>
    <p:sldLayoutId id="2147483659" r:id="rId8"/>
    <p:sldLayoutId id="2147483656" r:id="rId9"/>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8" userDrawn="1">
          <p15:clr>
            <a:srgbClr val="F26B43"/>
          </p15:clr>
        </p15:guide>
        <p15:guide id="2" orient="horz" pos="3968" userDrawn="1">
          <p15:clr>
            <a:srgbClr val="F26B43"/>
          </p15:clr>
        </p15:guide>
        <p15:guide id="3" pos="461" userDrawn="1">
          <p15:clr>
            <a:srgbClr val="F26B43"/>
          </p15:clr>
        </p15:guide>
        <p15:guide id="4" pos="7219"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tags" Target="../tags/tag9.xml"/><Relationship Id="rId13" Type="http://schemas.openxmlformats.org/officeDocument/2006/relationships/tags" Target="../tags/tag14.xml"/><Relationship Id="rId3" Type="http://schemas.openxmlformats.org/officeDocument/2006/relationships/tags" Target="../tags/tag4.xml"/><Relationship Id="rId7" Type="http://schemas.openxmlformats.org/officeDocument/2006/relationships/tags" Target="../tags/tag8.xml"/><Relationship Id="rId12" Type="http://schemas.openxmlformats.org/officeDocument/2006/relationships/tags" Target="../tags/tag13.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tags" Target="../tags/tag7.xml"/><Relationship Id="rId11" Type="http://schemas.openxmlformats.org/officeDocument/2006/relationships/tags" Target="../tags/tag12.xml"/><Relationship Id="rId5" Type="http://schemas.openxmlformats.org/officeDocument/2006/relationships/tags" Target="../tags/tag6.xml"/><Relationship Id="rId15" Type="http://schemas.openxmlformats.org/officeDocument/2006/relationships/slideLayout" Target="../slideLayouts/slideLayout4.xml"/><Relationship Id="rId10" Type="http://schemas.openxmlformats.org/officeDocument/2006/relationships/tags" Target="../tags/tag11.xml"/><Relationship Id="rId4" Type="http://schemas.openxmlformats.org/officeDocument/2006/relationships/tags" Target="../tags/tag5.xml"/><Relationship Id="rId9" Type="http://schemas.openxmlformats.org/officeDocument/2006/relationships/tags" Target="../tags/tag10.xml"/><Relationship Id="rId14" Type="http://schemas.openxmlformats.org/officeDocument/2006/relationships/tags" Target="../tags/tag1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5.xml"/><Relationship Id="rId4" Type="http://schemas.openxmlformats.org/officeDocument/2006/relationships/image" Target="../media/image4.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5" name="文本框 24">
            <a:extLst>
              <a:ext uri="{FF2B5EF4-FFF2-40B4-BE49-F238E27FC236}">
                <a16:creationId xmlns:a16="http://schemas.microsoft.com/office/drawing/2014/main" id="{7003C73A-AE0E-4907-B435-63113721FE61}"/>
              </a:ext>
            </a:extLst>
          </p:cNvPr>
          <p:cNvSpPr txBox="1"/>
          <p:nvPr/>
        </p:nvSpPr>
        <p:spPr>
          <a:xfrm>
            <a:off x="1341120" y="3823348"/>
            <a:ext cx="5727786" cy="615553"/>
          </a:xfrm>
          <a:prstGeom prst="rect">
            <a:avLst/>
          </a:prstGeom>
          <a:noFill/>
        </p:spPr>
        <p:txBody>
          <a:bodyPr wrap="none" lIns="0" tIns="0" rIns="0" bIns="0" rtlCol="0">
            <a:spAutoFit/>
          </a:bodyPr>
          <a:lstStyle/>
          <a:p>
            <a:r>
              <a:rPr lang="en-US" altLang="zh-CN" sz="2000" dirty="0">
                <a:solidFill>
                  <a:schemeClr val="accent1"/>
                </a:solidFill>
                <a:latin typeface="+mj-lt"/>
                <a:ea typeface="+mj-ea"/>
              </a:rPr>
              <a:t>Deep learning-based</a:t>
            </a:r>
          </a:p>
          <a:p>
            <a:r>
              <a:rPr lang="en-US" altLang="zh-CN" sz="2000" dirty="0">
                <a:solidFill>
                  <a:schemeClr val="accent1"/>
                </a:solidFill>
                <a:latin typeface="+mj-lt"/>
                <a:ea typeface="+mj-ea"/>
              </a:rPr>
              <a:t>Research on Recommendation System Algorithms</a:t>
            </a:r>
          </a:p>
        </p:txBody>
      </p:sp>
      <p:sp>
        <p:nvSpPr>
          <p:cNvPr id="8" name="文本框 7">
            <a:extLst>
              <a:ext uri="{FF2B5EF4-FFF2-40B4-BE49-F238E27FC236}">
                <a16:creationId xmlns:a16="http://schemas.microsoft.com/office/drawing/2014/main" id="{337D7870-D322-42FA-9CDF-99EC4C386D91}"/>
              </a:ext>
            </a:extLst>
          </p:cNvPr>
          <p:cNvSpPr txBox="1"/>
          <p:nvPr/>
        </p:nvSpPr>
        <p:spPr>
          <a:xfrm>
            <a:off x="1341120" y="4796862"/>
            <a:ext cx="448841" cy="153888"/>
          </a:xfrm>
          <a:prstGeom prst="rect">
            <a:avLst/>
          </a:prstGeom>
          <a:noFill/>
        </p:spPr>
        <p:txBody>
          <a:bodyPr wrap="none" lIns="0" tIns="0" rIns="0" bIns="0" rtlCol="0">
            <a:spAutoFit/>
          </a:bodyPr>
          <a:lstStyle/>
          <a:p>
            <a:r>
              <a:rPr kumimoji="0" lang="zh-CN" altLang="en-US" sz="1000" b="1" i="0" u="none" strike="noStrike" kern="1200" cap="none" spc="0" normalizeH="0" baseline="0" noProof="0" dirty="0">
                <a:ln>
                  <a:noFill/>
                </a:ln>
                <a:solidFill>
                  <a:schemeClr val="accent1"/>
                </a:solidFill>
                <a:effectLst/>
                <a:uLnTx/>
                <a:uFillTx/>
                <a:latin typeface="+mn-ea"/>
                <a:cs typeface="+mn-cs"/>
              </a:rPr>
              <a:t>汇报人 </a:t>
            </a:r>
            <a:endParaRPr lang="zh-CN" altLang="en-US" sz="1000" b="1" dirty="0">
              <a:solidFill>
                <a:schemeClr val="accent1"/>
              </a:solidFill>
              <a:latin typeface="+mn-ea"/>
            </a:endParaRPr>
          </a:p>
        </p:txBody>
      </p:sp>
      <p:sp>
        <p:nvSpPr>
          <p:cNvPr id="9" name="文本框 8">
            <a:extLst>
              <a:ext uri="{FF2B5EF4-FFF2-40B4-BE49-F238E27FC236}">
                <a16:creationId xmlns:a16="http://schemas.microsoft.com/office/drawing/2014/main" id="{8E38F7CA-00BC-4712-AF5F-B645E2752056}"/>
              </a:ext>
            </a:extLst>
          </p:cNvPr>
          <p:cNvSpPr txBox="1"/>
          <p:nvPr/>
        </p:nvSpPr>
        <p:spPr>
          <a:xfrm>
            <a:off x="1341120" y="4977837"/>
            <a:ext cx="577081" cy="230832"/>
          </a:xfrm>
          <a:prstGeom prst="rect">
            <a:avLst/>
          </a:prstGeom>
          <a:noFill/>
        </p:spPr>
        <p:txBody>
          <a:bodyPr wrap="none" lIns="0" tIns="0" rIns="0" bIns="0" rtlCol="0">
            <a:spAutoFit/>
          </a:bodyPr>
          <a:lstStyle/>
          <a:p>
            <a:r>
              <a:rPr kumimoji="0" lang="zh-CN" altLang="en-US" sz="1500" b="0" i="0" u="none" strike="noStrike" kern="1200" cap="none" spc="0" normalizeH="0" baseline="0" noProof="0" dirty="0">
                <a:ln>
                  <a:noFill/>
                </a:ln>
                <a:solidFill>
                  <a:schemeClr val="accent1"/>
                </a:solidFill>
                <a:effectLst/>
                <a:uLnTx/>
                <a:uFillTx/>
                <a:latin typeface="+mn-ea"/>
                <a:cs typeface="+mn-cs"/>
              </a:rPr>
              <a:t>朱治宇</a:t>
            </a:r>
            <a:endParaRPr lang="zh-CN" altLang="en-US" sz="1500" dirty="0">
              <a:solidFill>
                <a:schemeClr val="accent1"/>
              </a:solidFill>
              <a:latin typeface="+mn-ea"/>
            </a:endParaRPr>
          </a:p>
        </p:txBody>
      </p:sp>
      <p:sp>
        <p:nvSpPr>
          <p:cNvPr id="10" name="文本框 9">
            <a:extLst>
              <a:ext uri="{FF2B5EF4-FFF2-40B4-BE49-F238E27FC236}">
                <a16:creationId xmlns:a16="http://schemas.microsoft.com/office/drawing/2014/main" id="{10187A6D-82BE-4D4B-AF10-0C072100730E}"/>
              </a:ext>
            </a:extLst>
          </p:cNvPr>
          <p:cNvSpPr txBox="1"/>
          <p:nvPr/>
        </p:nvSpPr>
        <p:spPr>
          <a:xfrm>
            <a:off x="2677795" y="4796862"/>
            <a:ext cx="448841" cy="153888"/>
          </a:xfrm>
          <a:prstGeom prst="rect">
            <a:avLst/>
          </a:prstGeom>
          <a:noFill/>
        </p:spPr>
        <p:txBody>
          <a:bodyPr wrap="none" lIns="0" tIns="0" rIns="0" bIns="0" rtlCol="0">
            <a:spAutoFit/>
          </a:bodyPr>
          <a:lstStyle/>
          <a:p>
            <a:r>
              <a:rPr kumimoji="0" lang="zh-CN" altLang="en-US" sz="1000" b="1" i="0" u="none" strike="noStrike" kern="1200" cap="none" spc="0" normalizeH="0" baseline="0" noProof="0" dirty="0">
                <a:ln>
                  <a:noFill/>
                </a:ln>
                <a:solidFill>
                  <a:schemeClr val="accent1"/>
                </a:solidFill>
                <a:effectLst/>
                <a:uLnTx/>
                <a:uFillTx/>
                <a:latin typeface="+mn-ea"/>
                <a:cs typeface="+mn-cs"/>
              </a:rPr>
              <a:t>指导人 </a:t>
            </a:r>
            <a:endParaRPr lang="zh-CN" altLang="en-US" sz="1000" b="1" dirty="0">
              <a:solidFill>
                <a:schemeClr val="accent1"/>
              </a:solidFill>
              <a:latin typeface="+mn-ea"/>
            </a:endParaRPr>
          </a:p>
        </p:txBody>
      </p:sp>
      <p:sp>
        <p:nvSpPr>
          <p:cNvPr id="11" name="文本框 10">
            <a:extLst>
              <a:ext uri="{FF2B5EF4-FFF2-40B4-BE49-F238E27FC236}">
                <a16:creationId xmlns:a16="http://schemas.microsoft.com/office/drawing/2014/main" id="{52CC4261-EE5F-4DA8-93D4-685C1DFA9FC4}"/>
              </a:ext>
            </a:extLst>
          </p:cNvPr>
          <p:cNvSpPr txBox="1"/>
          <p:nvPr/>
        </p:nvSpPr>
        <p:spPr>
          <a:xfrm>
            <a:off x="2677795" y="4977837"/>
            <a:ext cx="2885405" cy="230832"/>
          </a:xfrm>
          <a:prstGeom prst="rect">
            <a:avLst/>
          </a:prstGeom>
          <a:noFill/>
        </p:spPr>
        <p:txBody>
          <a:bodyPr wrap="none" lIns="0" tIns="0" rIns="0" bIns="0" rtlCol="0">
            <a:spAutoFit/>
          </a:bodyPr>
          <a:lstStyle/>
          <a:p>
            <a:r>
              <a:rPr lang="zh-CN" altLang="en-US" sz="1500" dirty="0">
                <a:solidFill>
                  <a:schemeClr val="accent1"/>
                </a:solidFill>
                <a:latin typeface="+mn-ea"/>
              </a:rPr>
              <a:t>付川导师 罗甫林导师 宫秀双导师</a:t>
            </a:r>
          </a:p>
        </p:txBody>
      </p:sp>
      <p:cxnSp>
        <p:nvCxnSpPr>
          <p:cNvPr id="3" name="直接连接符 2">
            <a:extLst>
              <a:ext uri="{FF2B5EF4-FFF2-40B4-BE49-F238E27FC236}">
                <a16:creationId xmlns:a16="http://schemas.microsoft.com/office/drawing/2014/main" id="{1C682C07-0592-4AF4-93DE-D6306F8E9355}"/>
              </a:ext>
            </a:extLst>
          </p:cNvPr>
          <p:cNvCxnSpPr>
            <a:cxnSpLocks/>
          </p:cNvCxnSpPr>
          <p:nvPr/>
        </p:nvCxnSpPr>
        <p:spPr>
          <a:xfrm>
            <a:off x="2484648" y="4817930"/>
            <a:ext cx="0" cy="358775"/>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A6920181-50BE-4B79-AB50-B7F2D1845DDD}"/>
              </a:ext>
            </a:extLst>
          </p:cNvPr>
          <p:cNvSpPr txBox="1"/>
          <p:nvPr/>
        </p:nvSpPr>
        <p:spPr>
          <a:xfrm>
            <a:off x="9560451" y="5457522"/>
            <a:ext cx="1168590" cy="230832"/>
          </a:xfrm>
          <a:prstGeom prst="rect">
            <a:avLst/>
          </a:prstGeom>
          <a:noFill/>
        </p:spPr>
        <p:txBody>
          <a:bodyPr wrap="none" lIns="0" tIns="0" rIns="0" bIns="0" rtlCol="0">
            <a:spAutoFit/>
          </a:bodyPr>
          <a:lstStyle/>
          <a:p>
            <a:r>
              <a:rPr lang="en-US" altLang="zh-CN" sz="1500" dirty="0">
                <a:solidFill>
                  <a:schemeClr val="accent1"/>
                </a:solidFill>
              </a:rPr>
              <a:t>2024·Nov·9th</a:t>
            </a:r>
            <a:endParaRPr lang="zh-CN" altLang="en-US" sz="1500" dirty="0">
              <a:solidFill>
                <a:schemeClr val="accent1"/>
              </a:solidFill>
            </a:endParaRPr>
          </a:p>
        </p:txBody>
      </p:sp>
      <p:sp>
        <p:nvSpPr>
          <p:cNvPr id="36" name="任意多边形: 形状 35">
            <a:extLst>
              <a:ext uri="{FF2B5EF4-FFF2-40B4-BE49-F238E27FC236}">
                <a16:creationId xmlns:a16="http://schemas.microsoft.com/office/drawing/2014/main" id="{9B596B9F-D8AB-41A8-A558-4A5ECA889992}"/>
              </a:ext>
            </a:extLst>
          </p:cNvPr>
          <p:cNvSpPr/>
          <p:nvPr/>
        </p:nvSpPr>
        <p:spPr>
          <a:xfrm>
            <a:off x="8098573" y="1732908"/>
            <a:ext cx="2721748" cy="736616"/>
          </a:xfrm>
          <a:custGeom>
            <a:avLst/>
            <a:gdLst>
              <a:gd name="connsiteX0" fmla="*/ 2593533 w 2607276"/>
              <a:gd name="connsiteY0" fmla="*/ 471972 h 705635"/>
              <a:gd name="connsiteX1" fmla="*/ 2162145 w 2607276"/>
              <a:gd name="connsiteY1" fmla="*/ 621229 h 705635"/>
              <a:gd name="connsiteX2" fmla="*/ 1918781 w 2607276"/>
              <a:gd name="connsiteY2" fmla="*/ 705430 h 705635"/>
              <a:gd name="connsiteX3" fmla="*/ 1918781 w 2607276"/>
              <a:gd name="connsiteY3" fmla="*/ 600655 h 705635"/>
              <a:gd name="connsiteX4" fmla="*/ 1299656 w 2607276"/>
              <a:gd name="connsiteY4" fmla="*/ 405964 h 705635"/>
              <a:gd name="connsiteX5" fmla="*/ 680531 w 2607276"/>
              <a:gd name="connsiteY5" fmla="*/ 600655 h 705635"/>
              <a:gd name="connsiteX6" fmla="*/ 680531 w 2607276"/>
              <a:gd name="connsiteY6" fmla="*/ 705430 h 705635"/>
              <a:gd name="connsiteX7" fmla="*/ 5779 w 2607276"/>
              <a:gd name="connsiteY7" fmla="*/ 471972 h 705635"/>
              <a:gd name="connsiteX8" fmla="*/ -2888 w 2607276"/>
              <a:gd name="connsiteY8" fmla="*/ 453446 h 705635"/>
              <a:gd name="connsiteX9" fmla="*/ 5779 w 2607276"/>
              <a:gd name="connsiteY9" fmla="*/ 444731 h 705635"/>
              <a:gd name="connsiteX10" fmla="*/ 1283464 w 2607276"/>
              <a:gd name="connsiteY10" fmla="*/ 2580 h 705635"/>
              <a:gd name="connsiteX11" fmla="*/ 1316610 w 2607276"/>
              <a:gd name="connsiteY11" fmla="*/ 2580 h 705635"/>
              <a:gd name="connsiteX12" fmla="*/ 2162908 w 2607276"/>
              <a:gd name="connsiteY12" fmla="*/ 295474 h 705635"/>
              <a:gd name="connsiteX13" fmla="*/ 2594293 w 2607276"/>
              <a:gd name="connsiteY13" fmla="*/ 444731 h 705635"/>
              <a:gd name="connsiteX14" fmla="*/ 2602485 w 2607276"/>
              <a:gd name="connsiteY14" fmla="*/ 463486 h 705635"/>
              <a:gd name="connsiteX15" fmla="*/ 2593533 w 2607276"/>
              <a:gd name="connsiteY15" fmla="*/ 471972 h 7056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2607276" h="705635">
                <a:moveTo>
                  <a:pt x="2593533" y="471972"/>
                </a:moveTo>
                <a:lnTo>
                  <a:pt x="2162145" y="621229"/>
                </a:lnTo>
                <a:lnTo>
                  <a:pt x="1918781" y="705430"/>
                </a:lnTo>
                <a:lnTo>
                  <a:pt x="1918781" y="600655"/>
                </a:lnTo>
                <a:cubicBezTo>
                  <a:pt x="1918781" y="493118"/>
                  <a:pt x="1641414" y="405964"/>
                  <a:pt x="1299656" y="405964"/>
                </a:cubicBezTo>
                <a:cubicBezTo>
                  <a:pt x="957900" y="405964"/>
                  <a:pt x="680531" y="493118"/>
                  <a:pt x="680531" y="600655"/>
                </a:cubicBezTo>
                <a:lnTo>
                  <a:pt x="680531" y="705430"/>
                </a:lnTo>
                <a:lnTo>
                  <a:pt x="5779" y="471972"/>
                </a:lnTo>
                <a:cubicBezTo>
                  <a:pt x="-1744" y="469258"/>
                  <a:pt x="-5651" y="460961"/>
                  <a:pt x="-2888" y="453446"/>
                </a:cubicBezTo>
                <a:cubicBezTo>
                  <a:pt x="-1460" y="449389"/>
                  <a:pt x="1684" y="446188"/>
                  <a:pt x="5779" y="444731"/>
                </a:cubicBezTo>
                <a:lnTo>
                  <a:pt x="1283464" y="2580"/>
                </a:lnTo>
                <a:cubicBezTo>
                  <a:pt x="1294226" y="-1134"/>
                  <a:pt x="1305846" y="-1134"/>
                  <a:pt x="1316610" y="2580"/>
                </a:cubicBezTo>
                <a:lnTo>
                  <a:pt x="2162908" y="295474"/>
                </a:lnTo>
                <a:lnTo>
                  <a:pt x="2594293" y="444731"/>
                </a:lnTo>
                <a:cubicBezTo>
                  <a:pt x="2601723" y="447646"/>
                  <a:pt x="2605439" y="456037"/>
                  <a:pt x="2602485" y="463486"/>
                </a:cubicBezTo>
                <a:cubicBezTo>
                  <a:pt x="2600962" y="467515"/>
                  <a:pt x="2597628" y="470629"/>
                  <a:pt x="2593533" y="471972"/>
                </a:cubicBezTo>
                <a:close/>
              </a:path>
            </a:pathLst>
          </a:custGeom>
          <a:noFill/>
          <a:ln w="19050" cap="flat">
            <a:solidFill>
              <a:schemeClr val="accent1"/>
            </a:solidFill>
            <a:prstDash val="solid"/>
            <a:miter/>
          </a:ln>
        </p:spPr>
        <p:txBody>
          <a:bodyPr rtlCol="0" anchor="ctr">
            <a:spAutoFit/>
          </a:bodyPr>
          <a:lstStyle/>
          <a:p>
            <a:endParaRPr lang="zh-CN" altLang="en-US"/>
          </a:p>
        </p:txBody>
      </p:sp>
      <p:sp>
        <p:nvSpPr>
          <p:cNvPr id="37" name="任意多边形: 形状 36">
            <a:extLst>
              <a:ext uri="{FF2B5EF4-FFF2-40B4-BE49-F238E27FC236}">
                <a16:creationId xmlns:a16="http://schemas.microsoft.com/office/drawing/2014/main" id="{AEA5EEF6-3E0F-44F3-92C3-660CC170EA4A}"/>
              </a:ext>
            </a:extLst>
          </p:cNvPr>
          <p:cNvSpPr/>
          <p:nvPr/>
        </p:nvSpPr>
        <p:spPr>
          <a:xfrm>
            <a:off x="8812924" y="2674653"/>
            <a:ext cx="1292615" cy="406577"/>
          </a:xfrm>
          <a:custGeom>
            <a:avLst/>
            <a:gdLst>
              <a:gd name="connsiteX0" fmla="*/ 1234474 w 1238250"/>
              <a:gd name="connsiteY0" fmla="*/ 194485 h 389477"/>
              <a:gd name="connsiteX1" fmla="*/ 615349 w 1238250"/>
              <a:gd name="connsiteY1" fmla="*/ 389272 h 389477"/>
              <a:gd name="connsiteX2" fmla="*/ -3776 w 1238250"/>
              <a:gd name="connsiteY2" fmla="*/ 194485 h 389477"/>
              <a:gd name="connsiteX3" fmla="*/ 565820 w 1238250"/>
              <a:gd name="connsiteY3" fmla="*/ 461 h 389477"/>
              <a:gd name="connsiteX4" fmla="*/ 615731 w 1238250"/>
              <a:gd name="connsiteY4" fmla="*/ -206 h 389477"/>
              <a:gd name="connsiteX5" fmla="*/ 665642 w 1238250"/>
              <a:gd name="connsiteY5" fmla="*/ 461 h 389477"/>
              <a:gd name="connsiteX6" fmla="*/ 1234474 w 1238250"/>
              <a:gd name="connsiteY6" fmla="*/ 194485 h 38947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38250" h="389477">
                <a:moveTo>
                  <a:pt x="1234474" y="194485"/>
                </a:moveTo>
                <a:cubicBezTo>
                  <a:pt x="1234474" y="302023"/>
                  <a:pt x="957108" y="389272"/>
                  <a:pt x="615349" y="389272"/>
                </a:cubicBezTo>
                <a:cubicBezTo>
                  <a:pt x="273593" y="389272"/>
                  <a:pt x="-3776" y="302023"/>
                  <a:pt x="-3776" y="194485"/>
                </a:cubicBezTo>
                <a:cubicBezTo>
                  <a:pt x="-3776" y="92282"/>
                  <a:pt x="247018" y="8462"/>
                  <a:pt x="565820" y="461"/>
                </a:cubicBezTo>
                <a:cubicBezTo>
                  <a:pt x="582298" y="-15"/>
                  <a:pt x="598871" y="-206"/>
                  <a:pt x="615731" y="-206"/>
                </a:cubicBezTo>
                <a:cubicBezTo>
                  <a:pt x="632590" y="-206"/>
                  <a:pt x="649164" y="-206"/>
                  <a:pt x="665642" y="461"/>
                </a:cubicBezTo>
                <a:cubicBezTo>
                  <a:pt x="983680" y="8462"/>
                  <a:pt x="1234474" y="92282"/>
                  <a:pt x="1234474" y="194485"/>
                </a:cubicBezTo>
                <a:close/>
              </a:path>
            </a:pathLst>
          </a:custGeom>
          <a:noFill/>
          <a:ln w="19050" cap="flat">
            <a:solidFill>
              <a:schemeClr val="accent1"/>
            </a:solidFill>
            <a:prstDash val="solid"/>
            <a:miter/>
          </a:ln>
        </p:spPr>
        <p:txBody>
          <a:bodyPr rtlCol="0" anchor="ctr">
            <a:spAutoFit/>
          </a:bodyPr>
          <a:lstStyle/>
          <a:p>
            <a:endParaRPr lang="zh-CN" altLang="en-US"/>
          </a:p>
        </p:txBody>
      </p:sp>
      <p:sp>
        <p:nvSpPr>
          <p:cNvPr id="38" name="任意多边形: 形状 37">
            <a:extLst>
              <a:ext uri="{FF2B5EF4-FFF2-40B4-BE49-F238E27FC236}">
                <a16:creationId xmlns:a16="http://schemas.microsoft.com/office/drawing/2014/main" id="{32E8EAF7-1FD7-4B1D-860D-581209BBE604}"/>
              </a:ext>
            </a:extLst>
          </p:cNvPr>
          <p:cNvSpPr/>
          <p:nvPr/>
        </p:nvSpPr>
        <p:spPr>
          <a:xfrm>
            <a:off x="8812127" y="2157309"/>
            <a:ext cx="1293411" cy="720284"/>
          </a:xfrm>
          <a:custGeom>
            <a:avLst/>
            <a:gdLst>
              <a:gd name="connsiteX0" fmla="*/ 1235237 w 1239012"/>
              <a:gd name="connsiteY0" fmla="*/ 194485 h 689990"/>
              <a:gd name="connsiteX1" fmla="*/ 1235237 w 1239012"/>
              <a:gd name="connsiteY1" fmla="*/ 689785 h 689990"/>
              <a:gd name="connsiteX2" fmla="*/ 665642 w 1239012"/>
              <a:gd name="connsiteY2" fmla="*/ 495761 h 689990"/>
              <a:gd name="connsiteX3" fmla="*/ 615731 w 1239012"/>
              <a:gd name="connsiteY3" fmla="*/ 495094 h 689990"/>
              <a:gd name="connsiteX4" fmla="*/ 565820 w 1239012"/>
              <a:gd name="connsiteY4" fmla="*/ 495761 h 689990"/>
              <a:gd name="connsiteX5" fmla="*/ -3776 w 1239012"/>
              <a:gd name="connsiteY5" fmla="*/ 689785 h 689990"/>
              <a:gd name="connsiteX6" fmla="*/ -3776 w 1239012"/>
              <a:gd name="connsiteY6" fmla="*/ 194485 h 689990"/>
              <a:gd name="connsiteX7" fmla="*/ 615349 w 1239012"/>
              <a:gd name="connsiteY7" fmla="*/ -206 h 689990"/>
              <a:gd name="connsiteX8" fmla="*/ 1235237 w 1239012"/>
              <a:gd name="connsiteY8" fmla="*/ 194485 h 68999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9012" h="689990">
                <a:moveTo>
                  <a:pt x="1235237" y="194485"/>
                </a:moveTo>
                <a:lnTo>
                  <a:pt x="1235237" y="689785"/>
                </a:lnTo>
                <a:cubicBezTo>
                  <a:pt x="1235237" y="587582"/>
                  <a:pt x="984443" y="503762"/>
                  <a:pt x="665642" y="495761"/>
                </a:cubicBezTo>
                <a:cubicBezTo>
                  <a:pt x="649164" y="495285"/>
                  <a:pt x="632590" y="495094"/>
                  <a:pt x="615731" y="495094"/>
                </a:cubicBezTo>
                <a:cubicBezTo>
                  <a:pt x="598871" y="495094"/>
                  <a:pt x="582298" y="495094"/>
                  <a:pt x="565820" y="495761"/>
                </a:cubicBezTo>
                <a:cubicBezTo>
                  <a:pt x="247018" y="503762"/>
                  <a:pt x="-3776" y="587582"/>
                  <a:pt x="-3776" y="689785"/>
                </a:cubicBezTo>
                <a:lnTo>
                  <a:pt x="-3776" y="194485"/>
                </a:lnTo>
                <a:cubicBezTo>
                  <a:pt x="-3776" y="86948"/>
                  <a:pt x="273593" y="-206"/>
                  <a:pt x="615349" y="-206"/>
                </a:cubicBezTo>
                <a:cubicBezTo>
                  <a:pt x="957108" y="-206"/>
                  <a:pt x="1235237" y="87139"/>
                  <a:pt x="1235237" y="194485"/>
                </a:cubicBezTo>
                <a:close/>
              </a:path>
            </a:pathLst>
          </a:custGeom>
          <a:noFill/>
          <a:ln w="19050" cap="flat">
            <a:solidFill>
              <a:schemeClr val="accent1"/>
            </a:solidFill>
            <a:prstDash val="solid"/>
            <a:miter/>
          </a:ln>
        </p:spPr>
        <p:txBody>
          <a:bodyPr rtlCol="0" anchor="ctr">
            <a:spAutoFit/>
          </a:bodyPr>
          <a:lstStyle/>
          <a:p>
            <a:endParaRPr lang="zh-CN" altLang="en-US"/>
          </a:p>
        </p:txBody>
      </p:sp>
      <p:sp>
        <p:nvSpPr>
          <p:cNvPr id="39" name="任意多边形: 形状 38">
            <a:extLst>
              <a:ext uri="{FF2B5EF4-FFF2-40B4-BE49-F238E27FC236}">
                <a16:creationId xmlns:a16="http://schemas.microsoft.com/office/drawing/2014/main" id="{A45BDD96-34A8-4EA7-8C9C-DF13F8263FF7}"/>
              </a:ext>
            </a:extLst>
          </p:cNvPr>
          <p:cNvSpPr/>
          <p:nvPr/>
        </p:nvSpPr>
        <p:spPr>
          <a:xfrm>
            <a:off x="8067085" y="3204625"/>
            <a:ext cx="307939" cy="815342"/>
          </a:xfrm>
          <a:custGeom>
            <a:avLst/>
            <a:gdLst>
              <a:gd name="connsiteX0" fmla="*/ 291213 w 294988"/>
              <a:gd name="connsiteY0" fmla="*/ 390415 h 781050"/>
              <a:gd name="connsiteX1" fmla="*/ 153864 w 294988"/>
              <a:gd name="connsiteY1" fmla="*/ 779987 h 781050"/>
              <a:gd name="connsiteX2" fmla="*/ 147387 w 294988"/>
              <a:gd name="connsiteY2" fmla="*/ 780844 h 781050"/>
              <a:gd name="connsiteX3" fmla="*/ 147387 w 294988"/>
              <a:gd name="connsiteY3" fmla="*/ 780844 h 781050"/>
              <a:gd name="connsiteX4" fmla="*/ 143862 w 294988"/>
              <a:gd name="connsiteY4" fmla="*/ 780844 h 781050"/>
              <a:gd name="connsiteX5" fmla="*/ -3776 w 294988"/>
              <a:gd name="connsiteY5" fmla="*/ 390319 h 781050"/>
              <a:gd name="connsiteX6" fmla="*/ 143862 w 294988"/>
              <a:gd name="connsiteY6" fmla="*/ -206 h 781050"/>
              <a:gd name="connsiteX7" fmla="*/ 146624 w 294988"/>
              <a:gd name="connsiteY7" fmla="*/ -206 h 781050"/>
              <a:gd name="connsiteX8" fmla="*/ 155196 w 294988"/>
              <a:gd name="connsiteY8" fmla="*/ 842 h 781050"/>
              <a:gd name="connsiteX9" fmla="*/ 291213 w 294988"/>
              <a:gd name="connsiteY9" fmla="*/ 390415 h 7810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94988" h="781050">
                <a:moveTo>
                  <a:pt x="291213" y="390415"/>
                </a:moveTo>
                <a:cubicBezTo>
                  <a:pt x="291213" y="596917"/>
                  <a:pt x="230636" y="765985"/>
                  <a:pt x="153864" y="779987"/>
                </a:cubicBezTo>
                <a:lnTo>
                  <a:pt x="147387" y="780844"/>
                </a:lnTo>
                <a:cubicBezTo>
                  <a:pt x="147387" y="780844"/>
                  <a:pt x="147387" y="780844"/>
                  <a:pt x="147387" y="780844"/>
                </a:cubicBezTo>
                <a:lnTo>
                  <a:pt x="143862" y="780844"/>
                </a:lnTo>
                <a:cubicBezTo>
                  <a:pt x="62327" y="780844"/>
                  <a:pt x="-3776" y="605965"/>
                  <a:pt x="-3776" y="390319"/>
                </a:cubicBezTo>
                <a:cubicBezTo>
                  <a:pt x="-3776" y="174673"/>
                  <a:pt x="62327" y="-206"/>
                  <a:pt x="143862" y="-206"/>
                </a:cubicBezTo>
                <a:lnTo>
                  <a:pt x="146624" y="-206"/>
                </a:lnTo>
                <a:lnTo>
                  <a:pt x="155196" y="842"/>
                </a:lnTo>
                <a:cubicBezTo>
                  <a:pt x="231205" y="16368"/>
                  <a:pt x="291213" y="184865"/>
                  <a:pt x="291213" y="390415"/>
                </a:cubicBezTo>
                <a:close/>
              </a:path>
            </a:pathLst>
          </a:custGeom>
          <a:noFill/>
          <a:ln w="19050" cap="rnd">
            <a:solidFill>
              <a:schemeClr val="accent1"/>
            </a:solidFill>
            <a:prstDash val="solid"/>
            <a:round/>
          </a:ln>
        </p:spPr>
        <p:txBody>
          <a:bodyPr rtlCol="0" anchor="ctr">
            <a:spAutoFit/>
          </a:bodyPr>
          <a:lstStyle/>
          <a:p>
            <a:endParaRPr lang="zh-CN" altLang="en-US"/>
          </a:p>
        </p:txBody>
      </p:sp>
      <p:sp>
        <p:nvSpPr>
          <p:cNvPr id="40" name="任意多边形: 形状 39">
            <a:extLst>
              <a:ext uri="{FF2B5EF4-FFF2-40B4-BE49-F238E27FC236}">
                <a16:creationId xmlns:a16="http://schemas.microsoft.com/office/drawing/2014/main" id="{CF11AFA1-3063-4E96-8069-1B24FEFB1DC5}"/>
              </a:ext>
            </a:extLst>
          </p:cNvPr>
          <p:cNvSpPr/>
          <p:nvPr/>
        </p:nvSpPr>
        <p:spPr>
          <a:xfrm>
            <a:off x="9275580" y="3272537"/>
            <a:ext cx="284871" cy="678324"/>
          </a:xfrm>
          <a:custGeom>
            <a:avLst/>
            <a:gdLst>
              <a:gd name="connsiteX0" fmla="*/ 221776 w 272890"/>
              <a:gd name="connsiteY0" fmla="*/ 1128 h 649795"/>
              <a:gd name="connsiteX1" fmla="*/ 171769 w 272890"/>
              <a:gd name="connsiteY1" fmla="*/ 1128 h 649795"/>
              <a:gd name="connsiteX2" fmla="*/ -3776 w 272890"/>
              <a:gd name="connsiteY2" fmla="*/ -206 h 649795"/>
              <a:gd name="connsiteX3" fmla="*/ 65948 w 272890"/>
              <a:gd name="connsiteY3" fmla="*/ 234109 h 649795"/>
              <a:gd name="connsiteX4" fmla="*/ 269115 w 272890"/>
              <a:gd name="connsiteY4" fmla="*/ 229157 h 649795"/>
              <a:gd name="connsiteX5" fmla="*/ 221776 w 272890"/>
              <a:gd name="connsiteY5" fmla="*/ 1128 h 649795"/>
              <a:gd name="connsiteX6" fmla="*/ 194059 w 272890"/>
              <a:gd name="connsiteY6" fmla="*/ 601965 h 649795"/>
              <a:gd name="connsiteX7" fmla="*/ 149482 w 272890"/>
              <a:gd name="connsiteY7" fmla="*/ 601965 h 649795"/>
              <a:gd name="connsiteX8" fmla="*/ 128716 w 272890"/>
              <a:gd name="connsiteY8" fmla="*/ 649590 h 649795"/>
              <a:gd name="connsiteX9" fmla="*/ 214441 w 272890"/>
              <a:gd name="connsiteY9" fmla="*/ 649590 h 649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72890" h="649795">
                <a:moveTo>
                  <a:pt x="221776" y="1128"/>
                </a:moveTo>
                <a:lnTo>
                  <a:pt x="171769" y="1128"/>
                </a:lnTo>
                <a:cubicBezTo>
                  <a:pt x="112524" y="1128"/>
                  <a:pt x="54042" y="680"/>
                  <a:pt x="-3776" y="-206"/>
                </a:cubicBezTo>
                <a:cubicBezTo>
                  <a:pt x="21083" y="34751"/>
                  <a:pt x="54232" y="114571"/>
                  <a:pt x="65948" y="234109"/>
                </a:cubicBezTo>
                <a:cubicBezTo>
                  <a:pt x="127670" y="195448"/>
                  <a:pt x="205584" y="193552"/>
                  <a:pt x="269115" y="229157"/>
                </a:cubicBezTo>
                <a:cubicBezTo>
                  <a:pt x="263306" y="151404"/>
                  <a:pt x="247397" y="74747"/>
                  <a:pt x="221776" y="1128"/>
                </a:cubicBezTo>
                <a:close/>
                <a:moveTo>
                  <a:pt x="194059" y="601965"/>
                </a:moveTo>
                <a:cubicBezTo>
                  <a:pt x="179199" y="603613"/>
                  <a:pt x="164340" y="603613"/>
                  <a:pt x="149482" y="601965"/>
                </a:cubicBezTo>
                <a:lnTo>
                  <a:pt x="128716" y="649590"/>
                </a:lnTo>
                <a:lnTo>
                  <a:pt x="214441" y="649590"/>
                </a:lnTo>
                <a:close/>
              </a:path>
            </a:pathLst>
          </a:custGeom>
          <a:solidFill>
            <a:schemeClr val="accent1"/>
          </a:solidFill>
          <a:ln w="19050" cap="rnd">
            <a:solidFill>
              <a:schemeClr val="accent1"/>
            </a:solidFill>
            <a:prstDash val="solid"/>
            <a:round/>
          </a:ln>
        </p:spPr>
        <p:txBody>
          <a:bodyPr rtlCol="0" anchor="ctr">
            <a:spAutoFit/>
          </a:bodyPr>
          <a:lstStyle/>
          <a:p>
            <a:endParaRPr lang="zh-CN" altLang="en-US"/>
          </a:p>
        </p:txBody>
      </p:sp>
      <p:sp>
        <p:nvSpPr>
          <p:cNvPr id="41" name="任意多边形: 形状 40">
            <a:extLst>
              <a:ext uri="{FF2B5EF4-FFF2-40B4-BE49-F238E27FC236}">
                <a16:creationId xmlns:a16="http://schemas.microsoft.com/office/drawing/2014/main" id="{3B42DCFB-76D8-46E3-8098-0E6FDF7179EF}"/>
              </a:ext>
            </a:extLst>
          </p:cNvPr>
          <p:cNvSpPr/>
          <p:nvPr/>
        </p:nvSpPr>
        <p:spPr>
          <a:xfrm>
            <a:off x="9510338" y="3204824"/>
            <a:ext cx="1340542" cy="815242"/>
          </a:xfrm>
          <a:custGeom>
            <a:avLst/>
            <a:gdLst>
              <a:gd name="connsiteX0" fmla="*/ 1280386 w 1284161"/>
              <a:gd name="connsiteY0" fmla="*/ 390224 h 780954"/>
              <a:gd name="connsiteX1" fmla="*/ 1132748 w 1284161"/>
              <a:gd name="connsiteY1" fmla="*/ 780749 h 780954"/>
              <a:gd name="connsiteX2" fmla="*/ 1129225 w 1284161"/>
              <a:gd name="connsiteY2" fmla="*/ 780749 h 780954"/>
              <a:gd name="connsiteX3" fmla="*/ 1129225 w 1284161"/>
              <a:gd name="connsiteY3" fmla="*/ 780749 h 780954"/>
              <a:gd name="connsiteX4" fmla="*/ 1122746 w 1284161"/>
              <a:gd name="connsiteY4" fmla="*/ 779892 h 780954"/>
              <a:gd name="connsiteX5" fmla="*/ 216729 w 1284161"/>
              <a:gd name="connsiteY5" fmla="*/ 717599 h 780954"/>
              <a:gd name="connsiteX6" fmla="*/ 135481 w 1284161"/>
              <a:gd name="connsiteY6" fmla="*/ 532814 h 780954"/>
              <a:gd name="connsiteX7" fmla="*/ 43849 w 1284161"/>
              <a:gd name="connsiteY7" fmla="*/ 294117 h 780954"/>
              <a:gd name="connsiteX8" fmla="*/ -3776 w 1284161"/>
              <a:gd name="connsiteY8" fmla="*/ 65993 h 780954"/>
              <a:gd name="connsiteX9" fmla="*/ 1120746 w 1284161"/>
              <a:gd name="connsiteY9" fmla="*/ 842 h 780954"/>
              <a:gd name="connsiteX10" fmla="*/ 1129320 w 1284161"/>
              <a:gd name="connsiteY10" fmla="*/ -206 h 780954"/>
              <a:gd name="connsiteX11" fmla="*/ 1132081 w 1284161"/>
              <a:gd name="connsiteY11" fmla="*/ -206 h 780954"/>
              <a:gd name="connsiteX12" fmla="*/ 1280386 w 1284161"/>
              <a:gd name="connsiteY12" fmla="*/ 390224 h 780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284161" h="780954">
                <a:moveTo>
                  <a:pt x="1280386" y="390224"/>
                </a:moveTo>
                <a:cubicBezTo>
                  <a:pt x="1280386" y="605870"/>
                  <a:pt x="1214283" y="780749"/>
                  <a:pt x="1132748" y="780749"/>
                </a:cubicBezTo>
                <a:lnTo>
                  <a:pt x="1129225" y="780749"/>
                </a:lnTo>
                <a:cubicBezTo>
                  <a:pt x="1129225" y="780749"/>
                  <a:pt x="1129225" y="780749"/>
                  <a:pt x="1129225" y="780749"/>
                </a:cubicBezTo>
                <a:lnTo>
                  <a:pt x="1122746" y="779892"/>
                </a:lnTo>
                <a:cubicBezTo>
                  <a:pt x="867762" y="747412"/>
                  <a:pt x="557058" y="725314"/>
                  <a:pt x="216729" y="717599"/>
                </a:cubicBezTo>
                <a:lnTo>
                  <a:pt x="135481" y="532814"/>
                </a:lnTo>
                <a:cubicBezTo>
                  <a:pt x="166437" y="441564"/>
                  <a:pt x="127860" y="341228"/>
                  <a:pt x="43849" y="294117"/>
                </a:cubicBezTo>
                <a:cubicBezTo>
                  <a:pt x="38040" y="216326"/>
                  <a:pt x="21944" y="139631"/>
                  <a:pt x="-3776" y="65993"/>
                </a:cubicBezTo>
                <a:cubicBezTo>
                  <a:pt x="421803" y="64183"/>
                  <a:pt x="812042" y="40181"/>
                  <a:pt x="1120746" y="842"/>
                </a:cubicBezTo>
                <a:lnTo>
                  <a:pt x="1129320" y="-206"/>
                </a:lnTo>
                <a:lnTo>
                  <a:pt x="1132081" y="-206"/>
                </a:lnTo>
                <a:cubicBezTo>
                  <a:pt x="1214283" y="-301"/>
                  <a:pt x="1280386" y="174578"/>
                  <a:pt x="1280386" y="390224"/>
                </a:cubicBezTo>
                <a:close/>
              </a:path>
            </a:pathLst>
          </a:custGeom>
          <a:noFill/>
          <a:ln w="19050" cap="rnd">
            <a:solidFill>
              <a:schemeClr val="accent1"/>
            </a:solidFill>
            <a:prstDash val="solid"/>
            <a:round/>
          </a:ln>
        </p:spPr>
        <p:txBody>
          <a:bodyPr rtlCol="0" anchor="ctr">
            <a:spAutoFit/>
          </a:bodyPr>
          <a:lstStyle/>
          <a:p>
            <a:endParaRPr lang="zh-CN" altLang="en-US"/>
          </a:p>
        </p:txBody>
      </p:sp>
      <p:sp>
        <p:nvSpPr>
          <p:cNvPr id="42" name="任意多边形: 形状 41">
            <a:extLst>
              <a:ext uri="{FF2B5EF4-FFF2-40B4-BE49-F238E27FC236}">
                <a16:creationId xmlns:a16="http://schemas.microsoft.com/office/drawing/2014/main" id="{E7E31926-EA4B-4E36-B220-CC96021E5136}"/>
              </a:ext>
            </a:extLst>
          </p:cNvPr>
          <p:cNvSpPr/>
          <p:nvPr/>
        </p:nvSpPr>
        <p:spPr>
          <a:xfrm>
            <a:off x="8231446" y="3205918"/>
            <a:ext cx="1116720" cy="813154"/>
          </a:xfrm>
          <a:custGeom>
            <a:avLst/>
            <a:gdLst>
              <a:gd name="connsiteX0" fmla="*/ 972346 w 1069753"/>
              <a:gd name="connsiteY0" fmla="*/ 467281 h 778954"/>
              <a:gd name="connsiteX1" fmla="*/ 983015 w 1069753"/>
              <a:gd name="connsiteY1" fmla="*/ 531766 h 778954"/>
              <a:gd name="connsiteX2" fmla="*/ 902432 w 1069753"/>
              <a:gd name="connsiteY2" fmla="*/ 716455 h 778954"/>
              <a:gd name="connsiteX3" fmla="*/ 748699 w 1069753"/>
              <a:gd name="connsiteY3" fmla="*/ 721027 h 778954"/>
              <a:gd name="connsiteX4" fmla="*/ -3776 w 1069753"/>
              <a:gd name="connsiteY4" fmla="*/ 778749 h 778954"/>
              <a:gd name="connsiteX5" fmla="*/ 133574 w 1069753"/>
              <a:gd name="connsiteY5" fmla="*/ 389176 h 778954"/>
              <a:gd name="connsiteX6" fmla="*/ -2727 w 1069753"/>
              <a:gd name="connsiteY6" fmla="*/ -206 h 778954"/>
              <a:gd name="connsiteX7" fmla="*/ 748509 w 1069753"/>
              <a:gd name="connsiteY7" fmla="*/ 56944 h 778954"/>
              <a:gd name="connsiteX8" fmla="*/ 971488 w 1069753"/>
              <a:gd name="connsiteY8" fmla="*/ 62850 h 778954"/>
              <a:gd name="connsiteX9" fmla="*/ 996254 w 1069753"/>
              <a:gd name="connsiteY9" fmla="*/ 62850 h 778954"/>
              <a:gd name="connsiteX10" fmla="*/ 1065978 w 1069753"/>
              <a:gd name="connsiteY10" fmla="*/ 297165 h 778954"/>
              <a:gd name="connsiteX11" fmla="*/ 972346 w 1069753"/>
              <a:gd name="connsiteY11" fmla="*/ 467281 h 7789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069753" h="778954">
                <a:moveTo>
                  <a:pt x="972346" y="467281"/>
                </a:moveTo>
                <a:cubicBezTo>
                  <a:pt x="972346" y="489217"/>
                  <a:pt x="975872" y="511011"/>
                  <a:pt x="983015" y="531766"/>
                </a:cubicBezTo>
                <a:lnTo>
                  <a:pt x="902432" y="716455"/>
                </a:lnTo>
                <a:cubicBezTo>
                  <a:pt x="850426" y="717722"/>
                  <a:pt x="799182" y="719246"/>
                  <a:pt x="748699" y="721027"/>
                </a:cubicBezTo>
                <a:cubicBezTo>
                  <a:pt x="468475" y="731124"/>
                  <a:pt x="212441" y="751221"/>
                  <a:pt x="-3776" y="778749"/>
                </a:cubicBezTo>
                <a:cubicBezTo>
                  <a:pt x="72996" y="764747"/>
                  <a:pt x="133574" y="595678"/>
                  <a:pt x="133574" y="389176"/>
                </a:cubicBezTo>
                <a:cubicBezTo>
                  <a:pt x="133574" y="182674"/>
                  <a:pt x="73566" y="15129"/>
                  <a:pt x="-2727" y="-206"/>
                </a:cubicBezTo>
                <a:cubicBezTo>
                  <a:pt x="213109" y="27226"/>
                  <a:pt x="468761" y="47419"/>
                  <a:pt x="748509" y="56944"/>
                </a:cubicBezTo>
                <a:cubicBezTo>
                  <a:pt x="821279" y="59611"/>
                  <a:pt x="895574" y="61583"/>
                  <a:pt x="971488" y="62850"/>
                </a:cubicBezTo>
                <a:lnTo>
                  <a:pt x="996254" y="62850"/>
                </a:lnTo>
                <a:cubicBezTo>
                  <a:pt x="1021115" y="97806"/>
                  <a:pt x="1054262" y="177626"/>
                  <a:pt x="1065978" y="297165"/>
                </a:cubicBezTo>
                <a:cubicBezTo>
                  <a:pt x="1007397" y="333789"/>
                  <a:pt x="971965" y="398168"/>
                  <a:pt x="972346" y="467281"/>
                </a:cubicBezTo>
                <a:close/>
              </a:path>
            </a:pathLst>
          </a:custGeom>
          <a:noFill/>
          <a:ln w="19050" cap="rnd">
            <a:solidFill>
              <a:schemeClr val="accent1"/>
            </a:solidFill>
            <a:prstDash val="solid"/>
            <a:round/>
          </a:ln>
        </p:spPr>
        <p:txBody>
          <a:bodyPr rtlCol="0" anchor="ctr">
            <a:spAutoFit/>
          </a:bodyPr>
          <a:lstStyle/>
          <a:p>
            <a:endParaRPr lang="zh-CN" altLang="en-US"/>
          </a:p>
        </p:txBody>
      </p:sp>
      <p:sp>
        <p:nvSpPr>
          <p:cNvPr id="43" name="任意多边形: 形状 42">
            <a:extLst>
              <a:ext uri="{FF2B5EF4-FFF2-40B4-BE49-F238E27FC236}">
                <a16:creationId xmlns:a16="http://schemas.microsoft.com/office/drawing/2014/main" id="{B80E9342-5373-48CB-A07C-F8BDF0425E07}"/>
              </a:ext>
            </a:extLst>
          </p:cNvPr>
          <p:cNvSpPr/>
          <p:nvPr/>
        </p:nvSpPr>
        <p:spPr>
          <a:xfrm>
            <a:off x="9089544" y="3761146"/>
            <a:ext cx="346023" cy="480554"/>
          </a:xfrm>
          <a:custGeom>
            <a:avLst/>
            <a:gdLst>
              <a:gd name="connsiteX0" fmla="*/ 327695 w 331470"/>
              <a:gd name="connsiteY0" fmla="*/ 133906 h 460343"/>
              <a:gd name="connsiteX1" fmla="*/ 306929 w 331470"/>
              <a:gd name="connsiteY1" fmla="*/ 181531 h 460343"/>
              <a:gd name="connsiteX2" fmla="*/ 185390 w 331470"/>
              <a:gd name="connsiteY2" fmla="*/ 460137 h 460343"/>
              <a:gd name="connsiteX3" fmla="*/ 134146 w 331470"/>
              <a:gd name="connsiteY3" fmla="*/ 319549 h 460343"/>
              <a:gd name="connsiteX4" fmla="*/ -3776 w 331470"/>
              <a:gd name="connsiteY4" fmla="*/ 377556 h 460343"/>
              <a:gd name="connsiteX5" fmla="*/ 80424 w 331470"/>
              <a:gd name="connsiteY5" fmla="*/ 184484 h 460343"/>
              <a:gd name="connsiteX6" fmla="*/ 161007 w 331470"/>
              <a:gd name="connsiteY6" fmla="*/ -206 h 460343"/>
              <a:gd name="connsiteX7" fmla="*/ 327695 w 331470"/>
              <a:gd name="connsiteY7" fmla="*/ 133811 h 46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70" h="460343">
                <a:moveTo>
                  <a:pt x="327695" y="133906"/>
                </a:moveTo>
                <a:lnTo>
                  <a:pt x="306929" y="181531"/>
                </a:lnTo>
                <a:lnTo>
                  <a:pt x="185390" y="460137"/>
                </a:lnTo>
                <a:lnTo>
                  <a:pt x="134146" y="319549"/>
                </a:lnTo>
                <a:lnTo>
                  <a:pt x="-3776" y="377556"/>
                </a:lnTo>
                <a:lnTo>
                  <a:pt x="80424" y="184484"/>
                </a:lnTo>
                <a:lnTo>
                  <a:pt x="161007" y="-206"/>
                </a:lnTo>
                <a:cubicBezTo>
                  <a:pt x="186057" y="72918"/>
                  <a:pt x="250923" y="125086"/>
                  <a:pt x="327695" y="133811"/>
                </a:cubicBezTo>
                <a:close/>
              </a:path>
            </a:pathLst>
          </a:custGeom>
          <a:noFill/>
          <a:ln w="19050" cap="flat">
            <a:solidFill>
              <a:schemeClr val="accent1"/>
            </a:solidFill>
            <a:prstDash val="solid"/>
            <a:miter/>
          </a:ln>
        </p:spPr>
        <p:txBody>
          <a:bodyPr rtlCol="0" anchor="ctr">
            <a:spAutoFit/>
          </a:bodyPr>
          <a:lstStyle/>
          <a:p>
            <a:endParaRPr lang="zh-CN" altLang="en-US"/>
          </a:p>
        </p:txBody>
      </p:sp>
      <p:sp>
        <p:nvSpPr>
          <p:cNvPr id="44" name="任意多边形: 形状 43">
            <a:extLst>
              <a:ext uri="{FF2B5EF4-FFF2-40B4-BE49-F238E27FC236}">
                <a16:creationId xmlns:a16="http://schemas.microsoft.com/office/drawing/2014/main" id="{65CBDE43-5FBB-41A8-840F-63995C233A54}"/>
              </a:ext>
            </a:extLst>
          </p:cNvPr>
          <p:cNvSpPr/>
          <p:nvPr/>
        </p:nvSpPr>
        <p:spPr>
          <a:xfrm>
            <a:off x="9482101" y="3761246"/>
            <a:ext cx="346023" cy="480554"/>
          </a:xfrm>
          <a:custGeom>
            <a:avLst/>
            <a:gdLst>
              <a:gd name="connsiteX0" fmla="*/ 327695 w 331470"/>
              <a:gd name="connsiteY0" fmla="*/ 377556 h 460343"/>
              <a:gd name="connsiteX1" fmla="*/ 189773 w 331470"/>
              <a:gd name="connsiteY1" fmla="*/ 319548 h 460343"/>
              <a:gd name="connsiteX2" fmla="*/ 138527 w 331470"/>
              <a:gd name="connsiteY2" fmla="*/ 460137 h 460343"/>
              <a:gd name="connsiteX3" fmla="*/ 16988 w 331470"/>
              <a:gd name="connsiteY3" fmla="*/ 181531 h 460343"/>
              <a:gd name="connsiteX4" fmla="*/ -3776 w 331470"/>
              <a:gd name="connsiteY4" fmla="*/ 133906 h 460343"/>
              <a:gd name="connsiteX5" fmla="*/ 42324 w 331470"/>
              <a:gd name="connsiteY5" fmla="*/ 123048 h 460343"/>
              <a:gd name="connsiteX6" fmla="*/ 162530 w 331470"/>
              <a:gd name="connsiteY6" fmla="*/ -206 h 460343"/>
              <a:gd name="connsiteX7" fmla="*/ 243112 w 331470"/>
              <a:gd name="connsiteY7" fmla="*/ 184484 h 460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31470" h="460343">
                <a:moveTo>
                  <a:pt x="327695" y="377556"/>
                </a:moveTo>
                <a:lnTo>
                  <a:pt x="189773" y="319548"/>
                </a:lnTo>
                <a:lnTo>
                  <a:pt x="138527" y="460137"/>
                </a:lnTo>
                <a:lnTo>
                  <a:pt x="16988" y="181531"/>
                </a:lnTo>
                <a:lnTo>
                  <a:pt x="-3776" y="133906"/>
                </a:lnTo>
                <a:cubicBezTo>
                  <a:pt x="11940" y="132173"/>
                  <a:pt x="27467" y="128525"/>
                  <a:pt x="42324" y="123048"/>
                </a:cubicBezTo>
                <a:cubicBezTo>
                  <a:pt x="98904" y="102188"/>
                  <a:pt x="143099" y="56906"/>
                  <a:pt x="162530" y="-206"/>
                </a:cubicBezTo>
                <a:lnTo>
                  <a:pt x="243112" y="184484"/>
                </a:lnTo>
                <a:close/>
              </a:path>
            </a:pathLst>
          </a:custGeom>
          <a:noFill/>
          <a:ln w="19050" cap="flat">
            <a:solidFill>
              <a:schemeClr val="accent1"/>
            </a:solidFill>
            <a:prstDash val="solid"/>
            <a:miter/>
          </a:ln>
        </p:spPr>
        <p:txBody>
          <a:bodyPr rtlCol="0" anchor="ctr">
            <a:spAutoFit/>
          </a:bodyPr>
          <a:lstStyle/>
          <a:p>
            <a:endParaRPr lang="zh-CN" altLang="en-US"/>
          </a:p>
        </p:txBody>
      </p:sp>
      <p:sp>
        <p:nvSpPr>
          <p:cNvPr id="45" name="任意多边形: 形状 44">
            <a:extLst>
              <a:ext uri="{FF2B5EF4-FFF2-40B4-BE49-F238E27FC236}">
                <a16:creationId xmlns:a16="http://schemas.microsoft.com/office/drawing/2014/main" id="{E510F06C-4A93-4C72-B06C-CB05498E27EA}"/>
              </a:ext>
            </a:extLst>
          </p:cNvPr>
          <p:cNvSpPr/>
          <p:nvPr/>
        </p:nvSpPr>
        <p:spPr>
          <a:xfrm>
            <a:off x="9249648" y="3484772"/>
            <a:ext cx="417594" cy="417663"/>
          </a:xfrm>
          <a:custGeom>
            <a:avLst/>
            <a:gdLst>
              <a:gd name="connsiteX0" fmla="*/ 396256 w 400031"/>
              <a:gd name="connsiteY0" fmla="*/ 200155 h 400097"/>
              <a:gd name="connsiteX1" fmla="*/ 265001 w 400031"/>
              <a:gd name="connsiteY1" fmla="*/ 387798 h 400097"/>
              <a:gd name="connsiteX2" fmla="*/ 218902 w 400031"/>
              <a:gd name="connsiteY2" fmla="*/ 398656 h 400097"/>
              <a:gd name="connsiteX3" fmla="*/ 174325 w 400031"/>
              <a:gd name="connsiteY3" fmla="*/ 398656 h 400097"/>
              <a:gd name="connsiteX4" fmla="*/ -2555 w 400031"/>
              <a:gd name="connsiteY4" fmla="*/ 177924 h 400097"/>
              <a:gd name="connsiteX5" fmla="*/ 218139 w 400031"/>
              <a:gd name="connsiteY5" fmla="*/ 1016 h 400097"/>
              <a:gd name="connsiteX6" fmla="*/ 396256 w 400031"/>
              <a:gd name="connsiteY6" fmla="*/ 200155 h 40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31" h="400097">
                <a:moveTo>
                  <a:pt x="396256" y="200155"/>
                </a:moveTo>
                <a:cubicBezTo>
                  <a:pt x="396161" y="284033"/>
                  <a:pt x="343773" y="358956"/>
                  <a:pt x="265001" y="387798"/>
                </a:cubicBezTo>
                <a:cubicBezTo>
                  <a:pt x="250144" y="393275"/>
                  <a:pt x="234617" y="396923"/>
                  <a:pt x="218902" y="398656"/>
                </a:cubicBezTo>
                <a:cubicBezTo>
                  <a:pt x="204042" y="400304"/>
                  <a:pt x="189182" y="400304"/>
                  <a:pt x="174325" y="398656"/>
                </a:cubicBezTo>
                <a:cubicBezTo>
                  <a:pt x="64502" y="386560"/>
                  <a:pt x="-14652" y="287738"/>
                  <a:pt x="-2555" y="177924"/>
                </a:cubicBezTo>
                <a:cubicBezTo>
                  <a:pt x="9542" y="68120"/>
                  <a:pt x="108315" y="-11090"/>
                  <a:pt x="218139" y="1016"/>
                </a:cubicBezTo>
                <a:cubicBezTo>
                  <a:pt x="319677" y="12199"/>
                  <a:pt x="396447" y="98038"/>
                  <a:pt x="396256" y="200155"/>
                </a:cubicBezTo>
                <a:close/>
              </a:path>
            </a:pathLst>
          </a:custGeom>
          <a:noFill/>
          <a:ln w="19050" cap="flat">
            <a:solidFill>
              <a:schemeClr val="accent1"/>
            </a:solidFill>
            <a:prstDash val="solid"/>
            <a:miter/>
          </a:ln>
        </p:spPr>
        <p:txBody>
          <a:bodyPr rtlCol="0" anchor="ctr">
            <a:spAutoFit/>
          </a:bodyPr>
          <a:lstStyle/>
          <a:p>
            <a:endParaRPr lang="zh-CN" altLang="en-US" dirty="0"/>
          </a:p>
        </p:txBody>
      </p:sp>
      <p:sp>
        <p:nvSpPr>
          <p:cNvPr id="46" name="任意多边形: 形状 45">
            <a:extLst>
              <a:ext uri="{FF2B5EF4-FFF2-40B4-BE49-F238E27FC236}">
                <a16:creationId xmlns:a16="http://schemas.microsoft.com/office/drawing/2014/main" id="{C3822A55-06FE-452C-8426-728E1B8726AD}"/>
              </a:ext>
            </a:extLst>
          </p:cNvPr>
          <p:cNvSpPr/>
          <p:nvPr/>
        </p:nvSpPr>
        <p:spPr>
          <a:xfrm>
            <a:off x="10359588" y="2041570"/>
            <a:ext cx="9943" cy="383111"/>
          </a:xfrm>
          <a:custGeom>
            <a:avLst/>
            <a:gdLst>
              <a:gd name="connsiteX0" fmla="*/ 0 w 9525"/>
              <a:gd name="connsiteY0" fmla="*/ 0 h 366998"/>
              <a:gd name="connsiteX1" fmla="*/ 0 w 9525"/>
              <a:gd name="connsiteY1" fmla="*/ 366998 h 366998"/>
            </a:gdLst>
            <a:ahLst/>
            <a:cxnLst>
              <a:cxn ang="0">
                <a:pos x="connsiteX0" y="connsiteY0"/>
              </a:cxn>
              <a:cxn ang="0">
                <a:pos x="connsiteX1" y="connsiteY1"/>
              </a:cxn>
            </a:cxnLst>
            <a:rect l="l" t="t" r="r" b="b"/>
            <a:pathLst>
              <a:path w="9525" h="366998">
                <a:moveTo>
                  <a:pt x="0" y="0"/>
                </a:moveTo>
                <a:lnTo>
                  <a:pt x="0" y="366998"/>
                </a:lnTo>
              </a:path>
            </a:pathLst>
          </a:custGeom>
          <a:ln w="19050" cap="flat">
            <a:solidFill>
              <a:schemeClr val="accent1"/>
            </a:solidFill>
            <a:prstDash val="solid"/>
            <a:miter/>
          </a:ln>
        </p:spPr>
        <p:txBody>
          <a:bodyPr rtlCol="0" anchor="ctr">
            <a:spAutoFit/>
          </a:bodyPr>
          <a:lstStyle/>
          <a:p>
            <a:endParaRPr lang="zh-CN" altLang="en-US"/>
          </a:p>
        </p:txBody>
      </p:sp>
      <p:sp>
        <p:nvSpPr>
          <p:cNvPr id="52" name="矩形: 圆角 51">
            <a:extLst>
              <a:ext uri="{FF2B5EF4-FFF2-40B4-BE49-F238E27FC236}">
                <a16:creationId xmlns:a16="http://schemas.microsoft.com/office/drawing/2014/main" id="{425DDE2A-AB2F-4332-BB17-8259F9B297A4}"/>
              </a:ext>
            </a:extLst>
          </p:cNvPr>
          <p:cNvSpPr/>
          <p:nvPr/>
        </p:nvSpPr>
        <p:spPr>
          <a:xfrm>
            <a:off x="10294957" y="2424682"/>
            <a:ext cx="129161" cy="365809"/>
          </a:xfrm>
          <a:prstGeom prst="roundRect">
            <a:avLst>
              <a:gd name="adj" fmla="val 25649"/>
            </a:avLst>
          </a:prstGeom>
          <a:solidFill>
            <a:schemeClr val="accent1"/>
          </a:solidFill>
          <a:ln w="190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4" name="任意多边形: 形状 53">
            <a:extLst>
              <a:ext uri="{FF2B5EF4-FFF2-40B4-BE49-F238E27FC236}">
                <a16:creationId xmlns:a16="http://schemas.microsoft.com/office/drawing/2014/main" id="{756511CF-CF71-4593-8101-A70F66041E4B}"/>
              </a:ext>
            </a:extLst>
          </p:cNvPr>
          <p:cNvSpPr/>
          <p:nvPr/>
        </p:nvSpPr>
        <p:spPr>
          <a:xfrm>
            <a:off x="9322451" y="3557588"/>
            <a:ext cx="271988" cy="272032"/>
          </a:xfrm>
          <a:custGeom>
            <a:avLst/>
            <a:gdLst>
              <a:gd name="connsiteX0" fmla="*/ 396256 w 400031"/>
              <a:gd name="connsiteY0" fmla="*/ 200155 h 400097"/>
              <a:gd name="connsiteX1" fmla="*/ 265001 w 400031"/>
              <a:gd name="connsiteY1" fmla="*/ 387798 h 400097"/>
              <a:gd name="connsiteX2" fmla="*/ 218902 w 400031"/>
              <a:gd name="connsiteY2" fmla="*/ 398656 h 400097"/>
              <a:gd name="connsiteX3" fmla="*/ 174325 w 400031"/>
              <a:gd name="connsiteY3" fmla="*/ 398656 h 400097"/>
              <a:gd name="connsiteX4" fmla="*/ -2555 w 400031"/>
              <a:gd name="connsiteY4" fmla="*/ 177924 h 400097"/>
              <a:gd name="connsiteX5" fmla="*/ 218139 w 400031"/>
              <a:gd name="connsiteY5" fmla="*/ 1016 h 400097"/>
              <a:gd name="connsiteX6" fmla="*/ 396256 w 400031"/>
              <a:gd name="connsiteY6" fmla="*/ 200155 h 400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00031" h="400097">
                <a:moveTo>
                  <a:pt x="396256" y="200155"/>
                </a:moveTo>
                <a:cubicBezTo>
                  <a:pt x="396161" y="284033"/>
                  <a:pt x="343773" y="358956"/>
                  <a:pt x="265001" y="387798"/>
                </a:cubicBezTo>
                <a:cubicBezTo>
                  <a:pt x="250144" y="393275"/>
                  <a:pt x="234617" y="396923"/>
                  <a:pt x="218902" y="398656"/>
                </a:cubicBezTo>
                <a:cubicBezTo>
                  <a:pt x="204042" y="400304"/>
                  <a:pt x="189182" y="400304"/>
                  <a:pt x="174325" y="398656"/>
                </a:cubicBezTo>
                <a:cubicBezTo>
                  <a:pt x="64502" y="386560"/>
                  <a:pt x="-14652" y="287738"/>
                  <a:pt x="-2555" y="177924"/>
                </a:cubicBezTo>
                <a:cubicBezTo>
                  <a:pt x="9542" y="68120"/>
                  <a:pt x="108315" y="-11090"/>
                  <a:pt x="218139" y="1016"/>
                </a:cubicBezTo>
                <a:cubicBezTo>
                  <a:pt x="319677" y="12199"/>
                  <a:pt x="396447" y="98038"/>
                  <a:pt x="396256" y="200155"/>
                </a:cubicBezTo>
                <a:close/>
              </a:path>
            </a:pathLst>
          </a:custGeom>
          <a:noFill/>
          <a:ln w="19050" cap="flat">
            <a:solidFill>
              <a:schemeClr val="accent1"/>
            </a:solidFill>
            <a:prstDash val="solid"/>
            <a:miter/>
          </a:ln>
        </p:spPr>
        <p:txBody>
          <a:bodyPr rtlCol="0" anchor="ctr">
            <a:spAutoFit/>
          </a:bodyPr>
          <a:lstStyle/>
          <a:p>
            <a:endParaRPr lang="zh-CN" altLang="en-US" dirty="0"/>
          </a:p>
        </p:txBody>
      </p:sp>
      <p:sp>
        <p:nvSpPr>
          <p:cNvPr id="2" name="文本框 1">
            <a:extLst>
              <a:ext uri="{FF2B5EF4-FFF2-40B4-BE49-F238E27FC236}">
                <a16:creationId xmlns:a16="http://schemas.microsoft.com/office/drawing/2014/main" id="{BBEF7F9A-B420-ECD9-C808-FEC51844EF95}"/>
              </a:ext>
            </a:extLst>
          </p:cNvPr>
          <p:cNvSpPr txBox="1"/>
          <p:nvPr/>
        </p:nvSpPr>
        <p:spPr>
          <a:xfrm>
            <a:off x="1183407" y="1976356"/>
            <a:ext cx="6200383" cy="1569660"/>
          </a:xfrm>
          <a:prstGeom prst="rect">
            <a:avLst/>
          </a:prstGeom>
          <a:noFill/>
        </p:spPr>
        <p:txBody>
          <a:bodyPr wrap="square" rtlCol="0">
            <a:spAutoFit/>
          </a:bodyPr>
          <a:lstStyle/>
          <a:p>
            <a:r>
              <a:rPr lang="zh-CN" altLang="en-US" sz="4800" b="1" i="0" dirty="0">
                <a:solidFill>
                  <a:schemeClr val="accent1"/>
                </a:solidFill>
                <a:effectLst/>
                <a:latin typeface="-apple-system"/>
              </a:rPr>
              <a:t>基于深度学习的</a:t>
            </a:r>
            <a:endParaRPr lang="en-US" altLang="zh-CN" sz="4800" b="1" i="0" dirty="0">
              <a:solidFill>
                <a:schemeClr val="accent1"/>
              </a:solidFill>
              <a:effectLst/>
              <a:latin typeface="-apple-system"/>
            </a:endParaRPr>
          </a:p>
          <a:p>
            <a:r>
              <a:rPr lang="zh-CN" altLang="en-US" sz="4800" b="1" i="0" dirty="0">
                <a:solidFill>
                  <a:schemeClr val="accent1"/>
                </a:solidFill>
                <a:effectLst/>
                <a:latin typeface="-apple-system"/>
              </a:rPr>
              <a:t>推荐系统算法研究</a:t>
            </a:r>
          </a:p>
        </p:txBody>
      </p:sp>
      <p:sp>
        <p:nvSpPr>
          <p:cNvPr id="6" name="文本框 5">
            <a:extLst>
              <a:ext uri="{FF2B5EF4-FFF2-40B4-BE49-F238E27FC236}">
                <a16:creationId xmlns:a16="http://schemas.microsoft.com/office/drawing/2014/main" id="{6EF02510-8B2D-F7A9-82C2-D861CA7C1F4B}"/>
              </a:ext>
            </a:extLst>
          </p:cNvPr>
          <p:cNvSpPr txBox="1"/>
          <p:nvPr/>
        </p:nvSpPr>
        <p:spPr>
          <a:xfrm>
            <a:off x="1334569" y="5380578"/>
            <a:ext cx="641201" cy="153888"/>
          </a:xfrm>
          <a:prstGeom prst="rect">
            <a:avLst/>
          </a:prstGeom>
          <a:noFill/>
        </p:spPr>
        <p:txBody>
          <a:bodyPr wrap="none" lIns="0" tIns="0" rIns="0" bIns="0" rtlCol="0">
            <a:spAutoFit/>
          </a:bodyPr>
          <a:lstStyle/>
          <a:p>
            <a:r>
              <a:rPr lang="zh-CN" altLang="en-US" sz="1000" b="1" dirty="0">
                <a:solidFill>
                  <a:schemeClr val="accent1"/>
                </a:solidFill>
                <a:latin typeface="+mn-ea"/>
              </a:rPr>
              <a:t>项目组成员</a:t>
            </a:r>
          </a:p>
        </p:txBody>
      </p:sp>
      <p:sp>
        <p:nvSpPr>
          <p:cNvPr id="7" name="文本框 6">
            <a:extLst>
              <a:ext uri="{FF2B5EF4-FFF2-40B4-BE49-F238E27FC236}">
                <a16:creationId xmlns:a16="http://schemas.microsoft.com/office/drawing/2014/main" id="{346B1664-E8CF-0DAD-33D6-8EEA48842715}"/>
              </a:ext>
            </a:extLst>
          </p:cNvPr>
          <p:cNvSpPr txBox="1"/>
          <p:nvPr/>
        </p:nvSpPr>
        <p:spPr>
          <a:xfrm>
            <a:off x="1334569" y="5570777"/>
            <a:ext cx="2404504" cy="230832"/>
          </a:xfrm>
          <a:prstGeom prst="rect">
            <a:avLst/>
          </a:prstGeom>
          <a:noFill/>
        </p:spPr>
        <p:txBody>
          <a:bodyPr wrap="none" lIns="0" tIns="0" rIns="0" bIns="0" rtlCol="0">
            <a:spAutoFit/>
          </a:bodyPr>
          <a:lstStyle/>
          <a:p>
            <a:r>
              <a:rPr kumimoji="0" lang="zh-CN" altLang="en-US" sz="1500" b="0" i="0" u="none" strike="noStrike" kern="1200" cap="none" spc="0" normalizeH="0" baseline="0" noProof="0" dirty="0">
                <a:ln>
                  <a:noFill/>
                </a:ln>
                <a:solidFill>
                  <a:schemeClr val="accent1"/>
                </a:solidFill>
                <a:effectLst/>
                <a:uLnTx/>
                <a:uFillTx/>
                <a:latin typeface="+mn-ea"/>
                <a:cs typeface="+mn-cs"/>
              </a:rPr>
              <a:t>朱治宇 黄相茹 杨凌至 张锐</a:t>
            </a:r>
            <a:endParaRPr lang="zh-CN" altLang="en-US" sz="1500" dirty="0">
              <a:solidFill>
                <a:schemeClr val="accent1"/>
              </a:solidFill>
              <a:latin typeface="+mn-ea"/>
            </a:endParaRPr>
          </a:p>
        </p:txBody>
      </p:sp>
    </p:spTree>
    <p:extLst>
      <p:ext uri="{BB962C8B-B14F-4D97-AF65-F5344CB8AC3E}">
        <p14:creationId xmlns:p14="http://schemas.microsoft.com/office/powerpoint/2010/main" val="3762668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C4B5995C-0597-B154-DA9B-1AF7AD7B868C}"/>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05AA03CD-0F55-65F0-2156-46BA089D5CB6}"/>
              </a:ext>
            </a:extLst>
          </p:cNvPr>
          <p:cNvSpPr>
            <a:spLocks noGrp="1"/>
          </p:cNvSpPr>
          <p:nvPr>
            <p:ph type="body" sz="quarter" idx="11"/>
          </p:nvPr>
        </p:nvSpPr>
        <p:spPr/>
        <p:txBody>
          <a:bodyPr/>
          <a:lstStyle/>
          <a:p>
            <a:endParaRPr lang="zh-CN" altLang="en-US"/>
          </a:p>
        </p:txBody>
      </p:sp>
      <p:pic>
        <p:nvPicPr>
          <p:cNvPr id="5" name="图片 4">
            <a:extLst>
              <a:ext uri="{FF2B5EF4-FFF2-40B4-BE49-F238E27FC236}">
                <a16:creationId xmlns:a16="http://schemas.microsoft.com/office/drawing/2014/main" id="{08DC495D-8C9D-BB61-CF21-B34BF23E4C0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20700" y="826896"/>
            <a:ext cx="10401300" cy="5304663"/>
          </a:xfrm>
          <a:prstGeom prst="rect">
            <a:avLst/>
          </a:prstGeom>
        </p:spPr>
      </p:pic>
    </p:spTree>
    <p:extLst>
      <p:ext uri="{BB962C8B-B14F-4D97-AF65-F5344CB8AC3E}">
        <p14:creationId xmlns:p14="http://schemas.microsoft.com/office/powerpoint/2010/main" val="35124829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6AD93CCE-BF9E-416A-85AC-344A589CE35F}"/>
              </a:ext>
            </a:extLst>
          </p:cNvPr>
          <p:cNvSpPr>
            <a:spLocks noGrp="1"/>
          </p:cNvSpPr>
          <p:nvPr>
            <p:ph type="body" sz="quarter" idx="10"/>
          </p:nvPr>
        </p:nvSpPr>
        <p:spPr>
          <a:xfrm>
            <a:off x="736600" y="6239103"/>
            <a:ext cx="429605" cy="230832"/>
          </a:xfrm>
        </p:spPr>
        <p:txBody>
          <a:bodyPr>
            <a:spAutoFit/>
          </a:bodyPr>
          <a:lstStyle/>
          <a:p>
            <a:r>
              <a:rPr lang="en-US" altLang="zh-CN" dirty="0"/>
              <a:t>2024</a:t>
            </a:r>
            <a:endParaRPr lang="zh-CN" altLang="en-US" dirty="0"/>
          </a:p>
        </p:txBody>
      </p:sp>
      <p:sp>
        <p:nvSpPr>
          <p:cNvPr id="16" name="文本占位符 15">
            <a:extLst>
              <a:ext uri="{FF2B5EF4-FFF2-40B4-BE49-F238E27FC236}">
                <a16:creationId xmlns:a16="http://schemas.microsoft.com/office/drawing/2014/main" id="{F06DA5F8-34CB-4924-98E4-B3795251D4EC}"/>
              </a:ext>
            </a:extLst>
          </p:cNvPr>
          <p:cNvSpPr>
            <a:spLocks noGrp="1"/>
          </p:cNvSpPr>
          <p:nvPr>
            <p:ph type="body" sz="quarter" idx="11"/>
          </p:nvPr>
        </p:nvSpPr>
        <p:spPr>
          <a:xfrm>
            <a:off x="11455336" y="6239103"/>
            <a:ext cx="64" cy="230832"/>
          </a:xfrm>
        </p:spPr>
        <p:txBody>
          <a:bodyPr>
            <a:spAutoFit/>
          </a:bodyPr>
          <a:lstStyle/>
          <a:p>
            <a:endParaRPr lang="zh-CN" altLang="en-US" dirty="0"/>
          </a:p>
        </p:txBody>
      </p:sp>
      <p:sp>
        <p:nvSpPr>
          <p:cNvPr id="28" name="文本框 27">
            <a:extLst>
              <a:ext uri="{FF2B5EF4-FFF2-40B4-BE49-F238E27FC236}">
                <a16:creationId xmlns:a16="http://schemas.microsoft.com/office/drawing/2014/main" id="{5550D3A9-0FBF-4125-AA7A-3AC6485EBFAB}"/>
              </a:ext>
            </a:extLst>
          </p:cNvPr>
          <p:cNvSpPr txBox="1"/>
          <p:nvPr/>
        </p:nvSpPr>
        <p:spPr>
          <a:xfrm>
            <a:off x="623866" y="1101452"/>
            <a:ext cx="1545295" cy="461665"/>
          </a:xfrm>
          <a:prstGeom prst="rect">
            <a:avLst/>
          </a:prstGeom>
          <a:noFill/>
        </p:spPr>
        <p:txBody>
          <a:bodyPr wrap="none" lIns="0" tIns="0" rIns="0" bIns="0" rtlCol="0">
            <a:spAutoFit/>
          </a:bodyPr>
          <a:lstStyle/>
          <a:p>
            <a:r>
              <a:rPr lang="zh-CN" altLang="en-US" sz="3000" b="1" dirty="0">
                <a:solidFill>
                  <a:schemeClr val="accent1"/>
                </a:solidFill>
                <a:latin typeface="+mj-ea"/>
                <a:ea typeface="+mj-ea"/>
              </a:rPr>
              <a:t>模型设计</a:t>
            </a:r>
          </a:p>
        </p:txBody>
      </p:sp>
      <p:sp>
        <p:nvSpPr>
          <p:cNvPr id="2" name="矩形 1">
            <a:extLst>
              <a:ext uri="{FF2B5EF4-FFF2-40B4-BE49-F238E27FC236}">
                <a16:creationId xmlns:a16="http://schemas.microsoft.com/office/drawing/2014/main" id="{62A1BCA4-FCA6-45C6-8838-8AC186566BDE}"/>
              </a:ext>
            </a:extLst>
          </p:cNvPr>
          <p:cNvSpPr/>
          <p:nvPr/>
        </p:nvSpPr>
        <p:spPr>
          <a:xfrm>
            <a:off x="2239247" y="1240708"/>
            <a:ext cx="183151" cy="18315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5" name="矩形 34">
            <a:extLst>
              <a:ext uri="{FF2B5EF4-FFF2-40B4-BE49-F238E27FC236}">
                <a16:creationId xmlns:a16="http://schemas.microsoft.com/office/drawing/2014/main" id="{1708528A-EA86-4102-B3F7-25B30BB080C2}"/>
              </a:ext>
            </a:extLst>
          </p:cNvPr>
          <p:cNvSpPr/>
          <p:nvPr/>
        </p:nvSpPr>
        <p:spPr>
          <a:xfrm>
            <a:off x="2309332" y="1332283"/>
            <a:ext cx="183152" cy="1831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9" name="文本框 38">
            <a:extLst>
              <a:ext uri="{FF2B5EF4-FFF2-40B4-BE49-F238E27FC236}">
                <a16:creationId xmlns:a16="http://schemas.microsoft.com/office/drawing/2014/main" id="{26C2216D-274B-4CA3-9C84-B07E91FE8B77}"/>
              </a:ext>
            </a:extLst>
          </p:cNvPr>
          <p:cNvSpPr txBox="1"/>
          <p:nvPr/>
        </p:nvSpPr>
        <p:spPr>
          <a:xfrm>
            <a:off x="3858652" y="6260069"/>
            <a:ext cx="769441" cy="184666"/>
          </a:xfrm>
          <a:prstGeom prst="rect">
            <a:avLst/>
          </a:prstGeom>
          <a:noFill/>
        </p:spPr>
        <p:txBody>
          <a:bodyPr wrap="none" lIns="0" tIns="0" rIns="0" bIns="0" rtlCol="0">
            <a:spAutoFit/>
          </a:bodyPr>
          <a:lstStyle>
            <a:defPPr>
              <a:defRPr lang="zh-CN"/>
            </a:defPPr>
            <a:lvl1pPr>
              <a:defRPr sz="1200">
                <a:solidFill>
                  <a:schemeClr val="bg1">
                    <a:lumMod val="50000"/>
                  </a:schemeClr>
                </a:solidFill>
              </a:defRPr>
            </a:lvl1pPr>
          </a:lstStyle>
          <a:p>
            <a:r>
              <a:rPr lang="zh-CN" altLang="en-US" dirty="0"/>
              <a:t>背景与意义</a:t>
            </a:r>
          </a:p>
        </p:txBody>
      </p:sp>
      <p:sp>
        <p:nvSpPr>
          <p:cNvPr id="55" name="文本框 54">
            <a:extLst>
              <a:ext uri="{FF2B5EF4-FFF2-40B4-BE49-F238E27FC236}">
                <a16:creationId xmlns:a16="http://schemas.microsoft.com/office/drawing/2014/main" id="{D7422AC0-733F-4D1D-9A08-5C85E26F1DBB}"/>
              </a:ext>
            </a:extLst>
          </p:cNvPr>
          <p:cNvSpPr txBox="1"/>
          <p:nvPr/>
        </p:nvSpPr>
        <p:spPr>
          <a:xfrm>
            <a:off x="5042441" y="6260069"/>
            <a:ext cx="769441" cy="184666"/>
          </a:xfrm>
          <a:prstGeom prst="rect">
            <a:avLst/>
          </a:prstGeom>
          <a:noFill/>
        </p:spPr>
        <p:txBody>
          <a:bodyPr wrap="none" lIns="0" tIns="0" rIns="0" bIns="0" rtlCol="0">
            <a:spAutoFit/>
          </a:bodyPr>
          <a:lstStyle>
            <a:defPPr>
              <a:defRPr lang="zh-CN"/>
            </a:defPPr>
            <a:lvl1pPr>
              <a:defRPr sz="1200" b="1">
                <a:solidFill>
                  <a:schemeClr val="accent1"/>
                </a:solidFill>
              </a:defRPr>
            </a:lvl1pPr>
          </a:lstStyle>
          <a:p>
            <a:r>
              <a:rPr lang="zh-CN" altLang="en-US" dirty="0"/>
              <a:t>方法及过程</a:t>
            </a:r>
          </a:p>
        </p:txBody>
      </p:sp>
      <p:sp>
        <p:nvSpPr>
          <p:cNvPr id="56" name="文本框 55">
            <a:extLst>
              <a:ext uri="{FF2B5EF4-FFF2-40B4-BE49-F238E27FC236}">
                <a16:creationId xmlns:a16="http://schemas.microsoft.com/office/drawing/2014/main" id="{8B05143A-2FBB-465E-9EFD-9CAA1D27DA4C}"/>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lumMod val="50000"/>
                  </a:schemeClr>
                </a:solidFill>
              </a:rPr>
              <a:t>成果展示及应用</a:t>
            </a:r>
          </a:p>
        </p:txBody>
      </p:sp>
      <p:sp>
        <p:nvSpPr>
          <p:cNvPr id="57" name="文本框 56">
            <a:extLst>
              <a:ext uri="{FF2B5EF4-FFF2-40B4-BE49-F238E27FC236}">
                <a16:creationId xmlns:a16="http://schemas.microsoft.com/office/drawing/2014/main" id="{DF7F6622-B0D9-41F2-B5E7-B1F767758B86}"/>
              </a:ext>
            </a:extLst>
          </p:cNvPr>
          <p:cNvSpPr txBox="1"/>
          <p:nvPr/>
        </p:nvSpPr>
        <p:spPr>
          <a:xfrm>
            <a:off x="7717795" y="6260069"/>
            <a:ext cx="615553" cy="184666"/>
          </a:xfrm>
          <a:prstGeom prst="rect">
            <a:avLst/>
          </a:prstGeom>
          <a:noFill/>
        </p:spPr>
        <p:txBody>
          <a:bodyPr wrap="none" lIns="0" tIns="0" rIns="0" bIns="0" rtlCol="0">
            <a:spAutoFit/>
          </a:bodyPr>
          <a:lstStyle/>
          <a:p>
            <a:r>
              <a:rPr lang="zh-CN" altLang="en-US" sz="1200" dirty="0">
                <a:solidFill>
                  <a:schemeClr val="bg1">
                    <a:lumMod val="50000"/>
                  </a:schemeClr>
                </a:solidFill>
              </a:rPr>
              <a:t>总结致谢</a:t>
            </a:r>
          </a:p>
        </p:txBody>
      </p:sp>
      <p:sp>
        <p:nvSpPr>
          <p:cNvPr id="58" name="椭圆 57">
            <a:extLst>
              <a:ext uri="{FF2B5EF4-FFF2-40B4-BE49-F238E27FC236}">
                <a16:creationId xmlns:a16="http://schemas.microsoft.com/office/drawing/2014/main" id="{DAFF28A2-701D-44D7-94F6-4AD814F43623}"/>
              </a:ext>
            </a:extLst>
          </p:cNvPr>
          <p:cNvSpPr/>
          <p:nvPr/>
        </p:nvSpPr>
        <p:spPr>
          <a:xfrm>
            <a:off x="4914007"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59" name="椭圆 58">
            <a:extLst>
              <a:ext uri="{FF2B5EF4-FFF2-40B4-BE49-F238E27FC236}">
                <a16:creationId xmlns:a16="http://schemas.microsoft.com/office/drawing/2014/main" id="{FE9733F7-2CFA-46EE-BF93-2DE9892D40E1}"/>
              </a:ext>
            </a:extLst>
          </p:cNvPr>
          <p:cNvSpPr/>
          <p:nvPr/>
        </p:nvSpPr>
        <p:spPr>
          <a:xfrm>
            <a:off x="6097796"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0" name="椭圆 59">
            <a:extLst>
              <a:ext uri="{FF2B5EF4-FFF2-40B4-BE49-F238E27FC236}">
                <a16:creationId xmlns:a16="http://schemas.microsoft.com/office/drawing/2014/main" id="{57AD8EAB-5264-4E5F-8B59-ADA9B92D6700}"/>
              </a:ext>
            </a:extLst>
          </p:cNvPr>
          <p:cNvSpPr/>
          <p:nvPr/>
        </p:nvSpPr>
        <p:spPr>
          <a:xfrm>
            <a:off x="7589362"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1" name="椭圆 60">
            <a:extLst>
              <a:ext uri="{FF2B5EF4-FFF2-40B4-BE49-F238E27FC236}">
                <a16:creationId xmlns:a16="http://schemas.microsoft.com/office/drawing/2014/main" id="{4922048B-2429-4B13-93B6-1D2B04C85E5A}"/>
              </a:ext>
            </a:extLst>
          </p:cNvPr>
          <p:cNvSpPr/>
          <p:nvPr/>
        </p:nvSpPr>
        <p:spPr>
          <a:xfrm>
            <a:off x="3730218"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2" name="椭圆 61">
            <a:extLst>
              <a:ext uri="{FF2B5EF4-FFF2-40B4-BE49-F238E27FC236}">
                <a16:creationId xmlns:a16="http://schemas.microsoft.com/office/drawing/2014/main" id="{2496A5BD-9075-411E-8401-4FB529ACEF0D}"/>
              </a:ext>
            </a:extLst>
          </p:cNvPr>
          <p:cNvSpPr/>
          <p:nvPr/>
        </p:nvSpPr>
        <p:spPr>
          <a:xfrm>
            <a:off x="4876542" y="6301988"/>
            <a:ext cx="120650" cy="12065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pic>
        <p:nvPicPr>
          <p:cNvPr id="5" name="图片 4">
            <a:extLst>
              <a:ext uri="{FF2B5EF4-FFF2-40B4-BE49-F238E27FC236}">
                <a16:creationId xmlns:a16="http://schemas.microsoft.com/office/drawing/2014/main" id="{D923592D-CD20-BDDA-20CD-EDE4C3A68FF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460" y="1654692"/>
            <a:ext cx="4939056" cy="4399432"/>
          </a:xfrm>
          <a:prstGeom prst="rect">
            <a:avLst/>
          </a:prstGeom>
        </p:spPr>
      </p:pic>
      <p:sp>
        <p:nvSpPr>
          <p:cNvPr id="6" name="文本框 5">
            <a:extLst>
              <a:ext uri="{FF2B5EF4-FFF2-40B4-BE49-F238E27FC236}">
                <a16:creationId xmlns:a16="http://schemas.microsoft.com/office/drawing/2014/main" id="{8335F113-BD14-9D11-D556-28E80F4DB1FF}"/>
              </a:ext>
            </a:extLst>
          </p:cNvPr>
          <p:cNvSpPr txBox="1"/>
          <p:nvPr/>
        </p:nvSpPr>
        <p:spPr>
          <a:xfrm>
            <a:off x="6427569" y="1804126"/>
            <a:ext cx="2242475" cy="400110"/>
          </a:xfrm>
          <a:prstGeom prst="rect">
            <a:avLst/>
          </a:prstGeom>
          <a:noFill/>
        </p:spPr>
        <p:txBody>
          <a:bodyPr wrap="square" rtlCol="0">
            <a:spAutoFit/>
          </a:bodyPr>
          <a:lstStyle/>
          <a:p>
            <a:r>
              <a:rPr lang="en-US" altLang="zh-CN" sz="2000" dirty="0">
                <a:solidFill>
                  <a:schemeClr val="accent1"/>
                </a:solidFill>
              </a:rPr>
              <a:t># 1</a:t>
            </a:r>
            <a:r>
              <a:rPr lang="zh-CN" altLang="en-US" sz="2000" dirty="0">
                <a:solidFill>
                  <a:schemeClr val="accent1"/>
                </a:solidFill>
              </a:rPr>
              <a:t> 数据处理</a:t>
            </a:r>
          </a:p>
        </p:txBody>
      </p:sp>
      <p:sp>
        <p:nvSpPr>
          <p:cNvPr id="7" name="文本框 6">
            <a:extLst>
              <a:ext uri="{FF2B5EF4-FFF2-40B4-BE49-F238E27FC236}">
                <a16:creationId xmlns:a16="http://schemas.microsoft.com/office/drawing/2014/main" id="{6FF55628-6C02-4E88-4FFE-F45713924C03}"/>
              </a:ext>
            </a:extLst>
          </p:cNvPr>
          <p:cNvSpPr txBox="1"/>
          <p:nvPr/>
        </p:nvSpPr>
        <p:spPr>
          <a:xfrm>
            <a:off x="6645340" y="2391078"/>
            <a:ext cx="4809995" cy="738664"/>
          </a:xfrm>
          <a:prstGeom prst="rect">
            <a:avLst/>
          </a:prstGeom>
          <a:noFill/>
        </p:spPr>
        <p:txBody>
          <a:bodyPr wrap="square" rtlCol="0">
            <a:spAutoFit/>
          </a:bodyPr>
          <a:lstStyle/>
          <a:p>
            <a:r>
              <a:rPr lang="zh-CN" altLang="en-US" sz="1400" b="0" i="0" dirty="0">
                <a:solidFill>
                  <a:schemeClr val="bg2">
                    <a:lumMod val="50000"/>
                  </a:schemeClr>
                </a:solidFill>
                <a:effectLst/>
                <a:latin typeface="-apple-system"/>
              </a:rPr>
              <a:t>右下和左下的两个部分 </a:t>
            </a:r>
            <a:r>
              <a:rPr lang="en-US" altLang="zh-CN" sz="1400" b="0" i="0" dirty="0">
                <a:solidFill>
                  <a:schemeClr val="bg2">
                    <a:lumMod val="50000"/>
                  </a:schemeClr>
                </a:solidFill>
                <a:effectLst/>
                <a:latin typeface="-apple-system"/>
              </a:rPr>
              <a:t>: </a:t>
            </a:r>
            <a:r>
              <a:rPr lang="zh-CN" altLang="en-US" sz="1400" b="0" i="0" dirty="0">
                <a:solidFill>
                  <a:schemeClr val="bg2">
                    <a:lumMod val="50000"/>
                  </a:schemeClr>
                </a:solidFill>
                <a:effectLst/>
                <a:latin typeface="-apple-system"/>
              </a:rPr>
              <a:t>这两个部分对应数据集中的两类数据。当数据集被拆分为两类后，左右同时开工，左边进入一个网络训练，右边进行</a:t>
            </a:r>
            <a:r>
              <a:rPr lang="en-US" altLang="zh-CN" sz="1400" b="0" i="0" dirty="0">
                <a:solidFill>
                  <a:schemeClr val="bg2">
                    <a:lumMod val="50000"/>
                  </a:schemeClr>
                </a:solidFill>
                <a:effectLst/>
                <a:latin typeface="-apple-system"/>
              </a:rPr>
              <a:t>Embedding</a:t>
            </a:r>
            <a:r>
              <a:rPr lang="zh-CN" altLang="en-US" sz="1400" b="0" i="0" dirty="0">
                <a:solidFill>
                  <a:schemeClr val="bg2">
                    <a:lumMod val="50000"/>
                  </a:schemeClr>
                </a:solidFill>
                <a:effectLst/>
                <a:latin typeface="-apple-system"/>
              </a:rPr>
              <a:t>的查找。</a:t>
            </a:r>
            <a:endParaRPr lang="zh-CN" altLang="en-US" sz="1400" dirty="0">
              <a:solidFill>
                <a:schemeClr val="bg2">
                  <a:lumMod val="50000"/>
                </a:schemeClr>
              </a:solidFill>
            </a:endParaRPr>
          </a:p>
        </p:txBody>
      </p:sp>
      <p:sp>
        <p:nvSpPr>
          <p:cNvPr id="8" name="文本框 7">
            <a:extLst>
              <a:ext uri="{FF2B5EF4-FFF2-40B4-BE49-F238E27FC236}">
                <a16:creationId xmlns:a16="http://schemas.microsoft.com/office/drawing/2014/main" id="{9599CCB7-4CC9-2AFF-B7D4-8766D8F0CAC2}"/>
              </a:ext>
            </a:extLst>
          </p:cNvPr>
          <p:cNvSpPr txBox="1"/>
          <p:nvPr/>
        </p:nvSpPr>
        <p:spPr>
          <a:xfrm>
            <a:off x="6427569" y="3330811"/>
            <a:ext cx="4809995" cy="400110"/>
          </a:xfrm>
          <a:prstGeom prst="rect">
            <a:avLst/>
          </a:prstGeom>
          <a:noFill/>
        </p:spPr>
        <p:txBody>
          <a:bodyPr wrap="square" rtlCol="0">
            <a:spAutoFit/>
          </a:bodyPr>
          <a:lstStyle/>
          <a:p>
            <a:r>
              <a:rPr lang="en-US" altLang="zh-CN" sz="2000" dirty="0">
                <a:solidFill>
                  <a:schemeClr val="accent1"/>
                </a:solidFill>
              </a:rPr>
              <a:t># 2 </a:t>
            </a:r>
            <a:r>
              <a:rPr lang="zh-CN" altLang="en-US" sz="2000" dirty="0">
                <a:solidFill>
                  <a:schemeClr val="accent1"/>
                </a:solidFill>
              </a:rPr>
              <a:t>数据整合</a:t>
            </a:r>
          </a:p>
        </p:txBody>
      </p:sp>
      <p:sp>
        <p:nvSpPr>
          <p:cNvPr id="9" name="文本框 8">
            <a:extLst>
              <a:ext uri="{FF2B5EF4-FFF2-40B4-BE49-F238E27FC236}">
                <a16:creationId xmlns:a16="http://schemas.microsoft.com/office/drawing/2014/main" id="{039C9192-AF4E-220E-CC7B-5AF53E86B85B}"/>
              </a:ext>
            </a:extLst>
          </p:cNvPr>
          <p:cNvSpPr txBox="1"/>
          <p:nvPr/>
        </p:nvSpPr>
        <p:spPr>
          <a:xfrm>
            <a:off x="6645341" y="3917763"/>
            <a:ext cx="4809995" cy="523220"/>
          </a:xfrm>
          <a:prstGeom prst="rect">
            <a:avLst/>
          </a:prstGeom>
          <a:noFill/>
        </p:spPr>
        <p:txBody>
          <a:bodyPr wrap="square" rtlCol="0">
            <a:spAutoFit/>
          </a:bodyPr>
          <a:lstStyle/>
          <a:p>
            <a:r>
              <a:rPr lang="zh-CN" altLang="en-US" sz="1400" dirty="0">
                <a:solidFill>
                  <a:schemeClr val="bg2">
                    <a:lumMod val="50000"/>
                  </a:schemeClr>
                </a:solidFill>
                <a:latin typeface="-apple-system"/>
              </a:rPr>
              <a:t>将处理后的稠密数据和稀疏数据传入</a:t>
            </a:r>
            <a:r>
              <a:rPr lang="zh-CN" altLang="en-US" sz="1400" b="0" i="0" dirty="0">
                <a:solidFill>
                  <a:schemeClr val="bg2">
                    <a:lumMod val="50000"/>
                  </a:schemeClr>
                </a:solidFill>
                <a:effectLst/>
                <a:latin typeface="-apple-system"/>
              </a:rPr>
              <a:t>入</a:t>
            </a:r>
            <a:r>
              <a:rPr lang="en-US" altLang="zh-CN" sz="1400" b="0" i="0" dirty="0">
                <a:solidFill>
                  <a:schemeClr val="bg2">
                    <a:lumMod val="50000"/>
                  </a:schemeClr>
                </a:solidFill>
                <a:effectLst/>
                <a:latin typeface="-apple-system"/>
              </a:rPr>
              <a:t>Feature interaction</a:t>
            </a:r>
            <a:r>
              <a:rPr lang="zh-CN" altLang="en-US" sz="1400" b="0" i="0" dirty="0">
                <a:solidFill>
                  <a:schemeClr val="bg2">
                    <a:lumMod val="50000"/>
                  </a:schemeClr>
                </a:solidFill>
                <a:effectLst/>
                <a:latin typeface="-apple-system"/>
              </a:rPr>
              <a:t>进行汇总，进行</a:t>
            </a:r>
            <a:r>
              <a:rPr lang="en-US" altLang="zh-CN" sz="1400" b="0" i="0" dirty="0">
                <a:solidFill>
                  <a:schemeClr val="bg2">
                    <a:lumMod val="50000"/>
                  </a:schemeClr>
                </a:solidFill>
                <a:effectLst/>
                <a:latin typeface="-apple-system"/>
              </a:rPr>
              <a:t>concatenate</a:t>
            </a:r>
            <a:r>
              <a:rPr lang="zh-CN" altLang="en-US" sz="1400" b="0" i="0" dirty="0">
                <a:solidFill>
                  <a:schemeClr val="bg2">
                    <a:lumMod val="50000"/>
                  </a:schemeClr>
                </a:solidFill>
                <a:effectLst/>
                <a:latin typeface="-apple-system"/>
              </a:rPr>
              <a:t>操作后一并传入</a:t>
            </a:r>
            <a:r>
              <a:rPr lang="en-US" altLang="zh-CN" sz="1400" b="0" i="0" dirty="0">
                <a:solidFill>
                  <a:schemeClr val="bg2">
                    <a:lumMod val="50000"/>
                  </a:schemeClr>
                </a:solidFill>
                <a:effectLst/>
                <a:latin typeface="-apple-system"/>
              </a:rPr>
              <a:t>MLP</a:t>
            </a:r>
            <a:r>
              <a:rPr lang="zh-CN" altLang="en-US" sz="1400" b="0" i="0" dirty="0">
                <a:solidFill>
                  <a:schemeClr val="bg2">
                    <a:lumMod val="50000"/>
                  </a:schemeClr>
                </a:solidFill>
                <a:effectLst/>
                <a:latin typeface="-apple-system"/>
              </a:rPr>
              <a:t>模型进行训练。</a:t>
            </a:r>
            <a:endParaRPr lang="zh-CN" altLang="en-US" sz="1400" dirty="0">
              <a:solidFill>
                <a:schemeClr val="bg2">
                  <a:lumMod val="50000"/>
                </a:schemeClr>
              </a:solidFill>
            </a:endParaRPr>
          </a:p>
        </p:txBody>
      </p:sp>
      <p:sp>
        <p:nvSpPr>
          <p:cNvPr id="10" name="文本框 9">
            <a:extLst>
              <a:ext uri="{FF2B5EF4-FFF2-40B4-BE49-F238E27FC236}">
                <a16:creationId xmlns:a16="http://schemas.microsoft.com/office/drawing/2014/main" id="{B3C45C4B-59E8-9EBD-8455-40564D802AE9}"/>
              </a:ext>
            </a:extLst>
          </p:cNvPr>
          <p:cNvSpPr txBox="1"/>
          <p:nvPr/>
        </p:nvSpPr>
        <p:spPr>
          <a:xfrm>
            <a:off x="6450588" y="4627825"/>
            <a:ext cx="4809995" cy="400110"/>
          </a:xfrm>
          <a:prstGeom prst="rect">
            <a:avLst/>
          </a:prstGeom>
          <a:noFill/>
        </p:spPr>
        <p:txBody>
          <a:bodyPr wrap="square" rtlCol="0">
            <a:spAutoFit/>
          </a:bodyPr>
          <a:lstStyle/>
          <a:p>
            <a:r>
              <a:rPr lang="en-US" altLang="zh-CN" sz="2000" dirty="0">
                <a:solidFill>
                  <a:schemeClr val="accent1"/>
                </a:solidFill>
              </a:rPr>
              <a:t># 3 </a:t>
            </a:r>
            <a:r>
              <a:rPr lang="zh-CN" altLang="en-US" sz="2000" dirty="0">
                <a:solidFill>
                  <a:schemeClr val="accent1"/>
                </a:solidFill>
              </a:rPr>
              <a:t>训练网络</a:t>
            </a:r>
          </a:p>
        </p:txBody>
      </p:sp>
      <p:sp>
        <p:nvSpPr>
          <p:cNvPr id="11" name="文本框 10">
            <a:extLst>
              <a:ext uri="{FF2B5EF4-FFF2-40B4-BE49-F238E27FC236}">
                <a16:creationId xmlns:a16="http://schemas.microsoft.com/office/drawing/2014/main" id="{58874D3F-A141-CA0E-8820-3C94C78FD05F}"/>
              </a:ext>
            </a:extLst>
          </p:cNvPr>
          <p:cNvSpPr txBox="1"/>
          <p:nvPr/>
        </p:nvSpPr>
        <p:spPr>
          <a:xfrm>
            <a:off x="6645405" y="5128608"/>
            <a:ext cx="4809995" cy="523220"/>
          </a:xfrm>
          <a:prstGeom prst="rect">
            <a:avLst/>
          </a:prstGeom>
          <a:noFill/>
        </p:spPr>
        <p:txBody>
          <a:bodyPr wrap="square" rtlCol="0">
            <a:spAutoFit/>
          </a:bodyPr>
          <a:lstStyle/>
          <a:p>
            <a:r>
              <a:rPr lang="zh-CN" altLang="en-US" sz="1400" dirty="0">
                <a:solidFill>
                  <a:schemeClr val="bg2">
                    <a:lumMod val="50000"/>
                  </a:schemeClr>
                </a:solidFill>
              </a:rPr>
              <a:t>分别利用</a:t>
            </a:r>
            <a:r>
              <a:rPr lang="en-US" altLang="zh-CN" sz="1400" dirty="0" err="1">
                <a:solidFill>
                  <a:schemeClr val="bg2">
                    <a:lumMod val="50000"/>
                  </a:schemeClr>
                </a:solidFill>
              </a:rPr>
              <a:t>Adagrad</a:t>
            </a:r>
            <a:r>
              <a:rPr lang="zh-CN" altLang="en-US" sz="1400" dirty="0">
                <a:solidFill>
                  <a:schemeClr val="bg2">
                    <a:lumMod val="50000"/>
                  </a:schemeClr>
                </a:solidFill>
              </a:rPr>
              <a:t>算法与</a:t>
            </a:r>
            <a:r>
              <a:rPr lang="en-US" altLang="zh-CN" sz="1400" dirty="0">
                <a:solidFill>
                  <a:schemeClr val="bg2">
                    <a:lumMod val="50000"/>
                  </a:schemeClr>
                </a:solidFill>
              </a:rPr>
              <a:t>SGD</a:t>
            </a:r>
            <a:r>
              <a:rPr lang="zh-CN" altLang="en-US" sz="1400" dirty="0">
                <a:solidFill>
                  <a:schemeClr val="bg2">
                    <a:lumMod val="50000"/>
                  </a:schemeClr>
                </a:solidFill>
              </a:rPr>
              <a:t>算法进行训练，得出用户对于预测对象的点击概率</a:t>
            </a:r>
          </a:p>
        </p:txBody>
      </p:sp>
    </p:spTree>
    <p:extLst>
      <p:ext uri="{BB962C8B-B14F-4D97-AF65-F5344CB8AC3E}">
        <p14:creationId xmlns:p14="http://schemas.microsoft.com/office/powerpoint/2010/main" val="30083786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9E5EE4A0-6440-806F-37CA-E4BA72B94EA4}"/>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1B042977-975A-5742-D47D-C550E9F79C46}"/>
              </a:ext>
            </a:extLst>
          </p:cNvPr>
          <p:cNvSpPr>
            <a:spLocks noGrp="1"/>
          </p:cNvSpPr>
          <p:nvPr>
            <p:ph type="body" sz="quarter" idx="11"/>
          </p:nvPr>
        </p:nvSpPr>
        <p:spPr/>
        <p:txBody>
          <a:bodyPr/>
          <a:lstStyle/>
          <a:p>
            <a:endParaRPr lang="zh-CN" altLang="en-US"/>
          </a:p>
        </p:txBody>
      </p:sp>
      <p:sp>
        <p:nvSpPr>
          <p:cNvPr id="4" name="文本框 3">
            <a:extLst>
              <a:ext uri="{FF2B5EF4-FFF2-40B4-BE49-F238E27FC236}">
                <a16:creationId xmlns:a16="http://schemas.microsoft.com/office/drawing/2014/main" id="{B3804812-522E-06A6-7697-60E20A58D709}"/>
              </a:ext>
            </a:extLst>
          </p:cNvPr>
          <p:cNvSpPr txBox="1"/>
          <p:nvPr/>
        </p:nvSpPr>
        <p:spPr>
          <a:xfrm>
            <a:off x="514350" y="1054100"/>
            <a:ext cx="2235200" cy="584775"/>
          </a:xfrm>
          <a:prstGeom prst="rect">
            <a:avLst/>
          </a:prstGeom>
          <a:noFill/>
        </p:spPr>
        <p:txBody>
          <a:bodyPr wrap="square" rtlCol="0">
            <a:spAutoFit/>
          </a:bodyPr>
          <a:lstStyle/>
          <a:p>
            <a:r>
              <a:rPr lang="zh-CN" altLang="en-US" sz="3200" b="1" dirty="0">
                <a:solidFill>
                  <a:schemeClr val="accent1"/>
                </a:solidFill>
              </a:rPr>
              <a:t>子模块设计</a:t>
            </a:r>
          </a:p>
        </p:txBody>
      </p:sp>
      <p:pic>
        <p:nvPicPr>
          <p:cNvPr id="6" name="图片 5">
            <a:extLst>
              <a:ext uri="{FF2B5EF4-FFF2-40B4-BE49-F238E27FC236}">
                <a16:creationId xmlns:a16="http://schemas.microsoft.com/office/drawing/2014/main" id="{537F838B-52D5-AE6D-9C2B-9A8C2081383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7404" y="879043"/>
            <a:ext cx="3826446" cy="5099914"/>
          </a:xfrm>
          <a:prstGeom prst="rect">
            <a:avLst/>
          </a:prstGeom>
        </p:spPr>
      </p:pic>
      <p:sp>
        <p:nvSpPr>
          <p:cNvPr id="7" name="文本框 6">
            <a:extLst>
              <a:ext uri="{FF2B5EF4-FFF2-40B4-BE49-F238E27FC236}">
                <a16:creationId xmlns:a16="http://schemas.microsoft.com/office/drawing/2014/main" id="{E5767941-3913-DE41-A525-03AD7746626E}"/>
              </a:ext>
            </a:extLst>
          </p:cNvPr>
          <p:cNvSpPr txBox="1"/>
          <p:nvPr/>
        </p:nvSpPr>
        <p:spPr>
          <a:xfrm>
            <a:off x="6972300" y="2026186"/>
            <a:ext cx="4965700" cy="923330"/>
          </a:xfrm>
          <a:prstGeom prst="rect">
            <a:avLst/>
          </a:prstGeom>
          <a:noFill/>
        </p:spPr>
        <p:txBody>
          <a:bodyPr wrap="square" rtlCol="0">
            <a:spAutoFit/>
          </a:bodyPr>
          <a:lstStyle/>
          <a:p>
            <a:r>
              <a:rPr lang="zh-CN" altLang="en-US" b="0" i="0" dirty="0">
                <a:solidFill>
                  <a:srgbClr val="191B1F"/>
                </a:solidFill>
                <a:effectLst/>
                <a:latin typeface="-apple-system"/>
              </a:rPr>
              <a:t>可以划分为</a:t>
            </a:r>
            <a:r>
              <a:rPr lang="en-US" altLang="zh-CN" dirty="0">
                <a:solidFill>
                  <a:srgbClr val="191B1F"/>
                </a:solidFill>
                <a:latin typeface="-apple-system"/>
              </a:rPr>
              <a:t>9</a:t>
            </a:r>
            <a:r>
              <a:rPr lang="zh-CN" altLang="en-US" b="0" i="0" dirty="0">
                <a:solidFill>
                  <a:srgbClr val="191B1F"/>
                </a:solidFill>
                <a:effectLst/>
                <a:latin typeface="-apple-system"/>
              </a:rPr>
              <a:t>个子函数，其中</a:t>
            </a:r>
            <a:r>
              <a:rPr lang="en-US" altLang="zh-CN" b="0" i="0" dirty="0">
                <a:solidFill>
                  <a:srgbClr val="191B1F"/>
                </a:solidFill>
                <a:effectLst/>
                <a:latin typeface="-apple-system"/>
              </a:rPr>
              <a:t>Forward</a:t>
            </a:r>
            <a:r>
              <a:rPr lang="zh-CN" altLang="en-US" b="0" i="0" dirty="0">
                <a:solidFill>
                  <a:srgbClr val="191B1F"/>
                </a:solidFill>
                <a:effectLst/>
                <a:latin typeface="-apple-system"/>
              </a:rPr>
              <a:t>字眼的函数用来进行前传，其余用于创建</a:t>
            </a:r>
            <a:r>
              <a:rPr lang="en-US" altLang="zh-CN" b="0" i="0" dirty="0">
                <a:solidFill>
                  <a:srgbClr val="191B1F"/>
                </a:solidFill>
                <a:effectLst/>
                <a:latin typeface="-apple-system"/>
              </a:rPr>
              <a:t>MLP</a:t>
            </a:r>
            <a:r>
              <a:rPr lang="zh-CN" altLang="en-US" b="0" i="0" dirty="0">
                <a:solidFill>
                  <a:srgbClr val="191B1F"/>
                </a:solidFill>
                <a:effectLst/>
                <a:latin typeface="-apple-system"/>
              </a:rPr>
              <a:t>以及</a:t>
            </a:r>
            <a:r>
              <a:rPr lang="en-US" altLang="zh-CN" b="0" i="0" dirty="0">
                <a:solidFill>
                  <a:srgbClr val="191B1F"/>
                </a:solidFill>
                <a:effectLst/>
                <a:latin typeface="-apple-system"/>
              </a:rPr>
              <a:t>Embedding</a:t>
            </a:r>
            <a:r>
              <a:rPr lang="zh-CN" altLang="en-US" b="0" i="0" dirty="0">
                <a:solidFill>
                  <a:srgbClr val="191B1F"/>
                </a:solidFill>
                <a:effectLst/>
                <a:latin typeface="-apple-system"/>
              </a:rPr>
              <a:t>。</a:t>
            </a:r>
            <a:endParaRPr lang="zh-CN" altLang="en-US" dirty="0"/>
          </a:p>
        </p:txBody>
      </p:sp>
      <p:sp>
        <p:nvSpPr>
          <p:cNvPr id="8" name="文本框 7">
            <a:extLst>
              <a:ext uri="{FF2B5EF4-FFF2-40B4-BE49-F238E27FC236}">
                <a16:creationId xmlns:a16="http://schemas.microsoft.com/office/drawing/2014/main" id="{C5639117-71A2-E937-1425-7D0993D5C66D}"/>
              </a:ext>
            </a:extLst>
          </p:cNvPr>
          <p:cNvSpPr txBox="1"/>
          <p:nvPr/>
        </p:nvSpPr>
        <p:spPr>
          <a:xfrm>
            <a:off x="6972300" y="3953712"/>
            <a:ext cx="4876800" cy="1200329"/>
          </a:xfrm>
          <a:prstGeom prst="rect">
            <a:avLst/>
          </a:prstGeom>
          <a:noFill/>
        </p:spPr>
        <p:txBody>
          <a:bodyPr wrap="square" rtlCol="0">
            <a:spAutoFit/>
          </a:bodyPr>
          <a:lstStyle/>
          <a:p>
            <a:pPr algn="l"/>
            <a:r>
              <a:rPr lang="zh-CN" altLang="en-US" b="0" i="0" dirty="0">
                <a:solidFill>
                  <a:srgbClr val="191B1F"/>
                </a:solidFill>
                <a:effectLst/>
                <a:latin typeface="-apple-system"/>
              </a:rPr>
              <a:t>具体前传包括四个函数：</a:t>
            </a:r>
            <a:r>
              <a:rPr lang="en-US" altLang="zh-CN" b="0" i="0" dirty="0">
                <a:solidFill>
                  <a:srgbClr val="191B1F"/>
                </a:solidFill>
                <a:effectLst/>
                <a:latin typeface="-apple-system"/>
              </a:rPr>
              <a:t>1 </a:t>
            </a:r>
            <a:r>
              <a:rPr lang="zh-CN" altLang="en-US" b="0" i="0" dirty="0">
                <a:solidFill>
                  <a:srgbClr val="191B1F"/>
                </a:solidFill>
                <a:effectLst/>
                <a:latin typeface="-apple-system"/>
              </a:rPr>
              <a:t>计算</a:t>
            </a:r>
            <a:r>
              <a:rPr lang="en-US" altLang="zh-CN" b="0" i="0" dirty="0">
                <a:solidFill>
                  <a:srgbClr val="191B1F"/>
                </a:solidFill>
                <a:effectLst/>
                <a:latin typeface="-apple-system"/>
              </a:rPr>
              <a:t>Embedding</a:t>
            </a:r>
            <a:r>
              <a:rPr lang="zh-CN" altLang="en-US" b="0" i="0" dirty="0">
                <a:solidFill>
                  <a:srgbClr val="191B1F"/>
                </a:solidFill>
                <a:effectLst/>
                <a:latin typeface="-apple-system"/>
              </a:rPr>
              <a:t>；</a:t>
            </a:r>
            <a:r>
              <a:rPr lang="en-US" altLang="zh-CN" b="0" i="0" dirty="0">
                <a:solidFill>
                  <a:srgbClr val="191B1F"/>
                </a:solidFill>
                <a:effectLst/>
                <a:latin typeface="-apple-system"/>
              </a:rPr>
              <a:t>2 </a:t>
            </a:r>
            <a:r>
              <a:rPr lang="zh-CN" altLang="en-US" b="0" i="0" dirty="0">
                <a:solidFill>
                  <a:srgbClr val="191B1F"/>
                </a:solidFill>
                <a:effectLst/>
                <a:latin typeface="-apple-system"/>
              </a:rPr>
              <a:t>计算</a:t>
            </a:r>
            <a:r>
              <a:rPr lang="en-US" altLang="zh-CN" b="0" i="0" dirty="0">
                <a:solidFill>
                  <a:srgbClr val="191B1F"/>
                </a:solidFill>
                <a:effectLst/>
                <a:latin typeface="-apple-system"/>
              </a:rPr>
              <a:t>Dense</a:t>
            </a:r>
            <a:r>
              <a:rPr lang="zh-CN" altLang="en-US" b="0" i="0" dirty="0">
                <a:solidFill>
                  <a:srgbClr val="191B1F"/>
                </a:solidFill>
                <a:effectLst/>
                <a:latin typeface="-apple-system"/>
              </a:rPr>
              <a:t>数据的</a:t>
            </a:r>
            <a:r>
              <a:rPr lang="en-US" altLang="zh-CN" b="0" i="0" dirty="0">
                <a:solidFill>
                  <a:srgbClr val="191B1F"/>
                </a:solidFill>
                <a:effectLst/>
                <a:latin typeface="-apple-system"/>
              </a:rPr>
              <a:t>MLP</a:t>
            </a:r>
            <a:r>
              <a:rPr lang="zh-CN" altLang="en-US" b="0" i="0" dirty="0">
                <a:solidFill>
                  <a:srgbClr val="191B1F"/>
                </a:solidFill>
                <a:effectLst/>
                <a:latin typeface="-apple-system"/>
              </a:rPr>
              <a:t>；</a:t>
            </a:r>
            <a:r>
              <a:rPr lang="en-US" altLang="zh-CN" b="0" i="0" dirty="0">
                <a:solidFill>
                  <a:srgbClr val="191B1F"/>
                </a:solidFill>
                <a:effectLst/>
                <a:latin typeface="-apple-system"/>
              </a:rPr>
              <a:t>3 interaction</a:t>
            </a:r>
            <a:r>
              <a:rPr lang="zh-CN" altLang="en-US" b="0" i="0" dirty="0">
                <a:solidFill>
                  <a:srgbClr val="191B1F"/>
                </a:solidFill>
                <a:effectLst/>
                <a:latin typeface="-apple-system"/>
              </a:rPr>
              <a:t>交互；</a:t>
            </a:r>
            <a:r>
              <a:rPr lang="en-US" altLang="zh-CN" b="0" i="0" dirty="0">
                <a:solidFill>
                  <a:srgbClr val="191B1F"/>
                </a:solidFill>
                <a:effectLst/>
                <a:latin typeface="-apple-system"/>
              </a:rPr>
              <a:t>4 </a:t>
            </a:r>
            <a:r>
              <a:rPr lang="zh-CN" altLang="en-US" b="0" i="0" dirty="0">
                <a:solidFill>
                  <a:srgbClr val="191B1F"/>
                </a:solidFill>
                <a:effectLst/>
                <a:latin typeface="-apple-system"/>
              </a:rPr>
              <a:t>计算上层总</a:t>
            </a:r>
            <a:r>
              <a:rPr lang="en-US" altLang="zh-CN" b="0" i="0" dirty="0">
                <a:solidFill>
                  <a:srgbClr val="191B1F"/>
                </a:solidFill>
                <a:effectLst/>
                <a:latin typeface="-apple-system"/>
              </a:rPr>
              <a:t>MLP</a:t>
            </a:r>
            <a:r>
              <a:rPr lang="zh-CN" altLang="en-US" b="0" i="0" dirty="0">
                <a:solidFill>
                  <a:srgbClr val="191B1F"/>
                </a:solidFill>
                <a:effectLst/>
                <a:latin typeface="-apple-system"/>
              </a:rPr>
              <a:t>；</a:t>
            </a:r>
          </a:p>
          <a:p>
            <a:endParaRPr lang="zh-CN" altLang="en-US" dirty="0"/>
          </a:p>
        </p:txBody>
      </p:sp>
    </p:spTree>
    <p:extLst>
      <p:ext uri="{BB962C8B-B14F-4D97-AF65-F5344CB8AC3E}">
        <p14:creationId xmlns:p14="http://schemas.microsoft.com/office/powerpoint/2010/main" val="215027070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C571A2C-40FF-0EA9-7B49-DC49BE58D613}"/>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091A80A7-0B65-53B2-6367-38411C56BA9C}"/>
              </a:ext>
            </a:extLst>
          </p:cNvPr>
          <p:cNvSpPr>
            <a:spLocks noGrp="1"/>
          </p:cNvSpPr>
          <p:nvPr>
            <p:ph type="body" sz="quarter" idx="11"/>
          </p:nvPr>
        </p:nvSpPr>
        <p:spPr/>
        <p:txBody>
          <a:bodyPr/>
          <a:lstStyle/>
          <a:p>
            <a:endParaRPr lang="zh-CN" altLang="en-US"/>
          </a:p>
        </p:txBody>
      </p:sp>
      <p:sp>
        <p:nvSpPr>
          <p:cNvPr id="4" name="文本框 3">
            <a:extLst>
              <a:ext uri="{FF2B5EF4-FFF2-40B4-BE49-F238E27FC236}">
                <a16:creationId xmlns:a16="http://schemas.microsoft.com/office/drawing/2014/main" id="{790C4184-5C22-8ED1-D9CE-9E50663BDECB}"/>
              </a:ext>
            </a:extLst>
          </p:cNvPr>
          <p:cNvSpPr txBox="1"/>
          <p:nvPr/>
        </p:nvSpPr>
        <p:spPr>
          <a:xfrm>
            <a:off x="519830" y="1064712"/>
            <a:ext cx="3858017" cy="553998"/>
          </a:xfrm>
          <a:prstGeom prst="rect">
            <a:avLst/>
          </a:prstGeom>
          <a:noFill/>
        </p:spPr>
        <p:txBody>
          <a:bodyPr wrap="square" rtlCol="0">
            <a:spAutoFit/>
          </a:bodyPr>
          <a:lstStyle/>
          <a:p>
            <a:r>
              <a:rPr lang="zh-CN" altLang="en-US" sz="3000" b="1" dirty="0">
                <a:solidFill>
                  <a:schemeClr val="accent1"/>
                </a:solidFill>
              </a:rPr>
              <a:t>创新点</a:t>
            </a:r>
            <a:r>
              <a:rPr lang="en-US" altLang="zh-CN" sz="3000" b="1" dirty="0">
                <a:solidFill>
                  <a:schemeClr val="accent1"/>
                </a:solidFill>
              </a:rPr>
              <a:t>-</a:t>
            </a:r>
            <a:r>
              <a:rPr lang="zh-CN" altLang="en-US" sz="3000" b="1" dirty="0">
                <a:solidFill>
                  <a:schemeClr val="accent1"/>
                </a:solidFill>
              </a:rPr>
              <a:t>差分隐私优化</a:t>
            </a:r>
          </a:p>
        </p:txBody>
      </p:sp>
      <p:sp>
        <p:nvSpPr>
          <p:cNvPr id="5" name="文本框 4">
            <a:extLst>
              <a:ext uri="{FF2B5EF4-FFF2-40B4-BE49-F238E27FC236}">
                <a16:creationId xmlns:a16="http://schemas.microsoft.com/office/drawing/2014/main" id="{E5F94A20-582E-430C-389C-C9AF86DE035B}"/>
              </a:ext>
            </a:extLst>
          </p:cNvPr>
          <p:cNvSpPr txBox="1"/>
          <p:nvPr/>
        </p:nvSpPr>
        <p:spPr>
          <a:xfrm>
            <a:off x="519830" y="1766170"/>
            <a:ext cx="10578230" cy="646331"/>
          </a:xfrm>
          <a:prstGeom prst="rect">
            <a:avLst/>
          </a:prstGeom>
          <a:noFill/>
        </p:spPr>
        <p:txBody>
          <a:bodyPr wrap="square" rtlCol="0">
            <a:spAutoFit/>
          </a:bodyPr>
          <a:lstStyle/>
          <a:p>
            <a:r>
              <a:rPr lang="zh-CN" altLang="en-US" b="0" i="0" dirty="0">
                <a:solidFill>
                  <a:srgbClr val="060607"/>
                </a:solidFill>
                <a:effectLst/>
                <a:latin typeface="-apple-system"/>
              </a:rPr>
              <a:t>推荐系统通过分析用户数据提供个性化推荐，这可能会泄露用户的敏感信息。差分隐私作为一种强大的隐私保护技术，通过添加随机噪声来限制个体信息的泄露，同时保持数据分析结果的可用性。</a:t>
            </a:r>
            <a:endParaRPr lang="zh-CN" altLang="en-US" dirty="0"/>
          </a:p>
        </p:txBody>
      </p:sp>
      <p:pic>
        <p:nvPicPr>
          <p:cNvPr id="9" name="图片 8">
            <a:extLst>
              <a:ext uri="{FF2B5EF4-FFF2-40B4-BE49-F238E27FC236}">
                <a16:creationId xmlns:a16="http://schemas.microsoft.com/office/drawing/2014/main" id="{F99AA89C-66CE-B693-7553-A5D27C50514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9830" y="2490331"/>
            <a:ext cx="6877050" cy="3543300"/>
          </a:xfrm>
          <a:prstGeom prst="rect">
            <a:avLst/>
          </a:prstGeom>
        </p:spPr>
      </p:pic>
      <p:pic>
        <p:nvPicPr>
          <p:cNvPr id="11" name="图片 10">
            <a:extLst>
              <a:ext uri="{FF2B5EF4-FFF2-40B4-BE49-F238E27FC236}">
                <a16:creationId xmlns:a16="http://schemas.microsoft.com/office/drawing/2014/main" id="{A44A072A-4272-4223-C009-9B6A1E5F543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96880" y="3760219"/>
            <a:ext cx="4621717" cy="2351242"/>
          </a:xfrm>
          <a:prstGeom prst="rect">
            <a:avLst/>
          </a:prstGeom>
        </p:spPr>
      </p:pic>
    </p:spTree>
    <p:extLst>
      <p:ext uri="{BB962C8B-B14F-4D97-AF65-F5344CB8AC3E}">
        <p14:creationId xmlns:p14="http://schemas.microsoft.com/office/powerpoint/2010/main" val="3230164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A56B5D8E-C457-65A7-4195-185C2C73D7F6}"/>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DBDFD6AD-B068-429E-EA9D-EAA735083BF2}"/>
              </a:ext>
            </a:extLst>
          </p:cNvPr>
          <p:cNvSpPr>
            <a:spLocks noGrp="1"/>
          </p:cNvSpPr>
          <p:nvPr>
            <p:ph type="body" sz="quarter" idx="11"/>
          </p:nvPr>
        </p:nvSpPr>
        <p:spPr/>
        <p:txBody>
          <a:bodyPr/>
          <a:lstStyle/>
          <a:p>
            <a:endParaRPr lang="zh-CN" altLang="en-US"/>
          </a:p>
        </p:txBody>
      </p:sp>
      <p:pic>
        <p:nvPicPr>
          <p:cNvPr id="7" name="图片 6">
            <a:extLst>
              <a:ext uri="{FF2B5EF4-FFF2-40B4-BE49-F238E27FC236}">
                <a16:creationId xmlns:a16="http://schemas.microsoft.com/office/drawing/2014/main" id="{D010C332-F438-D4E1-F01E-4B30A5780F4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5124" y="2049255"/>
            <a:ext cx="11461751" cy="3161862"/>
          </a:xfrm>
          <a:prstGeom prst="rect">
            <a:avLst/>
          </a:prstGeom>
        </p:spPr>
      </p:pic>
      <p:sp>
        <p:nvSpPr>
          <p:cNvPr id="8" name="文本框 7">
            <a:extLst>
              <a:ext uri="{FF2B5EF4-FFF2-40B4-BE49-F238E27FC236}">
                <a16:creationId xmlns:a16="http://schemas.microsoft.com/office/drawing/2014/main" id="{F8AE9825-4D8B-CC34-7F85-9406CEBD71B6}"/>
              </a:ext>
            </a:extLst>
          </p:cNvPr>
          <p:cNvSpPr txBox="1"/>
          <p:nvPr/>
        </p:nvSpPr>
        <p:spPr>
          <a:xfrm>
            <a:off x="406400" y="1079472"/>
            <a:ext cx="2800350" cy="584775"/>
          </a:xfrm>
          <a:prstGeom prst="rect">
            <a:avLst/>
          </a:prstGeom>
          <a:noFill/>
        </p:spPr>
        <p:txBody>
          <a:bodyPr wrap="square" rtlCol="0">
            <a:spAutoFit/>
          </a:bodyPr>
          <a:lstStyle/>
          <a:p>
            <a:r>
              <a:rPr lang="zh-CN" altLang="en-US" sz="3200" b="1" dirty="0">
                <a:solidFill>
                  <a:schemeClr val="accent1"/>
                </a:solidFill>
              </a:rPr>
              <a:t>差分隐私策略</a:t>
            </a:r>
          </a:p>
        </p:txBody>
      </p:sp>
    </p:spTree>
    <p:extLst>
      <p:ext uri="{BB962C8B-B14F-4D97-AF65-F5344CB8AC3E}">
        <p14:creationId xmlns:p14="http://schemas.microsoft.com/office/powerpoint/2010/main" val="34470904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5A11BB63-9BC0-704B-301C-BE081464D866}"/>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9B8334B8-971D-C794-AAD4-C8804190C5D2}"/>
              </a:ext>
            </a:extLst>
          </p:cNvPr>
          <p:cNvSpPr>
            <a:spLocks noGrp="1"/>
          </p:cNvSpPr>
          <p:nvPr>
            <p:ph type="body" sz="quarter" idx="11"/>
          </p:nvPr>
        </p:nvSpPr>
        <p:spPr/>
        <p:txBody>
          <a:bodyPr/>
          <a:lstStyle/>
          <a:p>
            <a:endParaRPr lang="zh-CN" altLang="en-US"/>
          </a:p>
        </p:txBody>
      </p:sp>
      <p:pic>
        <p:nvPicPr>
          <p:cNvPr id="7" name="图片 6">
            <a:extLst>
              <a:ext uri="{FF2B5EF4-FFF2-40B4-BE49-F238E27FC236}">
                <a16:creationId xmlns:a16="http://schemas.microsoft.com/office/drawing/2014/main" id="{27F7B21E-C891-21D6-B012-82B5B6C5398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64718" y="844550"/>
            <a:ext cx="9062563" cy="3594100"/>
          </a:xfrm>
          <a:prstGeom prst="rect">
            <a:avLst/>
          </a:prstGeom>
        </p:spPr>
      </p:pic>
      <p:pic>
        <p:nvPicPr>
          <p:cNvPr id="10" name="图片 9">
            <a:extLst>
              <a:ext uri="{FF2B5EF4-FFF2-40B4-BE49-F238E27FC236}">
                <a16:creationId xmlns:a16="http://schemas.microsoft.com/office/drawing/2014/main" id="{6178BB5D-3B19-6D06-F612-5DBA9EDAA37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207883" y="4248150"/>
            <a:ext cx="7545925" cy="1855263"/>
          </a:xfrm>
          <a:prstGeom prst="rect">
            <a:avLst/>
          </a:prstGeom>
        </p:spPr>
      </p:pic>
    </p:spTree>
    <p:extLst>
      <p:ext uri="{BB962C8B-B14F-4D97-AF65-F5344CB8AC3E}">
        <p14:creationId xmlns:p14="http://schemas.microsoft.com/office/powerpoint/2010/main" val="26516970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3E843EFB-2F36-DC41-70FA-18ED12945E6F}"/>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CF0982C3-6639-8A29-7C1E-01F07D860BA2}"/>
              </a:ext>
            </a:extLst>
          </p:cNvPr>
          <p:cNvSpPr>
            <a:spLocks noGrp="1"/>
          </p:cNvSpPr>
          <p:nvPr>
            <p:ph type="body" sz="quarter" idx="11"/>
          </p:nvPr>
        </p:nvSpPr>
        <p:spPr/>
        <p:txBody>
          <a:bodyPr/>
          <a:lstStyle/>
          <a:p>
            <a:endParaRPr lang="zh-CN" altLang="en-US"/>
          </a:p>
        </p:txBody>
      </p:sp>
      <p:sp>
        <p:nvSpPr>
          <p:cNvPr id="5" name="文本框 4">
            <a:extLst>
              <a:ext uri="{FF2B5EF4-FFF2-40B4-BE49-F238E27FC236}">
                <a16:creationId xmlns:a16="http://schemas.microsoft.com/office/drawing/2014/main" id="{9D4312AF-55A8-87E8-195D-D3F790171818}"/>
              </a:ext>
            </a:extLst>
          </p:cNvPr>
          <p:cNvSpPr txBox="1"/>
          <p:nvPr/>
        </p:nvSpPr>
        <p:spPr>
          <a:xfrm>
            <a:off x="519830" y="1064712"/>
            <a:ext cx="2586625" cy="553998"/>
          </a:xfrm>
          <a:prstGeom prst="rect">
            <a:avLst/>
          </a:prstGeom>
          <a:noFill/>
        </p:spPr>
        <p:txBody>
          <a:bodyPr wrap="square" rtlCol="0">
            <a:spAutoFit/>
          </a:bodyPr>
          <a:lstStyle/>
          <a:p>
            <a:r>
              <a:rPr lang="zh-CN" altLang="en-US" sz="3000" b="1" dirty="0">
                <a:solidFill>
                  <a:schemeClr val="accent1"/>
                </a:solidFill>
              </a:rPr>
              <a:t>超参数选择</a:t>
            </a:r>
          </a:p>
        </p:txBody>
      </p:sp>
      <p:pic>
        <p:nvPicPr>
          <p:cNvPr id="9" name="图片 8">
            <a:extLst>
              <a:ext uri="{FF2B5EF4-FFF2-40B4-BE49-F238E27FC236}">
                <a16:creationId xmlns:a16="http://schemas.microsoft.com/office/drawing/2014/main" id="{917DC17C-3A93-9D33-708A-80ED46D5C7A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6000" y="1064712"/>
            <a:ext cx="6909400" cy="4834124"/>
          </a:xfrm>
          <a:prstGeom prst="rect">
            <a:avLst/>
          </a:prstGeom>
        </p:spPr>
      </p:pic>
      <p:sp>
        <p:nvSpPr>
          <p:cNvPr id="12" name="Rectangle 2">
            <a:extLst>
              <a:ext uri="{FF2B5EF4-FFF2-40B4-BE49-F238E27FC236}">
                <a16:creationId xmlns:a16="http://schemas.microsoft.com/office/drawing/2014/main" id="{EBFDB470-A628-B7DC-D1CC-A3A2F289F135}"/>
              </a:ext>
            </a:extLst>
          </p:cNvPr>
          <p:cNvSpPr>
            <a:spLocks noChangeArrowheads="1"/>
          </p:cNvSpPr>
          <p:nvPr/>
        </p:nvSpPr>
        <p:spPr bwMode="auto">
          <a:xfrm>
            <a:off x="0" y="-276314"/>
            <a:ext cx="65" cy="55262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136482" rIns="0" bIns="13648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sz="1800" b="0" i="0" u="none" strike="noStrike" cap="none" normalizeH="0" baseline="0" dirty="0">
              <a:ln>
                <a:noFill/>
              </a:ln>
              <a:solidFill>
                <a:schemeClr val="tx1"/>
              </a:solidFill>
              <a:effectLst/>
              <a:latin typeface="Arial" panose="020B0604020202020204" pitchFamily="34" charset="0"/>
            </a:endParaRPr>
          </a:p>
        </p:txBody>
      </p:sp>
      <p:sp>
        <p:nvSpPr>
          <p:cNvPr id="14" name="文本框 13">
            <a:extLst>
              <a:ext uri="{FF2B5EF4-FFF2-40B4-BE49-F238E27FC236}">
                <a16:creationId xmlns:a16="http://schemas.microsoft.com/office/drawing/2014/main" id="{92CB2961-92DF-2043-1794-3C86BFE7953D}"/>
              </a:ext>
            </a:extLst>
          </p:cNvPr>
          <p:cNvSpPr txBox="1"/>
          <p:nvPr/>
        </p:nvSpPr>
        <p:spPr>
          <a:xfrm>
            <a:off x="519830" y="1618710"/>
            <a:ext cx="3707704" cy="4278094"/>
          </a:xfrm>
          <a:prstGeom prst="rect">
            <a:avLst/>
          </a:prstGeom>
          <a:noFill/>
        </p:spPr>
        <p:txBody>
          <a:bodyPr wrap="square" rtlCol="0">
            <a:spAutoFit/>
          </a:bodyPr>
          <a:lstStyle/>
          <a:p>
            <a:pPr marL="0" marR="0" lvl="0" indent="0" algn="l" defTabSz="914400" rtl="0" eaLnBrk="0" fontAlgn="base" latinLnBrk="0" hangingPunct="0">
              <a:lnSpc>
                <a:spcPct val="100000"/>
              </a:lnSpc>
              <a:spcBef>
                <a:spcPct val="0"/>
              </a:spcBef>
              <a:spcAft>
                <a:spcPct val="0"/>
              </a:spcAft>
              <a:buClrTx/>
              <a:buSzTx/>
              <a:tabLst/>
            </a:pPr>
            <a:r>
              <a:rPr kumimoji="0" lang="en-US" altLang="zh-CN" sz="1600" b="1" i="0" u="none" strike="noStrike" cap="none" normalizeH="0" baseline="0" dirty="0">
                <a:ln>
                  <a:noFill/>
                </a:ln>
                <a:solidFill>
                  <a:schemeClr val="tx1">
                    <a:lumMod val="75000"/>
                    <a:lumOff val="25000"/>
                  </a:schemeClr>
                </a:solidFill>
                <a:effectLst/>
              </a:rPr>
              <a:t>Batch_size:</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chemeClr val="tx1">
                    <a:lumMod val="75000"/>
                    <a:lumOff val="25000"/>
                  </a:schemeClr>
                </a:solidFill>
                <a:effectLst/>
              </a:rPr>
              <a:t>硬件限制</a:t>
            </a:r>
            <a:r>
              <a:rPr kumimoji="0" lang="zh-CN" altLang="zh-CN" sz="1600" b="0" i="0" u="none" strike="noStrike" cap="none" normalizeH="0" baseline="0" dirty="0">
                <a:ln>
                  <a:noFill/>
                </a:ln>
                <a:solidFill>
                  <a:schemeClr val="tx1">
                    <a:lumMod val="75000"/>
                    <a:lumOff val="25000"/>
                  </a:schemeClr>
                </a:solidFill>
                <a:effectLst/>
              </a:rPr>
              <a:t>：根据可用的内存和计算资源来选择batch_size。太大的batch_size可能会导致内存溢出。</a:t>
            </a: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chemeClr val="tx1">
                    <a:lumMod val="75000"/>
                    <a:lumOff val="25000"/>
                  </a:schemeClr>
                </a:solidFill>
                <a:effectLst/>
              </a:rPr>
              <a:t>模型复杂度</a:t>
            </a:r>
            <a:r>
              <a:rPr kumimoji="0" lang="zh-CN" altLang="zh-CN" sz="1600" b="0" i="0" u="none" strike="noStrike" cap="none" normalizeH="0" baseline="0" dirty="0">
                <a:ln>
                  <a:noFill/>
                </a:ln>
                <a:solidFill>
                  <a:schemeClr val="tx1">
                    <a:lumMod val="75000"/>
                    <a:lumOff val="25000"/>
                  </a:schemeClr>
                </a:solidFill>
                <a:effectLst/>
              </a:rPr>
              <a:t>：对于更复杂的模型，可能需要更大的batch_size来稳定训练。</a:t>
            </a:r>
            <a:endParaRPr kumimoji="0" lang="en-US" altLang="zh-CN" sz="1600" b="0" i="0" u="none" strike="noStrike" cap="none" normalizeH="0" baseline="0" dirty="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sz="1600" b="1" i="0" u="none" strike="noStrike" cap="none" normalizeH="0" baseline="0" dirty="0">
                <a:ln>
                  <a:noFill/>
                </a:ln>
                <a:solidFill>
                  <a:schemeClr val="tx1">
                    <a:lumMod val="75000"/>
                    <a:lumOff val="25000"/>
                  </a:schemeClr>
                </a:solidFill>
                <a:effectLst/>
              </a:rPr>
              <a:t>实验</a:t>
            </a:r>
            <a:r>
              <a:rPr kumimoji="0" lang="zh-CN" altLang="zh-CN" sz="1600" b="0" i="0" u="none" strike="noStrike" cap="none" normalizeH="0" baseline="0" dirty="0">
                <a:ln>
                  <a:noFill/>
                </a:ln>
                <a:solidFill>
                  <a:schemeClr val="tx1">
                    <a:lumMod val="75000"/>
                    <a:lumOff val="25000"/>
                  </a:schemeClr>
                </a:solidFill>
                <a:effectLst/>
              </a:rPr>
              <a:t>：可以通过实验来确定最佳的batch_size</a:t>
            </a:r>
            <a:r>
              <a:rPr lang="zh-CN" altLang="en-US" sz="1600" dirty="0">
                <a:solidFill>
                  <a:schemeClr val="tx1">
                    <a:lumMod val="75000"/>
                    <a:lumOff val="25000"/>
                  </a:schemeClr>
                </a:solidFill>
              </a:rPr>
              <a:t>，</a:t>
            </a:r>
            <a:r>
              <a:rPr kumimoji="0" lang="zh-CN" altLang="zh-CN" sz="1600" b="0" i="0" u="none" strike="noStrike" cap="none" normalizeH="0" baseline="0" dirty="0">
                <a:ln>
                  <a:noFill/>
                </a:ln>
                <a:solidFill>
                  <a:schemeClr val="tx1">
                    <a:lumMod val="75000"/>
                    <a:lumOff val="25000"/>
                  </a:schemeClr>
                </a:solidFill>
                <a:effectLst/>
              </a:rPr>
              <a:t>通常从较小的值开始逐渐增加，观察训练过程中的损失和准确率变化。</a:t>
            </a:r>
            <a:endParaRPr kumimoji="0" lang="en-US" altLang="zh-CN" sz="1600" b="0" i="0" u="none" strike="noStrike" cap="none" normalizeH="0" baseline="0" dirty="0">
              <a:ln>
                <a:noFill/>
              </a:ln>
              <a:solidFill>
                <a:schemeClr val="tx1">
                  <a:lumMod val="75000"/>
                  <a:lumOff val="25000"/>
                </a:schemeClr>
              </a:solidFill>
              <a:effectLst/>
            </a:endParaRPr>
          </a:p>
          <a:p>
            <a:pPr marL="0" marR="0" lvl="0" indent="0" algn="l" defTabSz="914400" rtl="0" eaLnBrk="0" fontAlgn="base" latinLnBrk="0" hangingPunct="0">
              <a:lnSpc>
                <a:spcPct val="100000"/>
              </a:lnSpc>
              <a:spcBef>
                <a:spcPct val="0"/>
              </a:spcBef>
              <a:spcAft>
                <a:spcPct val="0"/>
              </a:spcAft>
              <a:buClrTx/>
              <a:buSzTx/>
              <a:tabLst/>
            </a:pPr>
            <a:r>
              <a:rPr lang="en-US" altLang="zh-CN" sz="1600" b="1" dirty="0">
                <a:solidFill>
                  <a:schemeClr val="tx1">
                    <a:lumMod val="75000"/>
                    <a:lumOff val="25000"/>
                  </a:schemeClr>
                </a:solidFill>
              </a:rPr>
              <a:t>Learning Rate:</a:t>
            </a:r>
          </a:p>
          <a:p>
            <a:pPr eaLnBrk="0" fontAlgn="base" hangingPunct="0">
              <a:spcBef>
                <a:spcPct val="0"/>
              </a:spcBef>
              <a:spcAft>
                <a:spcPct val="0"/>
              </a:spcAft>
            </a:pPr>
            <a:r>
              <a:rPr lang="zh-CN" altLang="en-US" sz="1600" b="1" i="0" dirty="0">
                <a:solidFill>
                  <a:schemeClr val="tx1">
                    <a:lumMod val="75000"/>
                    <a:lumOff val="25000"/>
                  </a:schemeClr>
                </a:solidFill>
                <a:effectLst/>
              </a:rPr>
              <a:t>初始值</a:t>
            </a:r>
            <a:r>
              <a:rPr lang="zh-CN" altLang="en-US" sz="1600" b="0" i="0" dirty="0">
                <a:solidFill>
                  <a:schemeClr val="tx1">
                    <a:lumMod val="75000"/>
                    <a:lumOff val="25000"/>
                  </a:schemeClr>
                </a:solidFill>
                <a:effectLst/>
              </a:rPr>
              <a:t>：通常从一个较小的学习率开始，如</a:t>
            </a:r>
            <a:r>
              <a:rPr lang="en-US" altLang="zh-CN" sz="1600" b="0" i="0" dirty="0">
                <a:solidFill>
                  <a:schemeClr val="tx1">
                    <a:lumMod val="75000"/>
                    <a:lumOff val="25000"/>
                  </a:schemeClr>
                </a:solidFill>
                <a:effectLst/>
              </a:rPr>
              <a:t>0.001</a:t>
            </a:r>
            <a:r>
              <a:rPr lang="zh-CN" altLang="en-US" sz="1600" b="0" i="0" dirty="0">
                <a:solidFill>
                  <a:schemeClr val="tx1">
                    <a:lumMod val="75000"/>
                    <a:lumOff val="25000"/>
                  </a:schemeClr>
                </a:solidFill>
                <a:effectLst/>
              </a:rPr>
              <a:t>或</a:t>
            </a:r>
            <a:r>
              <a:rPr lang="en-US" altLang="zh-CN" sz="1600" b="0" i="0" dirty="0">
                <a:solidFill>
                  <a:schemeClr val="tx1">
                    <a:lumMod val="75000"/>
                    <a:lumOff val="25000"/>
                  </a:schemeClr>
                </a:solidFill>
                <a:effectLst/>
              </a:rPr>
              <a:t>0.0001</a:t>
            </a:r>
            <a:r>
              <a:rPr lang="zh-CN" altLang="en-US" sz="1600" b="0" i="0" dirty="0">
                <a:solidFill>
                  <a:schemeClr val="tx1">
                    <a:lumMod val="75000"/>
                    <a:lumOff val="25000"/>
                  </a:schemeClr>
                </a:solidFill>
                <a:effectLst/>
              </a:rPr>
              <a:t>。</a:t>
            </a:r>
          </a:p>
          <a:p>
            <a:pPr eaLnBrk="0" fontAlgn="base" hangingPunct="0">
              <a:spcBef>
                <a:spcPct val="0"/>
              </a:spcBef>
              <a:spcAft>
                <a:spcPct val="0"/>
              </a:spcAft>
            </a:pPr>
            <a:r>
              <a:rPr lang="zh-CN" altLang="en-US" sz="1600" b="1" i="0" dirty="0">
                <a:solidFill>
                  <a:schemeClr val="tx1">
                    <a:lumMod val="75000"/>
                    <a:lumOff val="25000"/>
                  </a:schemeClr>
                </a:solidFill>
                <a:effectLst/>
              </a:rPr>
              <a:t>自适应学习率算法</a:t>
            </a:r>
            <a:r>
              <a:rPr lang="zh-CN" altLang="en-US" sz="1600" b="0" i="0" dirty="0">
                <a:solidFill>
                  <a:schemeClr val="tx1">
                    <a:lumMod val="75000"/>
                    <a:lumOff val="25000"/>
                  </a:schemeClr>
                </a:solidFill>
                <a:effectLst/>
              </a:rPr>
              <a:t>：如</a:t>
            </a:r>
            <a:r>
              <a:rPr lang="en-US" altLang="zh-CN" sz="1600" b="0" i="0" dirty="0">
                <a:solidFill>
                  <a:schemeClr val="tx1">
                    <a:lumMod val="75000"/>
                    <a:lumOff val="25000"/>
                  </a:schemeClr>
                </a:solidFill>
                <a:effectLst/>
              </a:rPr>
              <a:t>Adam</a:t>
            </a:r>
            <a:r>
              <a:rPr lang="zh-CN" altLang="en-US" sz="1600" b="0" i="0" dirty="0">
                <a:solidFill>
                  <a:schemeClr val="tx1">
                    <a:lumMod val="75000"/>
                    <a:lumOff val="25000"/>
                  </a:schemeClr>
                </a:solidFill>
                <a:effectLst/>
              </a:rPr>
              <a:t>、</a:t>
            </a:r>
            <a:r>
              <a:rPr lang="en-US" altLang="zh-CN" sz="1600" b="0" i="0" dirty="0" err="1">
                <a:solidFill>
                  <a:schemeClr val="tx1">
                    <a:lumMod val="75000"/>
                    <a:lumOff val="25000"/>
                  </a:schemeClr>
                </a:solidFill>
                <a:effectLst/>
              </a:rPr>
              <a:t>Adagrad</a:t>
            </a:r>
            <a:r>
              <a:rPr lang="zh-CN" altLang="en-US" sz="1600" b="0" i="0" dirty="0">
                <a:solidFill>
                  <a:schemeClr val="tx1">
                    <a:lumMod val="75000"/>
                    <a:lumOff val="25000"/>
                  </a:schemeClr>
                </a:solidFill>
                <a:effectLst/>
              </a:rPr>
              <a:t>等，这些算法可以自动调整学习率，减少手动调整的需要。</a:t>
            </a:r>
            <a:endParaRPr lang="en-US" altLang="zh-CN" sz="1600" b="1" dirty="0">
              <a:solidFill>
                <a:schemeClr val="tx1">
                  <a:lumMod val="75000"/>
                  <a:lumOff val="25000"/>
                </a:schemeClr>
              </a:solidFill>
            </a:endParaRPr>
          </a:p>
          <a:p>
            <a:pPr marL="0" marR="0" lvl="0" indent="0" algn="l" defTabSz="914400" rtl="0" eaLnBrk="0" fontAlgn="base" latinLnBrk="0" hangingPunct="0">
              <a:lnSpc>
                <a:spcPct val="100000"/>
              </a:lnSpc>
              <a:spcBef>
                <a:spcPct val="0"/>
              </a:spcBef>
              <a:spcAft>
                <a:spcPct val="0"/>
              </a:spcAft>
              <a:buClrTx/>
              <a:buSzTx/>
              <a:tabLst/>
            </a:pPr>
            <a:endParaRPr kumimoji="0" lang="zh-CN" altLang="zh-CN" sz="1600" b="0" i="0" u="none" strike="noStrike" cap="none" normalizeH="0" baseline="0" dirty="0">
              <a:ln>
                <a:noFill/>
              </a:ln>
              <a:solidFill>
                <a:schemeClr val="tx1">
                  <a:lumMod val="75000"/>
                  <a:lumOff val="25000"/>
                </a:schemeClr>
              </a:solidFill>
              <a:effectLst/>
            </a:endParaRPr>
          </a:p>
        </p:txBody>
      </p:sp>
    </p:spTree>
    <p:extLst>
      <p:ext uri="{BB962C8B-B14F-4D97-AF65-F5344CB8AC3E}">
        <p14:creationId xmlns:p14="http://schemas.microsoft.com/office/powerpoint/2010/main" val="425158618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004079" y="2754066"/>
            <a:ext cx="4116513" cy="615553"/>
          </a:xfrm>
          <a:prstGeom prst="rect">
            <a:avLst/>
          </a:prstGeom>
          <a:noFill/>
        </p:spPr>
        <p:txBody>
          <a:bodyPr wrap="none" lIns="0" tIns="0" rIns="0" bIns="0" rtlCol="0">
            <a:spAutoFit/>
          </a:bodyPr>
          <a:lstStyle/>
          <a:p>
            <a:pPr algn="ctr"/>
            <a:r>
              <a:rPr lang="zh-CN" altLang="en-US" sz="4000" dirty="0">
                <a:solidFill>
                  <a:schemeClr val="bg1"/>
                </a:solidFill>
              </a:rPr>
              <a:t>预期研究成果展示</a:t>
            </a:r>
          </a:p>
        </p:txBody>
      </p:sp>
      <p:sp>
        <p:nvSpPr>
          <p:cNvPr id="5" name="文本框 4">
            <a:extLst>
              <a:ext uri="{FF2B5EF4-FFF2-40B4-BE49-F238E27FC236}">
                <a16:creationId xmlns:a16="http://schemas.microsoft.com/office/drawing/2014/main" id="{4966A5EF-95F3-4869-8FBA-66AD616159F9}"/>
              </a:ext>
            </a:extLst>
          </p:cNvPr>
          <p:cNvSpPr txBox="1"/>
          <p:nvPr/>
        </p:nvSpPr>
        <p:spPr>
          <a:xfrm>
            <a:off x="4067785" y="3457789"/>
            <a:ext cx="4056431" cy="230832"/>
          </a:xfrm>
          <a:prstGeom prst="rect">
            <a:avLst/>
          </a:prstGeom>
          <a:noFill/>
        </p:spPr>
        <p:txBody>
          <a:bodyPr wrap="none" lIns="0" tIns="0" rIns="0" bIns="0" rtlCol="0">
            <a:spAutoFit/>
          </a:bodyPr>
          <a:lstStyle/>
          <a:p>
            <a:pPr algn="ctr"/>
            <a:r>
              <a:rPr lang="en-US" altLang="zh-CN" sz="1500" dirty="0">
                <a:solidFill>
                  <a:schemeClr val="bg1"/>
                </a:solidFill>
              </a:rPr>
              <a:t>Display and Application of Research Results</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bg1"/>
                </a:solidFill>
              </a:rPr>
              <a:t>#03</a:t>
            </a:r>
            <a:endParaRPr lang="zh-CN" altLang="en-US" sz="4000" dirty="0">
              <a:solidFill>
                <a:schemeClr val="bg1"/>
              </a:solidFill>
            </a:endParaRPr>
          </a:p>
        </p:txBody>
      </p:sp>
      <p:cxnSp>
        <p:nvCxnSpPr>
          <p:cNvPr id="3" name="直接连接符 2">
            <a:extLst>
              <a:ext uri="{FF2B5EF4-FFF2-40B4-BE49-F238E27FC236}">
                <a16:creationId xmlns:a16="http://schemas.microsoft.com/office/drawing/2014/main" id="{4E5E17F2-D0BE-47BD-B49A-2BC822EEE8CE}"/>
              </a:ext>
            </a:extLst>
          </p:cNvPr>
          <p:cNvCxnSpPr>
            <a:cxnSpLocks/>
          </p:cNvCxnSpPr>
          <p:nvPr/>
        </p:nvCxnSpPr>
        <p:spPr>
          <a:xfrm>
            <a:off x="731838" y="6162908"/>
            <a:ext cx="107283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A1E8EF3-C73A-46A0-9404-F6CB074E1348}"/>
              </a:ext>
            </a:extLst>
          </p:cNvPr>
          <p:cNvSpPr txBox="1"/>
          <p:nvPr/>
        </p:nvSpPr>
        <p:spPr>
          <a:xfrm>
            <a:off x="731838" y="6239103"/>
            <a:ext cx="471283" cy="230832"/>
          </a:xfrm>
          <a:prstGeom prst="rect">
            <a:avLst/>
          </a:prstGeom>
          <a:noFill/>
        </p:spPr>
        <p:txBody>
          <a:bodyPr wrap="square" lIns="0" tIns="0" rIns="0" bIns="0" rtlCol="0">
            <a:spAutoFit/>
          </a:bodyPr>
          <a:lstStyle/>
          <a:p>
            <a:r>
              <a:rPr lang="en-US" altLang="zh-CN" sz="1500" dirty="0">
                <a:solidFill>
                  <a:schemeClr val="bg1"/>
                </a:solidFill>
              </a:rPr>
              <a:t>2024</a:t>
            </a:r>
            <a:endParaRPr lang="zh-CN" altLang="en-US" sz="1500" dirty="0">
              <a:solidFill>
                <a:schemeClr val="bg1"/>
              </a:solidFill>
            </a:endParaRPr>
          </a:p>
        </p:txBody>
      </p:sp>
      <p:sp>
        <p:nvSpPr>
          <p:cNvPr id="26" name="文本框 25">
            <a:extLst>
              <a:ext uri="{FF2B5EF4-FFF2-40B4-BE49-F238E27FC236}">
                <a16:creationId xmlns:a16="http://schemas.microsoft.com/office/drawing/2014/main" id="{513A4D8F-F6EA-446D-BA36-AD98244A5C3B}"/>
              </a:ext>
            </a:extLst>
          </p:cNvPr>
          <p:cNvSpPr txBox="1"/>
          <p:nvPr/>
        </p:nvSpPr>
        <p:spPr>
          <a:xfrm>
            <a:off x="10735652" y="6239103"/>
            <a:ext cx="727763" cy="230832"/>
          </a:xfrm>
          <a:prstGeom prst="rect">
            <a:avLst/>
          </a:prstGeom>
          <a:noFill/>
        </p:spPr>
        <p:txBody>
          <a:bodyPr wrap="none" lIns="0" tIns="0" rIns="0" bIns="0" rtlCol="0">
            <a:spAutoFit/>
          </a:bodyPr>
          <a:lstStyle/>
          <a:p>
            <a:pPr algn="r"/>
            <a:r>
              <a:rPr lang="en-US" altLang="zh-CN" sz="1500" dirty="0">
                <a:solidFill>
                  <a:schemeClr val="bg1"/>
                </a:solidFill>
              </a:rPr>
              <a:t>Nov· 9th</a:t>
            </a:r>
            <a:endParaRPr lang="zh-CN" altLang="en-US" sz="1500" dirty="0">
              <a:solidFill>
                <a:schemeClr val="bg1"/>
              </a:solidFill>
            </a:endParaRPr>
          </a:p>
        </p:txBody>
      </p:sp>
      <p:sp>
        <p:nvSpPr>
          <p:cNvPr id="9" name="矩形 8">
            <a:extLst>
              <a:ext uri="{FF2B5EF4-FFF2-40B4-BE49-F238E27FC236}">
                <a16:creationId xmlns:a16="http://schemas.microsoft.com/office/drawing/2014/main" id="{3D9311F6-CD83-4A9D-9144-147CC0C8CE4C}"/>
              </a:ext>
            </a:extLst>
          </p:cNvPr>
          <p:cNvSpPr/>
          <p:nvPr/>
        </p:nvSpPr>
        <p:spPr>
          <a:xfrm>
            <a:off x="3396114" y="18119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7" name="矩形 26">
            <a:extLst>
              <a:ext uri="{FF2B5EF4-FFF2-40B4-BE49-F238E27FC236}">
                <a16:creationId xmlns:a16="http://schemas.microsoft.com/office/drawing/2014/main" id="{5FCD5601-101D-44ED-830E-74CD82E09B5D}"/>
              </a:ext>
            </a:extLst>
          </p:cNvPr>
          <p:cNvSpPr/>
          <p:nvPr/>
        </p:nvSpPr>
        <p:spPr>
          <a:xfrm>
            <a:off x="3478664" y="19135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3" name="文本框 22">
            <a:extLst>
              <a:ext uri="{FF2B5EF4-FFF2-40B4-BE49-F238E27FC236}">
                <a16:creationId xmlns:a16="http://schemas.microsoft.com/office/drawing/2014/main" id="{4F37C6EF-4A2E-4F85-9979-247F88354B0E}"/>
              </a:ext>
            </a:extLst>
          </p:cNvPr>
          <p:cNvSpPr txBox="1"/>
          <p:nvPr/>
        </p:nvSpPr>
        <p:spPr>
          <a:xfrm>
            <a:off x="3723367" y="6260069"/>
            <a:ext cx="769441" cy="184666"/>
          </a:xfrm>
          <a:prstGeom prst="rect">
            <a:avLst/>
          </a:prstGeom>
          <a:noFill/>
        </p:spPr>
        <p:txBody>
          <a:bodyPr wrap="none" lIns="0" tIns="0" rIns="0" bIns="0" rtlCol="0">
            <a:spAutoFit/>
          </a:bodyPr>
          <a:lstStyle>
            <a:defPPr>
              <a:defRPr lang="zh-CN"/>
            </a:defPPr>
            <a:lvl1pPr>
              <a:defRPr sz="1200">
                <a:solidFill>
                  <a:schemeClr val="bg1">
                    <a:alpha val="50000"/>
                  </a:schemeClr>
                </a:solidFill>
              </a:defRPr>
            </a:lvl1pPr>
          </a:lstStyle>
          <a:p>
            <a:r>
              <a:rPr lang="zh-CN" altLang="en-US" dirty="0"/>
              <a:t>背景与意义</a:t>
            </a:r>
          </a:p>
        </p:txBody>
      </p:sp>
      <p:sp>
        <p:nvSpPr>
          <p:cNvPr id="38" name="文本框 37">
            <a:extLst>
              <a:ext uri="{FF2B5EF4-FFF2-40B4-BE49-F238E27FC236}">
                <a16:creationId xmlns:a16="http://schemas.microsoft.com/office/drawing/2014/main" id="{481E5502-5997-4FCB-A95F-BFA2E769CF3F}"/>
              </a:ext>
            </a:extLst>
          </p:cNvPr>
          <p:cNvSpPr txBox="1"/>
          <p:nvPr/>
        </p:nvSpPr>
        <p:spPr>
          <a:xfrm>
            <a:off x="4907156" y="6260069"/>
            <a:ext cx="769441" cy="184666"/>
          </a:xfrm>
          <a:prstGeom prst="rect">
            <a:avLst/>
          </a:prstGeom>
          <a:noFill/>
        </p:spPr>
        <p:txBody>
          <a:bodyPr wrap="none" lIns="0" tIns="0" rIns="0" bIns="0" rtlCol="0">
            <a:spAutoFit/>
          </a:bodyPr>
          <a:lstStyle/>
          <a:p>
            <a:r>
              <a:rPr lang="zh-CN" altLang="en-US" sz="1200" dirty="0">
                <a:solidFill>
                  <a:schemeClr val="bg1">
                    <a:alpha val="50000"/>
                  </a:schemeClr>
                </a:solidFill>
              </a:rPr>
              <a:t>方法及过程</a:t>
            </a:r>
          </a:p>
        </p:txBody>
      </p:sp>
      <p:sp>
        <p:nvSpPr>
          <p:cNvPr id="39" name="文本框 38">
            <a:extLst>
              <a:ext uri="{FF2B5EF4-FFF2-40B4-BE49-F238E27FC236}">
                <a16:creationId xmlns:a16="http://schemas.microsoft.com/office/drawing/2014/main" id="{DB6C002B-C659-4CBA-B194-DA4FFAAF9B76}"/>
              </a:ext>
            </a:extLst>
          </p:cNvPr>
          <p:cNvSpPr txBox="1"/>
          <p:nvPr/>
        </p:nvSpPr>
        <p:spPr>
          <a:xfrm>
            <a:off x="6090945" y="6260069"/>
            <a:ext cx="1077218" cy="184666"/>
          </a:xfrm>
          <a:prstGeom prst="rect">
            <a:avLst/>
          </a:prstGeom>
          <a:noFill/>
        </p:spPr>
        <p:txBody>
          <a:bodyPr wrap="none" lIns="0" tIns="0" rIns="0" bIns="0" rtlCol="0">
            <a:spAutoFit/>
          </a:bodyPr>
          <a:lstStyle>
            <a:defPPr>
              <a:defRPr lang="zh-CN"/>
            </a:defPPr>
            <a:lvl1pPr>
              <a:defRPr sz="1200" b="1">
                <a:solidFill>
                  <a:schemeClr val="bg1"/>
                </a:solidFill>
              </a:defRPr>
            </a:lvl1pPr>
          </a:lstStyle>
          <a:p>
            <a:r>
              <a:rPr lang="zh-CN" altLang="en-US" dirty="0"/>
              <a:t>成果展示及应用</a:t>
            </a:r>
          </a:p>
        </p:txBody>
      </p:sp>
      <p:sp>
        <p:nvSpPr>
          <p:cNvPr id="40" name="文本框 39">
            <a:extLst>
              <a:ext uri="{FF2B5EF4-FFF2-40B4-BE49-F238E27FC236}">
                <a16:creationId xmlns:a16="http://schemas.microsoft.com/office/drawing/2014/main" id="{1976A76C-3E91-440D-B2C2-188548E898D6}"/>
              </a:ext>
            </a:extLst>
          </p:cNvPr>
          <p:cNvSpPr txBox="1"/>
          <p:nvPr/>
        </p:nvSpPr>
        <p:spPr>
          <a:xfrm>
            <a:off x="7582510" y="6260069"/>
            <a:ext cx="615553" cy="184666"/>
          </a:xfrm>
          <a:prstGeom prst="rect">
            <a:avLst/>
          </a:prstGeom>
          <a:noFill/>
        </p:spPr>
        <p:txBody>
          <a:bodyPr wrap="none" lIns="0" tIns="0" rIns="0" bIns="0" rtlCol="0">
            <a:spAutoFit/>
          </a:bodyPr>
          <a:lstStyle/>
          <a:p>
            <a:r>
              <a:rPr lang="zh-CN" altLang="en-US" sz="1200" dirty="0">
                <a:solidFill>
                  <a:schemeClr val="bg1">
                    <a:alpha val="50000"/>
                  </a:schemeClr>
                </a:solidFill>
              </a:rPr>
              <a:t>总结致谢</a:t>
            </a:r>
          </a:p>
        </p:txBody>
      </p:sp>
      <p:sp>
        <p:nvSpPr>
          <p:cNvPr id="41" name="椭圆 40">
            <a:extLst>
              <a:ext uri="{FF2B5EF4-FFF2-40B4-BE49-F238E27FC236}">
                <a16:creationId xmlns:a16="http://schemas.microsoft.com/office/drawing/2014/main" id="{2CC70022-CC6B-4EC4-A679-3E46E1280FD7}"/>
              </a:ext>
            </a:extLst>
          </p:cNvPr>
          <p:cNvSpPr/>
          <p:nvPr/>
        </p:nvSpPr>
        <p:spPr>
          <a:xfrm>
            <a:off x="4778722"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2" name="椭圆 41">
            <a:extLst>
              <a:ext uri="{FF2B5EF4-FFF2-40B4-BE49-F238E27FC236}">
                <a16:creationId xmlns:a16="http://schemas.microsoft.com/office/drawing/2014/main" id="{79D6758A-CE0D-44E7-955B-3E8B9A735DB3}"/>
              </a:ext>
            </a:extLst>
          </p:cNvPr>
          <p:cNvSpPr/>
          <p:nvPr/>
        </p:nvSpPr>
        <p:spPr>
          <a:xfrm>
            <a:off x="5962511"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3" name="椭圆 42">
            <a:extLst>
              <a:ext uri="{FF2B5EF4-FFF2-40B4-BE49-F238E27FC236}">
                <a16:creationId xmlns:a16="http://schemas.microsoft.com/office/drawing/2014/main" id="{83C7CAFB-52EA-4E51-BE1D-4A2E0F417814}"/>
              </a:ext>
            </a:extLst>
          </p:cNvPr>
          <p:cNvSpPr/>
          <p:nvPr/>
        </p:nvSpPr>
        <p:spPr>
          <a:xfrm>
            <a:off x="7454077"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4" name="椭圆 43">
            <a:extLst>
              <a:ext uri="{FF2B5EF4-FFF2-40B4-BE49-F238E27FC236}">
                <a16:creationId xmlns:a16="http://schemas.microsoft.com/office/drawing/2014/main" id="{106CAE37-56F8-4056-A813-5ADBB7DBCCEE}"/>
              </a:ext>
            </a:extLst>
          </p:cNvPr>
          <p:cNvSpPr/>
          <p:nvPr/>
        </p:nvSpPr>
        <p:spPr>
          <a:xfrm>
            <a:off x="3594933"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5" name="椭圆 44">
            <a:extLst>
              <a:ext uri="{FF2B5EF4-FFF2-40B4-BE49-F238E27FC236}">
                <a16:creationId xmlns:a16="http://schemas.microsoft.com/office/drawing/2014/main" id="{5F4FA58C-D675-4CE5-A825-CD457224E568}"/>
              </a:ext>
            </a:extLst>
          </p:cNvPr>
          <p:cNvSpPr/>
          <p:nvPr/>
        </p:nvSpPr>
        <p:spPr>
          <a:xfrm>
            <a:off x="5925046" y="6301988"/>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202792760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72EC7D38-5259-2571-E12E-4E14D7B8F698}"/>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5975FBA1-DAB1-C110-164B-0D0C9E1E2E27}"/>
              </a:ext>
            </a:extLst>
          </p:cNvPr>
          <p:cNvSpPr>
            <a:spLocks noGrp="1"/>
          </p:cNvSpPr>
          <p:nvPr>
            <p:ph type="body" sz="quarter" idx="11"/>
          </p:nvPr>
        </p:nvSpPr>
        <p:spPr/>
        <p:txBody>
          <a:bodyPr/>
          <a:lstStyle/>
          <a:p>
            <a:endParaRPr lang="zh-CN" altLang="en-US" dirty="0"/>
          </a:p>
        </p:txBody>
      </p:sp>
      <p:sp>
        <p:nvSpPr>
          <p:cNvPr id="4" name="文本框 3">
            <a:extLst>
              <a:ext uri="{FF2B5EF4-FFF2-40B4-BE49-F238E27FC236}">
                <a16:creationId xmlns:a16="http://schemas.microsoft.com/office/drawing/2014/main" id="{2FD35C20-6CC6-F4D2-E3D7-7FAA0148887A}"/>
              </a:ext>
            </a:extLst>
          </p:cNvPr>
          <p:cNvSpPr txBox="1"/>
          <p:nvPr/>
        </p:nvSpPr>
        <p:spPr>
          <a:xfrm>
            <a:off x="736600" y="874904"/>
            <a:ext cx="1545295" cy="461665"/>
          </a:xfrm>
          <a:prstGeom prst="rect">
            <a:avLst/>
          </a:prstGeom>
          <a:noFill/>
        </p:spPr>
        <p:txBody>
          <a:bodyPr wrap="none" lIns="0" tIns="0" rIns="0" bIns="0" rtlCol="0">
            <a:spAutoFit/>
          </a:bodyPr>
          <a:lstStyle/>
          <a:p>
            <a:r>
              <a:rPr lang="zh-CN" altLang="en-US" sz="3000" b="1" dirty="0">
                <a:solidFill>
                  <a:schemeClr val="bg1"/>
                </a:solidFill>
                <a:latin typeface="+mj-ea"/>
                <a:ea typeface="+mj-ea"/>
              </a:rPr>
              <a:t>数据呈现</a:t>
            </a:r>
          </a:p>
        </p:txBody>
      </p:sp>
      <p:pic>
        <p:nvPicPr>
          <p:cNvPr id="6" name="图片 5">
            <a:extLst>
              <a:ext uri="{FF2B5EF4-FFF2-40B4-BE49-F238E27FC236}">
                <a16:creationId xmlns:a16="http://schemas.microsoft.com/office/drawing/2014/main" id="{38EFF97A-96D9-708B-95D3-054744C30C2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556" y="3429000"/>
            <a:ext cx="5785350" cy="2585328"/>
          </a:xfrm>
          <a:prstGeom prst="rect">
            <a:avLst/>
          </a:prstGeom>
        </p:spPr>
      </p:pic>
      <p:sp>
        <p:nvSpPr>
          <p:cNvPr id="7" name="文本框 6">
            <a:extLst>
              <a:ext uri="{FF2B5EF4-FFF2-40B4-BE49-F238E27FC236}">
                <a16:creationId xmlns:a16="http://schemas.microsoft.com/office/drawing/2014/main" id="{D86DAD97-FBA1-E589-F401-A3E9E0E28915}"/>
              </a:ext>
            </a:extLst>
          </p:cNvPr>
          <p:cNvSpPr txBox="1"/>
          <p:nvPr/>
        </p:nvSpPr>
        <p:spPr>
          <a:xfrm>
            <a:off x="736600" y="1503123"/>
            <a:ext cx="6609915" cy="789140"/>
          </a:xfrm>
          <a:prstGeom prst="rect">
            <a:avLst/>
          </a:prstGeom>
          <a:noFill/>
        </p:spPr>
        <p:txBody>
          <a:bodyPr wrap="square" rtlCol="0">
            <a:spAutoFit/>
          </a:bodyPr>
          <a:lstStyle/>
          <a:p>
            <a:endParaRPr lang="zh-CN" altLang="en-US" dirty="0"/>
          </a:p>
        </p:txBody>
      </p:sp>
      <p:sp>
        <p:nvSpPr>
          <p:cNvPr id="10" name="文本框 9">
            <a:extLst>
              <a:ext uri="{FF2B5EF4-FFF2-40B4-BE49-F238E27FC236}">
                <a16:creationId xmlns:a16="http://schemas.microsoft.com/office/drawing/2014/main" id="{D70CDAF4-FDBA-25AF-EC00-DB9FC8C0DF4E}"/>
              </a:ext>
            </a:extLst>
          </p:cNvPr>
          <p:cNvSpPr txBox="1"/>
          <p:nvPr/>
        </p:nvSpPr>
        <p:spPr>
          <a:xfrm>
            <a:off x="630128" y="1830598"/>
            <a:ext cx="11169389" cy="923330"/>
          </a:xfrm>
          <a:prstGeom prst="rect">
            <a:avLst/>
          </a:prstGeom>
          <a:noFill/>
        </p:spPr>
        <p:txBody>
          <a:bodyPr wrap="square" rtlCol="0">
            <a:spAutoFit/>
          </a:bodyPr>
          <a:lstStyle/>
          <a:p>
            <a:r>
              <a:rPr lang="zh-CN" altLang="en-US" dirty="0">
                <a:solidFill>
                  <a:schemeClr val="bg1"/>
                </a:solidFill>
                <a:latin typeface="Arial" panose="020B0604020202020204" pitchFamily="34" charset="0"/>
                <a:ea typeface="-apple-system"/>
              </a:rPr>
              <a:t>预测</a:t>
            </a:r>
            <a:r>
              <a:rPr kumimoji="0" lang="zh-CN" altLang="zh-CN" sz="1800" b="0" i="0" u="none" strike="noStrike" cap="none" normalizeH="0" baseline="0" dirty="0">
                <a:ln>
                  <a:noFill/>
                </a:ln>
                <a:solidFill>
                  <a:schemeClr val="bg1"/>
                </a:solidFill>
                <a:effectLst/>
                <a:latin typeface="Arial" panose="020B0604020202020204" pitchFamily="34" charset="0"/>
                <a:ea typeface="-apple-system"/>
              </a:rPr>
              <a:t>在Criteo Ad Kaggle 数据集上和</a:t>
            </a:r>
            <a:r>
              <a:rPr kumimoji="0" lang="zh-CN" altLang="zh-CN" sz="1800" b="0" i="0" u="none" strike="noStrike" cap="none" normalizeH="0" baseline="0" dirty="0">
                <a:ln>
                  <a:noFill/>
                </a:ln>
                <a:solidFill>
                  <a:schemeClr val="bg1"/>
                </a:solidFill>
                <a:effectLst/>
                <a:latin typeface="Arial Unicode MS"/>
                <a:ea typeface="Menlo"/>
              </a:rPr>
              <a:t>Deep and Cross(DCN)</a:t>
            </a:r>
            <a:r>
              <a:rPr kumimoji="0" lang="zh-CN" altLang="zh-CN" sz="1800" b="0" i="0" u="none" strike="noStrike" cap="none" normalizeH="0" baseline="0" dirty="0">
                <a:ln>
                  <a:noFill/>
                </a:ln>
                <a:solidFill>
                  <a:schemeClr val="bg1"/>
                </a:solidFill>
                <a:effectLst/>
                <a:ea typeface="-apple-system"/>
              </a:rPr>
              <a:t>比较模型的准确率和性能,因为这个模型在同样数据集上有比较综合的结果。模型的大小可以根据数据集中的特征数去调整。</a:t>
            </a:r>
            <a:r>
              <a:rPr kumimoji="0" lang="zh-CN" altLang="zh-CN" sz="1800" b="0" i="0" u="none" strike="noStrike" cap="none" normalizeH="0" baseline="0" dirty="0">
                <a:ln>
                  <a:noFill/>
                </a:ln>
                <a:solidFill>
                  <a:schemeClr val="bg1"/>
                </a:solidFill>
                <a:effectLst/>
                <a:latin typeface="Arial" panose="020B0604020202020204" pitchFamily="34" charset="0"/>
                <a:ea typeface="-apple-system"/>
              </a:rPr>
              <a:t> </a:t>
            </a:r>
            <a:r>
              <a:rPr kumimoji="0" lang="zh-CN" altLang="zh-CN" sz="1800" b="0" i="0" u="none" strike="noStrike" cap="none" normalizeH="0" baseline="0" dirty="0">
                <a:ln>
                  <a:noFill/>
                </a:ln>
                <a:solidFill>
                  <a:schemeClr val="bg1"/>
                </a:solidFill>
                <a:effectLst/>
                <a:latin typeface="Arial" panose="020B0604020202020204" pitchFamily="34" charset="0"/>
              </a:rPr>
              <a:t> </a:t>
            </a:r>
          </a:p>
          <a:p>
            <a:endParaRPr lang="zh-CN" altLang="en-US" dirty="0">
              <a:solidFill>
                <a:schemeClr val="bg1"/>
              </a:solidFill>
            </a:endParaRPr>
          </a:p>
        </p:txBody>
      </p:sp>
    </p:spTree>
    <p:extLst>
      <p:ext uri="{BB962C8B-B14F-4D97-AF65-F5344CB8AC3E}">
        <p14:creationId xmlns:p14="http://schemas.microsoft.com/office/powerpoint/2010/main" val="37520336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010489" y="2754066"/>
            <a:ext cx="4103689" cy="615553"/>
          </a:xfrm>
          <a:prstGeom prst="rect">
            <a:avLst/>
          </a:prstGeom>
          <a:noFill/>
        </p:spPr>
        <p:txBody>
          <a:bodyPr wrap="none" lIns="0" tIns="0" rIns="0" bIns="0" rtlCol="0">
            <a:spAutoFit/>
          </a:bodyPr>
          <a:lstStyle/>
          <a:p>
            <a:pPr algn="ctr"/>
            <a:r>
              <a:rPr lang="zh-CN" altLang="en-US" sz="4000" dirty="0">
                <a:solidFill>
                  <a:schemeClr val="bg1"/>
                </a:solidFill>
              </a:rPr>
              <a:t>论文总结与致谢</a:t>
            </a:r>
          </a:p>
        </p:txBody>
      </p:sp>
      <p:sp>
        <p:nvSpPr>
          <p:cNvPr id="5" name="文本框 4">
            <a:extLst>
              <a:ext uri="{FF2B5EF4-FFF2-40B4-BE49-F238E27FC236}">
                <a16:creationId xmlns:a16="http://schemas.microsoft.com/office/drawing/2014/main" id="{4966A5EF-95F3-4869-8FBA-66AD616159F9}"/>
              </a:ext>
            </a:extLst>
          </p:cNvPr>
          <p:cNvSpPr txBox="1"/>
          <p:nvPr/>
        </p:nvSpPr>
        <p:spPr>
          <a:xfrm>
            <a:off x="4067785" y="3457789"/>
            <a:ext cx="4056431" cy="230832"/>
          </a:xfrm>
          <a:prstGeom prst="rect">
            <a:avLst/>
          </a:prstGeom>
          <a:noFill/>
        </p:spPr>
        <p:txBody>
          <a:bodyPr wrap="none" lIns="0" tIns="0" rIns="0" bIns="0" rtlCol="0">
            <a:spAutoFit/>
          </a:bodyPr>
          <a:lstStyle/>
          <a:p>
            <a:pPr algn="ctr"/>
            <a:r>
              <a:rPr lang="en-US" altLang="zh-CN" sz="1500" dirty="0">
                <a:solidFill>
                  <a:schemeClr val="bg1"/>
                </a:solidFill>
              </a:rPr>
              <a:t>Paper Summary and Thanks</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bg1"/>
                </a:solidFill>
              </a:rPr>
              <a:t>#04</a:t>
            </a:r>
            <a:endParaRPr lang="zh-CN" altLang="en-US" sz="4000" dirty="0">
              <a:solidFill>
                <a:schemeClr val="bg1"/>
              </a:solidFill>
            </a:endParaRPr>
          </a:p>
        </p:txBody>
      </p:sp>
      <p:cxnSp>
        <p:nvCxnSpPr>
          <p:cNvPr id="3" name="直接连接符 2">
            <a:extLst>
              <a:ext uri="{FF2B5EF4-FFF2-40B4-BE49-F238E27FC236}">
                <a16:creationId xmlns:a16="http://schemas.microsoft.com/office/drawing/2014/main" id="{4E5E17F2-D0BE-47BD-B49A-2BC822EEE8CE}"/>
              </a:ext>
            </a:extLst>
          </p:cNvPr>
          <p:cNvCxnSpPr>
            <a:cxnSpLocks/>
          </p:cNvCxnSpPr>
          <p:nvPr/>
        </p:nvCxnSpPr>
        <p:spPr>
          <a:xfrm>
            <a:off x="731838" y="6162908"/>
            <a:ext cx="107283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A1E8EF3-C73A-46A0-9404-F6CB074E1348}"/>
              </a:ext>
            </a:extLst>
          </p:cNvPr>
          <p:cNvSpPr txBox="1"/>
          <p:nvPr/>
        </p:nvSpPr>
        <p:spPr>
          <a:xfrm>
            <a:off x="731838" y="6239103"/>
            <a:ext cx="471283" cy="230832"/>
          </a:xfrm>
          <a:prstGeom prst="rect">
            <a:avLst/>
          </a:prstGeom>
          <a:noFill/>
        </p:spPr>
        <p:txBody>
          <a:bodyPr wrap="square" lIns="0" tIns="0" rIns="0" bIns="0" rtlCol="0">
            <a:spAutoFit/>
          </a:bodyPr>
          <a:lstStyle/>
          <a:p>
            <a:r>
              <a:rPr lang="en-US" altLang="zh-CN" sz="1500" dirty="0">
                <a:solidFill>
                  <a:schemeClr val="bg1"/>
                </a:solidFill>
              </a:rPr>
              <a:t>2024</a:t>
            </a:r>
            <a:endParaRPr lang="zh-CN" altLang="en-US" sz="1500" dirty="0">
              <a:solidFill>
                <a:schemeClr val="bg1"/>
              </a:solidFill>
            </a:endParaRPr>
          </a:p>
        </p:txBody>
      </p:sp>
      <p:sp>
        <p:nvSpPr>
          <p:cNvPr id="26" name="文本框 25">
            <a:extLst>
              <a:ext uri="{FF2B5EF4-FFF2-40B4-BE49-F238E27FC236}">
                <a16:creationId xmlns:a16="http://schemas.microsoft.com/office/drawing/2014/main" id="{513A4D8F-F6EA-446D-BA36-AD98244A5C3B}"/>
              </a:ext>
            </a:extLst>
          </p:cNvPr>
          <p:cNvSpPr txBox="1"/>
          <p:nvPr/>
        </p:nvSpPr>
        <p:spPr>
          <a:xfrm>
            <a:off x="10780535" y="6239103"/>
            <a:ext cx="674865" cy="230832"/>
          </a:xfrm>
          <a:prstGeom prst="rect">
            <a:avLst/>
          </a:prstGeom>
          <a:noFill/>
        </p:spPr>
        <p:txBody>
          <a:bodyPr wrap="none" lIns="0" tIns="0" rIns="0" bIns="0" rtlCol="0">
            <a:spAutoFit/>
          </a:bodyPr>
          <a:lstStyle/>
          <a:p>
            <a:pPr algn="r"/>
            <a:r>
              <a:rPr lang="en-US" altLang="zh-CN" sz="1500" dirty="0">
                <a:solidFill>
                  <a:schemeClr val="bg1"/>
                </a:solidFill>
              </a:rPr>
              <a:t>Nov·9th</a:t>
            </a:r>
            <a:endParaRPr lang="zh-CN" altLang="en-US" sz="1500" dirty="0">
              <a:solidFill>
                <a:schemeClr val="bg1"/>
              </a:solidFill>
            </a:endParaRPr>
          </a:p>
        </p:txBody>
      </p:sp>
      <p:sp>
        <p:nvSpPr>
          <p:cNvPr id="9" name="矩形 8">
            <a:extLst>
              <a:ext uri="{FF2B5EF4-FFF2-40B4-BE49-F238E27FC236}">
                <a16:creationId xmlns:a16="http://schemas.microsoft.com/office/drawing/2014/main" id="{3D9311F6-CD83-4A9D-9144-147CC0C8CE4C}"/>
              </a:ext>
            </a:extLst>
          </p:cNvPr>
          <p:cNvSpPr/>
          <p:nvPr/>
        </p:nvSpPr>
        <p:spPr>
          <a:xfrm>
            <a:off x="3396114" y="18119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7" name="矩形 26">
            <a:extLst>
              <a:ext uri="{FF2B5EF4-FFF2-40B4-BE49-F238E27FC236}">
                <a16:creationId xmlns:a16="http://schemas.microsoft.com/office/drawing/2014/main" id="{5FCD5601-101D-44ED-830E-74CD82E09B5D}"/>
              </a:ext>
            </a:extLst>
          </p:cNvPr>
          <p:cNvSpPr/>
          <p:nvPr/>
        </p:nvSpPr>
        <p:spPr>
          <a:xfrm>
            <a:off x="3478664" y="19135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文本框 28">
            <a:extLst>
              <a:ext uri="{FF2B5EF4-FFF2-40B4-BE49-F238E27FC236}">
                <a16:creationId xmlns:a16="http://schemas.microsoft.com/office/drawing/2014/main" id="{4F1BC8B9-96CF-426A-A880-656B7D1011A4}"/>
              </a:ext>
            </a:extLst>
          </p:cNvPr>
          <p:cNvSpPr txBox="1"/>
          <p:nvPr/>
        </p:nvSpPr>
        <p:spPr>
          <a:xfrm>
            <a:off x="3858652" y="6260069"/>
            <a:ext cx="769441" cy="184666"/>
          </a:xfrm>
          <a:prstGeom prst="rect">
            <a:avLst/>
          </a:prstGeom>
          <a:noFill/>
        </p:spPr>
        <p:txBody>
          <a:bodyPr wrap="none" lIns="0" tIns="0" rIns="0" bIns="0" rtlCol="0">
            <a:spAutoFit/>
          </a:bodyPr>
          <a:lstStyle>
            <a:defPPr>
              <a:defRPr lang="zh-CN"/>
            </a:defPPr>
            <a:lvl1pPr>
              <a:defRPr sz="1200">
                <a:solidFill>
                  <a:schemeClr val="bg1">
                    <a:alpha val="50000"/>
                  </a:schemeClr>
                </a:solidFill>
              </a:defRPr>
            </a:lvl1pPr>
          </a:lstStyle>
          <a:p>
            <a:r>
              <a:rPr lang="zh-CN" altLang="en-US" dirty="0"/>
              <a:t>背景与意义</a:t>
            </a:r>
          </a:p>
        </p:txBody>
      </p:sp>
      <p:sp>
        <p:nvSpPr>
          <p:cNvPr id="30" name="文本框 29">
            <a:extLst>
              <a:ext uri="{FF2B5EF4-FFF2-40B4-BE49-F238E27FC236}">
                <a16:creationId xmlns:a16="http://schemas.microsoft.com/office/drawing/2014/main" id="{316E487B-711F-45B0-8E42-785B8E847B3C}"/>
              </a:ext>
            </a:extLst>
          </p:cNvPr>
          <p:cNvSpPr txBox="1"/>
          <p:nvPr/>
        </p:nvSpPr>
        <p:spPr>
          <a:xfrm>
            <a:off x="5042441" y="6260069"/>
            <a:ext cx="769441" cy="184666"/>
          </a:xfrm>
          <a:prstGeom prst="rect">
            <a:avLst/>
          </a:prstGeom>
          <a:noFill/>
        </p:spPr>
        <p:txBody>
          <a:bodyPr wrap="none" lIns="0" tIns="0" rIns="0" bIns="0" rtlCol="0">
            <a:spAutoFit/>
          </a:bodyPr>
          <a:lstStyle/>
          <a:p>
            <a:r>
              <a:rPr lang="zh-CN" altLang="en-US" sz="1200" dirty="0">
                <a:solidFill>
                  <a:schemeClr val="bg1">
                    <a:alpha val="50000"/>
                  </a:schemeClr>
                </a:solidFill>
              </a:rPr>
              <a:t>方法及过程</a:t>
            </a:r>
          </a:p>
        </p:txBody>
      </p:sp>
      <p:sp>
        <p:nvSpPr>
          <p:cNvPr id="31" name="文本框 30">
            <a:extLst>
              <a:ext uri="{FF2B5EF4-FFF2-40B4-BE49-F238E27FC236}">
                <a16:creationId xmlns:a16="http://schemas.microsoft.com/office/drawing/2014/main" id="{C1DD1945-E5C6-4251-AA2C-3D9925060D7D}"/>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alpha val="50000"/>
                  </a:schemeClr>
                </a:solidFill>
              </a:rPr>
              <a:t>成果展示及应用</a:t>
            </a:r>
          </a:p>
        </p:txBody>
      </p:sp>
      <p:sp>
        <p:nvSpPr>
          <p:cNvPr id="32" name="文本框 31">
            <a:extLst>
              <a:ext uri="{FF2B5EF4-FFF2-40B4-BE49-F238E27FC236}">
                <a16:creationId xmlns:a16="http://schemas.microsoft.com/office/drawing/2014/main" id="{7D08CF11-53E5-4350-9C9F-32FF333E094C}"/>
              </a:ext>
            </a:extLst>
          </p:cNvPr>
          <p:cNvSpPr txBox="1"/>
          <p:nvPr/>
        </p:nvSpPr>
        <p:spPr>
          <a:xfrm>
            <a:off x="7717795" y="6260069"/>
            <a:ext cx="615553" cy="184666"/>
          </a:xfrm>
          <a:prstGeom prst="rect">
            <a:avLst/>
          </a:prstGeom>
          <a:noFill/>
        </p:spPr>
        <p:txBody>
          <a:bodyPr wrap="none" lIns="0" tIns="0" rIns="0" bIns="0" rtlCol="0">
            <a:spAutoFit/>
          </a:bodyPr>
          <a:lstStyle>
            <a:defPPr>
              <a:defRPr lang="zh-CN"/>
            </a:defPPr>
            <a:lvl1pPr>
              <a:defRPr sz="1200" b="1">
                <a:solidFill>
                  <a:schemeClr val="bg1"/>
                </a:solidFill>
              </a:defRPr>
            </a:lvl1pPr>
          </a:lstStyle>
          <a:p>
            <a:r>
              <a:rPr lang="zh-CN" altLang="en-US" dirty="0"/>
              <a:t>总结致谢</a:t>
            </a:r>
          </a:p>
        </p:txBody>
      </p:sp>
      <p:sp>
        <p:nvSpPr>
          <p:cNvPr id="33" name="椭圆 32">
            <a:extLst>
              <a:ext uri="{FF2B5EF4-FFF2-40B4-BE49-F238E27FC236}">
                <a16:creationId xmlns:a16="http://schemas.microsoft.com/office/drawing/2014/main" id="{045BAB3E-D307-43EB-B6B9-856CFCF6821B}"/>
              </a:ext>
            </a:extLst>
          </p:cNvPr>
          <p:cNvSpPr/>
          <p:nvPr/>
        </p:nvSpPr>
        <p:spPr>
          <a:xfrm>
            <a:off x="4914007"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4" name="椭圆 33">
            <a:extLst>
              <a:ext uri="{FF2B5EF4-FFF2-40B4-BE49-F238E27FC236}">
                <a16:creationId xmlns:a16="http://schemas.microsoft.com/office/drawing/2014/main" id="{8EF1221F-F6AC-488C-BC42-E82CD55F0EF4}"/>
              </a:ext>
            </a:extLst>
          </p:cNvPr>
          <p:cNvSpPr/>
          <p:nvPr/>
        </p:nvSpPr>
        <p:spPr>
          <a:xfrm>
            <a:off x="6097796"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5" name="椭圆 34">
            <a:extLst>
              <a:ext uri="{FF2B5EF4-FFF2-40B4-BE49-F238E27FC236}">
                <a16:creationId xmlns:a16="http://schemas.microsoft.com/office/drawing/2014/main" id="{D0F03A9C-1947-4C0C-9588-D82AC1DD6E59}"/>
              </a:ext>
            </a:extLst>
          </p:cNvPr>
          <p:cNvSpPr/>
          <p:nvPr/>
        </p:nvSpPr>
        <p:spPr>
          <a:xfrm>
            <a:off x="7589362"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6" name="椭圆 35">
            <a:extLst>
              <a:ext uri="{FF2B5EF4-FFF2-40B4-BE49-F238E27FC236}">
                <a16:creationId xmlns:a16="http://schemas.microsoft.com/office/drawing/2014/main" id="{14CA764D-48D7-4114-B68C-CF3A91816A99}"/>
              </a:ext>
            </a:extLst>
          </p:cNvPr>
          <p:cNvSpPr/>
          <p:nvPr/>
        </p:nvSpPr>
        <p:spPr>
          <a:xfrm>
            <a:off x="3730218"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7" name="椭圆 36">
            <a:extLst>
              <a:ext uri="{FF2B5EF4-FFF2-40B4-BE49-F238E27FC236}">
                <a16:creationId xmlns:a16="http://schemas.microsoft.com/office/drawing/2014/main" id="{C54D8EFB-3E90-4ABC-A795-C27FA72CA125}"/>
              </a:ext>
            </a:extLst>
          </p:cNvPr>
          <p:cNvSpPr/>
          <p:nvPr/>
        </p:nvSpPr>
        <p:spPr>
          <a:xfrm>
            <a:off x="7551897" y="6301988"/>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15428073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1" name="矩形 20">
            <a:extLst>
              <a:ext uri="{FF2B5EF4-FFF2-40B4-BE49-F238E27FC236}">
                <a16:creationId xmlns:a16="http://schemas.microsoft.com/office/drawing/2014/main" id="{93856B42-CCD2-4B85-940B-41C7831108C7}"/>
              </a:ext>
            </a:extLst>
          </p:cNvPr>
          <p:cNvSpPr>
            <a:spLocks/>
          </p:cNvSpPr>
          <p:nvPr/>
        </p:nvSpPr>
        <p:spPr>
          <a:xfrm>
            <a:off x="2813731" y="914401"/>
            <a:ext cx="8646432" cy="5029200"/>
          </a:xfrm>
          <a:prstGeom prst="rect">
            <a:avLst/>
          </a:prstGeom>
          <a:solidFill>
            <a:schemeClr val="bg1"/>
          </a:solidFill>
          <a:ln>
            <a:solidFill>
              <a:schemeClr val="accent1"/>
            </a:solidFill>
          </a:ln>
          <a:effectLst>
            <a:outerShdw blurRad="3429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4" name="矩形 23">
            <a:extLst>
              <a:ext uri="{FF2B5EF4-FFF2-40B4-BE49-F238E27FC236}">
                <a16:creationId xmlns:a16="http://schemas.microsoft.com/office/drawing/2014/main" id="{C3A3F6F1-A731-41E7-8F6C-D1A790D37131}"/>
              </a:ext>
            </a:extLst>
          </p:cNvPr>
          <p:cNvSpPr>
            <a:spLocks/>
          </p:cNvSpPr>
          <p:nvPr/>
        </p:nvSpPr>
        <p:spPr>
          <a:xfrm>
            <a:off x="2940112" y="1025913"/>
            <a:ext cx="8646432" cy="5029200"/>
          </a:xfrm>
          <a:prstGeom prst="rect">
            <a:avLst/>
          </a:prstGeom>
          <a:noFill/>
          <a:ln>
            <a:solidFill>
              <a:schemeClr val="bg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3" name="矩形 22">
            <a:extLst>
              <a:ext uri="{FF2B5EF4-FFF2-40B4-BE49-F238E27FC236}">
                <a16:creationId xmlns:a16="http://schemas.microsoft.com/office/drawing/2014/main" id="{9C508EC8-EBCA-44F6-8105-02E74E1E2967}"/>
              </a:ext>
            </a:extLst>
          </p:cNvPr>
          <p:cNvSpPr>
            <a:spLocks/>
          </p:cNvSpPr>
          <p:nvPr/>
        </p:nvSpPr>
        <p:spPr>
          <a:xfrm>
            <a:off x="2940112" y="1025914"/>
            <a:ext cx="8520051" cy="4917686"/>
          </a:xfrm>
          <a:prstGeom prst="rect">
            <a:avLst/>
          </a:prstGeom>
          <a:noFill/>
          <a:ln>
            <a:solidFill>
              <a:schemeClr val="accent1"/>
            </a:solid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 name="文本框 16">
            <a:extLst>
              <a:ext uri="{FF2B5EF4-FFF2-40B4-BE49-F238E27FC236}">
                <a16:creationId xmlns:a16="http://schemas.microsoft.com/office/drawing/2014/main" id="{9DFB6750-B4E8-42BD-93E8-AF90F8BF68F5}"/>
              </a:ext>
            </a:extLst>
          </p:cNvPr>
          <p:cNvSpPr txBox="1"/>
          <p:nvPr/>
        </p:nvSpPr>
        <p:spPr>
          <a:xfrm>
            <a:off x="5461805" y="1291026"/>
            <a:ext cx="3282951" cy="492443"/>
          </a:xfrm>
          <a:prstGeom prst="rect">
            <a:avLst/>
          </a:prstGeom>
          <a:noFill/>
        </p:spPr>
        <p:txBody>
          <a:bodyPr wrap="none" lIns="0" tIns="0" rIns="0" bIns="0" rtlCol="0">
            <a:spAutoFit/>
          </a:bodyPr>
          <a:lstStyle/>
          <a:p>
            <a:pPr algn="ctr"/>
            <a:r>
              <a:rPr lang="zh-CN" altLang="en-US" sz="3200" b="1" dirty="0">
                <a:solidFill>
                  <a:schemeClr val="accent1"/>
                </a:solidFill>
              </a:rPr>
              <a:t>研究内容及其意义</a:t>
            </a:r>
          </a:p>
        </p:txBody>
      </p:sp>
      <p:sp>
        <p:nvSpPr>
          <p:cNvPr id="45" name="文本框 44">
            <a:extLst>
              <a:ext uri="{FF2B5EF4-FFF2-40B4-BE49-F238E27FC236}">
                <a16:creationId xmlns:a16="http://schemas.microsoft.com/office/drawing/2014/main" id="{DDE6D1B3-6946-4FA3-91D2-3DB615B678EA}"/>
              </a:ext>
            </a:extLst>
          </p:cNvPr>
          <p:cNvSpPr txBox="1"/>
          <p:nvPr/>
        </p:nvSpPr>
        <p:spPr>
          <a:xfrm>
            <a:off x="5564397" y="1808895"/>
            <a:ext cx="4056431" cy="230832"/>
          </a:xfrm>
          <a:prstGeom prst="rect">
            <a:avLst/>
          </a:prstGeom>
          <a:noFill/>
        </p:spPr>
        <p:txBody>
          <a:bodyPr wrap="none" lIns="0" tIns="0" rIns="0" bIns="0" rtlCol="0">
            <a:spAutoFit/>
          </a:bodyPr>
          <a:lstStyle/>
          <a:p>
            <a:r>
              <a:rPr lang="en-US" altLang="zh-CN" sz="1500" dirty="0">
                <a:solidFill>
                  <a:schemeClr val="accent1"/>
                </a:solidFill>
              </a:rPr>
              <a:t>Background and Significance of Topic Selection</a:t>
            </a:r>
          </a:p>
        </p:txBody>
      </p:sp>
      <p:sp>
        <p:nvSpPr>
          <p:cNvPr id="68" name="文本框 67">
            <a:extLst>
              <a:ext uri="{FF2B5EF4-FFF2-40B4-BE49-F238E27FC236}">
                <a16:creationId xmlns:a16="http://schemas.microsoft.com/office/drawing/2014/main" id="{62D46145-B2B0-4316-8ABB-6A70F0AED189}"/>
              </a:ext>
            </a:extLst>
          </p:cNvPr>
          <p:cNvSpPr txBox="1"/>
          <p:nvPr/>
        </p:nvSpPr>
        <p:spPr>
          <a:xfrm>
            <a:off x="5564397" y="2420111"/>
            <a:ext cx="2693045" cy="461665"/>
          </a:xfrm>
          <a:prstGeom prst="rect">
            <a:avLst/>
          </a:prstGeom>
          <a:noFill/>
        </p:spPr>
        <p:txBody>
          <a:bodyPr wrap="none" lIns="0" tIns="0" rIns="0" bIns="0" rtlCol="0">
            <a:spAutoFit/>
          </a:bodyPr>
          <a:lstStyle/>
          <a:p>
            <a:r>
              <a:rPr lang="zh-CN" altLang="en-US" sz="3000" b="1" dirty="0">
                <a:solidFill>
                  <a:schemeClr val="accent1"/>
                </a:solidFill>
              </a:rPr>
              <a:t>研究方法及过程</a:t>
            </a:r>
          </a:p>
        </p:txBody>
      </p:sp>
      <p:sp>
        <p:nvSpPr>
          <p:cNvPr id="69" name="文本框 68">
            <a:extLst>
              <a:ext uri="{FF2B5EF4-FFF2-40B4-BE49-F238E27FC236}">
                <a16:creationId xmlns:a16="http://schemas.microsoft.com/office/drawing/2014/main" id="{8D335D09-82E9-4F86-A964-442977533C5D}"/>
              </a:ext>
            </a:extLst>
          </p:cNvPr>
          <p:cNvSpPr txBox="1"/>
          <p:nvPr/>
        </p:nvSpPr>
        <p:spPr>
          <a:xfrm>
            <a:off x="5564397" y="2937980"/>
            <a:ext cx="2954911" cy="230832"/>
          </a:xfrm>
          <a:prstGeom prst="rect">
            <a:avLst/>
          </a:prstGeom>
          <a:noFill/>
        </p:spPr>
        <p:txBody>
          <a:bodyPr wrap="none" lIns="0" tIns="0" rIns="0" bIns="0" rtlCol="0">
            <a:spAutoFit/>
          </a:bodyPr>
          <a:lstStyle/>
          <a:p>
            <a:r>
              <a:rPr lang="en-US" altLang="zh-CN" sz="1500" dirty="0">
                <a:solidFill>
                  <a:schemeClr val="accent1"/>
                </a:solidFill>
              </a:rPr>
              <a:t>Research Methods and Processes</a:t>
            </a:r>
          </a:p>
        </p:txBody>
      </p:sp>
      <p:sp>
        <p:nvSpPr>
          <p:cNvPr id="70" name="文本框 69">
            <a:extLst>
              <a:ext uri="{FF2B5EF4-FFF2-40B4-BE49-F238E27FC236}">
                <a16:creationId xmlns:a16="http://schemas.microsoft.com/office/drawing/2014/main" id="{DEA020CA-298C-413A-9EF7-ACCE5924451F}"/>
              </a:ext>
            </a:extLst>
          </p:cNvPr>
          <p:cNvSpPr txBox="1"/>
          <p:nvPr/>
        </p:nvSpPr>
        <p:spPr>
          <a:xfrm>
            <a:off x="5558662" y="3559233"/>
            <a:ext cx="3282950" cy="492443"/>
          </a:xfrm>
          <a:prstGeom prst="rect">
            <a:avLst/>
          </a:prstGeom>
          <a:noFill/>
        </p:spPr>
        <p:txBody>
          <a:bodyPr wrap="none" lIns="0" tIns="0" rIns="0" bIns="0" rtlCol="0">
            <a:spAutoFit/>
          </a:bodyPr>
          <a:lstStyle/>
          <a:p>
            <a:pPr algn="ctr"/>
            <a:r>
              <a:rPr lang="zh-CN" altLang="en-US" sz="3200" b="1" dirty="0">
                <a:solidFill>
                  <a:schemeClr val="accent1"/>
                </a:solidFill>
              </a:rPr>
              <a:t>预期研究成果展示</a:t>
            </a:r>
          </a:p>
        </p:txBody>
      </p:sp>
      <p:sp>
        <p:nvSpPr>
          <p:cNvPr id="71" name="文本框 70">
            <a:extLst>
              <a:ext uri="{FF2B5EF4-FFF2-40B4-BE49-F238E27FC236}">
                <a16:creationId xmlns:a16="http://schemas.microsoft.com/office/drawing/2014/main" id="{8E441FD2-591A-4EC1-8578-45ECD0EFFADE}"/>
              </a:ext>
            </a:extLst>
          </p:cNvPr>
          <p:cNvSpPr txBox="1"/>
          <p:nvPr/>
        </p:nvSpPr>
        <p:spPr>
          <a:xfrm>
            <a:off x="5564397" y="4067065"/>
            <a:ext cx="3833935" cy="230832"/>
          </a:xfrm>
          <a:prstGeom prst="rect">
            <a:avLst/>
          </a:prstGeom>
          <a:noFill/>
        </p:spPr>
        <p:txBody>
          <a:bodyPr wrap="none" lIns="0" tIns="0" rIns="0" bIns="0" rtlCol="0">
            <a:spAutoFit/>
          </a:bodyPr>
          <a:lstStyle/>
          <a:p>
            <a:r>
              <a:rPr lang="en-US" altLang="zh-CN" sz="1500" dirty="0">
                <a:solidFill>
                  <a:schemeClr val="accent1"/>
                </a:solidFill>
              </a:rPr>
              <a:t>Display and Application of Research Results</a:t>
            </a:r>
          </a:p>
        </p:txBody>
      </p:sp>
      <p:sp>
        <p:nvSpPr>
          <p:cNvPr id="72" name="文本框 71">
            <a:extLst>
              <a:ext uri="{FF2B5EF4-FFF2-40B4-BE49-F238E27FC236}">
                <a16:creationId xmlns:a16="http://schemas.microsoft.com/office/drawing/2014/main" id="{8867BA35-E42F-49CE-B0CF-A672358C4340}"/>
              </a:ext>
            </a:extLst>
          </p:cNvPr>
          <p:cNvSpPr txBox="1"/>
          <p:nvPr/>
        </p:nvSpPr>
        <p:spPr>
          <a:xfrm>
            <a:off x="5564397" y="4678281"/>
            <a:ext cx="1931619" cy="461665"/>
          </a:xfrm>
          <a:prstGeom prst="rect">
            <a:avLst/>
          </a:prstGeom>
          <a:noFill/>
        </p:spPr>
        <p:txBody>
          <a:bodyPr wrap="none" lIns="0" tIns="0" rIns="0" bIns="0" rtlCol="0">
            <a:spAutoFit/>
          </a:bodyPr>
          <a:lstStyle/>
          <a:p>
            <a:r>
              <a:rPr lang="zh-CN" altLang="en-US" sz="3000" b="1" dirty="0">
                <a:solidFill>
                  <a:schemeClr val="accent1"/>
                </a:solidFill>
              </a:rPr>
              <a:t>总结与致谢</a:t>
            </a:r>
          </a:p>
        </p:txBody>
      </p:sp>
      <p:sp>
        <p:nvSpPr>
          <p:cNvPr id="73" name="文本框 72">
            <a:extLst>
              <a:ext uri="{FF2B5EF4-FFF2-40B4-BE49-F238E27FC236}">
                <a16:creationId xmlns:a16="http://schemas.microsoft.com/office/drawing/2014/main" id="{CC1CCD11-04D0-4753-BF72-C37DDC867D98}"/>
              </a:ext>
            </a:extLst>
          </p:cNvPr>
          <p:cNvSpPr txBox="1"/>
          <p:nvPr/>
        </p:nvSpPr>
        <p:spPr>
          <a:xfrm>
            <a:off x="5564397" y="5196150"/>
            <a:ext cx="2457724" cy="230832"/>
          </a:xfrm>
          <a:prstGeom prst="rect">
            <a:avLst/>
          </a:prstGeom>
          <a:noFill/>
        </p:spPr>
        <p:txBody>
          <a:bodyPr wrap="none" lIns="0" tIns="0" rIns="0" bIns="0" rtlCol="0">
            <a:spAutoFit/>
          </a:bodyPr>
          <a:lstStyle/>
          <a:p>
            <a:r>
              <a:rPr lang="en-US" altLang="zh-CN" sz="1500" dirty="0">
                <a:solidFill>
                  <a:schemeClr val="accent1"/>
                </a:solidFill>
              </a:rPr>
              <a:t>Paper Summary and Thanks</a:t>
            </a:r>
          </a:p>
        </p:txBody>
      </p:sp>
      <p:sp>
        <p:nvSpPr>
          <p:cNvPr id="78" name="文本框 77">
            <a:extLst>
              <a:ext uri="{FF2B5EF4-FFF2-40B4-BE49-F238E27FC236}">
                <a16:creationId xmlns:a16="http://schemas.microsoft.com/office/drawing/2014/main" id="{CDC4B2FB-BB76-41C8-965E-0654ED86E1AA}"/>
              </a:ext>
            </a:extLst>
          </p:cNvPr>
          <p:cNvSpPr txBox="1"/>
          <p:nvPr/>
        </p:nvSpPr>
        <p:spPr>
          <a:xfrm>
            <a:off x="4653066" y="1261233"/>
            <a:ext cx="750205" cy="538609"/>
          </a:xfrm>
          <a:prstGeom prst="rect">
            <a:avLst/>
          </a:prstGeom>
          <a:noFill/>
        </p:spPr>
        <p:txBody>
          <a:bodyPr wrap="none" lIns="0" tIns="0" rIns="0" bIns="0" rtlCol="0">
            <a:spAutoFit/>
          </a:bodyPr>
          <a:lstStyle/>
          <a:p>
            <a:r>
              <a:rPr lang="en-US" altLang="zh-CN" sz="3500" dirty="0">
                <a:solidFill>
                  <a:schemeClr val="accent1"/>
                </a:solidFill>
              </a:rPr>
              <a:t>#01</a:t>
            </a:r>
            <a:endParaRPr lang="zh-CN" altLang="en-US" sz="3500" dirty="0">
              <a:solidFill>
                <a:schemeClr val="accent1"/>
              </a:solidFill>
            </a:endParaRPr>
          </a:p>
        </p:txBody>
      </p:sp>
      <p:sp>
        <p:nvSpPr>
          <p:cNvPr id="83" name="文本框 82">
            <a:extLst>
              <a:ext uri="{FF2B5EF4-FFF2-40B4-BE49-F238E27FC236}">
                <a16:creationId xmlns:a16="http://schemas.microsoft.com/office/drawing/2014/main" id="{4BA16557-8577-4ADF-9D8C-9A5C0CBEAE4C}"/>
              </a:ext>
            </a:extLst>
          </p:cNvPr>
          <p:cNvSpPr txBox="1"/>
          <p:nvPr/>
        </p:nvSpPr>
        <p:spPr>
          <a:xfrm>
            <a:off x="4653066" y="2390318"/>
            <a:ext cx="750205" cy="538609"/>
          </a:xfrm>
          <a:prstGeom prst="rect">
            <a:avLst/>
          </a:prstGeom>
          <a:noFill/>
        </p:spPr>
        <p:txBody>
          <a:bodyPr wrap="none" lIns="0" tIns="0" rIns="0" bIns="0" rtlCol="0">
            <a:spAutoFit/>
          </a:bodyPr>
          <a:lstStyle/>
          <a:p>
            <a:r>
              <a:rPr lang="en-US" altLang="zh-CN" sz="3500" dirty="0">
                <a:solidFill>
                  <a:schemeClr val="accent1"/>
                </a:solidFill>
              </a:rPr>
              <a:t>#02</a:t>
            </a:r>
            <a:endParaRPr lang="zh-CN" altLang="en-US" sz="3500" dirty="0">
              <a:solidFill>
                <a:schemeClr val="accent1"/>
              </a:solidFill>
            </a:endParaRPr>
          </a:p>
        </p:txBody>
      </p:sp>
      <p:sp>
        <p:nvSpPr>
          <p:cNvPr id="87" name="文本框 86">
            <a:extLst>
              <a:ext uri="{FF2B5EF4-FFF2-40B4-BE49-F238E27FC236}">
                <a16:creationId xmlns:a16="http://schemas.microsoft.com/office/drawing/2014/main" id="{E90EF2DB-1B5B-4E69-8898-0A6A4B9DFADB}"/>
              </a:ext>
            </a:extLst>
          </p:cNvPr>
          <p:cNvSpPr txBox="1"/>
          <p:nvPr/>
        </p:nvSpPr>
        <p:spPr>
          <a:xfrm>
            <a:off x="4653066" y="3519403"/>
            <a:ext cx="750205" cy="538609"/>
          </a:xfrm>
          <a:prstGeom prst="rect">
            <a:avLst/>
          </a:prstGeom>
          <a:noFill/>
        </p:spPr>
        <p:txBody>
          <a:bodyPr wrap="none" lIns="0" tIns="0" rIns="0" bIns="0" rtlCol="0">
            <a:spAutoFit/>
          </a:bodyPr>
          <a:lstStyle/>
          <a:p>
            <a:r>
              <a:rPr lang="en-US" altLang="zh-CN" sz="3500" dirty="0">
                <a:solidFill>
                  <a:schemeClr val="accent1"/>
                </a:solidFill>
              </a:rPr>
              <a:t>#03</a:t>
            </a:r>
            <a:endParaRPr lang="zh-CN" altLang="en-US" sz="3500" dirty="0">
              <a:solidFill>
                <a:schemeClr val="accent1"/>
              </a:solidFill>
            </a:endParaRPr>
          </a:p>
        </p:txBody>
      </p:sp>
      <p:sp>
        <p:nvSpPr>
          <p:cNvPr id="91" name="文本框 90">
            <a:extLst>
              <a:ext uri="{FF2B5EF4-FFF2-40B4-BE49-F238E27FC236}">
                <a16:creationId xmlns:a16="http://schemas.microsoft.com/office/drawing/2014/main" id="{3B19C32A-22A8-4440-B1CE-BB38CCFEB84C}"/>
              </a:ext>
            </a:extLst>
          </p:cNvPr>
          <p:cNvSpPr txBox="1"/>
          <p:nvPr/>
        </p:nvSpPr>
        <p:spPr>
          <a:xfrm>
            <a:off x="4653066" y="4648488"/>
            <a:ext cx="750205" cy="538609"/>
          </a:xfrm>
          <a:prstGeom prst="rect">
            <a:avLst/>
          </a:prstGeom>
          <a:noFill/>
        </p:spPr>
        <p:txBody>
          <a:bodyPr wrap="none" lIns="0" tIns="0" rIns="0" bIns="0" rtlCol="0">
            <a:spAutoFit/>
          </a:bodyPr>
          <a:lstStyle/>
          <a:p>
            <a:r>
              <a:rPr lang="en-US" altLang="zh-CN" sz="3500" dirty="0">
                <a:solidFill>
                  <a:schemeClr val="accent1"/>
                </a:solidFill>
              </a:rPr>
              <a:t>#04</a:t>
            </a:r>
            <a:endParaRPr lang="zh-CN" altLang="en-US" sz="3500" dirty="0">
              <a:solidFill>
                <a:schemeClr val="accent1"/>
              </a:solidFill>
            </a:endParaRPr>
          </a:p>
        </p:txBody>
      </p:sp>
      <p:sp>
        <p:nvSpPr>
          <p:cNvPr id="19" name="文本框 18">
            <a:extLst>
              <a:ext uri="{FF2B5EF4-FFF2-40B4-BE49-F238E27FC236}">
                <a16:creationId xmlns:a16="http://schemas.microsoft.com/office/drawing/2014/main" id="{EA178E5B-74EB-4472-9261-43D09FBB4F2E}"/>
              </a:ext>
            </a:extLst>
          </p:cNvPr>
          <p:cNvSpPr txBox="1"/>
          <p:nvPr/>
        </p:nvSpPr>
        <p:spPr>
          <a:xfrm>
            <a:off x="665213" y="1325362"/>
            <a:ext cx="1288814" cy="769441"/>
          </a:xfrm>
          <a:prstGeom prst="rect">
            <a:avLst/>
          </a:prstGeom>
          <a:noFill/>
        </p:spPr>
        <p:txBody>
          <a:bodyPr wrap="none" lIns="0" tIns="0" rIns="0" bIns="0" rtlCol="0">
            <a:spAutoFit/>
          </a:bodyPr>
          <a:lstStyle/>
          <a:p>
            <a:r>
              <a:rPr lang="zh-CN" altLang="en-US" sz="5000" b="1" dirty="0">
                <a:solidFill>
                  <a:schemeClr val="bg1"/>
                </a:solidFill>
              </a:rPr>
              <a:t>目录</a:t>
            </a:r>
          </a:p>
        </p:txBody>
      </p:sp>
      <p:sp>
        <p:nvSpPr>
          <p:cNvPr id="20" name="文本框 19">
            <a:extLst>
              <a:ext uri="{FF2B5EF4-FFF2-40B4-BE49-F238E27FC236}">
                <a16:creationId xmlns:a16="http://schemas.microsoft.com/office/drawing/2014/main" id="{86B7EEC8-D0FE-4CE4-8A07-1E4B690DFD28}"/>
              </a:ext>
            </a:extLst>
          </p:cNvPr>
          <p:cNvSpPr txBox="1"/>
          <p:nvPr/>
        </p:nvSpPr>
        <p:spPr>
          <a:xfrm>
            <a:off x="747964" y="1025913"/>
            <a:ext cx="1585370" cy="307777"/>
          </a:xfrm>
          <a:prstGeom prst="rect">
            <a:avLst/>
          </a:prstGeom>
          <a:noFill/>
        </p:spPr>
        <p:txBody>
          <a:bodyPr wrap="none" lIns="0" tIns="0" rIns="0" bIns="0" rtlCol="0">
            <a:spAutoFit/>
          </a:bodyPr>
          <a:lstStyle/>
          <a:p>
            <a:pPr algn="l"/>
            <a:r>
              <a:rPr lang="en-US" altLang="zh-CN" sz="2000" b="1" dirty="0">
                <a:solidFill>
                  <a:schemeClr val="bg1"/>
                </a:solidFill>
              </a:rPr>
              <a:t>CONTENTES</a:t>
            </a:r>
            <a:endParaRPr lang="zh-CN" altLang="en-US" sz="2000" b="1" dirty="0">
              <a:solidFill>
                <a:schemeClr val="bg1"/>
              </a:solidFill>
            </a:endParaRPr>
          </a:p>
        </p:txBody>
      </p:sp>
      <p:sp>
        <p:nvSpPr>
          <p:cNvPr id="27" name="文本框 26">
            <a:extLst>
              <a:ext uri="{FF2B5EF4-FFF2-40B4-BE49-F238E27FC236}">
                <a16:creationId xmlns:a16="http://schemas.microsoft.com/office/drawing/2014/main" id="{85A5C951-384F-47CB-AF25-1D539527FFEE}"/>
              </a:ext>
            </a:extLst>
          </p:cNvPr>
          <p:cNvSpPr txBox="1"/>
          <p:nvPr/>
        </p:nvSpPr>
        <p:spPr>
          <a:xfrm>
            <a:off x="731837" y="5747336"/>
            <a:ext cx="1888337" cy="307777"/>
          </a:xfrm>
          <a:prstGeom prst="rect">
            <a:avLst/>
          </a:prstGeom>
          <a:noFill/>
        </p:spPr>
        <p:txBody>
          <a:bodyPr wrap="none" lIns="0" tIns="0" rIns="0" bIns="0">
            <a:spAutoFit/>
          </a:bodyPr>
          <a:lstStyle/>
          <a:p>
            <a:pPr algn="just"/>
            <a:r>
              <a:rPr lang="en-US" altLang="zh-CN" sz="1000" b="1" dirty="0">
                <a:solidFill>
                  <a:schemeClr val="bg1"/>
                </a:solidFill>
              </a:rPr>
              <a:t>S</a:t>
            </a:r>
            <a:r>
              <a:rPr lang="zh-CN" altLang="en-US" sz="1000" b="1" dirty="0">
                <a:solidFill>
                  <a:schemeClr val="bg1"/>
                </a:solidFill>
              </a:rPr>
              <a:t>ea, all water, recedes a rivers</a:t>
            </a:r>
            <a:r>
              <a:rPr lang="en-US" altLang="zh-CN" sz="1000" b="1" dirty="0">
                <a:solidFill>
                  <a:schemeClr val="bg1"/>
                </a:solidFill>
              </a:rPr>
              <a:t>;</a:t>
            </a:r>
          </a:p>
          <a:p>
            <a:pPr algn="just"/>
            <a:r>
              <a:rPr lang="zh-CN" altLang="en-US" sz="1000" b="1" dirty="0">
                <a:solidFill>
                  <a:schemeClr val="bg1"/>
                </a:solidFill>
              </a:rPr>
              <a:t>utmost wit listens to all sides</a:t>
            </a:r>
            <a:r>
              <a:rPr lang="en-US" altLang="zh-CN" sz="1000" b="1" dirty="0">
                <a:solidFill>
                  <a:schemeClr val="bg1"/>
                </a:solidFill>
              </a:rPr>
              <a:t>.</a:t>
            </a:r>
            <a:endParaRPr lang="zh-CN" altLang="en-US" sz="1000" b="1" dirty="0">
              <a:solidFill>
                <a:schemeClr val="bg1"/>
              </a:solidFill>
            </a:endParaRPr>
          </a:p>
        </p:txBody>
      </p:sp>
    </p:spTree>
    <p:extLst>
      <p:ext uri="{BB962C8B-B14F-4D97-AF65-F5344CB8AC3E}">
        <p14:creationId xmlns:p14="http://schemas.microsoft.com/office/powerpoint/2010/main" val="58580125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5A18740-DC7B-7627-92B4-9F16DE1E23BE}"/>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FD6D9B12-C9EE-75F1-EC05-7355FAD53BD0}"/>
              </a:ext>
            </a:extLst>
          </p:cNvPr>
          <p:cNvSpPr>
            <a:spLocks noGrp="1"/>
          </p:cNvSpPr>
          <p:nvPr>
            <p:ph type="body" sz="quarter" idx="11"/>
          </p:nvPr>
        </p:nvSpPr>
        <p:spPr/>
        <p:txBody>
          <a:bodyPr/>
          <a:lstStyle/>
          <a:p>
            <a:endParaRPr lang="zh-CN" altLang="en-US"/>
          </a:p>
        </p:txBody>
      </p:sp>
      <p:sp>
        <p:nvSpPr>
          <p:cNvPr id="4" name="文本框 3">
            <a:extLst>
              <a:ext uri="{FF2B5EF4-FFF2-40B4-BE49-F238E27FC236}">
                <a16:creationId xmlns:a16="http://schemas.microsoft.com/office/drawing/2014/main" id="{23151418-A934-6886-B830-54CABB08E194}"/>
              </a:ext>
            </a:extLst>
          </p:cNvPr>
          <p:cNvSpPr txBox="1"/>
          <p:nvPr/>
        </p:nvSpPr>
        <p:spPr>
          <a:xfrm>
            <a:off x="536184" y="983292"/>
            <a:ext cx="2457537" cy="584775"/>
          </a:xfrm>
          <a:prstGeom prst="rect">
            <a:avLst/>
          </a:prstGeom>
          <a:noFill/>
        </p:spPr>
        <p:txBody>
          <a:bodyPr wrap="square" rtlCol="0">
            <a:spAutoFit/>
          </a:bodyPr>
          <a:lstStyle/>
          <a:p>
            <a:r>
              <a:rPr lang="zh-CN" altLang="en-US" sz="3200" b="1" dirty="0">
                <a:solidFill>
                  <a:schemeClr val="accent1"/>
                </a:solidFill>
              </a:rPr>
              <a:t>项目总结</a:t>
            </a:r>
          </a:p>
        </p:txBody>
      </p:sp>
      <p:sp>
        <p:nvSpPr>
          <p:cNvPr id="5" name="文本框 4">
            <a:extLst>
              <a:ext uri="{FF2B5EF4-FFF2-40B4-BE49-F238E27FC236}">
                <a16:creationId xmlns:a16="http://schemas.microsoft.com/office/drawing/2014/main" id="{6855B611-01F2-3B84-DC16-F2E7A72591D2}"/>
              </a:ext>
            </a:extLst>
          </p:cNvPr>
          <p:cNvSpPr txBox="1"/>
          <p:nvPr/>
        </p:nvSpPr>
        <p:spPr>
          <a:xfrm>
            <a:off x="536184" y="3622906"/>
            <a:ext cx="10637033" cy="1215024"/>
          </a:xfrm>
          <a:prstGeom prst="rect">
            <a:avLst/>
          </a:prstGeom>
          <a:noFill/>
        </p:spPr>
        <p:txBody>
          <a:bodyPr wrap="square" rtlCol="0">
            <a:spAutoFit/>
          </a:bodyPr>
          <a:lstStyle/>
          <a:p>
            <a:r>
              <a:rPr lang="en-US" altLang="zh-CN" dirty="0">
                <a:solidFill>
                  <a:schemeClr val="tx1">
                    <a:lumMod val="75000"/>
                    <a:lumOff val="25000"/>
                  </a:schemeClr>
                </a:solidFill>
                <a:latin typeface="-apple-system"/>
              </a:rPr>
              <a:t>        </a:t>
            </a:r>
            <a:r>
              <a:rPr lang="zh-CN" altLang="en-US" b="0" i="0" dirty="0">
                <a:solidFill>
                  <a:schemeClr val="tx1">
                    <a:lumMod val="75000"/>
                    <a:lumOff val="25000"/>
                  </a:schemeClr>
                </a:solidFill>
                <a:effectLst/>
                <a:latin typeface="-apple-system"/>
              </a:rPr>
              <a:t>在项目中</a:t>
            </a:r>
            <a:r>
              <a:rPr lang="en-US" altLang="zh-CN" b="0" i="0" dirty="0">
                <a:solidFill>
                  <a:schemeClr val="tx1">
                    <a:lumMod val="75000"/>
                    <a:lumOff val="25000"/>
                  </a:schemeClr>
                </a:solidFill>
                <a:effectLst/>
                <a:latin typeface="-apple-system"/>
              </a:rPr>
              <a:t>,</a:t>
            </a:r>
            <a:r>
              <a:rPr lang="zh-CN" altLang="en-US" b="0" i="0" dirty="0">
                <a:solidFill>
                  <a:schemeClr val="tx1">
                    <a:lumMod val="75000"/>
                    <a:lumOff val="25000"/>
                  </a:schemeClr>
                </a:solidFill>
                <a:effectLst/>
                <a:latin typeface="-apple-system"/>
              </a:rPr>
              <a:t>我们研究了一种基于深度学习的推荐模型</a:t>
            </a:r>
            <a:r>
              <a:rPr lang="en-US" altLang="zh-CN" b="0" i="0" dirty="0">
                <a:solidFill>
                  <a:schemeClr val="tx1">
                    <a:lumMod val="75000"/>
                    <a:lumOff val="25000"/>
                  </a:schemeClr>
                </a:solidFill>
                <a:effectLst/>
                <a:latin typeface="-apple-system"/>
              </a:rPr>
              <a:t>,</a:t>
            </a:r>
            <a:r>
              <a:rPr lang="zh-CN" altLang="en-US" b="0" i="0" dirty="0">
                <a:solidFill>
                  <a:schemeClr val="tx1">
                    <a:lumMod val="75000"/>
                    <a:lumOff val="25000"/>
                  </a:schemeClr>
                </a:solidFill>
                <a:effectLst/>
                <a:latin typeface="-apple-system"/>
              </a:rPr>
              <a:t>利用分类数据。尽管推荐和个性化系统已在当今工业界中通过深度学习获得了实用的成功</a:t>
            </a:r>
            <a:r>
              <a:rPr lang="en-US" altLang="zh-CN" b="0" i="0" dirty="0">
                <a:solidFill>
                  <a:schemeClr val="tx1">
                    <a:lumMod val="75000"/>
                    <a:lumOff val="25000"/>
                  </a:schemeClr>
                </a:solidFill>
                <a:effectLst/>
                <a:latin typeface="-apple-system"/>
              </a:rPr>
              <a:t>,</a:t>
            </a:r>
            <a:r>
              <a:rPr lang="zh-CN" altLang="en-US" b="0" i="0" dirty="0">
                <a:solidFill>
                  <a:schemeClr val="tx1">
                    <a:lumMod val="75000"/>
                    <a:lumOff val="25000"/>
                  </a:schemeClr>
                </a:solidFill>
                <a:effectLst/>
                <a:latin typeface="-apple-system"/>
              </a:rPr>
              <a:t>但这些网络在学术界仍然很少受到关注。通过详细描述先进的推荐系统并开源其实现</a:t>
            </a:r>
            <a:r>
              <a:rPr lang="en-US" altLang="zh-CN" b="0" i="0" dirty="0">
                <a:solidFill>
                  <a:schemeClr val="tx1">
                    <a:lumMod val="75000"/>
                    <a:lumOff val="25000"/>
                  </a:schemeClr>
                </a:solidFill>
                <a:effectLst/>
                <a:latin typeface="-apple-system"/>
              </a:rPr>
              <a:t>,</a:t>
            </a:r>
            <a:r>
              <a:rPr lang="zh-CN" altLang="en-US" b="0" i="0" dirty="0">
                <a:solidFill>
                  <a:schemeClr val="tx1">
                    <a:lumMod val="75000"/>
                    <a:lumOff val="25000"/>
                  </a:schemeClr>
                </a:solidFill>
                <a:effectLst/>
                <a:latin typeface="-apple-system"/>
              </a:rPr>
              <a:t>我们希望人们能关注到这类特别的网络</a:t>
            </a:r>
            <a:r>
              <a:rPr lang="en-US" altLang="zh-CN" b="0" i="0" dirty="0">
                <a:solidFill>
                  <a:schemeClr val="tx1">
                    <a:lumMod val="75000"/>
                    <a:lumOff val="25000"/>
                  </a:schemeClr>
                </a:solidFill>
                <a:effectLst/>
                <a:latin typeface="-apple-system"/>
              </a:rPr>
              <a:t>,</a:t>
            </a:r>
            <a:r>
              <a:rPr lang="zh-CN" altLang="en-US" b="0" i="0" dirty="0">
                <a:solidFill>
                  <a:schemeClr val="tx1">
                    <a:lumMod val="75000"/>
                    <a:lumOff val="25000"/>
                  </a:schemeClr>
                </a:solidFill>
                <a:effectLst/>
                <a:latin typeface="-apple-system"/>
              </a:rPr>
              <a:t>以便进一步进行算法实验、建模、系统协同设计和基准测试。</a:t>
            </a:r>
            <a:endParaRPr lang="zh-CN" altLang="en-US" dirty="0">
              <a:solidFill>
                <a:schemeClr val="tx1">
                  <a:lumMod val="75000"/>
                  <a:lumOff val="25000"/>
                </a:schemeClr>
              </a:solidFill>
            </a:endParaRPr>
          </a:p>
        </p:txBody>
      </p:sp>
      <p:sp>
        <p:nvSpPr>
          <p:cNvPr id="6" name="文本框 5">
            <a:extLst>
              <a:ext uri="{FF2B5EF4-FFF2-40B4-BE49-F238E27FC236}">
                <a16:creationId xmlns:a16="http://schemas.microsoft.com/office/drawing/2014/main" id="{5CAD7308-3CD9-7863-2237-89E418F096A7}"/>
              </a:ext>
            </a:extLst>
          </p:cNvPr>
          <p:cNvSpPr txBox="1"/>
          <p:nvPr/>
        </p:nvSpPr>
        <p:spPr>
          <a:xfrm>
            <a:off x="536184" y="5089544"/>
            <a:ext cx="10515601" cy="646331"/>
          </a:xfrm>
          <a:prstGeom prst="rect">
            <a:avLst/>
          </a:prstGeom>
          <a:noFill/>
        </p:spPr>
        <p:txBody>
          <a:bodyPr wrap="square" rtlCol="0">
            <a:spAutoFit/>
          </a:bodyPr>
          <a:lstStyle/>
          <a:p>
            <a:r>
              <a:rPr lang="en-US" altLang="zh-CN" dirty="0">
                <a:solidFill>
                  <a:schemeClr val="tx1">
                    <a:lumMod val="75000"/>
                    <a:lumOff val="25000"/>
                  </a:schemeClr>
                </a:solidFill>
              </a:rPr>
              <a:t>       </a:t>
            </a:r>
            <a:r>
              <a:rPr lang="zh-CN" altLang="en-US" dirty="0">
                <a:solidFill>
                  <a:schemeClr val="tx1">
                    <a:lumMod val="75000"/>
                    <a:lumOff val="25000"/>
                  </a:schemeClr>
                </a:solidFill>
              </a:rPr>
              <a:t>重要的是，本项目着重于隐私保护技术在个性化推荐的应用，旨在引起国内各大互联网厂商对于用户隐私保护的重视，健全国内对公民信息安全保护体系。</a:t>
            </a:r>
          </a:p>
        </p:txBody>
      </p:sp>
      <p:grpSp>
        <p:nvGrpSpPr>
          <p:cNvPr id="94" name="组合 93">
            <a:extLst>
              <a:ext uri="{FF2B5EF4-FFF2-40B4-BE49-F238E27FC236}">
                <a16:creationId xmlns:a16="http://schemas.microsoft.com/office/drawing/2014/main" id="{2C30018B-13C5-045F-2601-37A4718AE253}"/>
              </a:ext>
            </a:extLst>
          </p:cNvPr>
          <p:cNvGrpSpPr>
            <a:grpSpLocks noChangeAspect="1"/>
          </p:cNvGrpSpPr>
          <p:nvPr>
            <p:custDataLst>
              <p:tags r:id="rId1"/>
            </p:custDataLst>
          </p:nvPr>
        </p:nvGrpSpPr>
        <p:grpSpPr>
          <a:xfrm>
            <a:off x="986484" y="890248"/>
            <a:ext cx="9992999" cy="2392006"/>
            <a:chOff x="-3492" y="1584761"/>
            <a:chExt cx="12198985" cy="2920049"/>
          </a:xfrm>
        </p:grpSpPr>
        <p:grpSp>
          <p:nvGrpSpPr>
            <p:cNvPr id="95" name="组合 94">
              <a:extLst>
                <a:ext uri="{FF2B5EF4-FFF2-40B4-BE49-F238E27FC236}">
                  <a16:creationId xmlns:a16="http://schemas.microsoft.com/office/drawing/2014/main" id="{85AC15E3-A8EA-49B4-E0C0-5FB30897CAF7}"/>
                </a:ext>
              </a:extLst>
            </p:cNvPr>
            <p:cNvGrpSpPr/>
            <p:nvPr/>
          </p:nvGrpSpPr>
          <p:grpSpPr>
            <a:xfrm>
              <a:off x="-3492" y="1584761"/>
              <a:ext cx="12198985" cy="2920049"/>
              <a:chOff x="-3492" y="1584761"/>
              <a:chExt cx="12198985" cy="2920049"/>
            </a:xfrm>
          </p:grpSpPr>
          <p:sp>
            <p:nvSpPr>
              <p:cNvPr id="114" name="1">
                <a:extLst>
                  <a:ext uri="{FF2B5EF4-FFF2-40B4-BE49-F238E27FC236}">
                    <a16:creationId xmlns:a16="http://schemas.microsoft.com/office/drawing/2014/main" id="{2A567ABF-FB3E-550B-1FA9-FC8C8D6EF4B4}"/>
                  </a:ext>
                </a:extLst>
              </p:cNvPr>
              <p:cNvSpPr/>
              <p:nvPr>
                <p:custDataLst>
                  <p:tags r:id="rId11"/>
                </p:custDataLst>
              </p:nvPr>
            </p:nvSpPr>
            <p:spPr>
              <a:xfrm>
                <a:off x="-3492" y="1584761"/>
                <a:ext cx="12198985" cy="1947612"/>
              </a:xfrm>
              <a:custGeom>
                <a:avLst/>
                <a:gdLst>
                  <a:gd name="connsiteX0" fmla="*/ 3685 w 12223333"/>
                  <a:gd name="connsiteY0" fmla="*/ 3494761 h 3505899"/>
                  <a:gd name="connsiteX1" fmla="*/ 776807 w 12223333"/>
                  <a:gd name="connsiteY1" fmla="*/ 3160561 h 3505899"/>
                  <a:gd name="connsiteX2" fmla="*/ 1182111 w 12223333"/>
                  <a:gd name="connsiteY2" fmla="*/ 3041313 h 3505899"/>
                  <a:gd name="connsiteX3" fmla="*/ 1601002 w 12223333"/>
                  <a:gd name="connsiteY3" fmla="*/ 2981923 h 3505899"/>
                  <a:gd name="connsiteX4" fmla="*/ 2024696 w 12223333"/>
                  <a:gd name="connsiteY4" fmla="*/ 3011442 h 3505899"/>
                  <a:gd name="connsiteX5" fmla="*/ 2437497 w 12223333"/>
                  <a:gd name="connsiteY5" fmla="*/ 3101171 h 3505899"/>
                  <a:gd name="connsiteX6" fmla="*/ 3258412 w 12223333"/>
                  <a:gd name="connsiteY6" fmla="*/ 3260599 h 3505899"/>
                  <a:gd name="connsiteX7" fmla="*/ 3465514 w 12223333"/>
                  <a:gd name="connsiteY7" fmla="*/ 3269501 h 3505899"/>
                  <a:gd name="connsiteX8" fmla="*/ 3491403 w 12223333"/>
                  <a:gd name="connsiteY8" fmla="*/ 3269501 h 3505899"/>
                  <a:gd name="connsiteX9" fmla="*/ 3517173 w 12223333"/>
                  <a:gd name="connsiteY9" fmla="*/ 3268564 h 3505899"/>
                  <a:gd name="connsiteX10" fmla="*/ 3568832 w 12223333"/>
                  <a:gd name="connsiteY10" fmla="*/ 3266573 h 3505899"/>
                  <a:gd name="connsiteX11" fmla="*/ 3671563 w 12223333"/>
                  <a:gd name="connsiteY11" fmla="*/ 3257436 h 3505899"/>
                  <a:gd name="connsiteX12" fmla="*/ 3773475 w 12223333"/>
                  <a:gd name="connsiteY12" fmla="*/ 3242793 h 3505899"/>
                  <a:gd name="connsiteX13" fmla="*/ 3823728 w 12223333"/>
                  <a:gd name="connsiteY13" fmla="*/ 3232602 h 3505899"/>
                  <a:gd name="connsiteX14" fmla="*/ 3873746 w 12223333"/>
                  <a:gd name="connsiteY14" fmla="*/ 3221123 h 3505899"/>
                  <a:gd name="connsiteX15" fmla="*/ 3923414 w 12223333"/>
                  <a:gd name="connsiteY15" fmla="*/ 3208120 h 3505899"/>
                  <a:gd name="connsiteX16" fmla="*/ 3972612 w 12223333"/>
                  <a:gd name="connsiteY16" fmla="*/ 3193009 h 3505899"/>
                  <a:gd name="connsiteX17" fmla="*/ 3997212 w 12223333"/>
                  <a:gd name="connsiteY17" fmla="*/ 3185395 h 3505899"/>
                  <a:gd name="connsiteX18" fmla="*/ 4021577 w 12223333"/>
                  <a:gd name="connsiteY18" fmla="*/ 3176844 h 3505899"/>
                  <a:gd name="connsiteX19" fmla="*/ 4070190 w 12223333"/>
                  <a:gd name="connsiteY19" fmla="*/ 3159507 h 3505899"/>
                  <a:gd name="connsiteX20" fmla="*/ 4810513 w 12223333"/>
                  <a:gd name="connsiteY20" fmla="*/ 2777046 h 3505899"/>
                  <a:gd name="connsiteX21" fmla="*/ 5549430 w 12223333"/>
                  <a:gd name="connsiteY21" fmla="*/ 2365066 h 3505899"/>
                  <a:gd name="connsiteX22" fmla="*/ 5945948 w 12223333"/>
                  <a:gd name="connsiteY22" fmla="*/ 2204584 h 3505899"/>
                  <a:gd name="connsiteX23" fmla="*/ 5971484 w 12223333"/>
                  <a:gd name="connsiteY23" fmla="*/ 2196150 h 3505899"/>
                  <a:gd name="connsiteX24" fmla="*/ 5997255 w 12223333"/>
                  <a:gd name="connsiteY24" fmla="*/ 2188536 h 3505899"/>
                  <a:gd name="connsiteX25" fmla="*/ 6048913 w 12223333"/>
                  <a:gd name="connsiteY25" fmla="*/ 2173308 h 3505899"/>
                  <a:gd name="connsiteX26" fmla="*/ 6153402 w 12223333"/>
                  <a:gd name="connsiteY26" fmla="*/ 2146483 h 3505899"/>
                  <a:gd name="connsiteX27" fmla="*/ 6259414 w 12223333"/>
                  <a:gd name="connsiteY27" fmla="*/ 2125047 h 3505899"/>
                  <a:gd name="connsiteX28" fmla="*/ 6312830 w 12223333"/>
                  <a:gd name="connsiteY28" fmla="*/ 2116378 h 3505899"/>
                  <a:gd name="connsiteX29" fmla="*/ 6339537 w 12223333"/>
                  <a:gd name="connsiteY29" fmla="*/ 2112161 h 3505899"/>
                  <a:gd name="connsiteX30" fmla="*/ 6366479 w 12223333"/>
                  <a:gd name="connsiteY30" fmla="*/ 2108998 h 3505899"/>
                  <a:gd name="connsiteX31" fmla="*/ 6799076 w 12223333"/>
                  <a:gd name="connsiteY31" fmla="*/ 2100799 h 3505899"/>
                  <a:gd name="connsiteX32" fmla="*/ 7223356 w 12223333"/>
                  <a:gd name="connsiteY32" fmla="*/ 2170028 h 3505899"/>
                  <a:gd name="connsiteX33" fmla="*/ 7633111 w 12223333"/>
                  <a:gd name="connsiteY33" fmla="*/ 2279788 h 3505899"/>
                  <a:gd name="connsiteX34" fmla="*/ 7834474 w 12223333"/>
                  <a:gd name="connsiteY34" fmla="*/ 2335195 h 3505899"/>
                  <a:gd name="connsiteX35" fmla="*/ 8035017 w 12223333"/>
                  <a:gd name="connsiteY35" fmla="*/ 2381465 h 3505899"/>
                  <a:gd name="connsiteX36" fmla="*/ 8135055 w 12223333"/>
                  <a:gd name="connsiteY36" fmla="*/ 2398568 h 3505899"/>
                  <a:gd name="connsiteX37" fmla="*/ 8234857 w 12223333"/>
                  <a:gd name="connsiteY37" fmla="*/ 2409227 h 3505899"/>
                  <a:gd name="connsiteX38" fmla="*/ 8334075 w 12223333"/>
                  <a:gd name="connsiteY38" fmla="*/ 2413327 h 3505899"/>
                  <a:gd name="connsiteX39" fmla="*/ 8383274 w 12223333"/>
                  <a:gd name="connsiteY39" fmla="*/ 2411922 h 3505899"/>
                  <a:gd name="connsiteX40" fmla="*/ 8432120 w 12223333"/>
                  <a:gd name="connsiteY40" fmla="*/ 2408290 h 3505899"/>
                  <a:gd name="connsiteX41" fmla="*/ 8622121 w 12223333"/>
                  <a:gd name="connsiteY41" fmla="*/ 2370220 h 3505899"/>
                  <a:gd name="connsiteX42" fmla="*/ 8798885 w 12223333"/>
                  <a:gd name="connsiteY42" fmla="*/ 2292439 h 3505899"/>
                  <a:gd name="connsiteX43" fmla="*/ 8820204 w 12223333"/>
                  <a:gd name="connsiteY43" fmla="*/ 2280608 h 3505899"/>
                  <a:gd name="connsiteX44" fmla="*/ 8840821 w 12223333"/>
                  <a:gd name="connsiteY44" fmla="*/ 2267254 h 3505899"/>
                  <a:gd name="connsiteX45" fmla="*/ 8882171 w 12223333"/>
                  <a:gd name="connsiteY45" fmla="*/ 2240429 h 3505899"/>
                  <a:gd name="connsiteX46" fmla="*/ 8922232 w 12223333"/>
                  <a:gd name="connsiteY46" fmla="*/ 2211027 h 3505899"/>
                  <a:gd name="connsiteX47" fmla="*/ 8942264 w 12223333"/>
                  <a:gd name="connsiteY47" fmla="*/ 2196268 h 3505899"/>
                  <a:gd name="connsiteX48" fmla="*/ 8961709 w 12223333"/>
                  <a:gd name="connsiteY48" fmla="*/ 2180454 h 3505899"/>
                  <a:gd name="connsiteX49" fmla="*/ 9000599 w 12223333"/>
                  <a:gd name="connsiteY49" fmla="*/ 2148826 h 3505899"/>
                  <a:gd name="connsiteX50" fmla="*/ 9038318 w 12223333"/>
                  <a:gd name="connsiteY50" fmla="*/ 2115324 h 3505899"/>
                  <a:gd name="connsiteX51" fmla="*/ 9112233 w 12223333"/>
                  <a:gd name="connsiteY51" fmla="*/ 2045977 h 3505899"/>
                  <a:gd name="connsiteX52" fmla="*/ 9385286 w 12223333"/>
                  <a:gd name="connsiteY52" fmla="*/ 1738954 h 3505899"/>
                  <a:gd name="connsiteX53" fmla="*/ 9883833 w 12223333"/>
                  <a:gd name="connsiteY53" fmla="*/ 1065987 h 3505899"/>
                  <a:gd name="connsiteX54" fmla="*/ 10142828 w 12223333"/>
                  <a:gd name="connsiteY54" fmla="*/ 727336 h 3505899"/>
                  <a:gd name="connsiteX55" fmla="*/ 10212761 w 12223333"/>
                  <a:gd name="connsiteY55" fmla="*/ 644870 h 3505899"/>
                  <a:gd name="connsiteX56" fmla="*/ 10248723 w 12223333"/>
                  <a:gd name="connsiteY56" fmla="*/ 604105 h 3505899"/>
                  <a:gd name="connsiteX57" fmla="*/ 10286091 w 12223333"/>
                  <a:gd name="connsiteY57" fmla="*/ 564043 h 3505899"/>
                  <a:gd name="connsiteX58" fmla="*/ 10448211 w 12223333"/>
                  <a:gd name="connsiteY58" fmla="*/ 411176 h 3505899"/>
                  <a:gd name="connsiteX59" fmla="*/ 10470117 w 12223333"/>
                  <a:gd name="connsiteY59" fmla="*/ 393019 h 3505899"/>
                  <a:gd name="connsiteX60" fmla="*/ 10493311 w 12223333"/>
                  <a:gd name="connsiteY60" fmla="*/ 375800 h 3505899"/>
                  <a:gd name="connsiteX61" fmla="*/ 10516621 w 12223333"/>
                  <a:gd name="connsiteY61" fmla="*/ 358698 h 3505899"/>
                  <a:gd name="connsiteX62" fmla="*/ 10528335 w 12223333"/>
                  <a:gd name="connsiteY62" fmla="*/ 350146 h 3505899"/>
                  <a:gd name="connsiteX63" fmla="*/ 10539932 w 12223333"/>
                  <a:gd name="connsiteY63" fmla="*/ 342649 h 3505899"/>
                  <a:gd name="connsiteX64" fmla="*/ 10632472 w 12223333"/>
                  <a:gd name="connsiteY64" fmla="*/ 282908 h 3505899"/>
                  <a:gd name="connsiteX65" fmla="*/ 10728527 w 12223333"/>
                  <a:gd name="connsiteY65" fmla="*/ 228087 h 3505899"/>
                  <a:gd name="connsiteX66" fmla="*/ 10777843 w 12223333"/>
                  <a:gd name="connsiteY66" fmla="*/ 202667 h 3505899"/>
                  <a:gd name="connsiteX67" fmla="*/ 10827744 w 12223333"/>
                  <a:gd name="connsiteY67" fmla="*/ 178302 h 3505899"/>
                  <a:gd name="connsiteX68" fmla="*/ 11250618 w 12223333"/>
                  <a:gd name="connsiteY68" fmla="*/ 39141 h 3505899"/>
                  <a:gd name="connsiteX69" fmla="*/ 11690009 w 12223333"/>
                  <a:gd name="connsiteY69" fmla="*/ 16 h 3505899"/>
                  <a:gd name="connsiteX70" fmla="*/ 12118507 w 12223333"/>
                  <a:gd name="connsiteY70" fmla="*/ 21921 h 3505899"/>
                  <a:gd name="connsiteX71" fmla="*/ 12222994 w 12223333"/>
                  <a:gd name="connsiteY71" fmla="*/ 143746 h 3505899"/>
                  <a:gd name="connsiteX72" fmla="*/ 12101170 w 12223333"/>
                  <a:gd name="connsiteY72" fmla="*/ 248235 h 3505899"/>
                  <a:gd name="connsiteX73" fmla="*/ 12099296 w 12223333"/>
                  <a:gd name="connsiteY73" fmla="*/ 248118 h 3505899"/>
                  <a:gd name="connsiteX74" fmla="*/ 11687784 w 12223333"/>
                  <a:gd name="connsiteY74" fmla="*/ 220356 h 3505899"/>
                  <a:gd name="connsiteX75" fmla="*/ 11290094 w 12223333"/>
                  <a:gd name="connsiteY75" fmla="*/ 248821 h 3505899"/>
                  <a:gd name="connsiteX76" fmla="*/ 10913607 w 12223333"/>
                  <a:gd name="connsiteY76" fmla="*/ 366194 h 3505899"/>
                  <a:gd name="connsiteX77" fmla="*/ 10868626 w 12223333"/>
                  <a:gd name="connsiteY77" fmla="*/ 387280 h 3505899"/>
                  <a:gd name="connsiteX78" fmla="*/ 10823996 w 12223333"/>
                  <a:gd name="connsiteY78" fmla="*/ 409302 h 3505899"/>
                  <a:gd name="connsiteX79" fmla="*/ 10736492 w 12223333"/>
                  <a:gd name="connsiteY79" fmla="*/ 457329 h 3505899"/>
                  <a:gd name="connsiteX80" fmla="*/ 10651332 w 12223333"/>
                  <a:gd name="connsiteY80" fmla="*/ 510393 h 3505899"/>
                  <a:gd name="connsiteX81" fmla="*/ 10640672 w 12223333"/>
                  <a:gd name="connsiteY81" fmla="*/ 517070 h 3505899"/>
                  <a:gd name="connsiteX82" fmla="*/ 10631066 w 12223333"/>
                  <a:gd name="connsiteY82" fmla="*/ 523982 h 3505899"/>
                  <a:gd name="connsiteX83" fmla="*/ 10611739 w 12223333"/>
                  <a:gd name="connsiteY83" fmla="*/ 537687 h 3505899"/>
                  <a:gd name="connsiteX84" fmla="*/ 10592410 w 12223333"/>
                  <a:gd name="connsiteY84" fmla="*/ 551392 h 3505899"/>
                  <a:gd name="connsiteX85" fmla="*/ 10573551 w 12223333"/>
                  <a:gd name="connsiteY85" fmla="*/ 566620 h 3505899"/>
                  <a:gd name="connsiteX86" fmla="*/ 10427595 w 12223333"/>
                  <a:gd name="connsiteY86" fmla="*/ 700043 h 3505899"/>
                  <a:gd name="connsiteX87" fmla="*/ 10392570 w 12223333"/>
                  <a:gd name="connsiteY87" fmla="*/ 736356 h 3505899"/>
                  <a:gd name="connsiteX88" fmla="*/ 10358366 w 12223333"/>
                  <a:gd name="connsiteY88" fmla="*/ 773958 h 3505899"/>
                  <a:gd name="connsiteX89" fmla="*/ 10290893 w 12223333"/>
                  <a:gd name="connsiteY89" fmla="*/ 850918 h 3505899"/>
                  <a:gd name="connsiteX90" fmla="*/ 10033537 w 12223333"/>
                  <a:gd name="connsiteY90" fmla="*/ 1176801 h 3505899"/>
                  <a:gd name="connsiteX91" fmla="*/ 9519177 w 12223333"/>
                  <a:gd name="connsiteY91" fmla="*/ 1848246 h 3505899"/>
                  <a:gd name="connsiteX92" fmla="*/ 9227968 w 12223333"/>
                  <a:gd name="connsiteY92" fmla="*/ 2165108 h 3505899"/>
                  <a:gd name="connsiteX93" fmla="*/ 9147258 w 12223333"/>
                  <a:gd name="connsiteY93" fmla="*/ 2238438 h 3505899"/>
                  <a:gd name="connsiteX94" fmla="*/ 9105674 w 12223333"/>
                  <a:gd name="connsiteY94" fmla="*/ 2274165 h 3505899"/>
                  <a:gd name="connsiteX95" fmla="*/ 9062332 w 12223333"/>
                  <a:gd name="connsiteY95" fmla="*/ 2308253 h 3505899"/>
                  <a:gd name="connsiteX96" fmla="*/ 9040661 w 12223333"/>
                  <a:gd name="connsiteY96" fmla="*/ 2325238 h 3505899"/>
                  <a:gd name="connsiteX97" fmla="*/ 9018053 w 12223333"/>
                  <a:gd name="connsiteY97" fmla="*/ 2341404 h 3505899"/>
                  <a:gd name="connsiteX98" fmla="*/ 8972720 w 12223333"/>
                  <a:gd name="connsiteY98" fmla="*/ 2373500 h 3505899"/>
                  <a:gd name="connsiteX99" fmla="*/ 8925278 w 12223333"/>
                  <a:gd name="connsiteY99" fmla="*/ 2403253 h 3505899"/>
                  <a:gd name="connsiteX100" fmla="*/ 8901499 w 12223333"/>
                  <a:gd name="connsiteY100" fmla="*/ 2418013 h 3505899"/>
                  <a:gd name="connsiteX101" fmla="*/ 8876666 w 12223333"/>
                  <a:gd name="connsiteY101" fmla="*/ 2431484 h 3505899"/>
                  <a:gd name="connsiteX102" fmla="*/ 8445123 w 12223333"/>
                  <a:gd name="connsiteY102" fmla="*/ 2560338 h 3505899"/>
                  <a:gd name="connsiteX103" fmla="*/ 8389013 w 12223333"/>
                  <a:gd name="connsiteY103" fmla="*/ 2563618 h 3505899"/>
                  <a:gd name="connsiteX104" fmla="*/ 8333020 w 12223333"/>
                  <a:gd name="connsiteY104" fmla="*/ 2564320 h 3505899"/>
                  <a:gd name="connsiteX105" fmla="*/ 8222089 w 12223333"/>
                  <a:gd name="connsiteY105" fmla="*/ 2557995 h 3505899"/>
                  <a:gd name="connsiteX106" fmla="*/ 8112915 w 12223333"/>
                  <a:gd name="connsiteY106" fmla="*/ 2544524 h 3505899"/>
                  <a:gd name="connsiteX107" fmla="*/ 8005849 w 12223333"/>
                  <a:gd name="connsiteY107" fmla="*/ 2524493 h 3505899"/>
                  <a:gd name="connsiteX108" fmla="*/ 7797106 w 12223333"/>
                  <a:gd name="connsiteY108" fmla="*/ 2472951 h 3505899"/>
                  <a:gd name="connsiteX109" fmla="*/ 7593635 w 12223333"/>
                  <a:gd name="connsiteY109" fmla="*/ 2413445 h 3505899"/>
                  <a:gd name="connsiteX110" fmla="*/ 7192197 w 12223333"/>
                  <a:gd name="connsiteY110" fmla="*/ 2298882 h 3505899"/>
                  <a:gd name="connsiteX111" fmla="*/ 6787596 w 12223333"/>
                  <a:gd name="connsiteY111" fmla="*/ 2226138 h 3505899"/>
                  <a:gd name="connsiteX112" fmla="*/ 6380068 w 12223333"/>
                  <a:gd name="connsiteY112" fmla="*/ 2227310 h 3505899"/>
                  <a:gd name="connsiteX113" fmla="*/ 6354648 w 12223333"/>
                  <a:gd name="connsiteY113" fmla="*/ 2229770 h 3505899"/>
                  <a:gd name="connsiteX114" fmla="*/ 6329346 w 12223333"/>
                  <a:gd name="connsiteY114" fmla="*/ 2233401 h 3505899"/>
                  <a:gd name="connsiteX115" fmla="*/ 6278859 w 12223333"/>
                  <a:gd name="connsiteY115" fmla="*/ 2240781 h 3505899"/>
                  <a:gd name="connsiteX116" fmla="*/ 6178235 w 12223333"/>
                  <a:gd name="connsiteY116" fmla="*/ 2259406 h 3505899"/>
                  <a:gd name="connsiteX117" fmla="*/ 6078550 w 12223333"/>
                  <a:gd name="connsiteY117" fmla="*/ 2283302 h 3505899"/>
                  <a:gd name="connsiteX118" fmla="*/ 6029000 w 12223333"/>
                  <a:gd name="connsiteY118" fmla="*/ 2297008 h 3505899"/>
                  <a:gd name="connsiteX119" fmla="*/ 6004283 w 12223333"/>
                  <a:gd name="connsiteY119" fmla="*/ 2303919 h 3505899"/>
                  <a:gd name="connsiteX120" fmla="*/ 5979684 w 12223333"/>
                  <a:gd name="connsiteY120" fmla="*/ 2311650 h 3505899"/>
                  <a:gd name="connsiteX121" fmla="*/ 5594060 w 12223333"/>
                  <a:gd name="connsiteY121" fmla="*/ 2460652 h 3505899"/>
                  <a:gd name="connsiteX122" fmla="*/ 4856783 w 12223333"/>
                  <a:gd name="connsiteY122" fmla="*/ 2856701 h 3505899"/>
                  <a:gd name="connsiteX123" fmla="*/ 4097015 w 12223333"/>
                  <a:gd name="connsiteY123" fmla="*/ 3233422 h 3505899"/>
                  <a:gd name="connsiteX124" fmla="*/ 4046176 w 12223333"/>
                  <a:gd name="connsiteY124" fmla="*/ 3250524 h 3505899"/>
                  <a:gd name="connsiteX125" fmla="*/ 4020757 w 12223333"/>
                  <a:gd name="connsiteY125" fmla="*/ 3258959 h 3505899"/>
                  <a:gd name="connsiteX126" fmla="*/ 3994986 w 12223333"/>
                  <a:gd name="connsiteY126" fmla="*/ 3266573 h 3505899"/>
                  <a:gd name="connsiteX127" fmla="*/ 3943445 w 12223333"/>
                  <a:gd name="connsiteY127" fmla="*/ 3281567 h 3505899"/>
                  <a:gd name="connsiteX128" fmla="*/ 3891200 w 12223333"/>
                  <a:gd name="connsiteY128" fmla="*/ 3294452 h 3505899"/>
                  <a:gd name="connsiteX129" fmla="*/ 3838488 w 12223333"/>
                  <a:gd name="connsiteY129" fmla="*/ 3305697 h 3505899"/>
                  <a:gd name="connsiteX130" fmla="*/ 3785540 w 12223333"/>
                  <a:gd name="connsiteY130" fmla="*/ 3315537 h 3505899"/>
                  <a:gd name="connsiteX131" fmla="*/ 3678943 w 12223333"/>
                  <a:gd name="connsiteY131" fmla="*/ 3329125 h 3505899"/>
                  <a:gd name="connsiteX132" fmla="*/ 3571995 w 12223333"/>
                  <a:gd name="connsiteY132" fmla="*/ 3336974 h 3505899"/>
                  <a:gd name="connsiteX133" fmla="*/ 3518462 w 12223333"/>
                  <a:gd name="connsiteY133" fmla="*/ 3338262 h 3505899"/>
                  <a:gd name="connsiteX134" fmla="*/ 3491754 w 12223333"/>
                  <a:gd name="connsiteY134" fmla="*/ 3338731 h 3505899"/>
                  <a:gd name="connsiteX135" fmla="*/ 3465046 w 12223333"/>
                  <a:gd name="connsiteY135" fmla="*/ 3338262 h 3505899"/>
                  <a:gd name="connsiteX136" fmla="*/ 3251969 w 12223333"/>
                  <a:gd name="connsiteY136" fmla="*/ 3325728 h 3505899"/>
                  <a:gd name="connsiteX137" fmla="*/ 2424611 w 12223333"/>
                  <a:gd name="connsiteY137" fmla="*/ 3151542 h 3505899"/>
                  <a:gd name="connsiteX138" fmla="*/ 2016497 w 12223333"/>
                  <a:gd name="connsiteY138" fmla="*/ 3055956 h 3505899"/>
                  <a:gd name="connsiteX139" fmla="*/ 1602993 w 12223333"/>
                  <a:gd name="connsiteY139" fmla="*/ 3020345 h 3505899"/>
                  <a:gd name="connsiteX140" fmla="*/ 1188436 w 12223333"/>
                  <a:gd name="connsiteY140" fmla="*/ 3072355 h 3505899"/>
                  <a:gd name="connsiteX141" fmla="*/ 785007 w 12223333"/>
                  <a:gd name="connsiteY141" fmla="*/ 3184106 h 3505899"/>
                  <a:gd name="connsiteX142" fmla="*/ 8019 w 12223333"/>
                  <a:gd name="connsiteY142" fmla="*/ 3505420 h 3505899"/>
                  <a:gd name="connsiteX143" fmla="*/ 288 w 12223333"/>
                  <a:gd name="connsiteY143" fmla="*/ 3502375 h 3505899"/>
                  <a:gd name="connsiteX144" fmla="*/ 3685 w 12223333"/>
                  <a:gd name="connsiteY144" fmla="*/ 3494761 h 3505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Lst>
                <a:rect l="l" t="t" r="r" b="b"/>
                <a:pathLst>
                  <a:path w="19211" h="4328">
                    <a:moveTo>
                      <a:pt x="0" y="4080"/>
                    </a:moveTo>
                    <a:cubicBezTo>
                      <a:pt x="794" y="3819"/>
                      <a:pt x="1406" y="3738"/>
                      <a:pt x="2044" y="3717"/>
                    </a:cubicBezTo>
                    <a:cubicBezTo>
                      <a:pt x="2578" y="3722"/>
                      <a:pt x="3075" y="3824"/>
                      <a:pt x="3591" y="3927"/>
                    </a:cubicBezTo>
                    <a:lnTo>
                      <a:pt x="3619" y="3933"/>
                    </a:lnTo>
                    <a:lnTo>
                      <a:pt x="3648" y="3939"/>
                    </a:lnTo>
                    <a:lnTo>
                      <a:pt x="3677" y="3944"/>
                    </a:lnTo>
                    <a:cubicBezTo>
                      <a:pt x="4731" y="4168"/>
                      <a:pt x="5414" y="4212"/>
                      <a:pt x="5569" y="4211"/>
                    </a:cubicBezTo>
                    <a:cubicBezTo>
                      <a:pt x="5605" y="4211"/>
                      <a:pt x="5627" y="4209"/>
                      <a:pt x="5627" y="4208"/>
                    </a:cubicBezTo>
                    <a:lnTo>
                      <a:pt x="5629" y="4207"/>
                    </a:lnTo>
                    <a:lnTo>
                      <a:pt x="5630" y="4207"/>
                    </a:lnTo>
                    <a:lnTo>
                      <a:pt x="5631" y="4207"/>
                    </a:lnTo>
                    <a:lnTo>
                      <a:pt x="5632" y="4207"/>
                    </a:lnTo>
                    <a:lnTo>
                      <a:pt x="5633" y="4207"/>
                    </a:lnTo>
                    <a:cubicBezTo>
                      <a:pt x="5647" y="4207"/>
                      <a:pt x="5667" y="4207"/>
                      <a:pt x="5669" y="4207"/>
                    </a:cubicBezTo>
                    <a:lnTo>
                      <a:pt x="5722" y="4207"/>
                    </a:lnTo>
                    <a:lnTo>
                      <a:pt x="5774" y="4206"/>
                    </a:lnTo>
                    <a:lnTo>
                      <a:pt x="5880" y="4202"/>
                    </a:lnTo>
                    <a:lnTo>
                      <a:pt x="5883" y="4202"/>
                    </a:lnTo>
                    <a:lnTo>
                      <a:pt x="5884" y="4202"/>
                    </a:lnTo>
                    <a:cubicBezTo>
                      <a:pt x="5900" y="4201"/>
                      <a:pt x="5925" y="4199"/>
                      <a:pt x="5936" y="4199"/>
                    </a:cubicBezTo>
                    <a:lnTo>
                      <a:pt x="5937" y="4199"/>
                    </a:lnTo>
                    <a:lnTo>
                      <a:pt x="5938" y="4199"/>
                    </a:lnTo>
                    <a:lnTo>
                      <a:pt x="5938" y="4199"/>
                    </a:lnTo>
                    <a:lnTo>
                      <a:pt x="5939" y="4199"/>
                    </a:lnTo>
                    <a:lnTo>
                      <a:pt x="5940" y="4199"/>
                    </a:lnTo>
                    <a:cubicBezTo>
                      <a:pt x="5988" y="4196"/>
                      <a:pt x="6051" y="4191"/>
                      <a:pt x="6089" y="4187"/>
                    </a:cubicBezTo>
                    <a:cubicBezTo>
                      <a:pt x="6146" y="4182"/>
                      <a:pt x="6216" y="4173"/>
                      <a:pt x="6263" y="4167"/>
                    </a:cubicBezTo>
                    <a:lnTo>
                      <a:pt x="6265" y="4166"/>
                    </a:lnTo>
                    <a:lnTo>
                      <a:pt x="6268" y="4166"/>
                    </a:lnTo>
                    <a:lnTo>
                      <a:pt x="6269" y="4166"/>
                    </a:lnTo>
                    <a:cubicBezTo>
                      <a:pt x="6279" y="4165"/>
                      <a:pt x="6295" y="4163"/>
                      <a:pt x="6298" y="4162"/>
                    </a:cubicBezTo>
                    <a:cubicBezTo>
                      <a:pt x="6320" y="4159"/>
                      <a:pt x="6348" y="4154"/>
                      <a:pt x="6365" y="4151"/>
                    </a:cubicBezTo>
                    <a:lnTo>
                      <a:pt x="6366" y="4151"/>
                    </a:lnTo>
                    <a:cubicBezTo>
                      <a:pt x="6377" y="4149"/>
                      <a:pt x="6393" y="4146"/>
                      <a:pt x="6400" y="4145"/>
                    </a:cubicBezTo>
                    <a:cubicBezTo>
                      <a:pt x="6404" y="4144"/>
                      <a:pt x="6413" y="4143"/>
                      <a:pt x="6414" y="4143"/>
                    </a:cubicBezTo>
                    <a:lnTo>
                      <a:pt x="6414" y="4142"/>
                    </a:lnTo>
                    <a:cubicBezTo>
                      <a:pt x="6443" y="4138"/>
                      <a:pt x="6479" y="4131"/>
                      <a:pt x="6502" y="4126"/>
                    </a:cubicBezTo>
                    <a:cubicBezTo>
                      <a:pt x="6628" y="4098"/>
                      <a:pt x="6650" y="4093"/>
                      <a:pt x="6650" y="4092"/>
                    </a:cubicBezTo>
                    <a:lnTo>
                      <a:pt x="6650" y="4092"/>
                    </a:lnTo>
                    <a:lnTo>
                      <a:pt x="6650" y="4092"/>
                    </a:lnTo>
                    <a:lnTo>
                      <a:pt x="6650" y="4092"/>
                    </a:lnTo>
                    <a:cubicBezTo>
                      <a:pt x="6650" y="4092"/>
                      <a:pt x="6647" y="4093"/>
                      <a:pt x="6647" y="4093"/>
                    </a:cubicBezTo>
                    <a:lnTo>
                      <a:pt x="6647" y="4093"/>
                    </a:lnTo>
                    <a:lnTo>
                      <a:pt x="6646" y="4093"/>
                    </a:lnTo>
                    <a:lnTo>
                      <a:pt x="6646" y="4093"/>
                    </a:lnTo>
                    <a:lnTo>
                      <a:pt x="6645" y="4093"/>
                    </a:lnTo>
                    <a:lnTo>
                      <a:pt x="6645" y="4093"/>
                    </a:lnTo>
                    <a:lnTo>
                      <a:pt x="6645" y="4093"/>
                    </a:lnTo>
                    <a:lnTo>
                      <a:pt x="6645" y="4093"/>
                    </a:lnTo>
                    <a:cubicBezTo>
                      <a:pt x="6642" y="4093"/>
                      <a:pt x="6656" y="4090"/>
                      <a:pt x="6672" y="4086"/>
                    </a:cubicBezTo>
                    <a:cubicBezTo>
                      <a:pt x="6682" y="4084"/>
                      <a:pt x="6698" y="4080"/>
                      <a:pt x="6704" y="4078"/>
                    </a:cubicBezTo>
                    <a:cubicBezTo>
                      <a:pt x="7375" y="3889"/>
                      <a:pt x="7801" y="3673"/>
                      <a:pt x="8157" y="3498"/>
                    </a:cubicBezTo>
                    <a:cubicBezTo>
                      <a:pt x="8277" y="3438"/>
                      <a:pt x="8462" y="3348"/>
                      <a:pt x="8554" y="3307"/>
                    </a:cubicBezTo>
                    <a:cubicBezTo>
                      <a:pt x="9653" y="2754"/>
                      <a:pt x="10384" y="2488"/>
                      <a:pt x="10730" y="2409"/>
                    </a:cubicBezTo>
                    <a:cubicBezTo>
                      <a:pt x="10996" y="2342"/>
                      <a:pt x="11035" y="2333"/>
                      <a:pt x="11036" y="2334"/>
                    </a:cubicBezTo>
                    <a:lnTo>
                      <a:pt x="11036" y="2334"/>
                    </a:lnTo>
                    <a:lnTo>
                      <a:pt x="11036" y="2334"/>
                    </a:lnTo>
                    <a:cubicBezTo>
                      <a:pt x="11036" y="2335"/>
                      <a:pt x="11034" y="2335"/>
                      <a:pt x="11034" y="2336"/>
                    </a:cubicBezTo>
                    <a:lnTo>
                      <a:pt x="11033" y="2336"/>
                    </a:lnTo>
                    <a:lnTo>
                      <a:pt x="11033" y="2336"/>
                    </a:lnTo>
                    <a:lnTo>
                      <a:pt x="11032" y="2336"/>
                    </a:lnTo>
                    <a:lnTo>
                      <a:pt x="11032" y="2336"/>
                    </a:lnTo>
                    <a:lnTo>
                      <a:pt x="11032" y="2337"/>
                    </a:lnTo>
                    <a:lnTo>
                      <a:pt x="11032" y="2337"/>
                    </a:lnTo>
                    <a:lnTo>
                      <a:pt x="11032" y="2337"/>
                    </a:lnTo>
                    <a:cubicBezTo>
                      <a:pt x="11029" y="2338"/>
                      <a:pt x="11057" y="2332"/>
                      <a:pt x="11089" y="2324"/>
                    </a:cubicBezTo>
                    <a:cubicBezTo>
                      <a:pt x="11110" y="2320"/>
                      <a:pt x="11140" y="2314"/>
                      <a:pt x="11154" y="2311"/>
                    </a:cubicBezTo>
                    <a:cubicBezTo>
                      <a:pt x="11175" y="2307"/>
                      <a:pt x="11207" y="2301"/>
                      <a:pt x="11223" y="2299"/>
                    </a:cubicBezTo>
                    <a:lnTo>
                      <a:pt x="11224" y="2299"/>
                    </a:lnTo>
                    <a:lnTo>
                      <a:pt x="11225" y="2298"/>
                    </a:lnTo>
                    <a:lnTo>
                      <a:pt x="11226" y="2298"/>
                    </a:lnTo>
                    <a:lnTo>
                      <a:pt x="11231" y="2297"/>
                    </a:lnTo>
                    <a:cubicBezTo>
                      <a:pt x="11267" y="2292"/>
                      <a:pt x="11276" y="2290"/>
                      <a:pt x="11282" y="2288"/>
                    </a:cubicBezTo>
                    <a:cubicBezTo>
                      <a:pt x="11279" y="2288"/>
                      <a:pt x="11341" y="2278"/>
                      <a:pt x="11481" y="2260"/>
                    </a:cubicBezTo>
                    <a:cubicBezTo>
                      <a:pt x="11486" y="2259"/>
                      <a:pt x="11494" y="2258"/>
                      <a:pt x="11497" y="2257"/>
                    </a:cubicBezTo>
                    <a:lnTo>
                      <a:pt x="11497" y="2257"/>
                    </a:lnTo>
                    <a:cubicBezTo>
                      <a:pt x="11509" y="2256"/>
                      <a:pt x="11512" y="2256"/>
                      <a:pt x="11512" y="2256"/>
                    </a:cubicBezTo>
                    <a:lnTo>
                      <a:pt x="11512" y="2256"/>
                    </a:lnTo>
                    <a:lnTo>
                      <a:pt x="11512" y="2255"/>
                    </a:lnTo>
                    <a:lnTo>
                      <a:pt x="11512" y="2255"/>
                    </a:lnTo>
                    <a:lnTo>
                      <a:pt x="11512" y="2255"/>
                    </a:lnTo>
                    <a:lnTo>
                      <a:pt x="11512" y="2255"/>
                    </a:lnTo>
                    <a:lnTo>
                      <a:pt x="11512" y="2255"/>
                    </a:lnTo>
                    <a:lnTo>
                      <a:pt x="11512" y="2255"/>
                    </a:lnTo>
                    <a:lnTo>
                      <a:pt x="11511" y="2255"/>
                    </a:lnTo>
                    <a:lnTo>
                      <a:pt x="11511" y="2255"/>
                    </a:lnTo>
                    <a:lnTo>
                      <a:pt x="11511" y="2255"/>
                    </a:lnTo>
                    <a:lnTo>
                      <a:pt x="11511" y="2255"/>
                    </a:lnTo>
                    <a:lnTo>
                      <a:pt x="11510" y="2255"/>
                    </a:lnTo>
                    <a:lnTo>
                      <a:pt x="11510" y="2255"/>
                    </a:lnTo>
                    <a:lnTo>
                      <a:pt x="11510" y="2255"/>
                    </a:lnTo>
                    <a:lnTo>
                      <a:pt x="11510" y="2255"/>
                    </a:lnTo>
                    <a:lnTo>
                      <a:pt x="11510" y="2255"/>
                    </a:lnTo>
                    <a:cubicBezTo>
                      <a:pt x="11506" y="2256"/>
                      <a:pt x="11529" y="2253"/>
                      <a:pt x="11588" y="2247"/>
                    </a:cubicBezTo>
                    <a:cubicBezTo>
                      <a:pt x="11752" y="2229"/>
                      <a:pt x="11970" y="2221"/>
                      <a:pt x="12100" y="2221"/>
                    </a:cubicBezTo>
                    <a:lnTo>
                      <a:pt x="12107" y="2221"/>
                    </a:lnTo>
                    <a:lnTo>
                      <a:pt x="12127" y="2221"/>
                    </a:lnTo>
                    <a:cubicBezTo>
                      <a:pt x="12529" y="2219"/>
                      <a:pt x="13008" y="2286"/>
                      <a:pt x="13337" y="2350"/>
                    </a:cubicBezTo>
                    <a:cubicBezTo>
                      <a:pt x="13600" y="2400"/>
                      <a:pt x="13922" y="2476"/>
                      <a:pt x="14135" y="2527"/>
                    </a:cubicBezTo>
                    <a:lnTo>
                      <a:pt x="14147" y="2530"/>
                    </a:lnTo>
                    <a:lnTo>
                      <a:pt x="14160" y="2533"/>
                    </a:lnTo>
                    <a:lnTo>
                      <a:pt x="14173" y="2536"/>
                    </a:lnTo>
                    <a:lnTo>
                      <a:pt x="14180" y="2537"/>
                    </a:lnTo>
                    <a:lnTo>
                      <a:pt x="14186" y="2539"/>
                    </a:lnTo>
                    <a:lnTo>
                      <a:pt x="14193" y="2540"/>
                    </a:lnTo>
                    <a:lnTo>
                      <a:pt x="14199" y="2542"/>
                    </a:lnTo>
                    <a:lnTo>
                      <a:pt x="14205" y="2543"/>
                    </a:lnTo>
                    <a:cubicBezTo>
                      <a:pt x="14329" y="2573"/>
                      <a:pt x="14482" y="2608"/>
                      <a:pt x="14584" y="2629"/>
                    </a:cubicBezTo>
                    <a:cubicBezTo>
                      <a:pt x="14717" y="2659"/>
                      <a:pt x="14882" y="2690"/>
                      <a:pt x="14993" y="2708"/>
                    </a:cubicBezTo>
                    <a:cubicBezTo>
                      <a:pt x="15048" y="2717"/>
                      <a:pt x="15118" y="2726"/>
                      <a:pt x="15163" y="2732"/>
                    </a:cubicBezTo>
                    <a:lnTo>
                      <a:pt x="15166" y="2732"/>
                    </a:lnTo>
                    <a:lnTo>
                      <a:pt x="15168" y="2733"/>
                    </a:lnTo>
                    <a:lnTo>
                      <a:pt x="15169" y="2733"/>
                    </a:lnTo>
                    <a:cubicBezTo>
                      <a:pt x="15179" y="2734"/>
                      <a:pt x="15195" y="2736"/>
                      <a:pt x="15197" y="2736"/>
                    </a:cubicBezTo>
                    <a:cubicBezTo>
                      <a:pt x="15211" y="2738"/>
                      <a:pt x="15232" y="2740"/>
                      <a:pt x="15241" y="2741"/>
                    </a:cubicBezTo>
                    <a:lnTo>
                      <a:pt x="15241" y="2741"/>
                    </a:lnTo>
                    <a:lnTo>
                      <a:pt x="15242" y="2741"/>
                    </a:lnTo>
                    <a:lnTo>
                      <a:pt x="15243" y="2741"/>
                    </a:lnTo>
                    <a:cubicBezTo>
                      <a:pt x="15294" y="2747"/>
                      <a:pt x="15359" y="2753"/>
                      <a:pt x="15401" y="2754"/>
                    </a:cubicBezTo>
                    <a:cubicBezTo>
                      <a:pt x="15454" y="2759"/>
                      <a:pt x="15520" y="2760"/>
                      <a:pt x="15563" y="2761"/>
                    </a:cubicBezTo>
                    <a:lnTo>
                      <a:pt x="15566" y="2761"/>
                    </a:lnTo>
                    <a:lnTo>
                      <a:pt x="15568" y="2761"/>
                    </a:lnTo>
                    <a:lnTo>
                      <a:pt x="15569" y="2761"/>
                    </a:lnTo>
                    <a:cubicBezTo>
                      <a:pt x="15580" y="2761"/>
                      <a:pt x="15599" y="2761"/>
                      <a:pt x="15603" y="2761"/>
                    </a:cubicBezTo>
                    <a:lnTo>
                      <a:pt x="15704" y="2759"/>
                    </a:lnTo>
                    <a:cubicBezTo>
                      <a:pt x="15724" y="2759"/>
                      <a:pt x="15750" y="2757"/>
                      <a:pt x="15765" y="2756"/>
                    </a:cubicBezTo>
                    <a:lnTo>
                      <a:pt x="15766" y="2756"/>
                    </a:lnTo>
                    <a:lnTo>
                      <a:pt x="15767" y="2755"/>
                    </a:lnTo>
                    <a:lnTo>
                      <a:pt x="15768" y="2755"/>
                    </a:lnTo>
                    <a:cubicBezTo>
                      <a:pt x="15780" y="2754"/>
                      <a:pt x="15796" y="2753"/>
                      <a:pt x="15803" y="2753"/>
                    </a:cubicBezTo>
                    <a:cubicBezTo>
                      <a:pt x="15932" y="2743"/>
                      <a:pt x="16090" y="2717"/>
                      <a:pt x="16191" y="2689"/>
                    </a:cubicBezTo>
                    <a:cubicBezTo>
                      <a:pt x="16314" y="2657"/>
                      <a:pt x="16459" y="2604"/>
                      <a:pt x="16552" y="2557"/>
                    </a:cubicBezTo>
                    <a:lnTo>
                      <a:pt x="16595" y="2537"/>
                    </a:lnTo>
                    <a:lnTo>
                      <a:pt x="16637" y="2515"/>
                    </a:lnTo>
                    <a:lnTo>
                      <a:pt x="16722" y="2469"/>
                    </a:lnTo>
                    <a:lnTo>
                      <a:pt x="16804" y="2420"/>
                    </a:lnTo>
                    <a:lnTo>
                      <a:pt x="16805" y="2419"/>
                    </a:lnTo>
                    <a:cubicBezTo>
                      <a:pt x="16808" y="2417"/>
                      <a:pt x="16816" y="2412"/>
                      <a:pt x="16817" y="2412"/>
                    </a:cubicBezTo>
                    <a:lnTo>
                      <a:pt x="16818" y="2411"/>
                    </a:lnTo>
                    <a:cubicBezTo>
                      <a:pt x="16837" y="2398"/>
                      <a:pt x="16844" y="2393"/>
                      <a:pt x="16844" y="2393"/>
                    </a:cubicBezTo>
                    <a:lnTo>
                      <a:pt x="16844" y="2393"/>
                    </a:lnTo>
                    <a:cubicBezTo>
                      <a:pt x="16845" y="2393"/>
                      <a:pt x="16832" y="2402"/>
                      <a:pt x="16827" y="2405"/>
                    </a:cubicBezTo>
                    <a:cubicBezTo>
                      <a:pt x="16819" y="2412"/>
                      <a:pt x="16810" y="2418"/>
                      <a:pt x="16811" y="2418"/>
                    </a:cubicBezTo>
                    <a:cubicBezTo>
                      <a:pt x="17034" y="2264"/>
                      <a:pt x="17142" y="2185"/>
                      <a:pt x="17143" y="2179"/>
                    </a:cubicBezTo>
                    <a:lnTo>
                      <a:pt x="17145" y="2178"/>
                    </a:lnTo>
                    <a:lnTo>
                      <a:pt x="17146" y="2177"/>
                    </a:lnTo>
                    <a:lnTo>
                      <a:pt x="17147" y="2176"/>
                    </a:lnTo>
                    <a:cubicBezTo>
                      <a:pt x="17161" y="2165"/>
                      <a:pt x="17183" y="2148"/>
                      <a:pt x="17191" y="2141"/>
                    </a:cubicBezTo>
                    <a:cubicBezTo>
                      <a:pt x="17469" y="1928"/>
                      <a:pt x="17896" y="1488"/>
                      <a:pt x="18509" y="779"/>
                    </a:cubicBezTo>
                    <a:cubicBezTo>
                      <a:pt x="18910" y="318"/>
                      <a:pt x="19046" y="170"/>
                      <a:pt x="19211" y="0"/>
                    </a:cubicBezTo>
                    <a:lnTo>
                      <a:pt x="19211" y="521"/>
                    </a:lnTo>
                    <a:cubicBezTo>
                      <a:pt x="19119" y="620"/>
                      <a:pt x="18954" y="802"/>
                      <a:pt x="18760" y="1017"/>
                    </a:cubicBezTo>
                    <a:cubicBezTo>
                      <a:pt x="18060" y="1803"/>
                      <a:pt x="17665" y="2160"/>
                      <a:pt x="17424" y="2345"/>
                    </a:cubicBezTo>
                    <a:cubicBezTo>
                      <a:pt x="17409" y="2356"/>
                      <a:pt x="17387" y="2373"/>
                      <a:pt x="17377" y="2381"/>
                    </a:cubicBezTo>
                    <a:lnTo>
                      <a:pt x="17376" y="2381"/>
                    </a:lnTo>
                    <a:lnTo>
                      <a:pt x="17376" y="2382"/>
                    </a:lnTo>
                    <a:lnTo>
                      <a:pt x="17374" y="2383"/>
                    </a:lnTo>
                    <a:cubicBezTo>
                      <a:pt x="17359" y="2399"/>
                      <a:pt x="17272" y="2461"/>
                      <a:pt x="17002" y="2641"/>
                    </a:cubicBezTo>
                    <a:lnTo>
                      <a:pt x="17002" y="2641"/>
                    </a:lnTo>
                    <a:cubicBezTo>
                      <a:pt x="17001" y="2641"/>
                      <a:pt x="17020" y="2628"/>
                      <a:pt x="17027" y="2623"/>
                    </a:cubicBezTo>
                    <a:cubicBezTo>
                      <a:pt x="17039" y="2615"/>
                      <a:pt x="17050" y="2607"/>
                      <a:pt x="17049" y="2608"/>
                    </a:cubicBezTo>
                    <a:cubicBezTo>
                      <a:pt x="17052" y="2606"/>
                      <a:pt x="17031" y="2620"/>
                      <a:pt x="17016" y="2630"/>
                    </a:cubicBezTo>
                    <a:cubicBezTo>
                      <a:pt x="17010" y="2633"/>
                      <a:pt x="17001" y="2639"/>
                      <a:pt x="16999" y="2640"/>
                    </a:cubicBezTo>
                    <a:lnTo>
                      <a:pt x="16907" y="2694"/>
                    </a:lnTo>
                    <a:lnTo>
                      <a:pt x="16810" y="2744"/>
                    </a:lnTo>
                    <a:lnTo>
                      <a:pt x="16761" y="2769"/>
                    </a:lnTo>
                    <a:lnTo>
                      <a:pt x="16711" y="2792"/>
                    </a:lnTo>
                    <a:cubicBezTo>
                      <a:pt x="16457" y="2923"/>
                      <a:pt x="16027" y="3004"/>
                      <a:pt x="15827" y="3010"/>
                    </a:cubicBezTo>
                    <a:cubicBezTo>
                      <a:pt x="15816" y="3010"/>
                      <a:pt x="15799" y="3011"/>
                      <a:pt x="15791" y="3012"/>
                    </a:cubicBezTo>
                    <a:lnTo>
                      <a:pt x="15791" y="3012"/>
                    </a:lnTo>
                    <a:lnTo>
                      <a:pt x="15790" y="3012"/>
                    </a:lnTo>
                    <a:lnTo>
                      <a:pt x="15789" y="3012"/>
                    </a:lnTo>
                    <a:cubicBezTo>
                      <a:pt x="15767" y="3014"/>
                      <a:pt x="15738" y="3015"/>
                      <a:pt x="15720" y="3015"/>
                    </a:cubicBezTo>
                    <a:lnTo>
                      <a:pt x="15719" y="3015"/>
                    </a:lnTo>
                    <a:lnTo>
                      <a:pt x="15717" y="3015"/>
                    </a:lnTo>
                    <a:lnTo>
                      <a:pt x="15715" y="3015"/>
                    </a:lnTo>
                    <a:lnTo>
                      <a:pt x="15601" y="3016"/>
                    </a:lnTo>
                    <a:cubicBezTo>
                      <a:pt x="15591" y="3016"/>
                      <a:pt x="15573" y="3016"/>
                      <a:pt x="15568" y="3015"/>
                    </a:cubicBezTo>
                    <a:lnTo>
                      <a:pt x="15567" y="3015"/>
                    </a:lnTo>
                    <a:lnTo>
                      <a:pt x="15566" y="3015"/>
                    </a:lnTo>
                    <a:lnTo>
                      <a:pt x="15566" y="3015"/>
                    </a:lnTo>
                    <a:lnTo>
                      <a:pt x="15565" y="3015"/>
                    </a:lnTo>
                    <a:cubicBezTo>
                      <a:pt x="15503" y="3014"/>
                      <a:pt x="15425" y="3011"/>
                      <a:pt x="15375" y="3006"/>
                    </a:cubicBezTo>
                    <a:cubicBezTo>
                      <a:pt x="15319" y="3003"/>
                      <a:pt x="15249" y="2994"/>
                      <a:pt x="15204" y="2989"/>
                    </a:cubicBezTo>
                    <a:lnTo>
                      <a:pt x="15201" y="2989"/>
                    </a:lnTo>
                    <a:cubicBezTo>
                      <a:pt x="15186" y="2987"/>
                      <a:pt x="15161" y="2984"/>
                      <a:pt x="15152" y="2983"/>
                    </a:cubicBezTo>
                    <a:cubicBezTo>
                      <a:pt x="15145" y="2982"/>
                      <a:pt x="15131" y="2980"/>
                      <a:pt x="15127" y="2979"/>
                    </a:cubicBezTo>
                    <a:lnTo>
                      <a:pt x="15126" y="2979"/>
                    </a:lnTo>
                    <a:lnTo>
                      <a:pt x="15126" y="2979"/>
                    </a:lnTo>
                    <a:lnTo>
                      <a:pt x="15125" y="2979"/>
                    </a:lnTo>
                    <a:lnTo>
                      <a:pt x="15125" y="2979"/>
                    </a:lnTo>
                    <a:lnTo>
                      <a:pt x="15124" y="2979"/>
                    </a:lnTo>
                    <a:cubicBezTo>
                      <a:pt x="15062" y="2970"/>
                      <a:pt x="14984" y="2959"/>
                      <a:pt x="14934" y="2949"/>
                    </a:cubicBezTo>
                    <a:cubicBezTo>
                      <a:pt x="14793" y="2925"/>
                      <a:pt x="14621" y="2888"/>
                      <a:pt x="14508" y="2862"/>
                    </a:cubicBezTo>
                    <a:cubicBezTo>
                      <a:pt x="14359" y="2828"/>
                      <a:pt x="14211" y="2791"/>
                      <a:pt x="14067" y="2755"/>
                    </a:cubicBezTo>
                    <a:cubicBezTo>
                      <a:pt x="13807" y="2689"/>
                      <a:pt x="13488" y="2612"/>
                      <a:pt x="13273" y="2568"/>
                    </a:cubicBezTo>
                    <a:cubicBezTo>
                      <a:pt x="12882" y="2483"/>
                      <a:pt x="12402" y="2427"/>
                      <a:pt x="12057" y="2428"/>
                    </a:cubicBezTo>
                    <a:lnTo>
                      <a:pt x="12038" y="2428"/>
                    </a:lnTo>
                    <a:lnTo>
                      <a:pt x="12032" y="2428"/>
                    </a:lnTo>
                    <a:lnTo>
                      <a:pt x="12025" y="2428"/>
                    </a:lnTo>
                    <a:cubicBezTo>
                      <a:pt x="11891" y="2428"/>
                      <a:pt x="11715" y="2438"/>
                      <a:pt x="11616" y="2447"/>
                    </a:cubicBezTo>
                    <a:cubicBezTo>
                      <a:pt x="11553" y="2452"/>
                      <a:pt x="11542" y="2453"/>
                      <a:pt x="11542" y="2454"/>
                    </a:cubicBezTo>
                    <a:lnTo>
                      <a:pt x="11542" y="2454"/>
                    </a:lnTo>
                    <a:cubicBezTo>
                      <a:pt x="11542" y="2454"/>
                      <a:pt x="11543" y="2454"/>
                      <a:pt x="11543" y="2454"/>
                    </a:cubicBezTo>
                    <a:lnTo>
                      <a:pt x="11543" y="2454"/>
                    </a:lnTo>
                    <a:lnTo>
                      <a:pt x="11544" y="2454"/>
                    </a:lnTo>
                    <a:lnTo>
                      <a:pt x="11544" y="2454"/>
                    </a:lnTo>
                    <a:lnTo>
                      <a:pt x="11544" y="2454"/>
                    </a:lnTo>
                    <a:lnTo>
                      <a:pt x="11545" y="2454"/>
                    </a:lnTo>
                    <a:lnTo>
                      <a:pt x="11545" y="2454"/>
                    </a:lnTo>
                    <a:lnTo>
                      <a:pt x="11545" y="2454"/>
                    </a:lnTo>
                    <a:lnTo>
                      <a:pt x="11545" y="2454"/>
                    </a:lnTo>
                    <a:lnTo>
                      <a:pt x="11546" y="2454"/>
                    </a:lnTo>
                    <a:lnTo>
                      <a:pt x="11546" y="2454"/>
                    </a:lnTo>
                    <a:lnTo>
                      <a:pt x="11546" y="2454"/>
                    </a:lnTo>
                    <a:lnTo>
                      <a:pt x="11546" y="2454"/>
                    </a:lnTo>
                    <a:cubicBezTo>
                      <a:pt x="11547" y="2454"/>
                      <a:pt x="11540" y="2454"/>
                      <a:pt x="11533" y="2455"/>
                    </a:cubicBezTo>
                    <a:cubicBezTo>
                      <a:pt x="11527" y="2456"/>
                      <a:pt x="11516" y="2457"/>
                      <a:pt x="11513" y="2457"/>
                    </a:cubicBezTo>
                    <a:cubicBezTo>
                      <a:pt x="11333" y="2479"/>
                      <a:pt x="11332" y="2480"/>
                      <a:pt x="11326" y="2482"/>
                    </a:cubicBezTo>
                    <a:cubicBezTo>
                      <a:pt x="11325" y="2483"/>
                      <a:pt x="11311" y="2485"/>
                      <a:pt x="11279" y="2490"/>
                    </a:cubicBezTo>
                    <a:cubicBezTo>
                      <a:pt x="11255" y="2493"/>
                      <a:pt x="11221" y="2499"/>
                      <a:pt x="11204" y="2501"/>
                    </a:cubicBezTo>
                    <a:cubicBezTo>
                      <a:pt x="11184" y="2505"/>
                      <a:pt x="11154" y="2511"/>
                      <a:pt x="11139" y="2514"/>
                    </a:cubicBezTo>
                    <a:lnTo>
                      <a:pt x="11138" y="2514"/>
                    </a:lnTo>
                    <a:lnTo>
                      <a:pt x="11137" y="2514"/>
                    </a:lnTo>
                    <a:lnTo>
                      <a:pt x="11136" y="2515"/>
                    </a:lnTo>
                    <a:lnTo>
                      <a:pt x="11129" y="2516"/>
                    </a:lnTo>
                    <a:cubicBezTo>
                      <a:pt x="11093" y="2524"/>
                      <a:pt x="11083" y="2526"/>
                      <a:pt x="11083" y="2526"/>
                    </a:cubicBezTo>
                    <a:lnTo>
                      <a:pt x="11082" y="2526"/>
                    </a:lnTo>
                    <a:lnTo>
                      <a:pt x="11082" y="2526"/>
                    </a:lnTo>
                    <a:lnTo>
                      <a:pt x="11082" y="2526"/>
                    </a:lnTo>
                    <a:lnTo>
                      <a:pt x="11082" y="2525"/>
                    </a:lnTo>
                    <a:lnTo>
                      <a:pt x="11082" y="2525"/>
                    </a:lnTo>
                    <a:lnTo>
                      <a:pt x="11083" y="2525"/>
                    </a:lnTo>
                    <a:lnTo>
                      <a:pt x="11083" y="2525"/>
                    </a:lnTo>
                    <a:lnTo>
                      <a:pt x="11083" y="2525"/>
                    </a:lnTo>
                    <a:lnTo>
                      <a:pt x="11084" y="2525"/>
                    </a:lnTo>
                    <a:lnTo>
                      <a:pt x="11084" y="2524"/>
                    </a:lnTo>
                    <a:lnTo>
                      <a:pt x="11084" y="2524"/>
                    </a:lnTo>
                    <a:lnTo>
                      <a:pt x="11084" y="2524"/>
                    </a:lnTo>
                    <a:lnTo>
                      <a:pt x="11084" y="2524"/>
                    </a:lnTo>
                    <a:lnTo>
                      <a:pt x="11084" y="2524"/>
                    </a:lnTo>
                    <a:cubicBezTo>
                      <a:pt x="11094" y="2520"/>
                      <a:pt x="11011" y="2539"/>
                      <a:pt x="10799" y="2590"/>
                    </a:cubicBezTo>
                    <a:cubicBezTo>
                      <a:pt x="10445" y="2654"/>
                      <a:pt x="9589" y="2987"/>
                      <a:pt x="8626" y="3454"/>
                    </a:cubicBezTo>
                    <a:cubicBezTo>
                      <a:pt x="8502" y="3510"/>
                      <a:pt x="8330" y="3592"/>
                      <a:pt x="8261" y="3624"/>
                    </a:cubicBezTo>
                    <a:cubicBezTo>
                      <a:pt x="7840" y="3832"/>
                      <a:pt x="7259" y="4072"/>
                      <a:pt x="6747" y="4203"/>
                    </a:cubicBezTo>
                    <a:cubicBezTo>
                      <a:pt x="6738" y="4205"/>
                      <a:pt x="6724" y="4208"/>
                      <a:pt x="6720" y="4209"/>
                    </a:cubicBezTo>
                    <a:lnTo>
                      <a:pt x="6719" y="4210"/>
                    </a:lnTo>
                    <a:cubicBezTo>
                      <a:pt x="6694" y="4215"/>
                      <a:pt x="6689" y="4217"/>
                      <a:pt x="6689" y="4217"/>
                    </a:cubicBezTo>
                    <a:lnTo>
                      <a:pt x="6689" y="4217"/>
                    </a:lnTo>
                    <a:lnTo>
                      <a:pt x="6689" y="4217"/>
                    </a:lnTo>
                    <a:lnTo>
                      <a:pt x="6689" y="4217"/>
                    </a:lnTo>
                    <a:lnTo>
                      <a:pt x="6689" y="4217"/>
                    </a:lnTo>
                    <a:lnTo>
                      <a:pt x="6690" y="4217"/>
                    </a:lnTo>
                    <a:lnTo>
                      <a:pt x="6690" y="4217"/>
                    </a:lnTo>
                    <a:lnTo>
                      <a:pt x="6690" y="4217"/>
                    </a:lnTo>
                    <a:lnTo>
                      <a:pt x="6691" y="4217"/>
                    </a:lnTo>
                    <a:lnTo>
                      <a:pt x="6691" y="4217"/>
                    </a:lnTo>
                    <a:lnTo>
                      <a:pt x="6692" y="4217"/>
                    </a:lnTo>
                    <a:lnTo>
                      <a:pt x="6692" y="4217"/>
                    </a:lnTo>
                    <a:lnTo>
                      <a:pt x="6692" y="4217"/>
                    </a:lnTo>
                    <a:lnTo>
                      <a:pt x="6692" y="4217"/>
                    </a:lnTo>
                    <a:lnTo>
                      <a:pt x="6693" y="4217"/>
                    </a:lnTo>
                    <a:lnTo>
                      <a:pt x="6693" y="4217"/>
                    </a:lnTo>
                    <a:cubicBezTo>
                      <a:pt x="6700" y="4216"/>
                      <a:pt x="6654" y="4226"/>
                      <a:pt x="6538" y="4249"/>
                    </a:cubicBezTo>
                    <a:cubicBezTo>
                      <a:pt x="6506" y="4256"/>
                      <a:pt x="6466" y="4263"/>
                      <a:pt x="6440" y="4267"/>
                    </a:cubicBezTo>
                    <a:lnTo>
                      <a:pt x="6439" y="4267"/>
                    </a:lnTo>
                    <a:cubicBezTo>
                      <a:pt x="6436" y="4268"/>
                      <a:pt x="6430" y="4268"/>
                      <a:pt x="6430" y="4268"/>
                    </a:cubicBezTo>
                    <a:cubicBezTo>
                      <a:pt x="6419" y="4270"/>
                      <a:pt x="6401" y="4273"/>
                      <a:pt x="6394" y="4274"/>
                    </a:cubicBezTo>
                    <a:lnTo>
                      <a:pt x="6393" y="4274"/>
                    </a:lnTo>
                    <a:lnTo>
                      <a:pt x="6392" y="4275"/>
                    </a:lnTo>
                    <a:lnTo>
                      <a:pt x="6391" y="4275"/>
                    </a:lnTo>
                    <a:cubicBezTo>
                      <a:pt x="6367" y="4279"/>
                      <a:pt x="6340" y="4283"/>
                      <a:pt x="6318" y="4285"/>
                    </a:cubicBezTo>
                    <a:cubicBezTo>
                      <a:pt x="6311" y="4286"/>
                      <a:pt x="6299" y="4288"/>
                      <a:pt x="6296" y="4288"/>
                    </a:cubicBezTo>
                    <a:lnTo>
                      <a:pt x="6295" y="4288"/>
                    </a:lnTo>
                    <a:lnTo>
                      <a:pt x="6295" y="4288"/>
                    </a:lnTo>
                    <a:lnTo>
                      <a:pt x="6294" y="4288"/>
                    </a:lnTo>
                    <a:cubicBezTo>
                      <a:pt x="6233" y="4296"/>
                      <a:pt x="6155" y="4305"/>
                      <a:pt x="6104" y="4308"/>
                    </a:cubicBezTo>
                    <a:cubicBezTo>
                      <a:pt x="6054" y="4313"/>
                      <a:pt x="5988" y="4316"/>
                      <a:pt x="5946" y="4318"/>
                    </a:cubicBezTo>
                    <a:lnTo>
                      <a:pt x="5944" y="4318"/>
                    </a:lnTo>
                    <a:lnTo>
                      <a:pt x="5942" y="4318"/>
                    </a:lnTo>
                    <a:lnTo>
                      <a:pt x="5941" y="4319"/>
                    </a:lnTo>
                    <a:cubicBezTo>
                      <a:pt x="5923" y="4319"/>
                      <a:pt x="5896" y="4321"/>
                      <a:pt x="5886" y="4321"/>
                    </a:cubicBezTo>
                    <a:lnTo>
                      <a:pt x="5777" y="4323"/>
                    </a:lnTo>
                    <a:lnTo>
                      <a:pt x="5722" y="4324"/>
                    </a:lnTo>
                    <a:lnTo>
                      <a:pt x="5668" y="4323"/>
                    </a:lnTo>
                    <a:cubicBezTo>
                      <a:pt x="5666" y="4326"/>
                      <a:pt x="5626" y="4328"/>
                      <a:pt x="5608" y="4328"/>
                    </a:cubicBezTo>
                    <a:cubicBezTo>
                      <a:pt x="5443" y="4337"/>
                      <a:pt x="4609" y="4250"/>
                      <a:pt x="3624" y="4025"/>
                    </a:cubicBezTo>
                    <a:cubicBezTo>
                      <a:pt x="3018" y="3891"/>
                      <a:pt x="2479" y="3786"/>
                      <a:pt x="1989" y="3784"/>
                    </a:cubicBezTo>
                    <a:cubicBezTo>
                      <a:pt x="1303" y="3803"/>
                      <a:pt x="736" y="3896"/>
                      <a:pt x="0" y="4123"/>
                    </a:cubicBezTo>
                    <a:lnTo>
                      <a:pt x="0" y="4080"/>
                    </a:lnTo>
                    <a:close/>
                  </a:path>
                </a:pathLst>
              </a:custGeom>
              <a:gradFill>
                <a:gsLst>
                  <a:gs pos="40000">
                    <a:schemeClr val="accent1"/>
                  </a:gs>
                  <a:gs pos="0">
                    <a:schemeClr val="bg1">
                      <a:alpha val="0"/>
                    </a:schemeClr>
                  </a:gs>
                  <a:gs pos="60000">
                    <a:schemeClr val="accent1"/>
                  </a:gs>
                  <a:gs pos="100000">
                    <a:schemeClr val="bg1">
                      <a:alpha val="0"/>
                    </a:schemeClr>
                  </a:gs>
                </a:gsLst>
                <a:lin ang="0" scaled="0"/>
              </a:gradFill>
              <a:ln w="11708" cap="flat">
                <a:noFill/>
                <a:prstDash val="solid"/>
                <a:miter/>
              </a:ln>
            </p:spPr>
            <p:txBody>
              <a:bodyPr wrap="square" rtlCol="0" anchor="ctr">
                <a:noAutofit/>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zh-CN" altLang="en-US"/>
              </a:p>
            </p:txBody>
          </p:sp>
          <p:grpSp>
            <p:nvGrpSpPr>
              <p:cNvPr id="115" name="组合 114">
                <a:extLst>
                  <a:ext uri="{FF2B5EF4-FFF2-40B4-BE49-F238E27FC236}">
                    <a16:creationId xmlns:a16="http://schemas.microsoft.com/office/drawing/2014/main" id="{5CBDF2FE-D706-FB7A-5D60-68E1558EE8CE}"/>
                  </a:ext>
                </a:extLst>
              </p:cNvPr>
              <p:cNvGrpSpPr/>
              <p:nvPr/>
            </p:nvGrpSpPr>
            <p:grpSpPr>
              <a:xfrm>
                <a:off x="1759203" y="2784037"/>
                <a:ext cx="1878167" cy="1720773"/>
                <a:chOff x="344374" y="2569845"/>
                <a:chExt cx="1878167" cy="1720773"/>
              </a:xfrm>
            </p:grpSpPr>
            <p:sp>
              <p:nvSpPr>
                <p:cNvPr id="116" name="Index-1">
                  <a:extLst>
                    <a:ext uri="{FF2B5EF4-FFF2-40B4-BE49-F238E27FC236}">
                      <a16:creationId xmlns:a16="http://schemas.microsoft.com/office/drawing/2014/main" id="{2323E2C6-713D-AF38-8EC2-3E08AF8C5763}"/>
                    </a:ext>
                  </a:extLst>
                </p:cNvPr>
                <p:cNvSpPr/>
                <p:nvPr>
                  <p:custDataLst>
                    <p:tags r:id="rId12"/>
                  </p:custDataLst>
                </p:nvPr>
              </p:nvSpPr>
              <p:spPr>
                <a:xfrm>
                  <a:off x="735659" y="2569845"/>
                  <a:ext cx="1095598" cy="1095598"/>
                </a:xfrm>
                <a:prstGeom prst="flowChartConnector">
                  <a:avLst/>
                </a:prstGeom>
                <a:solidFill>
                  <a:schemeClr val="bg1">
                    <a:lumMod val="95000"/>
                  </a:schemeClr>
                </a:solidFill>
                <a:ln w="25400">
                  <a:gradFill>
                    <a:gsLst>
                      <a:gs pos="0">
                        <a:schemeClr val="bg1"/>
                      </a:gs>
                      <a:gs pos="100000">
                        <a:schemeClr val="bg1">
                          <a:lumMod val="85000"/>
                        </a:schemeClr>
                      </a:gs>
                    </a:gsLst>
                    <a:lin ang="5400000" scaled="1"/>
                  </a:gradFill>
                </a:ln>
                <a:effectLst>
                  <a:outerShdw blurRad="381000" dist="635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tx2">
                          <a:lumMod val="75000"/>
                          <a:lumOff val="25000"/>
                        </a:schemeClr>
                      </a:solidFill>
                      <a:latin typeface="+mj-ea"/>
                      <a:ea typeface="+mj-ea"/>
                    </a:rPr>
                    <a:t>01</a:t>
                  </a:r>
                  <a:endParaRPr lang="zh-CN" altLang="en-US" sz="3200" b="1" dirty="0">
                    <a:solidFill>
                      <a:schemeClr val="tx2">
                        <a:lumMod val="75000"/>
                        <a:lumOff val="25000"/>
                      </a:schemeClr>
                    </a:solidFill>
                    <a:latin typeface="+mj-ea"/>
                    <a:ea typeface="+mj-ea"/>
                  </a:endParaRPr>
                </a:p>
              </p:txBody>
            </p:sp>
            <p:grpSp>
              <p:nvGrpSpPr>
                <p:cNvPr id="117" name="组合 116">
                  <a:extLst>
                    <a:ext uri="{FF2B5EF4-FFF2-40B4-BE49-F238E27FC236}">
                      <a16:creationId xmlns:a16="http://schemas.microsoft.com/office/drawing/2014/main" id="{8EF2F0D6-B516-C0ED-D3DB-B5583795D962}"/>
                    </a:ext>
                  </a:extLst>
                </p:cNvPr>
                <p:cNvGrpSpPr/>
                <p:nvPr/>
              </p:nvGrpSpPr>
              <p:grpSpPr>
                <a:xfrm>
                  <a:off x="344374" y="3798332"/>
                  <a:ext cx="1878167" cy="492286"/>
                  <a:chOff x="3220825" y="2655310"/>
                  <a:chExt cx="2455200" cy="492286"/>
                </a:xfrm>
              </p:grpSpPr>
              <p:sp>
                <p:nvSpPr>
                  <p:cNvPr id="118" name="Title-1">
                    <a:extLst>
                      <a:ext uri="{FF2B5EF4-FFF2-40B4-BE49-F238E27FC236}">
                        <a16:creationId xmlns:a16="http://schemas.microsoft.com/office/drawing/2014/main" id="{1221B268-9E24-5DD5-7E21-E85429EF5F29}"/>
                      </a:ext>
                    </a:extLst>
                  </p:cNvPr>
                  <p:cNvSpPr txBox="1"/>
                  <p:nvPr>
                    <p:custDataLst>
                      <p:tags r:id="rId13"/>
                    </p:custDataLst>
                  </p:nvPr>
                </p:nvSpPr>
                <p:spPr>
                  <a:xfrm>
                    <a:off x="3220825" y="2655310"/>
                    <a:ext cx="2455200" cy="369332"/>
                  </a:xfrm>
                  <a:prstGeom prst="rect">
                    <a:avLst/>
                  </a:prstGeom>
                  <a:noFill/>
                </p:spPr>
                <p:txBody>
                  <a:bodyPr wrap="square" rtlCol="0">
                    <a:noAutofit/>
                  </a:bodyPr>
                  <a:lstStyle/>
                  <a:p>
                    <a:pPr algn="ctr"/>
                    <a:r>
                      <a:rPr lang="zh-CN" altLang="en-US" b="1" dirty="0">
                        <a:solidFill>
                          <a:schemeClr val="accent1"/>
                        </a:solidFill>
                      </a:rPr>
                      <a:t>数据集选择</a:t>
                    </a:r>
                  </a:p>
                </p:txBody>
              </p:sp>
              <p:cxnSp>
                <p:nvCxnSpPr>
                  <p:cNvPr id="120" name="1">
                    <a:extLst>
                      <a:ext uri="{FF2B5EF4-FFF2-40B4-BE49-F238E27FC236}">
                        <a16:creationId xmlns:a16="http://schemas.microsoft.com/office/drawing/2014/main" id="{7159200D-134C-3C5A-9E06-FBEC3CE8366D}"/>
                      </a:ext>
                    </a:extLst>
                  </p:cNvPr>
                  <p:cNvCxnSpPr/>
                  <p:nvPr>
                    <p:custDataLst>
                      <p:tags r:id="rId14"/>
                    </p:custDataLst>
                  </p:nvPr>
                </p:nvCxnSpPr>
                <p:spPr>
                  <a:xfrm>
                    <a:off x="3309364" y="3147596"/>
                    <a:ext cx="2120901" cy="0"/>
                  </a:xfrm>
                  <a:prstGeom prst="line">
                    <a:avLst/>
                  </a:prstGeom>
                  <a:ln w="25400">
                    <a:gradFill flip="none" rotWithShape="1">
                      <a:gsLst>
                        <a:gs pos="50000">
                          <a:schemeClr val="accent1"/>
                        </a:gs>
                        <a:gs pos="0">
                          <a:schemeClr val="bg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grpSp>
        </p:grpSp>
        <p:grpSp>
          <p:nvGrpSpPr>
            <p:cNvPr id="96" name="组合 95">
              <a:extLst>
                <a:ext uri="{FF2B5EF4-FFF2-40B4-BE49-F238E27FC236}">
                  <a16:creationId xmlns:a16="http://schemas.microsoft.com/office/drawing/2014/main" id="{825BA500-2F3D-4798-D41D-4EEF96FFD0E0}"/>
                </a:ext>
              </a:extLst>
            </p:cNvPr>
            <p:cNvGrpSpPr/>
            <p:nvPr/>
          </p:nvGrpSpPr>
          <p:grpSpPr>
            <a:xfrm>
              <a:off x="4024345" y="2784037"/>
              <a:ext cx="1878167" cy="1720773"/>
              <a:chOff x="344374" y="2569845"/>
              <a:chExt cx="1878167" cy="1720773"/>
            </a:xfrm>
          </p:grpSpPr>
          <p:sp>
            <p:nvSpPr>
              <p:cNvPr id="109" name="Index-2">
                <a:extLst>
                  <a:ext uri="{FF2B5EF4-FFF2-40B4-BE49-F238E27FC236}">
                    <a16:creationId xmlns:a16="http://schemas.microsoft.com/office/drawing/2014/main" id="{F7DA2867-DDFB-6F66-C3B1-A88803BF9586}"/>
                  </a:ext>
                </a:extLst>
              </p:cNvPr>
              <p:cNvSpPr/>
              <p:nvPr>
                <p:custDataLst>
                  <p:tags r:id="rId8"/>
                </p:custDataLst>
              </p:nvPr>
            </p:nvSpPr>
            <p:spPr>
              <a:xfrm>
                <a:off x="735659" y="2569845"/>
                <a:ext cx="1095598" cy="1095598"/>
              </a:xfrm>
              <a:prstGeom prst="flowChartConnector">
                <a:avLst/>
              </a:prstGeom>
              <a:solidFill>
                <a:schemeClr val="bg1">
                  <a:lumMod val="95000"/>
                </a:schemeClr>
              </a:solidFill>
              <a:ln w="25400">
                <a:gradFill>
                  <a:gsLst>
                    <a:gs pos="0">
                      <a:schemeClr val="bg1"/>
                    </a:gs>
                    <a:gs pos="100000">
                      <a:schemeClr val="bg1">
                        <a:lumMod val="85000"/>
                      </a:schemeClr>
                    </a:gs>
                  </a:gsLst>
                  <a:lin ang="5400000" scaled="1"/>
                </a:gradFill>
              </a:ln>
              <a:effectLst>
                <a:outerShdw blurRad="381000" dist="635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tx2">
                        <a:lumMod val="75000"/>
                        <a:lumOff val="25000"/>
                      </a:schemeClr>
                    </a:solidFill>
                    <a:latin typeface="+mj-ea"/>
                    <a:ea typeface="+mj-ea"/>
                  </a:rPr>
                  <a:t>02</a:t>
                </a:r>
                <a:endParaRPr lang="zh-CN" altLang="en-US" sz="3200" b="1" dirty="0">
                  <a:solidFill>
                    <a:schemeClr val="tx2">
                      <a:lumMod val="75000"/>
                      <a:lumOff val="25000"/>
                    </a:schemeClr>
                  </a:solidFill>
                  <a:latin typeface="+mj-ea"/>
                  <a:ea typeface="+mj-ea"/>
                </a:endParaRPr>
              </a:p>
            </p:txBody>
          </p:sp>
          <p:grpSp>
            <p:nvGrpSpPr>
              <p:cNvPr id="110" name="组合 109">
                <a:extLst>
                  <a:ext uri="{FF2B5EF4-FFF2-40B4-BE49-F238E27FC236}">
                    <a16:creationId xmlns:a16="http://schemas.microsoft.com/office/drawing/2014/main" id="{20F3EAC4-BA08-F2CF-D926-280B1B09506E}"/>
                  </a:ext>
                </a:extLst>
              </p:cNvPr>
              <p:cNvGrpSpPr/>
              <p:nvPr/>
            </p:nvGrpSpPr>
            <p:grpSpPr>
              <a:xfrm>
                <a:off x="344374" y="3798332"/>
                <a:ext cx="1878167" cy="492286"/>
                <a:chOff x="3220825" y="2655310"/>
                <a:chExt cx="2455200" cy="492286"/>
              </a:xfrm>
            </p:grpSpPr>
            <p:sp>
              <p:nvSpPr>
                <p:cNvPr id="111" name="Title-2">
                  <a:extLst>
                    <a:ext uri="{FF2B5EF4-FFF2-40B4-BE49-F238E27FC236}">
                      <a16:creationId xmlns:a16="http://schemas.microsoft.com/office/drawing/2014/main" id="{F253EC36-2F7A-EEC5-D97F-FE0AB6BC67F4}"/>
                    </a:ext>
                  </a:extLst>
                </p:cNvPr>
                <p:cNvSpPr txBox="1"/>
                <p:nvPr>
                  <p:custDataLst>
                    <p:tags r:id="rId9"/>
                  </p:custDataLst>
                </p:nvPr>
              </p:nvSpPr>
              <p:spPr>
                <a:xfrm>
                  <a:off x="3220825" y="2655310"/>
                  <a:ext cx="2455200" cy="369332"/>
                </a:xfrm>
                <a:prstGeom prst="rect">
                  <a:avLst/>
                </a:prstGeom>
                <a:noFill/>
              </p:spPr>
              <p:txBody>
                <a:bodyPr wrap="square" rtlCol="0">
                  <a:noAutofit/>
                </a:bodyPr>
                <a:lstStyle/>
                <a:p>
                  <a:pPr algn="ctr"/>
                  <a:r>
                    <a:rPr lang="zh-CN" altLang="en-US" b="1" dirty="0">
                      <a:solidFill>
                        <a:schemeClr val="accent5">
                          <a:lumMod val="50000"/>
                        </a:schemeClr>
                      </a:solidFill>
                    </a:rPr>
                    <a:t>模型设计</a:t>
                  </a:r>
                </a:p>
              </p:txBody>
            </p:sp>
            <p:cxnSp>
              <p:nvCxnSpPr>
                <p:cNvPr id="113" name="2">
                  <a:extLst>
                    <a:ext uri="{FF2B5EF4-FFF2-40B4-BE49-F238E27FC236}">
                      <a16:creationId xmlns:a16="http://schemas.microsoft.com/office/drawing/2014/main" id="{7AC6C532-F1E5-5191-9690-7E41F91AA81D}"/>
                    </a:ext>
                  </a:extLst>
                </p:cNvPr>
                <p:cNvCxnSpPr/>
                <p:nvPr>
                  <p:custDataLst>
                    <p:tags r:id="rId10"/>
                  </p:custDataLst>
                </p:nvPr>
              </p:nvCxnSpPr>
              <p:spPr>
                <a:xfrm>
                  <a:off x="3387973" y="3147596"/>
                  <a:ext cx="2120901" cy="0"/>
                </a:xfrm>
                <a:prstGeom prst="line">
                  <a:avLst/>
                </a:prstGeom>
                <a:ln w="25400">
                  <a:gradFill flip="none" rotWithShape="1">
                    <a:gsLst>
                      <a:gs pos="50000">
                        <a:schemeClr val="accent5">
                          <a:lumMod val="75000"/>
                        </a:schemeClr>
                      </a:gs>
                      <a:gs pos="0">
                        <a:schemeClr val="bg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97" name="组合 96">
              <a:extLst>
                <a:ext uri="{FF2B5EF4-FFF2-40B4-BE49-F238E27FC236}">
                  <a16:creationId xmlns:a16="http://schemas.microsoft.com/office/drawing/2014/main" id="{2E47D31A-0CC4-6DAA-813B-846C1CF4AC70}"/>
                </a:ext>
              </a:extLst>
            </p:cNvPr>
            <p:cNvGrpSpPr/>
            <p:nvPr/>
          </p:nvGrpSpPr>
          <p:grpSpPr>
            <a:xfrm>
              <a:off x="6289487" y="2152095"/>
              <a:ext cx="1878167" cy="1757775"/>
              <a:chOff x="344374" y="2569845"/>
              <a:chExt cx="1878167" cy="1757775"/>
            </a:xfrm>
          </p:grpSpPr>
          <p:sp>
            <p:nvSpPr>
              <p:cNvPr id="104" name="Index-3">
                <a:extLst>
                  <a:ext uri="{FF2B5EF4-FFF2-40B4-BE49-F238E27FC236}">
                    <a16:creationId xmlns:a16="http://schemas.microsoft.com/office/drawing/2014/main" id="{604CF448-28C7-3D98-CC09-03F7C7578CC8}"/>
                  </a:ext>
                </a:extLst>
              </p:cNvPr>
              <p:cNvSpPr/>
              <p:nvPr>
                <p:custDataLst>
                  <p:tags r:id="rId5"/>
                </p:custDataLst>
              </p:nvPr>
            </p:nvSpPr>
            <p:spPr>
              <a:xfrm>
                <a:off x="735659" y="2569845"/>
                <a:ext cx="1095598" cy="1095598"/>
              </a:xfrm>
              <a:prstGeom prst="flowChartConnector">
                <a:avLst/>
              </a:prstGeom>
              <a:solidFill>
                <a:schemeClr val="bg1">
                  <a:lumMod val="95000"/>
                </a:schemeClr>
              </a:solidFill>
              <a:ln w="25400">
                <a:gradFill>
                  <a:gsLst>
                    <a:gs pos="0">
                      <a:schemeClr val="bg1"/>
                    </a:gs>
                    <a:gs pos="100000">
                      <a:schemeClr val="bg1">
                        <a:lumMod val="85000"/>
                      </a:schemeClr>
                    </a:gs>
                  </a:gsLst>
                  <a:lin ang="5400000" scaled="1"/>
                </a:gradFill>
              </a:ln>
              <a:effectLst>
                <a:outerShdw blurRad="381000" dist="635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tx2">
                        <a:lumMod val="75000"/>
                        <a:lumOff val="25000"/>
                      </a:schemeClr>
                    </a:solidFill>
                    <a:latin typeface="+mj-ea"/>
                    <a:ea typeface="+mj-ea"/>
                  </a:rPr>
                  <a:t>03</a:t>
                </a:r>
                <a:endParaRPr lang="zh-CN" altLang="en-US" sz="3200" b="1" dirty="0">
                  <a:solidFill>
                    <a:schemeClr val="tx2">
                      <a:lumMod val="75000"/>
                      <a:lumOff val="25000"/>
                    </a:schemeClr>
                  </a:solidFill>
                  <a:latin typeface="+mj-ea"/>
                  <a:ea typeface="+mj-ea"/>
                </a:endParaRPr>
              </a:p>
            </p:txBody>
          </p:sp>
          <p:grpSp>
            <p:nvGrpSpPr>
              <p:cNvPr id="105" name="组合 104">
                <a:extLst>
                  <a:ext uri="{FF2B5EF4-FFF2-40B4-BE49-F238E27FC236}">
                    <a16:creationId xmlns:a16="http://schemas.microsoft.com/office/drawing/2014/main" id="{AD8AA594-26F6-8455-A80D-DEE0371165C6}"/>
                  </a:ext>
                </a:extLst>
              </p:cNvPr>
              <p:cNvGrpSpPr/>
              <p:nvPr/>
            </p:nvGrpSpPr>
            <p:grpSpPr>
              <a:xfrm>
                <a:off x="344374" y="3798332"/>
                <a:ext cx="1878167" cy="529288"/>
                <a:chOff x="3220825" y="2655310"/>
                <a:chExt cx="2455200" cy="529288"/>
              </a:xfrm>
            </p:grpSpPr>
            <p:sp>
              <p:nvSpPr>
                <p:cNvPr id="106" name="Title-3">
                  <a:extLst>
                    <a:ext uri="{FF2B5EF4-FFF2-40B4-BE49-F238E27FC236}">
                      <a16:creationId xmlns:a16="http://schemas.microsoft.com/office/drawing/2014/main" id="{A5EFC416-EAE4-FC3C-B920-2A475A0A5F04}"/>
                    </a:ext>
                  </a:extLst>
                </p:cNvPr>
                <p:cNvSpPr txBox="1"/>
                <p:nvPr>
                  <p:custDataLst>
                    <p:tags r:id="rId6"/>
                  </p:custDataLst>
                </p:nvPr>
              </p:nvSpPr>
              <p:spPr>
                <a:xfrm>
                  <a:off x="3220825" y="2655310"/>
                  <a:ext cx="2455200" cy="369332"/>
                </a:xfrm>
                <a:prstGeom prst="rect">
                  <a:avLst/>
                </a:prstGeom>
                <a:noFill/>
              </p:spPr>
              <p:txBody>
                <a:bodyPr wrap="square" rtlCol="0">
                  <a:noAutofit/>
                </a:bodyPr>
                <a:lstStyle/>
                <a:p>
                  <a:pPr algn="ctr"/>
                  <a:r>
                    <a:rPr lang="zh-CN" altLang="en-US" b="1" dirty="0">
                      <a:solidFill>
                        <a:schemeClr val="accent3"/>
                      </a:solidFill>
                    </a:rPr>
                    <a:t>隐私优化</a:t>
                  </a:r>
                </a:p>
              </p:txBody>
            </p:sp>
            <p:cxnSp>
              <p:nvCxnSpPr>
                <p:cNvPr id="108" name="3">
                  <a:extLst>
                    <a:ext uri="{FF2B5EF4-FFF2-40B4-BE49-F238E27FC236}">
                      <a16:creationId xmlns:a16="http://schemas.microsoft.com/office/drawing/2014/main" id="{66817197-4301-D8FB-6E24-FEC7C4C11843}"/>
                    </a:ext>
                  </a:extLst>
                </p:cNvPr>
                <p:cNvCxnSpPr/>
                <p:nvPr>
                  <p:custDataLst>
                    <p:tags r:id="rId7"/>
                  </p:custDataLst>
                </p:nvPr>
              </p:nvCxnSpPr>
              <p:spPr>
                <a:xfrm>
                  <a:off x="3387973" y="3184598"/>
                  <a:ext cx="2120901" cy="0"/>
                </a:xfrm>
                <a:prstGeom prst="line">
                  <a:avLst/>
                </a:prstGeom>
                <a:ln w="25400">
                  <a:gradFill flip="none" rotWithShape="1">
                    <a:gsLst>
                      <a:gs pos="50000">
                        <a:schemeClr val="accent3"/>
                      </a:gs>
                      <a:gs pos="0">
                        <a:schemeClr val="bg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grpSp>
        <p:grpSp>
          <p:nvGrpSpPr>
            <p:cNvPr id="98" name="组合 97">
              <a:extLst>
                <a:ext uri="{FF2B5EF4-FFF2-40B4-BE49-F238E27FC236}">
                  <a16:creationId xmlns:a16="http://schemas.microsoft.com/office/drawing/2014/main" id="{67E15F96-A792-6FEF-465C-0277C5721251}"/>
                </a:ext>
              </a:extLst>
            </p:cNvPr>
            <p:cNvGrpSpPr/>
            <p:nvPr/>
          </p:nvGrpSpPr>
          <p:grpSpPr>
            <a:xfrm>
              <a:off x="8554629" y="2271084"/>
              <a:ext cx="1878167" cy="1737752"/>
              <a:chOff x="344374" y="2569845"/>
              <a:chExt cx="1878167" cy="1737752"/>
            </a:xfrm>
          </p:grpSpPr>
          <p:sp>
            <p:nvSpPr>
              <p:cNvPr id="99" name="Index-4">
                <a:extLst>
                  <a:ext uri="{FF2B5EF4-FFF2-40B4-BE49-F238E27FC236}">
                    <a16:creationId xmlns:a16="http://schemas.microsoft.com/office/drawing/2014/main" id="{B2AE795A-85DE-CE70-839F-08CE434A99BE}"/>
                  </a:ext>
                </a:extLst>
              </p:cNvPr>
              <p:cNvSpPr/>
              <p:nvPr>
                <p:custDataLst>
                  <p:tags r:id="rId2"/>
                </p:custDataLst>
              </p:nvPr>
            </p:nvSpPr>
            <p:spPr>
              <a:xfrm>
                <a:off x="735659" y="2569845"/>
                <a:ext cx="1095598" cy="1095598"/>
              </a:xfrm>
              <a:prstGeom prst="flowChartConnector">
                <a:avLst/>
              </a:prstGeom>
              <a:solidFill>
                <a:schemeClr val="bg1">
                  <a:lumMod val="95000"/>
                </a:schemeClr>
              </a:solidFill>
              <a:ln w="25400">
                <a:gradFill>
                  <a:gsLst>
                    <a:gs pos="0">
                      <a:schemeClr val="bg1"/>
                    </a:gs>
                    <a:gs pos="100000">
                      <a:schemeClr val="bg1">
                        <a:lumMod val="85000"/>
                      </a:schemeClr>
                    </a:gs>
                  </a:gsLst>
                  <a:lin ang="5400000" scaled="1"/>
                </a:gradFill>
              </a:ln>
              <a:effectLst>
                <a:outerShdw blurRad="381000" dist="63500" algn="ctr" rotWithShape="0">
                  <a:schemeClr val="tx1">
                    <a:alpha val="2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r>
                  <a:rPr lang="en-US" altLang="zh-CN" sz="3200" b="1" dirty="0">
                    <a:solidFill>
                      <a:schemeClr val="tx2">
                        <a:lumMod val="75000"/>
                        <a:lumOff val="25000"/>
                      </a:schemeClr>
                    </a:solidFill>
                    <a:latin typeface="+mj-ea"/>
                    <a:ea typeface="+mj-ea"/>
                  </a:rPr>
                  <a:t>04</a:t>
                </a:r>
                <a:endParaRPr lang="zh-CN" altLang="en-US" sz="3200" b="1" dirty="0">
                  <a:solidFill>
                    <a:schemeClr val="tx2">
                      <a:lumMod val="75000"/>
                      <a:lumOff val="25000"/>
                    </a:schemeClr>
                  </a:solidFill>
                  <a:latin typeface="+mj-ea"/>
                  <a:ea typeface="+mj-ea"/>
                </a:endParaRPr>
              </a:p>
            </p:txBody>
          </p:sp>
          <p:grpSp>
            <p:nvGrpSpPr>
              <p:cNvPr id="100" name="组合 99">
                <a:extLst>
                  <a:ext uri="{FF2B5EF4-FFF2-40B4-BE49-F238E27FC236}">
                    <a16:creationId xmlns:a16="http://schemas.microsoft.com/office/drawing/2014/main" id="{F7F572B6-2202-DF86-71F7-F80924F9B24D}"/>
                  </a:ext>
                </a:extLst>
              </p:cNvPr>
              <p:cNvGrpSpPr/>
              <p:nvPr/>
            </p:nvGrpSpPr>
            <p:grpSpPr>
              <a:xfrm>
                <a:off x="344374" y="3798332"/>
                <a:ext cx="1878167" cy="509265"/>
                <a:chOff x="3220825" y="2655310"/>
                <a:chExt cx="2455200" cy="509265"/>
              </a:xfrm>
            </p:grpSpPr>
            <p:sp>
              <p:nvSpPr>
                <p:cNvPr id="101" name="Title-4">
                  <a:extLst>
                    <a:ext uri="{FF2B5EF4-FFF2-40B4-BE49-F238E27FC236}">
                      <a16:creationId xmlns:a16="http://schemas.microsoft.com/office/drawing/2014/main" id="{AC8FD053-83B5-6BB3-B968-5EC78133526D}"/>
                    </a:ext>
                  </a:extLst>
                </p:cNvPr>
                <p:cNvSpPr txBox="1"/>
                <p:nvPr>
                  <p:custDataLst>
                    <p:tags r:id="rId3"/>
                  </p:custDataLst>
                </p:nvPr>
              </p:nvSpPr>
              <p:spPr>
                <a:xfrm>
                  <a:off x="3220825" y="2655310"/>
                  <a:ext cx="2455200" cy="369332"/>
                </a:xfrm>
                <a:prstGeom prst="rect">
                  <a:avLst/>
                </a:prstGeom>
                <a:noFill/>
              </p:spPr>
              <p:txBody>
                <a:bodyPr wrap="square" rtlCol="0">
                  <a:noAutofit/>
                </a:bodyPr>
                <a:lstStyle/>
                <a:p>
                  <a:pPr algn="ctr"/>
                  <a:r>
                    <a:rPr lang="zh-CN" altLang="en-US" b="1" dirty="0">
                      <a:solidFill>
                        <a:schemeClr val="accent4"/>
                      </a:solidFill>
                    </a:rPr>
                    <a:t>数据呈现</a:t>
                  </a:r>
                </a:p>
              </p:txBody>
            </p:sp>
            <p:cxnSp>
              <p:nvCxnSpPr>
                <p:cNvPr id="103" name="4">
                  <a:extLst>
                    <a:ext uri="{FF2B5EF4-FFF2-40B4-BE49-F238E27FC236}">
                      <a16:creationId xmlns:a16="http://schemas.microsoft.com/office/drawing/2014/main" id="{2B94B284-6F84-A4C0-2428-57C3867D476F}"/>
                    </a:ext>
                  </a:extLst>
                </p:cNvPr>
                <p:cNvCxnSpPr/>
                <p:nvPr>
                  <p:custDataLst>
                    <p:tags r:id="rId4"/>
                  </p:custDataLst>
                </p:nvPr>
              </p:nvCxnSpPr>
              <p:spPr>
                <a:xfrm>
                  <a:off x="3387973" y="3164575"/>
                  <a:ext cx="2120901" cy="0"/>
                </a:xfrm>
                <a:prstGeom prst="line">
                  <a:avLst/>
                </a:prstGeom>
                <a:ln w="25400">
                  <a:gradFill flip="none" rotWithShape="1">
                    <a:gsLst>
                      <a:gs pos="50000">
                        <a:schemeClr val="accent4"/>
                      </a:gs>
                      <a:gs pos="0">
                        <a:schemeClr val="bg1"/>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9197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F19AA9C3-D289-47EF-A964-F03C30619BEC}"/>
              </a:ext>
            </a:extLst>
          </p:cNvPr>
          <p:cNvSpPr>
            <a:spLocks noGrp="1"/>
          </p:cNvSpPr>
          <p:nvPr>
            <p:ph type="body" sz="quarter" idx="10"/>
          </p:nvPr>
        </p:nvSpPr>
        <p:spPr>
          <a:xfrm>
            <a:off x="11025795" y="5852533"/>
            <a:ext cx="429605" cy="230832"/>
          </a:xfrm>
        </p:spPr>
        <p:txBody>
          <a:bodyPr>
            <a:spAutoFit/>
          </a:bodyPr>
          <a:lstStyle/>
          <a:p>
            <a:r>
              <a:rPr lang="en-US" altLang="zh-CN" dirty="0"/>
              <a:t>2024</a:t>
            </a:r>
            <a:endParaRPr lang="zh-CN" altLang="en-US" dirty="0"/>
          </a:p>
        </p:txBody>
      </p:sp>
      <p:sp>
        <p:nvSpPr>
          <p:cNvPr id="3" name="文本占位符 2">
            <a:extLst>
              <a:ext uri="{FF2B5EF4-FFF2-40B4-BE49-F238E27FC236}">
                <a16:creationId xmlns:a16="http://schemas.microsoft.com/office/drawing/2014/main" id="{A37A7531-26CE-4F21-8C17-C94ABFFDD39A}"/>
              </a:ext>
            </a:extLst>
          </p:cNvPr>
          <p:cNvSpPr>
            <a:spLocks noGrp="1"/>
          </p:cNvSpPr>
          <p:nvPr>
            <p:ph type="body" sz="quarter" idx="11"/>
          </p:nvPr>
        </p:nvSpPr>
        <p:spPr>
          <a:xfrm>
            <a:off x="10780535" y="6083365"/>
            <a:ext cx="674865" cy="230832"/>
          </a:xfrm>
        </p:spPr>
        <p:txBody>
          <a:bodyPr>
            <a:spAutoFit/>
          </a:bodyPr>
          <a:lstStyle/>
          <a:p>
            <a:r>
              <a:rPr lang="en-US" altLang="zh-CN" sz="1500" dirty="0"/>
              <a:t>Nov·9th</a:t>
            </a:r>
            <a:endParaRPr lang="zh-CN" altLang="en-US" sz="1500" dirty="0"/>
          </a:p>
        </p:txBody>
      </p:sp>
      <p:sp>
        <p:nvSpPr>
          <p:cNvPr id="4" name="文本框 3">
            <a:extLst>
              <a:ext uri="{FF2B5EF4-FFF2-40B4-BE49-F238E27FC236}">
                <a16:creationId xmlns:a16="http://schemas.microsoft.com/office/drawing/2014/main" id="{4A01F5A5-348D-684B-2DD8-37A314FF29F6}"/>
              </a:ext>
            </a:extLst>
          </p:cNvPr>
          <p:cNvSpPr txBox="1"/>
          <p:nvPr/>
        </p:nvSpPr>
        <p:spPr>
          <a:xfrm>
            <a:off x="10971292" y="4935952"/>
            <a:ext cx="538609" cy="184666"/>
          </a:xfrm>
          <a:prstGeom prst="rect">
            <a:avLst/>
          </a:prstGeom>
          <a:noFill/>
        </p:spPr>
        <p:txBody>
          <a:bodyPr wrap="none" lIns="0" tIns="0" rIns="0" bIns="0" rtlCol="0">
            <a:spAutoFit/>
          </a:bodyPr>
          <a:lstStyle/>
          <a:p>
            <a:r>
              <a:rPr kumimoji="0" lang="zh-CN" altLang="en-US" sz="1200" b="1" i="0" u="none" strike="noStrike" kern="1200" cap="none" spc="0" normalizeH="0" baseline="0" noProof="0" dirty="0">
                <a:ln>
                  <a:noFill/>
                </a:ln>
                <a:solidFill>
                  <a:schemeClr val="bg1"/>
                </a:solidFill>
                <a:effectLst/>
                <a:uLnTx/>
                <a:uFillTx/>
                <a:latin typeface="+mn-ea"/>
                <a:cs typeface="+mn-cs"/>
              </a:rPr>
              <a:t>汇报人 </a:t>
            </a:r>
            <a:endParaRPr lang="zh-CN" altLang="en-US" sz="1200" b="1" dirty="0">
              <a:solidFill>
                <a:schemeClr val="bg1"/>
              </a:solidFill>
              <a:latin typeface="+mn-ea"/>
            </a:endParaRPr>
          </a:p>
        </p:txBody>
      </p:sp>
      <p:sp>
        <p:nvSpPr>
          <p:cNvPr id="5" name="文本框 4">
            <a:extLst>
              <a:ext uri="{FF2B5EF4-FFF2-40B4-BE49-F238E27FC236}">
                <a16:creationId xmlns:a16="http://schemas.microsoft.com/office/drawing/2014/main" id="{489E49AA-F98E-7BBB-D87E-ABD92B4E1421}"/>
              </a:ext>
            </a:extLst>
          </p:cNvPr>
          <p:cNvSpPr txBox="1"/>
          <p:nvPr/>
        </p:nvSpPr>
        <p:spPr>
          <a:xfrm>
            <a:off x="10839847" y="5236034"/>
            <a:ext cx="615553" cy="246221"/>
          </a:xfrm>
          <a:prstGeom prst="rect">
            <a:avLst/>
          </a:prstGeom>
          <a:noFill/>
        </p:spPr>
        <p:txBody>
          <a:bodyPr wrap="none" lIns="0" tIns="0" rIns="0" bIns="0" rtlCol="0">
            <a:spAutoFit/>
          </a:bodyPr>
          <a:lstStyle/>
          <a:p>
            <a:r>
              <a:rPr kumimoji="0" lang="zh-CN" altLang="en-US" sz="1600" b="0" i="0" u="none" strike="noStrike" kern="1200" cap="none" spc="0" normalizeH="0" baseline="0" noProof="0" dirty="0">
                <a:ln>
                  <a:noFill/>
                </a:ln>
                <a:solidFill>
                  <a:schemeClr val="bg1"/>
                </a:solidFill>
                <a:effectLst/>
                <a:uLnTx/>
                <a:uFillTx/>
                <a:latin typeface="+mn-ea"/>
                <a:cs typeface="+mn-cs"/>
              </a:rPr>
              <a:t>朱治宇</a:t>
            </a:r>
            <a:endParaRPr lang="zh-CN" altLang="en-US" sz="1600" dirty="0">
              <a:solidFill>
                <a:schemeClr val="bg1"/>
              </a:solidFill>
              <a:latin typeface="+mn-ea"/>
            </a:endParaRPr>
          </a:p>
        </p:txBody>
      </p:sp>
    </p:spTree>
    <p:extLst>
      <p:ext uri="{BB962C8B-B14F-4D97-AF65-F5344CB8AC3E}">
        <p14:creationId xmlns:p14="http://schemas.microsoft.com/office/powerpoint/2010/main" val="8737826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010495" y="2754066"/>
            <a:ext cx="4103688" cy="615553"/>
          </a:xfrm>
          <a:prstGeom prst="rect">
            <a:avLst/>
          </a:prstGeom>
          <a:noFill/>
        </p:spPr>
        <p:txBody>
          <a:bodyPr wrap="none" lIns="0" tIns="0" rIns="0" bIns="0" rtlCol="0">
            <a:spAutoFit/>
          </a:bodyPr>
          <a:lstStyle/>
          <a:p>
            <a:pPr algn="ctr"/>
            <a:r>
              <a:rPr lang="zh-CN" altLang="en-US" sz="4000" dirty="0">
                <a:solidFill>
                  <a:schemeClr val="bg1"/>
                </a:solidFill>
              </a:rPr>
              <a:t>研究内容及其意义</a:t>
            </a:r>
          </a:p>
        </p:txBody>
      </p:sp>
      <p:sp>
        <p:nvSpPr>
          <p:cNvPr id="5" name="文本框 4">
            <a:extLst>
              <a:ext uri="{FF2B5EF4-FFF2-40B4-BE49-F238E27FC236}">
                <a16:creationId xmlns:a16="http://schemas.microsoft.com/office/drawing/2014/main" id="{4966A5EF-95F3-4869-8FBA-66AD616159F9}"/>
              </a:ext>
            </a:extLst>
          </p:cNvPr>
          <p:cNvSpPr txBox="1"/>
          <p:nvPr/>
        </p:nvSpPr>
        <p:spPr>
          <a:xfrm>
            <a:off x="4067785" y="3457789"/>
            <a:ext cx="4056431" cy="230832"/>
          </a:xfrm>
          <a:prstGeom prst="rect">
            <a:avLst/>
          </a:prstGeom>
          <a:noFill/>
        </p:spPr>
        <p:txBody>
          <a:bodyPr wrap="none" lIns="0" tIns="0" rIns="0" bIns="0" rtlCol="0">
            <a:spAutoFit/>
          </a:bodyPr>
          <a:lstStyle/>
          <a:p>
            <a:pPr algn="ctr"/>
            <a:r>
              <a:rPr lang="en-US" altLang="zh-CN" sz="1500" dirty="0">
                <a:solidFill>
                  <a:schemeClr val="bg1"/>
                </a:solidFill>
              </a:rPr>
              <a:t>Background and Significance of Topic Selection</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bg1"/>
                </a:solidFill>
              </a:rPr>
              <a:t>#01</a:t>
            </a:r>
            <a:endParaRPr lang="zh-CN" altLang="en-US" sz="4000" dirty="0">
              <a:solidFill>
                <a:schemeClr val="bg1"/>
              </a:solidFill>
            </a:endParaRPr>
          </a:p>
        </p:txBody>
      </p:sp>
      <p:sp>
        <p:nvSpPr>
          <p:cNvPr id="8" name="文本框 7">
            <a:extLst>
              <a:ext uri="{FF2B5EF4-FFF2-40B4-BE49-F238E27FC236}">
                <a16:creationId xmlns:a16="http://schemas.microsoft.com/office/drawing/2014/main" id="{0474A6E8-B671-4789-BA60-370676CD4039}"/>
              </a:ext>
            </a:extLst>
          </p:cNvPr>
          <p:cNvSpPr txBox="1"/>
          <p:nvPr/>
        </p:nvSpPr>
        <p:spPr>
          <a:xfrm>
            <a:off x="3610993" y="6258408"/>
            <a:ext cx="1231106" cy="184666"/>
          </a:xfrm>
          <a:prstGeom prst="rect">
            <a:avLst/>
          </a:prstGeom>
          <a:noFill/>
        </p:spPr>
        <p:txBody>
          <a:bodyPr wrap="none" lIns="0" tIns="0" rIns="0" bIns="0" rtlCol="0">
            <a:spAutoFit/>
          </a:bodyPr>
          <a:lstStyle/>
          <a:p>
            <a:pPr algn="ctr"/>
            <a:r>
              <a:rPr lang="zh-CN" altLang="en-US" sz="1200" dirty="0">
                <a:solidFill>
                  <a:schemeClr val="bg1"/>
                </a:solidFill>
              </a:rPr>
              <a:t>研究内容及其意义</a:t>
            </a:r>
          </a:p>
        </p:txBody>
      </p:sp>
      <p:sp>
        <p:nvSpPr>
          <p:cNvPr id="11" name="文本框 10">
            <a:extLst>
              <a:ext uri="{FF2B5EF4-FFF2-40B4-BE49-F238E27FC236}">
                <a16:creationId xmlns:a16="http://schemas.microsoft.com/office/drawing/2014/main" id="{057C9581-BC98-46E2-ADD5-407052BB2389}"/>
              </a:ext>
            </a:extLst>
          </p:cNvPr>
          <p:cNvSpPr txBox="1"/>
          <p:nvPr/>
        </p:nvSpPr>
        <p:spPr>
          <a:xfrm>
            <a:off x="5042441" y="6260069"/>
            <a:ext cx="769441" cy="184666"/>
          </a:xfrm>
          <a:prstGeom prst="rect">
            <a:avLst/>
          </a:prstGeom>
          <a:noFill/>
        </p:spPr>
        <p:txBody>
          <a:bodyPr wrap="none" lIns="0" tIns="0" rIns="0" bIns="0" rtlCol="0">
            <a:spAutoFit/>
          </a:bodyPr>
          <a:lstStyle/>
          <a:p>
            <a:r>
              <a:rPr lang="zh-CN" altLang="en-US" sz="1200" dirty="0">
                <a:solidFill>
                  <a:schemeClr val="bg1">
                    <a:alpha val="50000"/>
                  </a:schemeClr>
                </a:solidFill>
              </a:rPr>
              <a:t>方法及过程</a:t>
            </a:r>
          </a:p>
        </p:txBody>
      </p:sp>
      <p:sp>
        <p:nvSpPr>
          <p:cNvPr id="14" name="文本框 13">
            <a:extLst>
              <a:ext uri="{FF2B5EF4-FFF2-40B4-BE49-F238E27FC236}">
                <a16:creationId xmlns:a16="http://schemas.microsoft.com/office/drawing/2014/main" id="{8EABE22A-B740-43C6-81B7-C4C57D75068A}"/>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alpha val="50000"/>
                  </a:schemeClr>
                </a:solidFill>
              </a:rPr>
              <a:t>成果展示及应用</a:t>
            </a:r>
          </a:p>
        </p:txBody>
      </p:sp>
      <p:sp>
        <p:nvSpPr>
          <p:cNvPr id="17" name="文本框 16">
            <a:extLst>
              <a:ext uri="{FF2B5EF4-FFF2-40B4-BE49-F238E27FC236}">
                <a16:creationId xmlns:a16="http://schemas.microsoft.com/office/drawing/2014/main" id="{FAC51A79-C283-49EF-93CF-9FC9CBC3C40C}"/>
              </a:ext>
            </a:extLst>
          </p:cNvPr>
          <p:cNvSpPr txBox="1"/>
          <p:nvPr/>
        </p:nvSpPr>
        <p:spPr>
          <a:xfrm>
            <a:off x="7717795" y="6260069"/>
            <a:ext cx="615553" cy="184666"/>
          </a:xfrm>
          <a:prstGeom prst="rect">
            <a:avLst/>
          </a:prstGeom>
          <a:noFill/>
        </p:spPr>
        <p:txBody>
          <a:bodyPr wrap="none" lIns="0" tIns="0" rIns="0" bIns="0" rtlCol="0">
            <a:spAutoFit/>
          </a:bodyPr>
          <a:lstStyle/>
          <a:p>
            <a:r>
              <a:rPr lang="zh-CN" altLang="en-US" sz="1200" dirty="0">
                <a:solidFill>
                  <a:schemeClr val="bg1">
                    <a:alpha val="50000"/>
                  </a:schemeClr>
                </a:solidFill>
              </a:rPr>
              <a:t>总结致谢</a:t>
            </a:r>
          </a:p>
        </p:txBody>
      </p:sp>
      <p:sp>
        <p:nvSpPr>
          <p:cNvPr id="19" name="椭圆 18">
            <a:extLst>
              <a:ext uri="{FF2B5EF4-FFF2-40B4-BE49-F238E27FC236}">
                <a16:creationId xmlns:a16="http://schemas.microsoft.com/office/drawing/2014/main" id="{6384B84F-4915-477D-8BCC-78030492885A}"/>
              </a:ext>
            </a:extLst>
          </p:cNvPr>
          <p:cNvSpPr/>
          <p:nvPr/>
        </p:nvSpPr>
        <p:spPr>
          <a:xfrm>
            <a:off x="4914007"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0" name="椭圆 19">
            <a:extLst>
              <a:ext uri="{FF2B5EF4-FFF2-40B4-BE49-F238E27FC236}">
                <a16:creationId xmlns:a16="http://schemas.microsoft.com/office/drawing/2014/main" id="{EEB3FF0A-4199-461F-8AD5-94F6D76AB647}"/>
              </a:ext>
            </a:extLst>
          </p:cNvPr>
          <p:cNvSpPr/>
          <p:nvPr/>
        </p:nvSpPr>
        <p:spPr>
          <a:xfrm>
            <a:off x="6097796"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1" name="椭圆 20">
            <a:extLst>
              <a:ext uri="{FF2B5EF4-FFF2-40B4-BE49-F238E27FC236}">
                <a16:creationId xmlns:a16="http://schemas.microsoft.com/office/drawing/2014/main" id="{8E3DE3E7-30F0-4D27-B2D1-9BE74A09E6BD}"/>
              </a:ext>
            </a:extLst>
          </p:cNvPr>
          <p:cNvSpPr/>
          <p:nvPr/>
        </p:nvSpPr>
        <p:spPr>
          <a:xfrm>
            <a:off x="7589362"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2" name="椭圆 21">
            <a:extLst>
              <a:ext uri="{FF2B5EF4-FFF2-40B4-BE49-F238E27FC236}">
                <a16:creationId xmlns:a16="http://schemas.microsoft.com/office/drawing/2014/main" id="{2A7444D8-0789-4F8C-97A4-17A3DDCACB3F}"/>
              </a:ext>
            </a:extLst>
          </p:cNvPr>
          <p:cNvSpPr/>
          <p:nvPr/>
        </p:nvSpPr>
        <p:spPr>
          <a:xfrm>
            <a:off x="3448395" y="6316049"/>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3" name="椭圆 22">
            <a:extLst>
              <a:ext uri="{FF2B5EF4-FFF2-40B4-BE49-F238E27FC236}">
                <a16:creationId xmlns:a16="http://schemas.microsoft.com/office/drawing/2014/main" id="{28E5FEC2-DA38-4810-A18E-F5E21581AA8D}"/>
              </a:ext>
            </a:extLst>
          </p:cNvPr>
          <p:cNvSpPr/>
          <p:nvPr/>
        </p:nvSpPr>
        <p:spPr>
          <a:xfrm>
            <a:off x="3410930" y="6278584"/>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cxnSp>
        <p:nvCxnSpPr>
          <p:cNvPr id="3" name="直接连接符 2">
            <a:extLst>
              <a:ext uri="{FF2B5EF4-FFF2-40B4-BE49-F238E27FC236}">
                <a16:creationId xmlns:a16="http://schemas.microsoft.com/office/drawing/2014/main" id="{4E5E17F2-D0BE-47BD-B49A-2BC822EEE8CE}"/>
              </a:ext>
            </a:extLst>
          </p:cNvPr>
          <p:cNvCxnSpPr>
            <a:cxnSpLocks/>
          </p:cNvCxnSpPr>
          <p:nvPr/>
        </p:nvCxnSpPr>
        <p:spPr>
          <a:xfrm>
            <a:off x="731838" y="6162908"/>
            <a:ext cx="107283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9" name="矩形 8">
            <a:extLst>
              <a:ext uri="{FF2B5EF4-FFF2-40B4-BE49-F238E27FC236}">
                <a16:creationId xmlns:a16="http://schemas.microsoft.com/office/drawing/2014/main" id="{3D9311F6-CD83-4A9D-9144-147CC0C8CE4C}"/>
              </a:ext>
            </a:extLst>
          </p:cNvPr>
          <p:cNvSpPr/>
          <p:nvPr/>
        </p:nvSpPr>
        <p:spPr>
          <a:xfrm>
            <a:off x="3396114" y="18119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7" name="矩形 26">
            <a:extLst>
              <a:ext uri="{FF2B5EF4-FFF2-40B4-BE49-F238E27FC236}">
                <a16:creationId xmlns:a16="http://schemas.microsoft.com/office/drawing/2014/main" id="{5FCD5601-101D-44ED-830E-74CD82E09B5D}"/>
              </a:ext>
            </a:extLst>
          </p:cNvPr>
          <p:cNvSpPr/>
          <p:nvPr/>
        </p:nvSpPr>
        <p:spPr>
          <a:xfrm>
            <a:off x="3478664" y="19135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3" name="文本占位符 12">
            <a:extLst>
              <a:ext uri="{FF2B5EF4-FFF2-40B4-BE49-F238E27FC236}">
                <a16:creationId xmlns:a16="http://schemas.microsoft.com/office/drawing/2014/main" id="{F8386F2F-16C5-44C8-9DFB-14B6DA8C3D7B}"/>
              </a:ext>
            </a:extLst>
          </p:cNvPr>
          <p:cNvSpPr>
            <a:spLocks noGrp="1"/>
          </p:cNvSpPr>
          <p:nvPr>
            <p:ph type="body" sz="quarter" idx="10"/>
          </p:nvPr>
        </p:nvSpPr>
        <p:spPr>
          <a:xfrm>
            <a:off x="736600" y="6239103"/>
            <a:ext cx="429605" cy="230832"/>
          </a:xfrm>
        </p:spPr>
        <p:txBody>
          <a:bodyPr>
            <a:spAutoFit/>
          </a:bodyPr>
          <a:lstStyle/>
          <a:p>
            <a:r>
              <a:rPr lang="en-US" altLang="zh-CN" dirty="0"/>
              <a:t>2024</a:t>
            </a:r>
            <a:endParaRPr lang="zh-CN" altLang="en-US" dirty="0"/>
          </a:p>
        </p:txBody>
      </p:sp>
      <p:sp>
        <p:nvSpPr>
          <p:cNvPr id="15" name="文本占位符 14">
            <a:extLst>
              <a:ext uri="{FF2B5EF4-FFF2-40B4-BE49-F238E27FC236}">
                <a16:creationId xmlns:a16="http://schemas.microsoft.com/office/drawing/2014/main" id="{B3EDB680-0795-4620-9492-9440767470F6}"/>
              </a:ext>
            </a:extLst>
          </p:cNvPr>
          <p:cNvSpPr>
            <a:spLocks noGrp="1"/>
          </p:cNvSpPr>
          <p:nvPr>
            <p:ph type="body" sz="quarter" idx="11"/>
          </p:nvPr>
        </p:nvSpPr>
        <p:spPr>
          <a:xfrm>
            <a:off x="10780536" y="6239103"/>
            <a:ext cx="674864" cy="230832"/>
          </a:xfrm>
        </p:spPr>
        <p:txBody>
          <a:bodyPr>
            <a:spAutoFit/>
          </a:bodyPr>
          <a:lstStyle/>
          <a:p>
            <a:r>
              <a:rPr lang="en-US" altLang="zh-CN" sz="1500" dirty="0"/>
              <a:t>Nov·9th</a:t>
            </a:r>
            <a:endParaRPr lang="zh-CN" altLang="en-US" sz="1500" dirty="0"/>
          </a:p>
        </p:txBody>
      </p:sp>
    </p:spTree>
    <p:extLst>
      <p:ext uri="{BB962C8B-B14F-4D97-AF65-F5344CB8AC3E}">
        <p14:creationId xmlns:p14="http://schemas.microsoft.com/office/powerpoint/2010/main" val="163147969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6AD93CCE-BF9E-416A-85AC-344A589CE35F}"/>
              </a:ext>
            </a:extLst>
          </p:cNvPr>
          <p:cNvSpPr>
            <a:spLocks noGrp="1"/>
          </p:cNvSpPr>
          <p:nvPr>
            <p:ph type="body" sz="quarter" idx="10"/>
          </p:nvPr>
        </p:nvSpPr>
        <p:spPr>
          <a:xfrm>
            <a:off x="736600" y="6239103"/>
            <a:ext cx="429605" cy="230832"/>
          </a:xfrm>
        </p:spPr>
        <p:txBody>
          <a:bodyPr>
            <a:spAutoFit/>
          </a:bodyPr>
          <a:lstStyle/>
          <a:p>
            <a:r>
              <a:rPr lang="en-US" altLang="zh-CN" dirty="0"/>
              <a:t>2024</a:t>
            </a:r>
            <a:endParaRPr lang="zh-CN" altLang="en-US" dirty="0"/>
          </a:p>
        </p:txBody>
      </p:sp>
      <p:sp>
        <p:nvSpPr>
          <p:cNvPr id="16" name="文本占位符 15">
            <a:extLst>
              <a:ext uri="{FF2B5EF4-FFF2-40B4-BE49-F238E27FC236}">
                <a16:creationId xmlns:a16="http://schemas.microsoft.com/office/drawing/2014/main" id="{F06DA5F8-34CB-4924-98E4-B3795251D4EC}"/>
              </a:ext>
            </a:extLst>
          </p:cNvPr>
          <p:cNvSpPr>
            <a:spLocks noGrp="1"/>
          </p:cNvSpPr>
          <p:nvPr>
            <p:ph type="body" sz="quarter" idx="11"/>
          </p:nvPr>
        </p:nvSpPr>
        <p:spPr>
          <a:xfrm>
            <a:off x="10780536" y="6239103"/>
            <a:ext cx="674864" cy="230832"/>
          </a:xfrm>
        </p:spPr>
        <p:txBody>
          <a:bodyPr>
            <a:spAutoFit/>
          </a:bodyPr>
          <a:lstStyle/>
          <a:p>
            <a:r>
              <a:rPr lang="en-US" altLang="zh-CN" sz="1500" dirty="0">
                <a:solidFill>
                  <a:schemeClr val="accent1"/>
                </a:solidFill>
              </a:rPr>
              <a:t>Nov·9th</a:t>
            </a:r>
            <a:endParaRPr lang="zh-CN" altLang="en-US" sz="1500" dirty="0">
              <a:solidFill>
                <a:schemeClr val="accent1"/>
              </a:solidFill>
            </a:endParaRPr>
          </a:p>
        </p:txBody>
      </p:sp>
      <p:sp>
        <p:nvSpPr>
          <p:cNvPr id="19" name="文本框 18">
            <a:extLst>
              <a:ext uri="{FF2B5EF4-FFF2-40B4-BE49-F238E27FC236}">
                <a16:creationId xmlns:a16="http://schemas.microsoft.com/office/drawing/2014/main" id="{7D9C35C9-A994-4F6F-95FA-6CB3C800C6DA}"/>
              </a:ext>
            </a:extLst>
          </p:cNvPr>
          <p:cNvSpPr txBox="1"/>
          <p:nvPr/>
        </p:nvSpPr>
        <p:spPr>
          <a:xfrm>
            <a:off x="3522137" y="6267780"/>
            <a:ext cx="1231106" cy="184666"/>
          </a:xfrm>
          <a:prstGeom prst="rect">
            <a:avLst/>
          </a:prstGeom>
          <a:noFill/>
        </p:spPr>
        <p:txBody>
          <a:bodyPr wrap="none" lIns="0" tIns="0" rIns="0" bIns="0" rtlCol="0">
            <a:spAutoFit/>
          </a:bodyPr>
          <a:lstStyle/>
          <a:p>
            <a:pPr algn="ctr"/>
            <a:r>
              <a:rPr lang="zh-CN" altLang="en-US" sz="1200" dirty="0">
                <a:solidFill>
                  <a:schemeClr val="accent1"/>
                </a:solidFill>
              </a:rPr>
              <a:t>研究内容及其意义</a:t>
            </a:r>
          </a:p>
        </p:txBody>
      </p:sp>
      <p:sp>
        <p:nvSpPr>
          <p:cNvPr id="20" name="文本框 19">
            <a:extLst>
              <a:ext uri="{FF2B5EF4-FFF2-40B4-BE49-F238E27FC236}">
                <a16:creationId xmlns:a16="http://schemas.microsoft.com/office/drawing/2014/main" id="{9A859476-A180-4795-8F97-2AE72B4CE707}"/>
              </a:ext>
            </a:extLst>
          </p:cNvPr>
          <p:cNvSpPr txBox="1"/>
          <p:nvPr/>
        </p:nvSpPr>
        <p:spPr>
          <a:xfrm>
            <a:off x="5042441" y="6260069"/>
            <a:ext cx="769441" cy="184666"/>
          </a:xfrm>
          <a:prstGeom prst="rect">
            <a:avLst/>
          </a:prstGeom>
          <a:noFill/>
        </p:spPr>
        <p:txBody>
          <a:bodyPr wrap="none" lIns="0" tIns="0" rIns="0" bIns="0" rtlCol="0">
            <a:spAutoFit/>
          </a:bodyPr>
          <a:lstStyle/>
          <a:p>
            <a:r>
              <a:rPr lang="zh-CN" altLang="en-US" sz="1200" dirty="0">
                <a:solidFill>
                  <a:schemeClr val="bg1">
                    <a:lumMod val="50000"/>
                  </a:schemeClr>
                </a:solidFill>
              </a:rPr>
              <a:t>方法及过程</a:t>
            </a:r>
          </a:p>
        </p:txBody>
      </p:sp>
      <p:sp>
        <p:nvSpPr>
          <p:cNvPr id="21" name="文本框 20">
            <a:extLst>
              <a:ext uri="{FF2B5EF4-FFF2-40B4-BE49-F238E27FC236}">
                <a16:creationId xmlns:a16="http://schemas.microsoft.com/office/drawing/2014/main" id="{F241E259-A5BA-4897-9BBB-632B21D4306B}"/>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lumMod val="50000"/>
                  </a:schemeClr>
                </a:solidFill>
              </a:rPr>
              <a:t>成果展示及应用</a:t>
            </a:r>
          </a:p>
        </p:txBody>
      </p:sp>
      <p:sp>
        <p:nvSpPr>
          <p:cNvPr id="22" name="文本框 21">
            <a:extLst>
              <a:ext uri="{FF2B5EF4-FFF2-40B4-BE49-F238E27FC236}">
                <a16:creationId xmlns:a16="http://schemas.microsoft.com/office/drawing/2014/main" id="{33FFE201-0249-47C6-AB72-ED568A0E1BD8}"/>
              </a:ext>
            </a:extLst>
          </p:cNvPr>
          <p:cNvSpPr txBox="1"/>
          <p:nvPr/>
        </p:nvSpPr>
        <p:spPr>
          <a:xfrm>
            <a:off x="7717795" y="6260069"/>
            <a:ext cx="615553" cy="184666"/>
          </a:xfrm>
          <a:prstGeom prst="rect">
            <a:avLst/>
          </a:prstGeom>
          <a:noFill/>
        </p:spPr>
        <p:txBody>
          <a:bodyPr wrap="none" lIns="0" tIns="0" rIns="0" bIns="0" rtlCol="0">
            <a:spAutoFit/>
          </a:bodyPr>
          <a:lstStyle/>
          <a:p>
            <a:r>
              <a:rPr lang="zh-CN" altLang="en-US" sz="1200" dirty="0">
                <a:solidFill>
                  <a:schemeClr val="bg1">
                    <a:lumMod val="50000"/>
                  </a:schemeClr>
                </a:solidFill>
              </a:rPr>
              <a:t>总结致谢</a:t>
            </a:r>
          </a:p>
        </p:txBody>
      </p:sp>
      <p:sp>
        <p:nvSpPr>
          <p:cNvPr id="23" name="椭圆 22">
            <a:extLst>
              <a:ext uri="{FF2B5EF4-FFF2-40B4-BE49-F238E27FC236}">
                <a16:creationId xmlns:a16="http://schemas.microsoft.com/office/drawing/2014/main" id="{4682075E-5E16-41DB-AA3D-0C15FF9E81D4}"/>
              </a:ext>
            </a:extLst>
          </p:cNvPr>
          <p:cNvSpPr/>
          <p:nvPr/>
        </p:nvSpPr>
        <p:spPr>
          <a:xfrm>
            <a:off x="4914007"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24" name="椭圆 23">
            <a:extLst>
              <a:ext uri="{FF2B5EF4-FFF2-40B4-BE49-F238E27FC236}">
                <a16:creationId xmlns:a16="http://schemas.microsoft.com/office/drawing/2014/main" id="{51B43B3B-5003-4490-B1C9-4EB631ABC406}"/>
              </a:ext>
            </a:extLst>
          </p:cNvPr>
          <p:cNvSpPr/>
          <p:nvPr/>
        </p:nvSpPr>
        <p:spPr>
          <a:xfrm>
            <a:off x="6097796"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25" name="椭圆 24">
            <a:extLst>
              <a:ext uri="{FF2B5EF4-FFF2-40B4-BE49-F238E27FC236}">
                <a16:creationId xmlns:a16="http://schemas.microsoft.com/office/drawing/2014/main" id="{6B21B8D0-5D35-4219-A728-6A9962086A05}"/>
              </a:ext>
            </a:extLst>
          </p:cNvPr>
          <p:cNvSpPr/>
          <p:nvPr/>
        </p:nvSpPr>
        <p:spPr>
          <a:xfrm>
            <a:off x="7589362"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26" name="椭圆 25">
            <a:extLst>
              <a:ext uri="{FF2B5EF4-FFF2-40B4-BE49-F238E27FC236}">
                <a16:creationId xmlns:a16="http://schemas.microsoft.com/office/drawing/2014/main" id="{D9871FB2-5B5C-4334-AFBE-5C50A2DADAE5}"/>
              </a:ext>
            </a:extLst>
          </p:cNvPr>
          <p:cNvSpPr/>
          <p:nvPr/>
        </p:nvSpPr>
        <p:spPr>
          <a:xfrm>
            <a:off x="3374059"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27" name="椭圆 26">
            <a:extLst>
              <a:ext uri="{FF2B5EF4-FFF2-40B4-BE49-F238E27FC236}">
                <a16:creationId xmlns:a16="http://schemas.microsoft.com/office/drawing/2014/main" id="{796C2E7F-C0E6-4F09-9AAB-35422627B449}"/>
              </a:ext>
            </a:extLst>
          </p:cNvPr>
          <p:cNvSpPr/>
          <p:nvPr/>
        </p:nvSpPr>
        <p:spPr>
          <a:xfrm>
            <a:off x="3331797" y="6299788"/>
            <a:ext cx="120650" cy="12065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28" name="文本框 27">
            <a:extLst>
              <a:ext uri="{FF2B5EF4-FFF2-40B4-BE49-F238E27FC236}">
                <a16:creationId xmlns:a16="http://schemas.microsoft.com/office/drawing/2014/main" id="{5550D3A9-0FBF-4125-AA7A-3AC6485EBFAB}"/>
              </a:ext>
            </a:extLst>
          </p:cNvPr>
          <p:cNvSpPr txBox="1"/>
          <p:nvPr/>
        </p:nvSpPr>
        <p:spPr>
          <a:xfrm>
            <a:off x="553890" y="873754"/>
            <a:ext cx="1853072" cy="553998"/>
          </a:xfrm>
          <a:prstGeom prst="rect">
            <a:avLst/>
          </a:prstGeom>
          <a:noFill/>
        </p:spPr>
        <p:txBody>
          <a:bodyPr wrap="none" lIns="0" tIns="0" rIns="0" bIns="0" rtlCol="0">
            <a:spAutoFit/>
          </a:bodyPr>
          <a:lstStyle/>
          <a:p>
            <a:pPr algn="ctr"/>
            <a:r>
              <a:rPr lang="zh-CN" altLang="en-US" sz="3600" b="1" dirty="0">
                <a:solidFill>
                  <a:schemeClr val="accent1"/>
                </a:solidFill>
                <a:latin typeface="+mj-ea"/>
                <a:ea typeface="+mj-ea"/>
              </a:rPr>
              <a:t>研究内容</a:t>
            </a:r>
          </a:p>
        </p:txBody>
      </p:sp>
      <p:sp>
        <p:nvSpPr>
          <p:cNvPr id="32" name="矩形 31">
            <a:extLst>
              <a:ext uri="{FF2B5EF4-FFF2-40B4-BE49-F238E27FC236}">
                <a16:creationId xmlns:a16="http://schemas.microsoft.com/office/drawing/2014/main" id="{FE707846-AC1A-4B8A-8AD9-365EE7854EFF}"/>
              </a:ext>
            </a:extLst>
          </p:cNvPr>
          <p:cNvSpPr/>
          <p:nvPr/>
        </p:nvSpPr>
        <p:spPr>
          <a:xfrm>
            <a:off x="1291000" y="1748423"/>
            <a:ext cx="2852915" cy="3080108"/>
          </a:xfrm>
          <a:prstGeom prst="rect">
            <a:avLst/>
          </a:prstGeom>
          <a:solidFill>
            <a:schemeClr val="bg1"/>
          </a:solidFill>
          <a:ln>
            <a:solidFill>
              <a:schemeClr val="accent1"/>
            </a:solidFill>
          </a:ln>
          <a:effectLst>
            <a:outerShdw blurRad="317500" dist="203200" dir="5400000" sx="96000" sy="96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文本框 28">
            <a:extLst>
              <a:ext uri="{FF2B5EF4-FFF2-40B4-BE49-F238E27FC236}">
                <a16:creationId xmlns:a16="http://schemas.microsoft.com/office/drawing/2014/main" id="{A4A71C7E-A6D9-418F-B9D1-82E037904773}"/>
              </a:ext>
            </a:extLst>
          </p:cNvPr>
          <p:cNvSpPr txBox="1"/>
          <p:nvPr/>
        </p:nvSpPr>
        <p:spPr>
          <a:xfrm>
            <a:off x="1488597" y="2787152"/>
            <a:ext cx="2457721" cy="1870705"/>
          </a:xfrm>
          <a:prstGeom prst="rect">
            <a:avLst/>
          </a:prstGeom>
          <a:noFill/>
        </p:spPr>
        <p:txBody>
          <a:bodyPr wrap="square" lIns="0" tIns="0" rIns="0" bIns="0" rtlCol="0">
            <a:spAutoFit/>
          </a:bodyPr>
          <a:lstStyle/>
          <a:p>
            <a:pPr algn="just">
              <a:lnSpc>
                <a:spcPct val="125000"/>
              </a:lnSpc>
            </a:pPr>
            <a:r>
              <a:rPr lang="zh-CN" altLang="en-US" sz="2000" b="0" i="0" dirty="0">
                <a:solidFill>
                  <a:srgbClr val="060607"/>
                </a:solidFill>
                <a:effectLst/>
                <a:latin typeface="-apple-system"/>
              </a:rPr>
              <a:t>利用</a:t>
            </a:r>
            <a:r>
              <a:rPr lang="zh-CN" altLang="en-US" sz="2000" dirty="0">
                <a:solidFill>
                  <a:srgbClr val="060607"/>
                </a:solidFill>
                <a:latin typeface="-apple-system"/>
              </a:rPr>
              <a:t>开源模型</a:t>
            </a:r>
            <a:r>
              <a:rPr lang="en-US" altLang="zh-CN" sz="2000" dirty="0">
                <a:solidFill>
                  <a:srgbClr val="060607"/>
                </a:solidFill>
                <a:latin typeface="-apple-system"/>
              </a:rPr>
              <a:t>DLRM</a:t>
            </a:r>
            <a:r>
              <a:rPr lang="zh-CN" altLang="en-US" sz="2000" b="0" i="0" dirty="0">
                <a:solidFill>
                  <a:srgbClr val="060607"/>
                </a:solidFill>
                <a:effectLst/>
                <a:latin typeface="-apple-system"/>
              </a:rPr>
              <a:t>从项目内容信息中提取隐表示</a:t>
            </a:r>
            <a:r>
              <a:rPr lang="en-US" altLang="zh-CN" sz="2000" b="0" i="0" dirty="0">
                <a:solidFill>
                  <a:srgbClr val="060607"/>
                </a:solidFill>
                <a:effectLst/>
                <a:latin typeface="-apple-system"/>
              </a:rPr>
              <a:t>,</a:t>
            </a:r>
            <a:r>
              <a:rPr lang="zh-CN" altLang="en-US" sz="2000" b="0" i="0" dirty="0">
                <a:solidFill>
                  <a:srgbClr val="060607"/>
                </a:solidFill>
                <a:effectLst/>
                <a:latin typeface="-apple-system"/>
              </a:rPr>
              <a:t>结合用户画像和行为数据</a:t>
            </a:r>
            <a:r>
              <a:rPr lang="en-US" altLang="zh-CN" sz="2000" b="0" i="0" dirty="0">
                <a:solidFill>
                  <a:srgbClr val="060607"/>
                </a:solidFill>
                <a:effectLst/>
                <a:latin typeface="-apple-system"/>
              </a:rPr>
              <a:t>,</a:t>
            </a:r>
            <a:r>
              <a:rPr lang="zh-CN" altLang="en-US" sz="2000" b="0" i="0" dirty="0">
                <a:solidFill>
                  <a:srgbClr val="060607"/>
                </a:solidFill>
                <a:effectLst/>
                <a:latin typeface="-apple-system"/>
              </a:rPr>
              <a:t>通过匹配度计算产生推荐</a:t>
            </a:r>
            <a:endParaRPr lang="zh-CN" altLang="en-US" sz="2000" dirty="0">
              <a:latin typeface="+mn-ea"/>
            </a:endParaRPr>
          </a:p>
        </p:txBody>
      </p:sp>
      <p:sp>
        <p:nvSpPr>
          <p:cNvPr id="36" name="矩形 35">
            <a:extLst>
              <a:ext uri="{FF2B5EF4-FFF2-40B4-BE49-F238E27FC236}">
                <a16:creationId xmlns:a16="http://schemas.microsoft.com/office/drawing/2014/main" id="{D88E5C69-4146-46C3-A0F4-18E484903F2A}"/>
              </a:ext>
            </a:extLst>
          </p:cNvPr>
          <p:cNvSpPr/>
          <p:nvPr/>
        </p:nvSpPr>
        <p:spPr>
          <a:xfrm>
            <a:off x="1183000" y="1748423"/>
            <a:ext cx="108000" cy="30801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8" name="文本框 37">
            <a:extLst>
              <a:ext uri="{FF2B5EF4-FFF2-40B4-BE49-F238E27FC236}">
                <a16:creationId xmlns:a16="http://schemas.microsoft.com/office/drawing/2014/main" id="{D5ACDA1F-9558-4B5A-87DA-DA0EBB5C5845}"/>
              </a:ext>
            </a:extLst>
          </p:cNvPr>
          <p:cNvSpPr txBox="1"/>
          <p:nvPr/>
        </p:nvSpPr>
        <p:spPr>
          <a:xfrm>
            <a:off x="3433357" y="1991698"/>
            <a:ext cx="512961" cy="663643"/>
          </a:xfrm>
          <a:prstGeom prst="rect">
            <a:avLst/>
          </a:prstGeom>
          <a:noFill/>
        </p:spPr>
        <p:txBody>
          <a:bodyPr wrap="none" lIns="0" tIns="0" rIns="0" bIns="0" rtlCol="0">
            <a:spAutoFit/>
          </a:bodyPr>
          <a:lstStyle/>
          <a:p>
            <a:pPr algn="r">
              <a:lnSpc>
                <a:spcPct val="125000"/>
              </a:lnSpc>
            </a:pPr>
            <a:r>
              <a:rPr lang="en-US" altLang="zh-CN" sz="4000" dirty="0">
                <a:solidFill>
                  <a:schemeClr val="accent1"/>
                </a:solidFill>
                <a:latin typeface="+mn-ea"/>
              </a:rPr>
              <a:t>01</a:t>
            </a:r>
            <a:endParaRPr lang="zh-CN" altLang="en-US" sz="4000" dirty="0">
              <a:solidFill>
                <a:schemeClr val="accent1"/>
              </a:solidFill>
              <a:latin typeface="+mn-ea"/>
            </a:endParaRPr>
          </a:p>
        </p:txBody>
      </p:sp>
      <p:cxnSp>
        <p:nvCxnSpPr>
          <p:cNvPr id="40" name="直接连接符 39">
            <a:extLst>
              <a:ext uri="{FF2B5EF4-FFF2-40B4-BE49-F238E27FC236}">
                <a16:creationId xmlns:a16="http://schemas.microsoft.com/office/drawing/2014/main" id="{F2098B2F-A2B7-484D-AAF5-BDEA961D6538}"/>
              </a:ext>
            </a:extLst>
          </p:cNvPr>
          <p:cNvCxnSpPr/>
          <p:nvPr/>
        </p:nvCxnSpPr>
        <p:spPr>
          <a:xfrm>
            <a:off x="1562412" y="2378075"/>
            <a:ext cx="1689100" cy="0"/>
          </a:xfrm>
          <a:prstGeom prst="line">
            <a:avLst/>
          </a:prstGeom>
        </p:spPr>
        <p:style>
          <a:lnRef idx="1">
            <a:schemeClr val="accent1"/>
          </a:lnRef>
          <a:fillRef idx="0">
            <a:schemeClr val="accent1"/>
          </a:fillRef>
          <a:effectRef idx="0">
            <a:schemeClr val="accent1"/>
          </a:effectRef>
          <a:fontRef idx="minor">
            <a:schemeClr val="tx1"/>
          </a:fontRef>
        </p:style>
      </p:cxnSp>
      <p:sp>
        <p:nvSpPr>
          <p:cNvPr id="43" name="矩形 42">
            <a:extLst>
              <a:ext uri="{FF2B5EF4-FFF2-40B4-BE49-F238E27FC236}">
                <a16:creationId xmlns:a16="http://schemas.microsoft.com/office/drawing/2014/main" id="{7289A55F-A78F-483D-B9E9-5D74A758CD7E}"/>
              </a:ext>
            </a:extLst>
          </p:cNvPr>
          <p:cNvSpPr/>
          <p:nvPr/>
        </p:nvSpPr>
        <p:spPr>
          <a:xfrm>
            <a:off x="4723543" y="1748423"/>
            <a:ext cx="2852915" cy="3080108"/>
          </a:xfrm>
          <a:prstGeom prst="rect">
            <a:avLst/>
          </a:prstGeom>
          <a:solidFill>
            <a:schemeClr val="bg1"/>
          </a:solidFill>
          <a:ln>
            <a:solidFill>
              <a:schemeClr val="accent1"/>
            </a:solidFill>
          </a:ln>
          <a:effectLst>
            <a:outerShdw blurRad="317500" dist="203200" dir="5400000" sx="96000" sy="96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4" name="文本框 43">
            <a:extLst>
              <a:ext uri="{FF2B5EF4-FFF2-40B4-BE49-F238E27FC236}">
                <a16:creationId xmlns:a16="http://schemas.microsoft.com/office/drawing/2014/main" id="{77E2E700-C5F7-4574-9A7C-D03BA1A43027}"/>
              </a:ext>
            </a:extLst>
          </p:cNvPr>
          <p:cNvSpPr txBox="1"/>
          <p:nvPr/>
        </p:nvSpPr>
        <p:spPr>
          <a:xfrm>
            <a:off x="4921140" y="2787152"/>
            <a:ext cx="2457721" cy="1870705"/>
          </a:xfrm>
          <a:prstGeom prst="rect">
            <a:avLst/>
          </a:prstGeom>
          <a:noFill/>
        </p:spPr>
        <p:txBody>
          <a:bodyPr wrap="square" lIns="0" tIns="0" rIns="0" bIns="0" rtlCol="0">
            <a:spAutoFit/>
          </a:bodyPr>
          <a:lstStyle/>
          <a:p>
            <a:pPr algn="just">
              <a:lnSpc>
                <a:spcPct val="125000"/>
              </a:lnSpc>
            </a:pPr>
            <a:r>
              <a:rPr lang="zh-CN" altLang="en-US" sz="2000" b="0" i="0" dirty="0">
                <a:solidFill>
                  <a:srgbClr val="060607"/>
                </a:solidFill>
                <a:effectLst/>
                <a:latin typeface="-apple-system"/>
              </a:rPr>
              <a:t>创新点</a:t>
            </a:r>
            <a:r>
              <a:rPr lang="en-US" altLang="zh-CN" sz="2000" b="0" i="0" dirty="0">
                <a:solidFill>
                  <a:srgbClr val="060607"/>
                </a:solidFill>
                <a:effectLst/>
                <a:latin typeface="-apple-system"/>
              </a:rPr>
              <a:t>:</a:t>
            </a:r>
            <a:r>
              <a:rPr lang="zh-CN" altLang="en-US" sz="2000" b="0" i="0" dirty="0">
                <a:solidFill>
                  <a:srgbClr val="060607"/>
                </a:solidFill>
                <a:effectLst/>
                <a:latin typeface="-apple-system"/>
              </a:rPr>
              <a:t>利用差分隐私对矩阵分解过程中的梯度下降等优化算法进行改造</a:t>
            </a:r>
            <a:r>
              <a:rPr lang="en-US" altLang="zh-CN" sz="2000" b="0" i="0" dirty="0">
                <a:solidFill>
                  <a:srgbClr val="060607"/>
                </a:solidFill>
                <a:effectLst/>
                <a:latin typeface="-apple-system"/>
              </a:rPr>
              <a:t>,</a:t>
            </a:r>
            <a:r>
              <a:rPr lang="zh-CN" altLang="en-US" sz="2000" b="0" i="0" dirty="0">
                <a:solidFill>
                  <a:srgbClr val="060607"/>
                </a:solidFill>
                <a:effectLst/>
                <a:latin typeface="-apple-system"/>
              </a:rPr>
              <a:t>在更新参数时加入适量的噪声</a:t>
            </a:r>
            <a:endParaRPr lang="zh-CN" altLang="en-US" sz="2000" dirty="0">
              <a:latin typeface="+mn-ea"/>
            </a:endParaRPr>
          </a:p>
        </p:txBody>
      </p:sp>
      <p:sp>
        <p:nvSpPr>
          <p:cNvPr id="45" name="矩形 44">
            <a:extLst>
              <a:ext uri="{FF2B5EF4-FFF2-40B4-BE49-F238E27FC236}">
                <a16:creationId xmlns:a16="http://schemas.microsoft.com/office/drawing/2014/main" id="{508AFD3A-2E62-4777-89ED-9C087A80A930}"/>
              </a:ext>
            </a:extLst>
          </p:cNvPr>
          <p:cNvSpPr/>
          <p:nvPr/>
        </p:nvSpPr>
        <p:spPr>
          <a:xfrm>
            <a:off x="4615543" y="1748423"/>
            <a:ext cx="108000" cy="30801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46" name="文本框 45">
            <a:extLst>
              <a:ext uri="{FF2B5EF4-FFF2-40B4-BE49-F238E27FC236}">
                <a16:creationId xmlns:a16="http://schemas.microsoft.com/office/drawing/2014/main" id="{4C63D71B-1B49-456C-ACE0-5FB77AC4300C}"/>
              </a:ext>
            </a:extLst>
          </p:cNvPr>
          <p:cNvSpPr txBox="1"/>
          <p:nvPr/>
        </p:nvSpPr>
        <p:spPr>
          <a:xfrm>
            <a:off x="6865899" y="1991698"/>
            <a:ext cx="512962" cy="663643"/>
          </a:xfrm>
          <a:prstGeom prst="rect">
            <a:avLst/>
          </a:prstGeom>
          <a:noFill/>
        </p:spPr>
        <p:txBody>
          <a:bodyPr wrap="none" lIns="0" tIns="0" rIns="0" bIns="0" rtlCol="0">
            <a:spAutoFit/>
          </a:bodyPr>
          <a:lstStyle/>
          <a:p>
            <a:pPr algn="r">
              <a:lnSpc>
                <a:spcPct val="125000"/>
              </a:lnSpc>
            </a:pPr>
            <a:r>
              <a:rPr lang="en-US" altLang="zh-CN" sz="4000" dirty="0">
                <a:solidFill>
                  <a:schemeClr val="accent1"/>
                </a:solidFill>
                <a:latin typeface="+mn-ea"/>
              </a:rPr>
              <a:t>02</a:t>
            </a:r>
            <a:endParaRPr lang="zh-CN" altLang="en-US" sz="4000" dirty="0">
              <a:solidFill>
                <a:schemeClr val="accent1"/>
              </a:solidFill>
              <a:latin typeface="+mn-ea"/>
            </a:endParaRPr>
          </a:p>
        </p:txBody>
      </p:sp>
      <p:cxnSp>
        <p:nvCxnSpPr>
          <p:cNvPr id="47" name="直接连接符 46">
            <a:extLst>
              <a:ext uri="{FF2B5EF4-FFF2-40B4-BE49-F238E27FC236}">
                <a16:creationId xmlns:a16="http://schemas.microsoft.com/office/drawing/2014/main" id="{FC7B32DE-5AB3-43FC-BCB6-0C04540CA64C}"/>
              </a:ext>
            </a:extLst>
          </p:cNvPr>
          <p:cNvCxnSpPr/>
          <p:nvPr/>
        </p:nvCxnSpPr>
        <p:spPr>
          <a:xfrm>
            <a:off x="4994955" y="2378075"/>
            <a:ext cx="1689100" cy="0"/>
          </a:xfrm>
          <a:prstGeom prst="line">
            <a:avLst/>
          </a:prstGeom>
        </p:spPr>
        <p:style>
          <a:lnRef idx="1">
            <a:schemeClr val="accent1"/>
          </a:lnRef>
          <a:fillRef idx="0">
            <a:schemeClr val="accent1"/>
          </a:fillRef>
          <a:effectRef idx="0">
            <a:schemeClr val="accent1"/>
          </a:effectRef>
          <a:fontRef idx="minor">
            <a:schemeClr val="tx1"/>
          </a:fontRef>
        </p:style>
      </p:cxnSp>
      <p:sp>
        <p:nvSpPr>
          <p:cNvPr id="49" name="矩形 48">
            <a:extLst>
              <a:ext uri="{FF2B5EF4-FFF2-40B4-BE49-F238E27FC236}">
                <a16:creationId xmlns:a16="http://schemas.microsoft.com/office/drawing/2014/main" id="{B10F4F12-BD48-4D42-B1C2-49FD41E42495}"/>
              </a:ext>
            </a:extLst>
          </p:cNvPr>
          <p:cNvSpPr/>
          <p:nvPr/>
        </p:nvSpPr>
        <p:spPr>
          <a:xfrm>
            <a:off x="8156086" y="1748423"/>
            <a:ext cx="2852915" cy="3080108"/>
          </a:xfrm>
          <a:prstGeom prst="rect">
            <a:avLst/>
          </a:prstGeom>
          <a:solidFill>
            <a:schemeClr val="bg1"/>
          </a:solidFill>
          <a:ln>
            <a:solidFill>
              <a:schemeClr val="accent1"/>
            </a:solidFill>
          </a:ln>
          <a:effectLst>
            <a:outerShdw blurRad="317500" dist="203200" dir="5400000" sx="96000" sy="96000" algn="t" rotWithShape="0">
              <a:schemeClr val="accent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0" name="文本框 49">
            <a:extLst>
              <a:ext uri="{FF2B5EF4-FFF2-40B4-BE49-F238E27FC236}">
                <a16:creationId xmlns:a16="http://schemas.microsoft.com/office/drawing/2014/main" id="{E0897CC3-DBE0-4354-8EC2-F68CBD66CEA3}"/>
              </a:ext>
            </a:extLst>
          </p:cNvPr>
          <p:cNvSpPr txBox="1"/>
          <p:nvPr/>
        </p:nvSpPr>
        <p:spPr>
          <a:xfrm>
            <a:off x="8353683" y="2787152"/>
            <a:ext cx="2457721" cy="1538883"/>
          </a:xfrm>
          <a:prstGeom prst="rect">
            <a:avLst/>
          </a:prstGeom>
          <a:noFill/>
        </p:spPr>
        <p:txBody>
          <a:bodyPr wrap="square" lIns="0" tIns="0" rIns="0" bIns="0" rtlCol="0">
            <a:spAutoFit/>
          </a:bodyPr>
          <a:lstStyle/>
          <a:p>
            <a:pPr algn="just"/>
            <a:r>
              <a:rPr lang="zh-CN" altLang="en-US" sz="2000" dirty="0">
                <a:latin typeface="+mn-ea"/>
              </a:rPr>
              <a:t>在</a:t>
            </a:r>
            <a:r>
              <a:rPr lang="en-US" altLang="zh-CN" sz="2000" dirty="0">
                <a:latin typeface="+mn-ea"/>
              </a:rPr>
              <a:t>Accuracy</a:t>
            </a:r>
            <a:r>
              <a:rPr lang="zh-CN" altLang="en-US" sz="2000" dirty="0">
                <a:latin typeface="+mn-ea"/>
              </a:rPr>
              <a:t>准确度作为评估值下对比不同数据集以及参数下的差分隐私算法对预测准确性的影响。</a:t>
            </a:r>
          </a:p>
        </p:txBody>
      </p:sp>
      <p:sp>
        <p:nvSpPr>
          <p:cNvPr id="51" name="矩形 50">
            <a:extLst>
              <a:ext uri="{FF2B5EF4-FFF2-40B4-BE49-F238E27FC236}">
                <a16:creationId xmlns:a16="http://schemas.microsoft.com/office/drawing/2014/main" id="{28E8EE57-8E9E-40C3-BA2E-B229C0282A3E}"/>
              </a:ext>
            </a:extLst>
          </p:cNvPr>
          <p:cNvSpPr/>
          <p:nvPr/>
        </p:nvSpPr>
        <p:spPr>
          <a:xfrm>
            <a:off x="8048086" y="1748423"/>
            <a:ext cx="108000" cy="3080108"/>
          </a:xfrm>
          <a:prstGeom prst="rect">
            <a:avLst/>
          </a:prstGeom>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52" name="文本框 51">
            <a:extLst>
              <a:ext uri="{FF2B5EF4-FFF2-40B4-BE49-F238E27FC236}">
                <a16:creationId xmlns:a16="http://schemas.microsoft.com/office/drawing/2014/main" id="{F03C432A-D6BC-4C96-8832-FA54953D0A81}"/>
              </a:ext>
            </a:extLst>
          </p:cNvPr>
          <p:cNvSpPr txBox="1"/>
          <p:nvPr/>
        </p:nvSpPr>
        <p:spPr>
          <a:xfrm>
            <a:off x="10298442" y="1991698"/>
            <a:ext cx="512962" cy="663643"/>
          </a:xfrm>
          <a:prstGeom prst="rect">
            <a:avLst/>
          </a:prstGeom>
          <a:noFill/>
        </p:spPr>
        <p:txBody>
          <a:bodyPr wrap="none" lIns="0" tIns="0" rIns="0" bIns="0" rtlCol="0">
            <a:spAutoFit/>
          </a:bodyPr>
          <a:lstStyle/>
          <a:p>
            <a:pPr algn="r">
              <a:lnSpc>
                <a:spcPct val="125000"/>
              </a:lnSpc>
            </a:pPr>
            <a:r>
              <a:rPr lang="en-US" altLang="zh-CN" sz="4000" dirty="0">
                <a:solidFill>
                  <a:schemeClr val="accent1"/>
                </a:solidFill>
                <a:latin typeface="+mn-ea"/>
              </a:rPr>
              <a:t>03</a:t>
            </a:r>
            <a:endParaRPr lang="zh-CN" altLang="en-US" sz="4000" dirty="0">
              <a:solidFill>
                <a:schemeClr val="accent1"/>
              </a:solidFill>
              <a:latin typeface="+mn-ea"/>
            </a:endParaRPr>
          </a:p>
        </p:txBody>
      </p:sp>
      <p:cxnSp>
        <p:nvCxnSpPr>
          <p:cNvPr id="53" name="直接连接符 52">
            <a:extLst>
              <a:ext uri="{FF2B5EF4-FFF2-40B4-BE49-F238E27FC236}">
                <a16:creationId xmlns:a16="http://schemas.microsoft.com/office/drawing/2014/main" id="{BFA427AF-01B3-4952-BE68-E10972B4B2E7}"/>
              </a:ext>
            </a:extLst>
          </p:cNvPr>
          <p:cNvCxnSpPr/>
          <p:nvPr/>
        </p:nvCxnSpPr>
        <p:spPr>
          <a:xfrm>
            <a:off x="8427498" y="2378075"/>
            <a:ext cx="1689100" cy="0"/>
          </a:xfrm>
          <a:prstGeom prst="line">
            <a:avLst/>
          </a:prstGeom>
        </p:spPr>
        <p:style>
          <a:lnRef idx="1">
            <a:schemeClr val="accent1"/>
          </a:lnRef>
          <a:fillRef idx="0">
            <a:schemeClr val="accent1"/>
          </a:fillRef>
          <a:effectRef idx="0">
            <a:schemeClr val="accent1"/>
          </a:effectRef>
          <a:fontRef idx="minor">
            <a:schemeClr val="tx1"/>
          </a:fontRef>
        </p:style>
      </p:cxnSp>
      <p:sp>
        <p:nvSpPr>
          <p:cNvPr id="2" name="矩形 1">
            <a:extLst>
              <a:ext uri="{FF2B5EF4-FFF2-40B4-BE49-F238E27FC236}">
                <a16:creationId xmlns:a16="http://schemas.microsoft.com/office/drawing/2014/main" id="{62A1BCA4-FCA6-45C6-8838-8AC186566BDE}"/>
              </a:ext>
            </a:extLst>
          </p:cNvPr>
          <p:cNvSpPr/>
          <p:nvPr/>
        </p:nvSpPr>
        <p:spPr>
          <a:xfrm>
            <a:off x="2586421" y="1009877"/>
            <a:ext cx="183151" cy="18315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5" name="矩形 34">
            <a:extLst>
              <a:ext uri="{FF2B5EF4-FFF2-40B4-BE49-F238E27FC236}">
                <a16:creationId xmlns:a16="http://schemas.microsoft.com/office/drawing/2014/main" id="{1708528A-EA86-4102-B3F7-25B30BB080C2}"/>
              </a:ext>
            </a:extLst>
          </p:cNvPr>
          <p:cNvSpPr/>
          <p:nvPr/>
        </p:nvSpPr>
        <p:spPr>
          <a:xfrm>
            <a:off x="2625881" y="1095214"/>
            <a:ext cx="183152" cy="1831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4253825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432E6DF1-0D0C-4EFF-A6E2-2EEB999E4F10}"/>
              </a:ext>
            </a:extLst>
          </p:cNvPr>
          <p:cNvSpPr>
            <a:spLocks noGrp="1"/>
          </p:cNvSpPr>
          <p:nvPr>
            <p:ph type="body" sz="quarter" idx="10"/>
          </p:nvPr>
        </p:nvSpPr>
        <p:spPr>
          <a:xfrm>
            <a:off x="736600" y="6239103"/>
            <a:ext cx="429605" cy="230832"/>
          </a:xfrm>
        </p:spPr>
        <p:txBody>
          <a:bodyPr>
            <a:spAutoFit/>
          </a:bodyPr>
          <a:lstStyle/>
          <a:p>
            <a:r>
              <a:rPr lang="en-US" altLang="zh-CN" dirty="0"/>
              <a:t>2024</a:t>
            </a:r>
            <a:endParaRPr lang="zh-CN" altLang="en-US" dirty="0"/>
          </a:p>
        </p:txBody>
      </p:sp>
      <p:sp>
        <p:nvSpPr>
          <p:cNvPr id="3" name="文本占位符 2">
            <a:extLst>
              <a:ext uri="{FF2B5EF4-FFF2-40B4-BE49-F238E27FC236}">
                <a16:creationId xmlns:a16="http://schemas.microsoft.com/office/drawing/2014/main" id="{FB8CA913-66C0-4E3A-B71F-167F9ABDF5F9}"/>
              </a:ext>
            </a:extLst>
          </p:cNvPr>
          <p:cNvSpPr>
            <a:spLocks noGrp="1"/>
          </p:cNvSpPr>
          <p:nvPr>
            <p:ph type="body" sz="quarter" idx="11"/>
          </p:nvPr>
        </p:nvSpPr>
        <p:spPr>
          <a:xfrm>
            <a:off x="1723314" y="6239103"/>
            <a:ext cx="674865" cy="230832"/>
          </a:xfrm>
        </p:spPr>
        <p:txBody>
          <a:bodyPr>
            <a:spAutoFit/>
          </a:bodyPr>
          <a:lstStyle/>
          <a:p>
            <a:r>
              <a:rPr lang="en-US" altLang="zh-CN" sz="1500" dirty="0">
                <a:solidFill>
                  <a:schemeClr val="accent1"/>
                </a:solidFill>
              </a:rPr>
              <a:t>Nov·9th</a:t>
            </a:r>
            <a:endParaRPr lang="zh-CN" altLang="en-US" sz="1500" dirty="0">
              <a:solidFill>
                <a:schemeClr val="accent1"/>
              </a:solidFill>
            </a:endParaRPr>
          </a:p>
        </p:txBody>
      </p:sp>
      <p:sp>
        <p:nvSpPr>
          <p:cNvPr id="55" name="文本框 54">
            <a:extLst>
              <a:ext uri="{FF2B5EF4-FFF2-40B4-BE49-F238E27FC236}">
                <a16:creationId xmlns:a16="http://schemas.microsoft.com/office/drawing/2014/main" id="{F8189D06-4591-4D41-86A1-2DD0441A60E2}"/>
              </a:ext>
            </a:extLst>
          </p:cNvPr>
          <p:cNvSpPr txBox="1"/>
          <p:nvPr/>
        </p:nvSpPr>
        <p:spPr>
          <a:xfrm>
            <a:off x="3661668" y="864297"/>
            <a:ext cx="2317942" cy="461665"/>
          </a:xfrm>
          <a:prstGeom prst="rect">
            <a:avLst/>
          </a:prstGeom>
          <a:noFill/>
        </p:spPr>
        <p:txBody>
          <a:bodyPr wrap="none" lIns="0" tIns="0" rIns="0" bIns="0" rtlCol="0">
            <a:spAutoFit/>
          </a:bodyPr>
          <a:lstStyle/>
          <a:p>
            <a:pPr algn="ctr"/>
            <a:r>
              <a:rPr lang="zh-CN" altLang="en-US" sz="3000" b="1" dirty="0">
                <a:solidFill>
                  <a:schemeClr val="accent1"/>
                </a:solidFill>
                <a:latin typeface="+mj-ea"/>
                <a:ea typeface="+mj-ea"/>
              </a:rPr>
              <a:t>国外研究现状</a:t>
            </a:r>
          </a:p>
        </p:txBody>
      </p:sp>
      <p:sp>
        <p:nvSpPr>
          <p:cNvPr id="56" name="文本框 55">
            <a:extLst>
              <a:ext uri="{FF2B5EF4-FFF2-40B4-BE49-F238E27FC236}">
                <a16:creationId xmlns:a16="http://schemas.microsoft.com/office/drawing/2014/main" id="{B6D8ED4E-39B6-4FC6-B72A-8D1012A054E3}"/>
              </a:ext>
            </a:extLst>
          </p:cNvPr>
          <p:cNvSpPr txBox="1"/>
          <p:nvPr/>
        </p:nvSpPr>
        <p:spPr>
          <a:xfrm>
            <a:off x="8835613" y="3640525"/>
            <a:ext cx="2317942" cy="461665"/>
          </a:xfrm>
          <a:prstGeom prst="rect">
            <a:avLst/>
          </a:prstGeom>
          <a:noFill/>
        </p:spPr>
        <p:txBody>
          <a:bodyPr wrap="none" lIns="0" tIns="0" rIns="0" bIns="0" rtlCol="0">
            <a:spAutoFit/>
          </a:bodyPr>
          <a:lstStyle/>
          <a:p>
            <a:pPr algn="ctr"/>
            <a:r>
              <a:rPr lang="zh-CN" altLang="en-US" sz="3000" b="1" dirty="0">
                <a:solidFill>
                  <a:schemeClr val="accent1"/>
                </a:solidFill>
                <a:latin typeface="+mj-ea"/>
                <a:ea typeface="+mj-ea"/>
              </a:rPr>
              <a:t>国内研究现状</a:t>
            </a:r>
          </a:p>
        </p:txBody>
      </p:sp>
      <p:sp>
        <p:nvSpPr>
          <p:cNvPr id="57" name="文本框 56">
            <a:extLst>
              <a:ext uri="{FF2B5EF4-FFF2-40B4-BE49-F238E27FC236}">
                <a16:creationId xmlns:a16="http://schemas.microsoft.com/office/drawing/2014/main" id="{82E3B24E-5BBB-4DC6-B9F8-C9CE20691A62}"/>
              </a:ext>
            </a:extLst>
          </p:cNvPr>
          <p:cNvSpPr txBox="1"/>
          <p:nvPr/>
        </p:nvSpPr>
        <p:spPr>
          <a:xfrm>
            <a:off x="3661668" y="2386107"/>
            <a:ext cx="7469231" cy="588751"/>
          </a:xfrm>
          <a:prstGeom prst="rect">
            <a:avLst/>
          </a:prstGeom>
          <a:noFill/>
        </p:spPr>
        <p:txBody>
          <a:bodyPr wrap="square" lIns="0" tIns="0" rIns="0" bIns="0" rtlCol="0">
            <a:spAutoFit/>
          </a:bodyPr>
          <a:lstStyle/>
          <a:p>
            <a:pPr>
              <a:lnSpc>
                <a:spcPct val="125000"/>
              </a:lnSpc>
            </a:pPr>
            <a:r>
              <a:rPr lang="en-US" altLang="zh-CN" sz="1600" b="0" i="0" dirty="0">
                <a:solidFill>
                  <a:srgbClr val="060607"/>
                </a:solidFill>
                <a:effectLst/>
                <a:latin typeface="-apple-system"/>
              </a:rPr>
              <a:t>Facebook</a:t>
            </a:r>
            <a:r>
              <a:rPr lang="zh-CN" altLang="en-US" sz="1600" b="0" i="0" dirty="0">
                <a:solidFill>
                  <a:srgbClr val="060607"/>
                </a:solidFill>
                <a:effectLst/>
                <a:latin typeface="-apple-system"/>
              </a:rPr>
              <a:t>的</a:t>
            </a:r>
            <a:r>
              <a:rPr lang="en-US" altLang="zh-CN" sz="1600" b="0" i="0" dirty="0">
                <a:solidFill>
                  <a:srgbClr val="060607"/>
                </a:solidFill>
                <a:effectLst/>
                <a:latin typeface="-apple-system"/>
              </a:rPr>
              <a:t>DLRM</a:t>
            </a:r>
            <a:r>
              <a:rPr lang="zh-CN" altLang="en-US" sz="1600" b="0" i="0" dirty="0">
                <a:solidFill>
                  <a:srgbClr val="060607"/>
                </a:solidFill>
                <a:effectLst/>
                <a:latin typeface="-apple-system"/>
              </a:rPr>
              <a:t>（</a:t>
            </a:r>
            <a:r>
              <a:rPr lang="en-US" altLang="zh-CN" sz="1600" b="0" i="0" dirty="0">
                <a:solidFill>
                  <a:srgbClr val="060607"/>
                </a:solidFill>
                <a:effectLst/>
                <a:latin typeface="-apple-system"/>
              </a:rPr>
              <a:t>Deep Learning Recommendation Model</a:t>
            </a:r>
            <a:r>
              <a:rPr lang="zh-CN" altLang="en-US" sz="1600" b="0" i="0" dirty="0">
                <a:solidFill>
                  <a:srgbClr val="060607"/>
                </a:solidFill>
                <a:effectLst/>
                <a:latin typeface="-apple-system"/>
              </a:rPr>
              <a:t>）是一个深度学习推荐系统，它由</a:t>
            </a:r>
            <a:r>
              <a:rPr lang="en-US" altLang="zh-CN" sz="1600" b="0" i="0" dirty="0">
                <a:solidFill>
                  <a:srgbClr val="060607"/>
                </a:solidFill>
                <a:effectLst/>
                <a:latin typeface="-apple-system"/>
              </a:rPr>
              <a:t>Facebook AI Research</a:t>
            </a:r>
            <a:r>
              <a:rPr lang="zh-CN" altLang="en-US" sz="1600" b="0" i="0" dirty="0">
                <a:solidFill>
                  <a:srgbClr val="060607"/>
                </a:solidFill>
                <a:effectLst/>
                <a:latin typeface="-apple-system"/>
              </a:rPr>
              <a:t>在</a:t>
            </a:r>
            <a:r>
              <a:rPr lang="en-US" altLang="zh-CN" sz="1600" b="0" i="0" dirty="0">
                <a:solidFill>
                  <a:srgbClr val="060607"/>
                </a:solidFill>
                <a:effectLst/>
                <a:latin typeface="-apple-system"/>
              </a:rPr>
              <a:t>2019</a:t>
            </a:r>
            <a:r>
              <a:rPr lang="zh-CN" altLang="en-US" sz="1600" b="0" i="0" dirty="0">
                <a:solidFill>
                  <a:srgbClr val="060607"/>
                </a:solidFill>
                <a:effectLst/>
                <a:latin typeface="-apple-system"/>
              </a:rPr>
              <a:t>年提出，并在</a:t>
            </a:r>
            <a:r>
              <a:rPr lang="en-US" altLang="zh-CN" sz="1600" b="0" i="0" dirty="0" err="1">
                <a:solidFill>
                  <a:srgbClr val="060607"/>
                </a:solidFill>
                <a:effectLst/>
                <a:latin typeface="-apple-system"/>
              </a:rPr>
              <a:t>arXiv</a:t>
            </a:r>
            <a:r>
              <a:rPr lang="zh-CN" altLang="en-US" sz="1600" b="0" i="0" dirty="0">
                <a:solidFill>
                  <a:srgbClr val="060607"/>
                </a:solidFill>
                <a:effectLst/>
                <a:latin typeface="-apple-system"/>
              </a:rPr>
              <a:t>上发表了相关论文。</a:t>
            </a:r>
            <a:endParaRPr lang="zh-CN" altLang="en-US" sz="1500" dirty="0">
              <a:solidFill>
                <a:schemeClr val="tx1">
                  <a:lumMod val="85000"/>
                  <a:lumOff val="15000"/>
                </a:schemeClr>
              </a:solidFill>
              <a:latin typeface="+mn-ea"/>
            </a:endParaRPr>
          </a:p>
        </p:txBody>
      </p:sp>
      <p:sp>
        <p:nvSpPr>
          <p:cNvPr id="60" name="文本框 59">
            <a:extLst>
              <a:ext uri="{FF2B5EF4-FFF2-40B4-BE49-F238E27FC236}">
                <a16:creationId xmlns:a16="http://schemas.microsoft.com/office/drawing/2014/main" id="{B5B8D544-A6D6-46BA-94C2-AFEABFEB6767}"/>
              </a:ext>
            </a:extLst>
          </p:cNvPr>
          <p:cNvSpPr txBox="1"/>
          <p:nvPr/>
        </p:nvSpPr>
        <p:spPr>
          <a:xfrm>
            <a:off x="575094" y="4291887"/>
            <a:ext cx="7121047" cy="1496564"/>
          </a:xfrm>
          <a:prstGeom prst="rect">
            <a:avLst/>
          </a:prstGeom>
          <a:noFill/>
        </p:spPr>
        <p:txBody>
          <a:bodyPr wrap="square" lIns="0" tIns="0" rIns="0" bIns="0" rtlCol="0">
            <a:spAutoFit/>
          </a:bodyPr>
          <a:lstStyle/>
          <a:p>
            <a:pPr>
              <a:lnSpc>
                <a:spcPct val="125000"/>
              </a:lnSpc>
            </a:pPr>
            <a:r>
              <a:rPr lang="zh-CN" altLang="en-US" sz="1600" b="0" i="0" dirty="0">
                <a:solidFill>
                  <a:srgbClr val="060607"/>
                </a:solidFill>
                <a:effectLst/>
                <a:latin typeface="-apple-system"/>
              </a:rPr>
              <a:t>随着大数据、人工智能等技术的不断进步，推荐系统在多个领域得到了广泛应用。而国内追求快速发展，部分厂商对推荐系统缺乏隐私保护机制，易导致用户隐私泄露。各大企业也在积极响应和实践隐私保护的要求。例如，腾讯在个人信息保护领域进行了积极探索，包括整体组织架构革新、加强内部制度建设、技术赋能隐私保护等。</a:t>
            </a:r>
            <a:endParaRPr lang="zh-CN" altLang="en-US" sz="1500" dirty="0">
              <a:solidFill>
                <a:schemeClr val="tx1">
                  <a:lumMod val="85000"/>
                  <a:lumOff val="15000"/>
                </a:schemeClr>
              </a:solidFill>
              <a:latin typeface="+mn-ea"/>
            </a:endParaRPr>
          </a:p>
        </p:txBody>
      </p:sp>
      <p:cxnSp>
        <p:nvCxnSpPr>
          <p:cNvPr id="10" name="直接连接符 9">
            <a:extLst>
              <a:ext uri="{FF2B5EF4-FFF2-40B4-BE49-F238E27FC236}">
                <a16:creationId xmlns:a16="http://schemas.microsoft.com/office/drawing/2014/main" id="{99E80D79-E8EE-4F67-958A-A9FCA9F9CB42}"/>
              </a:ext>
            </a:extLst>
          </p:cNvPr>
          <p:cNvCxnSpPr>
            <a:cxnSpLocks/>
          </p:cNvCxnSpPr>
          <p:nvPr/>
        </p:nvCxnSpPr>
        <p:spPr>
          <a:xfrm flipH="1">
            <a:off x="805665" y="3429000"/>
            <a:ext cx="10347890" cy="0"/>
          </a:xfrm>
          <a:prstGeom prst="line">
            <a:avLst/>
          </a:prstGeom>
        </p:spPr>
        <p:style>
          <a:lnRef idx="1">
            <a:schemeClr val="accent1"/>
          </a:lnRef>
          <a:fillRef idx="0">
            <a:schemeClr val="accent1"/>
          </a:fillRef>
          <a:effectRef idx="0">
            <a:schemeClr val="accent1"/>
          </a:effectRef>
          <a:fontRef idx="minor">
            <a:schemeClr val="tx1"/>
          </a:fontRef>
        </p:style>
      </p:cxnSp>
      <p:sp>
        <p:nvSpPr>
          <p:cNvPr id="25" name="文本框 24">
            <a:extLst>
              <a:ext uri="{FF2B5EF4-FFF2-40B4-BE49-F238E27FC236}">
                <a16:creationId xmlns:a16="http://schemas.microsoft.com/office/drawing/2014/main" id="{497A5714-0E7B-417F-B2C1-D4DDCC7B238A}"/>
              </a:ext>
            </a:extLst>
          </p:cNvPr>
          <p:cNvSpPr txBox="1"/>
          <p:nvPr/>
        </p:nvSpPr>
        <p:spPr>
          <a:xfrm>
            <a:off x="3057403" y="6260069"/>
            <a:ext cx="769441" cy="184666"/>
          </a:xfrm>
          <a:prstGeom prst="rect">
            <a:avLst/>
          </a:prstGeom>
          <a:noFill/>
        </p:spPr>
        <p:txBody>
          <a:bodyPr wrap="none" lIns="0" tIns="0" rIns="0" bIns="0" rtlCol="0">
            <a:spAutoFit/>
          </a:bodyPr>
          <a:lstStyle/>
          <a:p>
            <a:r>
              <a:rPr lang="zh-CN" altLang="en-US" sz="1200" b="1" dirty="0">
                <a:solidFill>
                  <a:schemeClr val="accent1"/>
                </a:solidFill>
              </a:rPr>
              <a:t>背景与意义</a:t>
            </a:r>
          </a:p>
        </p:txBody>
      </p:sp>
      <p:sp>
        <p:nvSpPr>
          <p:cNvPr id="26" name="文本框 25">
            <a:extLst>
              <a:ext uri="{FF2B5EF4-FFF2-40B4-BE49-F238E27FC236}">
                <a16:creationId xmlns:a16="http://schemas.microsoft.com/office/drawing/2014/main" id="{EA962B4D-A99A-4A93-8345-537F2081C48D}"/>
              </a:ext>
            </a:extLst>
          </p:cNvPr>
          <p:cNvSpPr txBox="1"/>
          <p:nvPr/>
        </p:nvSpPr>
        <p:spPr>
          <a:xfrm>
            <a:off x="4241192" y="6260069"/>
            <a:ext cx="769441" cy="184666"/>
          </a:xfrm>
          <a:prstGeom prst="rect">
            <a:avLst/>
          </a:prstGeom>
          <a:noFill/>
        </p:spPr>
        <p:txBody>
          <a:bodyPr wrap="none" lIns="0" tIns="0" rIns="0" bIns="0" rtlCol="0">
            <a:spAutoFit/>
          </a:bodyPr>
          <a:lstStyle/>
          <a:p>
            <a:r>
              <a:rPr lang="zh-CN" altLang="en-US" sz="1200" dirty="0">
                <a:solidFill>
                  <a:schemeClr val="bg1">
                    <a:lumMod val="50000"/>
                  </a:schemeClr>
                </a:solidFill>
              </a:rPr>
              <a:t>方法及过程</a:t>
            </a:r>
          </a:p>
        </p:txBody>
      </p:sp>
      <p:sp>
        <p:nvSpPr>
          <p:cNvPr id="27" name="文本框 26">
            <a:extLst>
              <a:ext uri="{FF2B5EF4-FFF2-40B4-BE49-F238E27FC236}">
                <a16:creationId xmlns:a16="http://schemas.microsoft.com/office/drawing/2014/main" id="{8D69541E-A7BF-4E65-9B20-334C4C29E41E}"/>
              </a:ext>
            </a:extLst>
          </p:cNvPr>
          <p:cNvSpPr txBox="1"/>
          <p:nvPr/>
        </p:nvSpPr>
        <p:spPr>
          <a:xfrm>
            <a:off x="5424981" y="6260069"/>
            <a:ext cx="1077218" cy="184666"/>
          </a:xfrm>
          <a:prstGeom prst="rect">
            <a:avLst/>
          </a:prstGeom>
          <a:noFill/>
        </p:spPr>
        <p:txBody>
          <a:bodyPr wrap="none" lIns="0" tIns="0" rIns="0" bIns="0" rtlCol="0">
            <a:spAutoFit/>
          </a:bodyPr>
          <a:lstStyle/>
          <a:p>
            <a:r>
              <a:rPr lang="zh-CN" altLang="en-US" sz="1200" dirty="0">
                <a:solidFill>
                  <a:schemeClr val="bg1">
                    <a:lumMod val="50000"/>
                  </a:schemeClr>
                </a:solidFill>
              </a:rPr>
              <a:t>成果展示及应用</a:t>
            </a:r>
          </a:p>
        </p:txBody>
      </p:sp>
      <p:sp>
        <p:nvSpPr>
          <p:cNvPr id="28" name="文本框 27">
            <a:extLst>
              <a:ext uri="{FF2B5EF4-FFF2-40B4-BE49-F238E27FC236}">
                <a16:creationId xmlns:a16="http://schemas.microsoft.com/office/drawing/2014/main" id="{A4FBA934-1977-493B-95D6-7A1FF4E363F4}"/>
              </a:ext>
            </a:extLst>
          </p:cNvPr>
          <p:cNvSpPr txBox="1"/>
          <p:nvPr/>
        </p:nvSpPr>
        <p:spPr>
          <a:xfrm>
            <a:off x="6916546" y="6260069"/>
            <a:ext cx="615553" cy="184666"/>
          </a:xfrm>
          <a:prstGeom prst="rect">
            <a:avLst/>
          </a:prstGeom>
          <a:noFill/>
        </p:spPr>
        <p:txBody>
          <a:bodyPr wrap="none" lIns="0" tIns="0" rIns="0" bIns="0" rtlCol="0">
            <a:spAutoFit/>
          </a:bodyPr>
          <a:lstStyle/>
          <a:p>
            <a:r>
              <a:rPr lang="zh-CN" altLang="en-US" sz="1200" dirty="0">
                <a:solidFill>
                  <a:schemeClr val="bg1">
                    <a:lumMod val="50000"/>
                  </a:schemeClr>
                </a:solidFill>
              </a:rPr>
              <a:t>总结致谢</a:t>
            </a:r>
          </a:p>
        </p:txBody>
      </p:sp>
      <p:sp>
        <p:nvSpPr>
          <p:cNvPr id="29" name="椭圆 28">
            <a:extLst>
              <a:ext uri="{FF2B5EF4-FFF2-40B4-BE49-F238E27FC236}">
                <a16:creationId xmlns:a16="http://schemas.microsoft.com/office/drawing/2014/main" id="{67C690A4-69F3-4CA3-BCF5-9172751959FC}"/>
              </a:ext>
            </a:extLst>
          </p:cNvPr>
          <p:cNvSpPr/>
          <p:nvPr/>
        </p:nvSpPr>
        <p:spPr>
          <a:xfrm>
            <a:off x="4112758"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30" name="椭圆 29">
            <a:extLst>
              <a:ext uri="{FF2B5EF4-FFF2-40B4-BE49-F238E27FC236}">
                <a16:creationId xmlns:a16="http://schemas.microsoft.com/office/drawing/2014/main" id="{445BF94A-E42A-4E5C-9E57-8DD59627B8AD}"/>
              </a:ext>
            </a:extLst>
          </p:cNvPr>
          <p:cNvSpPr/>
          <p:nvPr/>
        </p:nvSpPr>
        <p:spPr>
          <a:xfrm>
            <a:off x="5296547"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31" name="椭圆 30">
            <a:extLst>
              <a:ext uri="{FF2B5EF4-FFF2-40B4-BE49-F238E27FC236}">
                <a16:creationId xmlns:a16="http://schemas.microsoft.com/office/drawing/2014/main" id="{E000D72D-DEB5-4728-9237-D2ED4698B1BC}"/>
              </a:ext>
            </a:extLst>
          </p:cNvPr>
          <p:cNvSpPr/>
          <p:nvPr/>
        </p:nvSpPr>
        <p:spPr>
          <a:xfrm>
            <a:off x="6788113"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32" name="椭圆 31">
            <a:extLst>
              <a:ext uri="{FF2B5EF4-FFF2-40B4-BE49-F238E27FC236}">
                <a16:creationId xmlns:a16="http://schemas.microsoft.com/office/drawing/2014/main" id="{478E0E34-D771-46C5-90F0-CB8417931E0A}"/>
              </a:ext>
            </a:extLst>
          </p:cNvPr>
          <p:cNvSpPr/>
          <p:nvPr/>
        </p:nvSpPr>
        <p:spPr>
          <a:xfrm>
            <a:off x="2928969"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33" name="椭圆 32">
            <a:extLst>
              <a:ext uri="{FF2B5EF4-FFF2-40B4-BE49-F238E27FC236}">
                <a16:creationId xmlns:a16="http://schemas.microsoft.com/office/drawing/2014/main" id="{901F460E-A850-4675-930B-120CBB97A9B9}"/>
              </a:ext>
            </a:extLst>
          </p:cNvPr>
          <p:cNvSpPr/>
          <p:nvPr/>
        </p:nvSpPr>
        <p:spPr>
          <a:xfrm>
            <a:off x="2891504" y="6301988"/>
            <a:ext cx="120650" cy="12065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4" name="矩形 3">
            <a:extLst>
              <a:ext uri="{FF2B5EF4-FFF2-40B4-BE49-F238E27FC236}">
                <a16:creationId xmlns:a16="http://schemas.microsoft.com/office/drawing/2014/main" id="{571EFC3A-B769-88E5-5825-7F8D8D3B32C7}"/>
              </a:ext>
            </a:extLst>
          </p:cNvPr>
          <p:cNvSpPr/>
          <p:nvPr/>
        </p:nvSpPr>
        <p:spPr>
          <a:xfrm>
            <a:off x="-62630" y="864297"/>
            <a:ext cx="12331874" cy="51920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7" name="图片 6">
            <a:extLst>
              <a:ext uri="{FF2B5EF4-FFF2-40B4-BE49-F238E27FC236}">
                <a16:creationId xmlns:a16="http://schemas.microsoft.com/office/drawing/2014/main" id="{7D1C521B-BB4C-4863-F6E5-292BD776A99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51353" y="1874561"/>
            <a:ext cx="2571949" cy="1370234"/>
          </a:xfrm>
          <a:prstGeom prst="rect">
            <a:avLst/>
          </a:prstGeom>
        </p:spPr>
      </p:pic>
      <p:pic>
        <p:nvPicPr>
          <p:cNvPr id="9" name="图片 8">
            <a:extLst>
              <a:ext uri="{FF2B5EF4-FFF2-40B4-BE49-F238E27FC236}">
                <a16:creationId xmlns:a16="http://schemas.microsoft.com/office/drawing/2014/main" id="{5AF89E9B-863C-0E5F-D8AB-7DDF8080BA5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51353" y="931033"/>
            <a:ext cx="2421054" cy="1389204"/>
          </a:xfrm>
          <a:prstGeom prst="rect">
            <a:avLst/>
          </a:prstGeom>
        </p:spPr>
      </p:pic>
      <p:sp>
        <p:nvSpPr>
          <p:cNvPr id="13" name="文本框 12">
            <a:extLst>
              <a:ext uri="{FF2B5EF4-FFF2-40B4-BE49-F238E27FC236}">
                <a16:creationId xmlns:a16="http://schemas.microsoft.com/office/drawing/2014/main" id="{2B0999B2-EE7D-2C8C-B76E-DFB73356F412}"/>
              </a:ext>
            </a:extLst>
          </p:cNvPr>
          <p:cNvSpPr txBox="1"/>
          <p:nvPr/>
        </p:nvSpPr>
        <p:spPr>
          <a:xfrm>
            <a:off x="3586512" y="1537486"/>
            <a:ext cx="7469231" cy="584775"/>
          </a:xfrm>
          <a:prstGeom prst="rect">
            <a:avLst/>
          </a:prstGeom>
          <a:noFill/>
        </p:spPr>
        <p:txBody>
          <a:bodyPr wrap="square" rtlCol="0">
            <a:spAutoFit/>
          </a:bodyPr>
          <a:lstStyle/>
          <a:p>
            <a:r>
              <a:rPr lang="en-US" altLang="zh-CN" sz="1600" b="0" i="0" dirty="0">
                <a:solidFill>
                  <a:srgbClr val="060607"/>
                </a:solidFill>
                <a:effectLst/>
                <a:latin typeface="-apple-system"/>
              </a:rPr>
              <a:t>Google</a:t>
            </a:r>
            <a:r>
              <a:rPr lang="zh-CN" altLang="en-US" sz="1600" b="0" i="0" dirty="0">
                <a:solidFill>
                  <a:srgbClr val="060607"/>
                </a:solidFill>
                <a:effectLst/>
                <a:latin typeface="-apple-system"/>
              </a:rPr>
              <a:t>的</a:t>
            </a:r>
            <a:r>
              <a:rPr lang="en-US" altLang="zh-CN" sz="1600" b="0" i="0" dirty="0">
                <a:solidFill>
                  <a:srgbClr val="060607"/>
                </a:solidFill>
                <a:effectLst/>
                <a:latin typeface="-apple-system"/>
              </a:rPr>
              <a:t>DCN</a:t>
            </a:r>
            <a:r>
              <a:rPr lang="zh-CN" altLang="en-US" sz="1600" b="0" i="0" dirty="0">
                <a:solidFill>
                  <a:srgbClr val="060607"/>
                </a:solidFill>
                <a:effectLst/>
                <a:latin typeface="-apple-system"/>
              </a:rPr>
              <a:t>（</a:t>
            </a:r>
            <a:r>
              <a:rPr lang="en-US" altLang="zh-CN" sz="1600" b="0" i="0" dirty="0">
                <a:solidFill>
                  <a:srgbClr val="060607"/>
                </a:solidFill>
                <a:effectLst/>
                <a:latin typeface="-apple-system"/>
              </a:rPr>
              <a:t>Deep &amp; Cross Network</a:t>
            </a:r>
            <a:r>
              <a:rPr lang="zh-CN" altLang="en-US" sz="1600" b="0" i="0" dirty="0">
                <a:solidFill>
                  <a:srgbClr val="060607"/>
                </a:solidFill>
                <a:effectLst/>
                <a:latin typeface="-apple-system"/>
              </a:rPr>
              <a:t>）是一种用于推荐系统的深度学习模型，它旨在自动且高效地学习有界度的预测特征交互。</a:t>
            </a:r>
            <a:endParaRPr lang="zh-CN" altLang="en-US" sz="1600" dirty="0"/>
          </a:p>
        </p:txBody>
      </p:sp>
      <p:pic>
        <p:nvPicPr>
          <p:cNvPr id="15" name="图片 14">
            <a:extLst>
              <a:ext uri="{FF2B5EF4-FFF2-40B4-BE49-F238E27FC236}">
                <a16:creationId xmlns:a16="http://schemas.microsoft.com/office/drawing/2014/main" id="{D382175E-7F4F-55E7-24F7-C1C5F639E3D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10603" y="4255058"/>
            <a:ext cx="3248634" cy="1801274"/>
          </a:xfrm>
          <a:prstGeom prst="rect">
            <a:avLst/>
          </a:prstGeom>
        </p:spPr>
      </p:pic>
    </p:spTree>
    <p:extLst>
      <p:ext uri="{BB962C8B-B14F-4D97-AF65-F5344CB8AC3E}">
        <p14:creationId xmlns:p14="http://schemas.microsoft.com/office/powerpoint/2010/main" val="15795415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占位符 3">
            <a:extLst>
              <a:ext uri="{FF2B5EF4-FFF2-40B4-BE49-F238E27FC236}">
                <a16:creationId xmlns:a16="http://schemas.microsoft.com/office/drawing/2014/main" id="{30ABC0E0-A576-4786-AD5A-BC5AA72432CC}"/>
              </a:ext>
            </a:extLst>
          </p:cNvPr>
          <p:cNvSpPr>
            <a:spLocks noGrp="1"/>
          </p:cNvSpPr>
          <p:nvPr>
            <p:ph type="body" sz="quarter" idx="10"/>
          </p:nvPr>
        </p:nvSpPr>
        <p:spPr>
          <a:xfrm>
            <a:off x="736600" y="6239103"/>
            <a:ext cx="429605" cy="230832"/>
          </a:xfrm>
        </p:spPr>
        <p:txBody>
          <a:bodyPr>
            <a:spAutoFit/>
          </a:bodyPr>
          <a:lstStyle/>
          <a:p>
            <a:r>
              <a:rPr lang="en-US" altLang="zh-CN" dirty="0"/>
              <a:t>2024</a:t>
            </a:r>
            <a:endParaRPr lang="zh-CN" altLang="en-US" dirty="0"/>
          </a:p>
        </p:txBody>
      </p:sp>
      <p:sp>
        <p:nvSpPr>
          <p:cNvPr id="6" name="文本占位符 5">
            <a:extLst>
              <a:ext uri="{FF2B5EF4-FFF2-40B4-BE49-F238E27FC236}">
                <a16:creationId xmlns:a16="http://schemas.microsoft.com/office/drawing/2014/main" id="{338120A0-82CD-4E4C-8527-2EF3B5F1D116}"/>
              </a:ext>
            </a:extLst>
          </p:cNvPr>
          <p:cNvSpPr>
            <a:spLocks noGrp="1"/>
          </p:cNvSpPr>
          <p:nvPr>
            <p:ph type="body" sz="quarter" idx="11"/>
          </p:nvPr>
        </p:nvSpPr>
        <p:spPr>
          <a:xfrm>
            <a:off x="1723314" y="6239103"/>
            <a:ext cx="674865" cy="230832"/>
          </a:xfrm>
        </p:spPr>
        <p:txBody>
          <a:bodyPr>
            <a:spAutoFit/>
          </a:bodyPr>
          <a:lstStyle/>
          <a:p>
            <a:r>
              <a:rPr lang="en-US" altLang="zh-CN" sz="1500" dirty="0"/>
              <a:t>Nov·9th</a:t>
            </a:r>
            <a:endParaRPr lang="zh-CN" altLang="en-US" sz="1500" dirty="0"/>
          </a:p>
        </p:txBody>
      </p:sp>
      <p:sp>
        <p:nvSpPr>
          <p:cNvPr id="56" name="文本框 55">
            <a:extLst>
              <a:ext uri="{FF2B5EF4-FFF2-40B4-BE49-F238E27FC236}">
                <a16:creationId xmlns:a16="http://schemas.microsoft.com/office/drawing/2014/main" id="{4C66AAF1-4259-45CA-B6BB-157F82D6F065}"/>
              </a:ext>
            </a:extLst>
          </p:cNvPr>
          <p:cNvSpPr txBox="1"/>
          <p:nvPr/>
        </p:nvSpPr>
        <p:spPr>
          <a:xfrm>
            <a:off x="6980704" y="6260069"/>
            <a:ext cx="769441" cy="184666"/>
          </a:xfrm>
          <a:prstGeom prst="rect">
            <a:avLst/>
          </a:prstGeom>
          <a:noFill/>
        </p:spPr>
        <p:txBody>
          <a:bodyPr wrap="none" lIns="0" tIns="0" rIns="0" bIns="0" rtlCol="0">
            <a:spAutoFit/>
          </a:bodyPr>
          <a:lstStyle/>
          <a:p>
            <a:r>
              <a:rPr lang="zh-CN" altLang="en-US" sz="1200" b="1" dirty="0">
                <a:solidFill>
                  <a:schemeClr val="accent1"/>
                </a:solidFill>
              </a:rPr>
              <a:t>背景与意义</a:t>
            </a:r>
          </a:p>
        </p:txBody>
      </p:sp>
      <p:sp>
        <p:nvSpPr>
          <p:cNvPr id="57" name="文本框 56">
            <a:extLst>
              <a:ext uri="{FF2B5EF4-FFF2-40B4-BE49-F238E27FC236}">
                <a16:creationId xmlns:a16="http://schemas.microsoft.com/office/drawing/2014/main" id="{632DDEE8-3F79-4A34-84DD-088B97CEEF86}"/>
              </a:ext>
            </a:extLst>
          </p:cNvPr>
          <p:cNvSpPr txBox="1"/>
          <p:nvPr/>
        </p:nvSpPr>
        <p:spPr>
          <a:xfrm>
            <a:off x="8164493" y="6260069"/>
            <a:ext cx="769441" cy="184666"/>
          </a:xfrm>
          <a:prstGeom prst="rect">
            <a:avLst/>
          </a:prstGeom>
          <a:noFill/>
        </p:spPr>
        <p:txBody>
          <a:bodyPr wrap="none" lIns="0" tIns="0" rIns="0" bIns="0" rtlCol="0">
            <a:spAutoFit/>
          </a:bodyPr>
          <a:lstStyle/>
          <a:p>
            <a:r>
              <a:rPr lang="zh-CN" altLang="en-US" sz="1200" dirty="0">
                <a:solidFill>
                  <a:schemeClr val="bg1">
                    <a:lumMod val="50000"/>
                  </a:schemeClr>
                </a:solidFill>
              </a:rPr>
              <a:t>方法及过程</a:t>
            </a:r>
          </a:p>
        </p:txBody>
      </p:sp>
      <p:sp>
        <p:nvSpPr>
          <p:cNvPr id="58" name="文本框 57">
            <a:extLst>
              <a:ext uri="{FF2B5EF4-FFF2-40B4-BE49-F238E27FC236}">
                <a16:creationId xmlns:a16="http://schemas.microsoft.com/office/drawing/2014/main" id="{0AC55877-DF04-4798-896B-1BC95423F28D}"/>
              </a:ext>
            </a:extLst>
          </p:cNvPr>
          <p:cNvSpPr txBox="1"/>
          <p:nvPr/>
        </p:nvSpPr>
        <p:spPr>
          <a:xfrm>
            <a:off x="9348282" y="6260069"/>
            <a:ext cx="1077218" cy="184666"/>
          </a:xfrm>
          <a:prstGeom prst="rect">
            <a:avLst/>
          </a:prstGeom>
          <a:noFill/>
        </p:spPr>
        <p:txBody>
          <a:bodyPr wrap="none" lIns="0" tIns="0" rIns="0" bIns="0" rtlCol="0">
            <a:spAutoFit/>
          </a:bodyPr>
          <a:lstStyle/>
          <a:p>
            <a:r>
              <a:rPr lang="zh-CN" altLang="en-US" sz="1200" dirty="0">
                <a:solidFill>
                  <a:schemeClr val="bg1">
                    <a:lumMod val="50000"/>
                  </a:schemeClr>
                </a:solidFill>
              </a:rPr>
              <a:t>成果展示及应用</a:t>
            </a:r>
          </a:p>
        </p:txBody>
      </p:sp>
      <p:sp>
        <p:nvSpPr>
          <p:cNvPr id="59" name="文本框 58">
            <a:extLst>
              <a:ext uri="{FF2B5EF4-FFF2-40B4-BE49-F238E27FC236}">
                <a16:creationId xmlns:a16="http://schemas.microsoft.com/office/drawing/2014/main" id="{A119807B-1FF0-4F99-9060-30F5BA9BB9E5}"/>
              </a:ext>
            </a:extLst>
          </p:cNvPr>
          <p:cNvSpPr txBox="1"/>
          <p:nvPr/>
        </p:nvSpPr>
        <p:spPr>
          <a:xfrm>
            <a:off x="10839847" y="6260069"/>
            <a:ext cx="615553" cy="184666"/>
          </a:xfrm>
          <a:prstGeom prst="rect">
            <a:avLst/>
          </a:prstGeom>
          <a:noFill/>
        </p:spPr>
        <p:txBody>
          <a:bodyPr wrap="none" lIns="0" tIns="0" rIns="0" bIns="0" rtlCol="0">
            <a:spAutoFit/>
          </a:bodyPr>
          <a:lstStyle/>
          <a:p>
            <a:r>
              <a:rPr lang="zh-CN" altLang="en-US" sz="1200" dirty="0">
                <a:solidFill>
                  <a:schemeClr val="bg1">
                    <a:lumMod val="50000"/>
                  </a:schemeClr>
                </a:solidFill>
              </a:rPr>
              <a:t>总结致谢</a:t>
            </a:r>
          </a:p>
        </p:txBody>
      </p:sp>
      <p:sp>
        <p:nvSpPr>
          <p:cNvPr id="60" name="椭圆 59">
            <a:extLst>
              <a:ext uri="{FF2B5EF4-FFF2-40B4-BE49-F238E27FC236}">
                <a16:creationId xmlns:a16="http://schemas.microsoft.com/office/drawing/2014/main" id="{C46E01D1-5A19-40FC-8A90-5DAB9E6F01ED}"/>
              </a:ext>
            </a:extLst>
          </p:cNvPr>
          <p:cNvSpPr/>
          <p:nvPr/>
        </p:nvSpPr>
        <p:spPr>
          <a:xfrm>
            <a:off x="8036059"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1" name="椭圆 60">
            <a:extLst>
              <a:ext uri="{FF2B5EF4-FFF2-40B4-BE49-F238E27FC236}">
                <a16:creationId xmlns:a16="http://schemas.microsoft.com/office/drawing/2014/main" id="{81C937CD-8C31-4712-B095-517976226F94}"/>
              </a:ext>
            </a:extLst>
          </p:cNvPr>
          <p:cNvSpPr/>
          <p:nvPr/>
        </p:nvSpPr>
        <p:spPr>
          <a:xfrm>
            <a:off x="9219848"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2" name="椭圆 61">
            <a:extLst>
              <a:ext uri="{FF2B5EF4-FFF2-40B4-BE49-F238E27FC236}">
                <a16:creationId xmlns:a16="http://schemas.microsoft.com/office/drawing/2014/main" id="{8234D56C-661C-46F0-A2BF-F025D874A777}"/>
              </a:ext>
            </a:extLst>
          </p:cNvPr>
          <p:cNvSpPr/>
          <p:nvPr/>
        </p:nvSpPr>
        <p:spPr>
          <a:xfrm>
            <a:off x="10711414"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3" name="椭圆 62">
            <a:extLst>
              <a:ext uri="{FF2B5EF4-FFF2-40B4-BE49-F238E27FC236}">
                <a16:creationId xmlns:a16="http://schemas.microsoft.com/office/drawing/2014/main" id="{02EA7E96-ACE2-4680-8D22-760F25201DDE}"/>
              </a:ext>
            </a:extLst>
          </p:cNvPr>
          <p:cNvSpPr/>
          <p:nvPr/>
        </p:nvSpPr>
        <p:spPr>
          <a:xfrm>
            <a:off x="6852270"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4" name="椭圆 63">
            <a:extLst>
              <a:ext uri="{FF2B5EF4-FFF2-40B4-BE49-F238E27FC236}">
                <a16:creationId xmlns:a16="http://schemas.microsoft.com/office/drawing/2014/main" id="{888BE85C-1178-4017-93A0-28B94028EBD7}"/>
              </a:ext>
            </a:extLst>
          </p:cNvPr>
          <p:cNvSpPr/>
          <p:nvPr/>
        </p:nvSpPr>
        <p:spPr>
          <a:xfrm>
            <a:off x="6814805" y="6301988"/>
            <a:ext cx="120650" cy="12065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5" name="文本框 64">
            <a:extLst>
              <a:ext uri="{FF2B5EF4-FFF2-40B4-BE49-F238E27FC236}">
                <a16:creationId xmlns:a16="http://schemas.microsoft.com/office/drawing/2014/main" id="{F0B6AA30-4800-42E6-B2A4-D34249BB1B8D}"/>
              </a:ext>
            </a:extLst>
          </p:cNvPr>
          <p:cNvSpPr txBox="1"/>
          <p:nvPr/>
        </p:nvSpPr>
        <p:spPr>
          <a:xfrm>
            <a:off x="976786" y="874904"/>
            <a:ext cx="1931619" cy="461665"/>
          </a:xfrm>
          <a:prstGeom prst="rect">
            <a:avLst/>
          </a:prstGeom>
          <a:noFill/>
        </p:spPr>
        <p:txBody>
          <a:bodyPr wrap="none" lIns="0" tIns="0" rIns="0" bIns="0" rtlCol="0">
            <a:spAutoFit/>
          </a:bodyPr>
          <a:lstStyle/>
          <a:p>
            <a:r>
              <a:rPr lang="zh-CN" altLang="en-US" sz="3000" b="1" dirty="0">
                <a:solidFill>
                  <a:schemeClr val="bg1"/>
                </a:solidFill>
                <a:latin typeface="+mj-ea"/>
                <a:ea typeface="+mj-ea"/>
              </a:rPr>
              <a:t>选题的意义</a:t>
            </a:r>
          </a:p>
        </p:txBody>
      </p:sp>
      <p:sp>
        <p:nvSpPr>
          <p:cNvPr id="74" name="矩形 73">
            <a:extLst>
              <a:ext uri="{FF2B5EF4-FFF2-40B4-BE49-F238E27FC236}">
                <a16:creationId xmlns:a16="http://schemas.microsoft.com/office/drawing/2014/main" id="{DF45FBD1-0C9E-455A-BCC4-4350B17635DF}"/>
              </a:ext>
            </a:extLst>
          </p:cNvPr>
          <p:cNvSpPr/>
          <p:nvPr/>
        </p:nvSpPr>
        <p:spPr>
          <a:xfrm>
            <a:off x="3632797" y="2632510"/>
            <a:ext cx="7582417" cy="1414914"/>
          </a:xfrm>
          <a:prstGeom prst="rect">
            <a:avLst/>
          </a:prstGeom>
          <a:solidFill>
            <a:schemeClr val="bg1"/>
          </a:solidFill>
          <a:ln>
            <a:solidFill>
              <a:schemeClr val="accent1"/>
            </a:solidFill>
          </a:ln>
          <a:effectLst>
            <a:outerShdw blurRad="317500" dist="203200" dir="5400000" sx="96000" sy="96000" algn="t"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75" name="文本框 74">
            <a:extLst>
              <a:ext uri="{FF2B5EF4-FFF2-40B4-BE49-F238E27FC236}">
                <a16:creationId xmlns:a16="http://schemas.microsoft.com/office/drawing/2014/main" id="{C3ADAABE-34E1-4F0C-9920-144C3FA4083E}"/>
              </a:ext>
            </a:extLst>
          </p:cNvPr>
          <p:cNvSpPr txBox="1"/>
          <p:nvPr/>
        </p:nvSpPr>
        <p:spPr>
          <a:xfrm>
            <a:off x="3892341" y="2824782"/>
            <a:ext cx="1548501" cy="307777"/>
          </a:xfrm>
          <a:prstGeom prst="rect">
            <a:avLst/>
          </a:prstGeom>
          <a:noFill/>
        </p:spPr>
        <p:txBody>
          <a:bodyPr wrap="none" lIns="0" tIns="0" rIns="0" bIns="0" rtlCol="0">
            <a:spAutoFit/>
          </a:bodyPr>
          <a:lstStyle/>
          <a:p>
            <a:r>
              <a:rPr lang="zh-CN" altLang="en-US" sz="2000" b="1" dirty="0">
                <a:solidFill>
                  <a:schemeClr val="accent1"/>
                </a:solidFill>
              </a:rPr>
              <a:t>推动隐私重视</a:t>
            </a:r>
          </a:p>
        </p:txBody>
      </p:sp>
      <p:sp>
        <p:nvSpPr>
          <p:cNvPr id="76" name="文本框 75">
            <a:extLst>
              <a:ext uri="{FF2B5EF4-FFF2-40B4-BE49-F238E27FC236}">
                <a16:creationId xmlns:a16="http://schemas.microsoft.com/office/drawing/2014/main" id="{CFF4AF1E-8E38-4393-8218-CC3A1E382AB9}"/>
              </a:ext>
            </a:extLst>
          </p:cNvPr>
          <p:cNvSpPr txBox="1"/>
          <p:nvPr/>
        </p:nvSpPr>
        <p:spPr>
          <a:xfrm>
            <a:off x="5958470" y="3011754"/>
            <a:ext cx="5015360" cy="537391"/>
          </a:xfrm>
          <a:prstGeom prst="rect">
            <a:avLst/>
          </a:prstGeom>
          <a:noFill/>
        </p:spPr>
        <p:txBody>
          <a:bodyPr wrap="square" lIns="0" tIns="0" rIns="0" bIns="0" rtlCol="0">
            <a:spAutoFit/>
          </a:bodyPr>
          <a:lstStyle/>
          <a:p>
            <a:pPr>
              <a:lnSpc>
                <a:spcPct val="125000"/>
              </a:lnSpc>
            </a:pPr>
            <a:r>
              <a:rPr lang="zh-CN" altLang="en-US" sz="1500" dirty="0">
                <a:solidFill>
                  <a:schemeClr val="tx1">
                    <a:lumMod val="85000"/>
                    <a:lumOff val="15000"/>
                  </a:schemeClr>
                </a:solidFill>
                <a:latin typeface="+mn-ea"/>
              </a:rPr>
              <a:t>将差分隐私运用于深度学习技术，增强对用户隐私保护。改善国内对个人隐私保护缺乏的现状。</a:t>
            </a:r>
          </a:p>
        </p:txBody>
      </p:sp>
      <p:sp>
        <p:nvSpPr>
          <p:cNvPr id="79" name="矩形 78">
            <a:extLst>
              <a:ext uri="{FF2B5EF4-FFF2-40B4-BE49-F238E27FC236}">
                <a16:creationId xmlns:a16="http://schemas.microsoft.com/office/drawing/2014/main" id="{E95643D8-3DE9-44E3-AC4C-689674E68C8C}"/>
              </a:ext>
            </a:extLst>
          </p:cNvPr>
          <p:cNvSpPr/>
          <p:nvPr/>
        </p:nvSpPr>
        <p:spPr>
          <a:xfrm>
            <a:off x="3632797" y="4321744"/>
            <a:ext cx="7582417" cy="1414914"/>
          </a:xfrm>
          <a:prstGeom prst="rect">
            <a:avLst/>
          </a:prstGeom>
          <a:solidFill>
            <a:schemeClr val="bg1"/>
          </a:solidFill>
          <a:ln>
            <a:solidFill>
              <a:schemeClr val="accent1"/>
            </a:solidFill>
          </a:ln>
          <a:effectLst>
            <a:outerShdw blurRad="317500" dist="203200" dir="5400000" sx="96000" sy="96000" algn="t"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0" name="文本框 79">
            <a:extLst>
              <a:ext uri="{FF2B5EF4-FFF2-40B4-BE49-F238E27FC236}">
                <a16:creationId xmlns:a16="http://schemas.microsoft.com/office/drawing/2014/main" id="{45B5A92F-93FD-4C53-AB98-9547CE48A369}"/>
              </a:ext>
            </a:extLst>
          </p:cNvPr>
          <p:cNvSpPr txBox="1"/>
          <p:nvPr/>
        </p:nvSpPr>
        <p:spPr>
          <a:xfrm>
            <a:off x="3892341" y="4514016"/>
            <a:ext cx="1548501" cy="307777"/>
          </a:xfrm>
          <a:prstGeom prst="rect">
            <a:avLst/>
          </a:prstGeom>
          <a:noFill/>
        </p:spPr>
        <p:txBody>
          <a:bodyPr wrap="none" lIns="0" tIns="0" rIns="0" bIns="0" rtlCol="0">
            <a:spAutoFit/>
          </a:bodyPr>
          <a:lstStyle/>
          <a:p>
            <a:r>
              <a:rPr lang="zh-CN" altLang="en-US" sz="2000" b="1" i="0" dirty="0">
                <a:solidFill>
                  <a:schemeClr val="accent1"/>
                </a:solidFill>
                <a:effectLst/>
                <a:latin typeface="-apple-system"/>
              </a:rPr>
              <a:t>应用场景广泛</a:t>
            </a:r>
            <a:endParaRPr lang="zh-CN" altLang="en-US" sz="2000" b="1" dirty="0">
              <a:solidFill>
                <a:schemeClr val="accent1"/>
              </a:solidFill>
            </a:endParaRPr>
          </a:p>
        </p:txBody>
      </p:sp>
      <p:sp>
        <p:nvSpPr>
          <p:cNvPr id="81" name="文本框 80">
            <a:extLst>
              <a:ext uri="{FF2B5EF4-FFF2-40B4-BE49-F238E27FC236}">
                <a16:creationId xmlns:a16="http://schemas.microsoft.com/office/drawing/2014/main" id="{778A8446-AA03-49A1-AD86-31066D07BB43}"/>
              </a:ext>
            </a:extLst>
          </p:cNvPr>
          <p:cNvSpPr txBox="1"/>
          <p:nvPr/>
        </p:nvSpPr>
        <p:spPr>
          <a:xfrm>
            <a:off x="5949390" y="4570835"/>
            <a:ext cx="5015360" cy="770917"/>
          </a:xfrm>
          <a:prstGeom prst="rect">
            <a:avLst/>
          </a:prstGeom>
          <a:noFill/>
        </p:spPr>
        <p:txBody>
          <a:bodyPr wrap="square" lIns="0" tIns="0" rIns="0" bIns="0" rtlCol="0">
            <a:spAutoFit/>
          </a:bodyPr>
          <a:lstStyle/>
          <a:p>
            <a:pPr>
              <a:lnSpc>
                <a:spcPct val="125000"/>
              </a:lnSpc>
            </a:pPr>
            <a:r>
              <a:rPr lang="zh-CN" altLang="en-US" sz="1400" b="0" i="0" dirty="0">
                <a:solidFill>
                  <a:srgbClr val="060607"/>
                </a:solidFill>
                <a:effectLst/>
                <a:latin typeface="-apple-system"/>
              </a:rPr>
              <a:t>基于深度学习的推荐系统已经在众多领域得到了广泛的应用，如在线购物、社交网络、音乐推荐、视频推荐等，这些应用不仅提高了用户体验，也为企业带来了显著的经济效益。</a:t>
            </a:r>
            <a:endParaRPr lang="zh-CN" altLang="en-US" sz="1400" dirty="0">
              <a:solidFill>
                <a:schemeClr val="tx1">
                  <a:lumMod val="85000"/>
                  <a:lumOff val="15000"/>
                </a:schemeClr>
              </a:solidFill>
              <a:latin typeface="+mn-ea"/>
            </a:endParaRPr>
          </a:p>
        </p:txBody>
      </p:sp>
      <p:sp>
        <p:nvSpPr>
          <p:cNvPr id="7" name="矩形 6">
            <a:extLst>
              <a:ext uri="{FF2B5EF4-FFF2-40B4-BE49-F238E27FC236}">
                <a16:creationId xmlns:a16="http://schemas.microsoft.com/office/drawing/2014/main" id="{9ECDADA8-CD39-4D3C-94CE-8640E1A2EDC2}"/>
              </a:ext>
            </a:extLst>
          </p:cNvPr>
          <p:cNvSpPr/>
          <p:nvPr/>
        </p:nvSpPr>
        <p:spPr>
          <a:xfrm>
            <a:off x="3632797" y="943276"/>
            <a:ext cx="7582417" cy="1414914"/>
          </a:xfrm>
          <a:prstGeom prst="rect">
            <a:avLst/>
          </a:prstGeom>
          <a:solidFill>
            <a:schemeClr val="bg1"/>
          </a:solidFill>
          <a:ln>
            <a:solidFill>
              <a:schemeClr val="accent1"/>
            </a:solidFill>
          </a:ln>
          <a:effectLst>
            <a:outerShdw blurRad="317500" dist="203200" dir="5400000" sx="96000" sy="96000" algn="t" rotWithShape="0">
              <a:schemeClr val="tx1">
                <a:alpha val="3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66" name="文本框 65">
            <a:extLst>
              <a:ext uri="{FF2B5EF4-FFF2-40B4-BE49-F238E27FC236}">
                <a16:creationId xmlns:a16="http://schemas.microsoft.com/office/drawing/2014/main" id="{2D14DAA4-2F61-4287-A5C9-D08F35C88A90}"/>
              </a:ext>
            </a:extLst>
          </p:cNvPr>
          <p:cNvSpPr txBox="1"/>
          <p:nvPr/>
        </p:nvSpPr>
        <p:spPr>
          <a:xfrm>
            <a:off x="3892341" y="1135548"/>
            <a:ext cx="1548501" cy="307777"/>
          </a:xfrm>
          <a:prstGeom prst="rect">
            <a:avLst/>
          </a:prstGeom>
          <a:noFill/>
        </p:spPr>
        <p:txBody>
          <a:bodyPr wrap="none" lIns="0" tIns="0" rIns="0" bIns="0" rtlCol="0">
            <a:spAutoFit/>
          </a:bodyPr>
          <a:lstStyle/>
          <a:p>
            <a:r>
              <a:rPr lang="zh-CN" altLang="en-US" sz="2000" b="1" i="0" dirty="0">
                <a:solidFill>
                  <a:schemeClr val="accent1"/>
                </a:solidFill>
                <a:effectLst/>
                <a:latin typeface="-apple-system"/>
              </a:rPr>
              <a:t>解决传统挑战</a:t>
            </a:r>
            <a:endParaRPr lang="zh-CN" altLang="en-US" sz="2000" b="1" dirty="0">
              <a:solidFill>
                <a:schemeClr val="accent1"/>
              </a:solidFill>
            </a:endParaRPr>
          </a:p>
        </p:txBody>
      </p:sp>
      <p:sp>
        <p:nvSpPr>
          <p:cNvPr id="67" name="文本框 66">
            <a:extLst>
              <a:ext uri="{FF2B5EF4-FFF2-40B4-BE49-F238E27FC236}">
                <a16:creationId xmlns:a16="http://schemas.microsoft.com/office/drawing/2014/main" id="{3042E730-61AC-49E0-B726-F48D1DDFBE19}"/>
              </a:ext>
            </a:extLst>
          </p:cNvPr>
          <p:cNvSpPr txBox="1"/>
          <p:nvPr/>
        </p:nvSpPr>
        <p:spPr>
          <a:xfrm>
            <a:off x="5967550" y="1260585"/>
            <a:ext cx="5006280" cy="573234"/>
          </a:xfrm>
          <a:prstGeom prst="rect">
            <a:avLst/>
          </a:prstGeom>
          <a:noFill/>
        </p:spPr>
        <p:txBody>
          <a:bodyPr wrap="square" lIns="0" tIns="0" rIns="0" bIns="0" rtlCol="0">
            <a:spAutoFit/>
          </a:bodyPr>
          <a:lstStyle/>
          <a:p>
            <a:pPr>
              <a:lnSpc>
                <a:spcPct val="125000"/>
              </a:lnSpc>
            </a:pPr>
            <a:r>
              <a:rPr lang="zh-CN" altLang="en-US" sz="1600" b="0" i="0" dirty="0">
                <a:solidFill>
                  <a:srgbClr val="060607"/>
                </a:solidFill>
                <a:effectLst/>
                <a:latin typeface="-apple-system"/>
              </a:rPr>
              <a:t>深度学习技术的出现为解决推荐系统中的核心挑战提供了解决方案，如信息过载、冷启动问题、长尾效应等。</a:t>
            </a:r>
            <a:endParaRPr lang="zh-CN" altLang="en-US" sz="1500" dirty="0">
              <a:solidFill>
                <a:schemeClr val="tx1">
                  <a:lumMod val="85000"/>
                  <a:lumOff val="15000"/>
                </a:schemeClr>
              </a:solidFill>
              <a:latin typeface="+mn-ea"/>
            </a:endParaRPr>
          </a:p>
        </p:txBody>
      </p:sp>
      <p:sp>
        <p:nvSpPr>
          <p:cNvPr id="83" name="文本框 82">
            <a:extLst>
              <a:ext uri="{FF2B5EF4-FFF2-40B4-BE49-F238E27FC236}">
                <a16:creationId xmlns:a16="http://schemas.microsoft.com/office/drawing/2014/main" id="{B42C70AF-7928-43C0-A04F-38ED323E3F31}"/>
              </a:ext>
            </a:extLst>
          </p:cNvPr>
          <p:cNvSpPr txBox="1"/>
          <p:nvPr/>
        </p:nvSpPr>
        <p:spPr>
          <a:xfrm>
            <a:off x="4899070" y="2188535"/>
            <a:ext cx="1290418" cy="307777"/>
          </a:xfrm>
          <a:prstGeom prst="rect">
            <a:avLst/>
          </a:prstGeom>
          <a:noFill/>
        </p:spPr>
        <p:txBody>
          <a:bodyPr wrap="none" lIns="0" tIns="0" rIns="0" bIns="0" rtlCol="0">
            <a:spAutoFit/>
          </a:bodyPr>
          <a:lstStyle/>
          <a:p>
            <a:endParaRPr lang="zh-CN" altLang="en-US" sz="2000" b="1" dirty="0">
              <a:solidFill>
                <a:schemeClr val="bg1"/>
              </a:solidFill>
            </a:endParaRPr>
          </a:p>
        </p:txBody>
      </p:sp>
      <p:sp>
        <p:nvSpPr>
          <p:cNvPr id="84" name="文本框 83">
            <a:extLst>
              <a:ext uri="{FF2B5EF4-FFF2-40B4-BE49-F238E27FC236}">
                <a16:creationId xmlns:a16="http://schemas.microsoft.com/office/drawing/2014/main" id="{CF4182C9-A9DD-4BF4-8A00-C9D0D46F0686}"/>
              </a:ext>
            </a:extLst>
          </p:cNvPr>
          <p:cNvSpPr txBox="1"/>
          <p:nvPr/>
        </p:nvSpPr>
        <p:spPr>
          <a:xfrm>
            <a:off x="8748910" y="2188535"/>
            <a:ext cx="1806585" cy="307777"/>
          </a:xfrm>
          <a:prstGeom prst="rect">
            <a:avLst/>
          </a:prstGeom>
          <a:noFill/>
        </p:spPr>
        <p:txBody>
          <a:bodyPr wrap="none" lIns="0" tIns="0" rIns="0" bIns="0" rtlCol="0">
            <a:spAutoFit/>
          </a:bodyPr>
          <a:lstStyle/>
          <a:p>
            <a:endParaRPr lang="zh-CN" altLang="en-US" sz="2000" b="1" dirty="0">
              <a:solidFill>
                <a:schemeClr val="bg1"/>
              </a:solidFill>
            </a:endParaRPr>
          </a:p>
        </p:txBody>
      </p:sp>
      <p:cxnSp>
        <p:nvCxnSpPr>
          <p:cNvPr id="11" name="直接连接符 10">
            <a:extLst>
              <a:ext uri="{FF2B5EF4-FFF2-40B4-BE49-F238E27FC236}">
                <a16:creationId xmlns:a16="http://schemas.microsoft.com/office/drawing/2014/main" id="{A966AA91-0A92-4AE4-B197-ADE6341F592B}"/>
              </a:ext>
            </a:extLst>
          </p:cNvPr>
          <p:cNvCxnSpPr>
            <a:cxnSpLocks/>
          </p:cNvCxnSpPr>
          <p:nvPr/>
        </p:nvCxnSpPr>
        <p:spPr>
          <a:xfrm>
            <a:off x="3892341" y="1534970"/>
            <a:ext cx="1806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a:extLst>
              <a:ext uri="{FF2B5EF4-FFF2-40B4-BE49-F238E27FC236}">
                <a16:creationId xmlns:a16="http://schemas.microsoft.com/office/drawing/2014/main" id="{40C39C95-59C0-4454-9D8C-8922533C4B75}"/>
              </a:ext>
            </a:extLst>
          </p:cNvPr>
          <p:cNvCxnSpPr>
            <a:cxnSpLocks/>
          </p:cNvCxnSpPr>
          <p:nvPr/>
        </p:nvCxnSpPr>
        <p:spPr>
          <a:xfrm>
            <a:off x="3892341" y="3224204"/>
            <a:ext cx="18065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a:extLst>
              <a:ext uri="{FF2B5EF4-FFF2-40B4-BE49-F238E27FC236}">
                <a16:creationId xmlns:a16="http://schemas.microsoft.com/office/drawing/2014/main" id="{8B082BB2-9EB9-437D-B156-7F73749EE6F6}"/>
              </a:ext>
            </a:extLst>
          </p:cNvPr>
          <p:cNvCxnSpPr>
            <a:cxnSpLocks/>
          </p:cNvCxnSpPr>
          <p:nvPr/>
        </p:nvCxnSpPr>
        <p:spPr>
          <a:xfrm>
            <a:off x="3892341" y="4913438"/>
            <a:ext cx="1806585" cy="0"/>
          </a:xfrm>
          <a:prstGeom prst="line">
            <a:avLst/>
          </a:prstGeom>
        </p:spPr>
        <p:style>
          <a:lnRef idx="1">
            <a:schemeClr val="accent1"/>
          </a:lnRef>
          <a:fillRef idx="0">
            <a:schemeClr val="accent1"/>
          </a:fillRef>
          <a:effectRef idx="0">
            <a:schemeClr val="accent1"/>
          </a:effectRef>
          <a:fontRef idx="minor">
            <a:schemeClr val="tx1"/>
          </a:fontRef>
        </p:style>
      </p:cxnSp>
      <p:sp>
        <p:nvSpPr>
          <p:cNvPr id="88" name="矩形 87">
            <a:extLst>
              <a:ext uri="{FF2B5EF4-FFF2-40B4-BE49-F238E27FC236}">
                <a16:creationId xmlns:a16="http://schemas.microsoft.com/office/drawing/2014/main" id="{56C7E2E5-274F-4D0B-9DA7-F5112E889D8E}"/>
              </a:ext>
            </a:extLst>
          </p:cNvPr>
          <p:cNvSpPr/>
          <p:nvPr/>
        </p:nvSpPr>
        <p:spPr>
          <a:xfrm>
            <a:off x="1029398" y="1482433"/>
            <a:ext cx="183151" cy="1831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89" name="矩形 88">
            <a:extLst>
              <a:ext uri="{FF2B5EF4-FFF2-40B4-BE49-F238E27FC236}">
                <a16:creationId xmlns:a16="http://schemas.microsoft.com/office/drawing/2014/main" id="{D1AF7AAB-DF32-434D-9B8B-DBBA2E09C8A6}"/>
              </a:ext>
            </a:extLst>
          </p:cNvPr>
          <p:cNvSpPr/>
          <p:nvPr/>
        </p:nvSpPr>
        <p:spPr>
          <a:xfrm>
            <a:off x="1068478" y="1524708"/>
            <a:ext cx="183152" cy="183151"/>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20014039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945E1B52-8F8A-4B63-B529-AB1C1BCB03C6}"/>
              </a:ext>
            </a:extLst>
          </p:cNvPr>
          <p:cNvSpPr txBox="1"/>
          <p:nvPr/>
        </p:nvSpPr>
        <p:spPr>
          <a:xfrm>
            <a:off x="4010489" y="2754066"/>
            <a:ext cx="4103689" cy="615553"/>
          </a:xfrm>
          <a:prstGeom prst="rect">
            <a:avLst/>
          </a:prstGeom>
          <a:noFill/>
        </p:spPr>
        <p:txBody>
          <a:bodyPr wrap="none" lIns="0" tIns="0" rIns="0" bIns="0" rtlCol="0">
            <a:spAutoFit/>
          </a:bodyPr>
          <a:lstStyle/>
          <a:p>
            <a:pPr algn="ctr"/>
            <a:r>
              <a:rPr lang="zh-CN" altLang="en-US" sz="4000" dirty="0">
                <a:solidFill>
                  <a:schemeClr val="bg1"/>
                </a:solidFill>
              </a:rPr>
              <a:t>研究方法及过程</a:t>
            </a:r>
          </a:p>
        </p:txBody>
      </p:sp>
      <p:sp>
        <p:nvSpPr>
          <p:cNvPr id="5" name="文本框 4">
            <a:extLst>
              <a:ext uri="{FF2B5EF4-FFF2-40B4-BE49-F238E27FC236}">
                <a16:creationId xmlns:a16="http://schemas.microsoft.com/office/drawing/2014/main" id="{4966A5EF-95F3-4869-8FBA-66AD616159F9}"/>
              </a:ext>
            </a:extLst>
          </p:cNvPr>
          <p:cNvSpPr txBox="1"/>
          <p:nvPr/>
        </p:nvSpPr>
        <p:spPr>
          <a:xfrm>
            <a:off x="4067785" y="3457789"/>
            <a:ext cx="4056431" cy="230832"/>
          </a:xfrm>
          <a:prstGeom prst="rect">
            <a:avLst/>
          </a:prstGeom>
          <a:noFill/>
        </p:spPr>
        <p:txBody>
          <a:bodyPr wrap="none" lIns="0" tIns="0" rIns="0" bIns="0" rtlCol="0">
            <a:spAutoFit/>
          </a:bodyPr>
          <a:lstStyle/>
          <a:p>
            <a:pPr algn="ctr"/>
            <a:r>
              <a:rPr lang="en-US" altLang="zh-CN" sz="1500" dirty="0">
                <a:solidFill>
                  <a:schemeClr val="bg1"/>
                </a:solidFill>
              </a:rPr>
              <a:t>Research Methods and Processes</a:t>
            </a:r>
          </a:p>
        </p:txBody>
      </p:sp>
      <p:sp>
        <p:nvSpPr>
          <p:cNvPr id="6" name="文本框 5">
            <a:extLst>
              <a:ext uri="{FF2B5EF4-FFF2-40B4-BE49-F238E27FC236}">
                <a16:creationId xmlns:a16="http://schemas.microsoft.com/office/drawing/2014/main" id="{14F68863-79B0-49A1-B394-CD0B5AB708B5}"/>
              </a:ext>
            </a:extLst>
          </p:cNvPr>
          <p:cNvSpPr txBox="1"/>
          <p:nvPr/>
        </p:nvSpPr>
        <p:spPr>
          <a:xfrm>
            <a:off x="5720898" y="2041451"/>
            <a:ext cx="750205" cy="538609"/>
          </a:xfrm>
          <a:prstGeom prst="rect">
            <a:avLst/>
          </a:prstGeom>
          <a:noFill/>
        </p:spPr>
        <p:txBody>
          <a:bodyPr wrap="none" lIns="0" tIns="0" rIns="0" bIns="0" rtlCol="0">
            <a:spAutoFit/>
          </a:bodyPr>
          <a:lstStyle/>
          <a:p>
            <a:pPr algn="ctr"/>
            <a:r>
              <a:rPr lang="en-US" altLang="zh-CN" sz="4000" dirty="0">
                <a:solidFill>
                  <a:schemeClr val="bg1"/>
                </a:solidFill>
              </a:rPr>
              <a:t>#02</a:t>
            </a:r>
            <a:endParaRPr lang="zh-CN" altLang="en-US" sz="4000" dirty="0">
              <a:solidFill>
                <a:schemeClr val="bg1"/>
              </a:solidFill>
            </a:endParaRPr>
          </a:p>
        </p:txBody>
      </p:sp>
      <p:cxnSp>
        <p:nvCxnSpPr>
          <p:cNvPr id="3" name="直接连接符 2">
            <a:extLst>
              <a:ext uri="{FF2B5EF4-FFF2-40B4-BE49-F238E27FC236}">
                <a16:creationId xmlns:a16="http://schemas.microsoft.com/office/drawing/2014/main" id="{4E5E17F2-D0BE-47BD-B49A-2BC822EEE8CE}"/>
              </a:ext>
            </a:extLst>
          </p:cNvPr>
          <p:cNvCxnSpPr>
            <a:cxnSpLocks/>
          </p:cNvCxnSpPr>
          <p:nvPr/>
        </p:nvCxnSpPr>
        <p:spPr>
          <a:xfrm>
            <a:off x="731838" y="6162908"/>
            <a:ext cx="10728324"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2A1E8EF3-C73A-46A0-9404-F6CB074E1348}"/>
              </a:ext>
            </a:extLst>
          </p:cNvPr>
          <p:cNvSpPr txBox="1"/>
          <p:nvPr/>
        </p:nvSpPr>
        <p:spPr>
          <a:xfrm>
            <a:off x="731838" y="6239103"/>
            <a:ext cx="471283" cy="230832"/>
          </a:xfrm>
          <a:prstGeom prst="rect">
            <a:avLst/>
          </a:prstGeom>
          <a:noFill/>
        </p:spPr>
        <p:txBody>
          <a:bodyPr wrap="square" lIns="0" tIns="0" rIns="0" bIns="0" rtlCol="0">
            <a:spAutoFit/>
          </a:bodyPr>
          <a:lstStyle/>
          <a:p>
            <a:r>
              <a:rPr lang="en-US" altLang="zh-CN" sz="1500" dirty="0">
                <a:solidFill>
                  <a:schemeClr val="bg1"/>
                </a:solidFill>
              </a:rPr>
              <a:t>2024</a:t>
            </a:r>
            <a:endParaRPr lang="zh-CN" altLang="en-US" sz="1500" dirty="0">
              <a:solidFill>
                <a:schemeClr val="bg1"/>
              </a:solidFill>
            </a:endParaRPr>
          </a:p>
        </p:txBody>
      </p:sp>
      <p:sp>
        <p:nvSpPr>
          <p:cNvPr id="26" name="文本框 25">
            <a:extLst>
              <a:ext uri="{FF2B5EF4-FFF2-40B4-BE49-F238E27FC236}">
                <a16:creationId xmlns:a16="http://schemas.microsoft.com/office/drawing/2014/main" id="{513A4D8F-F6EA-446D-BA36-AD98244A5C3B}"/>
              </a:ext>
            </a:extLst>
          </p:cNvPr>
          <p:cNvSpPr txBox="1"/>
          <p:nvPr/>
        </p:nvSpPr>
        <p:spPr>
          <a:xfrm>
            <a:off x="10480774" y="6239103"/>
            <a:ext cx="674865" cy="230832"/>
          </a:xfrm>
          <a:prstGeom prst="rect">
            <a:avLst/>
          </a:prstGeom>
          <a:noFill/>
        </p:spPr>
        <p:txBody>
          <a:bodyPr wrap="none" lIns="0" tIns="0" rIns="0" bIns="0" rtlCol="0">
            <a:spAutoFit/>
          </a:bodyPr>
          <a:lstStyle/>
          <a:p>
            <a:r>
              <a:rPr lang="en-US" altLang="zh-CN" sz="1500" dirty="0">
                <a:solidFill>
                  <a:schemeClr val="bg1"/>
                </a:solidFill>
              </a:rPr>
              <a:t>Nov·9th</a:t>
            </a:r>
            <a:endParaRPr lang="zh-CN" altLang="en-US" sz="1500" dirty="0">
              <a:solidFill>
                <a:schemeClr val="bg1"/>
              </a:solidFill>
            </a:endParaRPr>
          </a:p>
        </p:txBody>
      </p:sp>
      <p:sp>
        <p:nvSpPr>
          <p:cNvPr id="9" name="矩形 8">
            <a:extLst>
              <a:ext uri="{FF2B5EF4-FFF2-40B4-BE49-F238E27FC236}">
                <a16:creationId xmlns:a16="http://schemas.microsoft.com/office/drawing/2014/main" id="{3D9311F6-CD83-4A9D-9144-147CC0C8CE4C}"/>
              </a:ext>
            </a:extLst>
          </p:cNvPr>
          <p:cNvSpPr/>
          <p:nvPr/>
        </p:nvSpPr>
        <p:spPr>
          <a:xfrm>
            <a:off x="3396114" y="18119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7" name="矩形 26">
            <a:extLst>
              <a:ext uri="{FF2B5EF4-FFF2-40B4-BE49-F238E27FC236}">
                <a16:creationId xmlns:a16="http://schemas.microsoft.com/office/drawing/2014/main" id="{5FCD5601-101D-44ED-830E-74CD82E09B5D}"/>
              </a:ext>
            </a:extLst>
          </p:cNvPr>
          <p:cNvSpPr/>
          <p:nvPr/>
        </p:nvSpPr>
        <p:spPr>
          <a:xfrm>
            <a:off x="3478664" y="1913559"/>
            <a:ext cx="5399773" cy="2271556"/>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29" name="文本框 28">
            <a:extLst>
              <a:ext uri="{FF2B5EF4-FFF2-40B4-BE49-F238E27FC236}">
                <a16:creationId xmlns:a16="http://schemas.microsoft.com/office/drawing/2014/main" id="{32DB42F3-04FE-4B40-81A3-02C2B1087612}"/>
              </a:ext>
            </a:extLst>
          </p:cNvPr>
          <p:cNvSpPr txBox="1"/>
          <p:nvPr/>
        </p:nvSpPr>
        <p:spPr>
          <a:xfrm>
            <a:off x="3858652" y="6260069"/>
            <a:ext cx="769441" cy="184666"/>
          </a:xfrm>
          <a:prstGeom prst="rect">
            <a:avLst/>
          </a:prstGeom>
          <a:noFill/>
        </p:spPr>
        <p:txBody>
          <a:bodyPr wrap="none" lIns="0" tIns="0" rIns="0" bIns="0" rtlCol="0">
            <a:spAutoFit/>
          </a:bodyPr>
          <a:lstStyle>
            <a:defPPr>
              <a:defRPr lang="zh-CN"/>
            </a:defPPr>
            <a:lvl1pPr>
              <a:defRPr sz="1200">
                <a:solidFill>
                  <a:schemeClr val="bg1">
                    <a:alpha val="50000"/>
                  </a:schemeClr>
                </a:solidFill>
              </a:defRPr>
            </a:lvl1pPr>
          </a:lstStyle>
          <a:p>
            <a:r>
              <a:rPr lang="zh-CN" altLang="en-US" dirty="0"/>
              <a:t>背景与意义</a:t>
            </a:r>
          </a:p>
        </p:txBody>
      </p:sp>
      <p:sp>
        <p:nvSpPr>
          <p:cNvPr id="30" name="文本框 29">
            <a:extLst>
              <a:ext uri="{FF2B5EF4-FFF2-40B4-BE49-F238E27FC236}">
                <a16:creationId xmlns:a16="http://schemas.microsoft.com/office/drawing/2014/main" id="{2DDE66E0-D552-4946-A9AE-7FCB897B188A}"/>
              </a:ext>
            </a:extLst>
          </p:cNvPr>
          <p:cNvSpPr txBox="1"/>
          <p:nvPr/>
        </p:nvSpPr>
        <p:spPr>
          <a:xfrm>
            <a:off x="5042441" y="6260069"/>
            <a:ext cx="769441" cy="184666"/>
          </a:xfrm>
          <a:prstGeom prst="rect">
            <a:avLst/>
          </a:prstGeom>
          <a:noFill/>
        </p:spPr>
        <p:txBody>
          <a:bodyPr wrap="none" lIns="0" tIns="0" rIns="0" bIns="0" rtlCol="0">
            <a:spAutoFit/>
          </a:bodyPr>
          <a:lstStyle>
            <a:defPPr>
              <a:defRPr lang="zh-CN"/>
            </a:defPPr>
            <a:lvl1pPr>
              <a:defRPr sz="1200" b="1">
                <a:solidFill>
                  <a:schemeClr val="bg1"/>
                </a:solidFill>
              </a:defRPr>
            </a:lvl1pPr>
          </a:lstStyle>
          <a:p>
            <a:r>
              <a:rPr lang="zh-CN" altLang="en-US" dirty="0"/>
              <a:t>方法及过程</a:t>
            </a:r>
          </a:p>
        </p:txBody>
      </p:sp>
      <p:sp>
        <p:nvSpPr>
          <p:cNvPr id="31" name="文本框 30">
            <a:extLst>
              <a:ext uri="{FF2B5EF4-FFF2-40B4-BE49-F238E27FC236}">
                <a16:creationId xmlns:a16="http://schemas.microsoft.com/office/drawing/2014/main" id="{E1DCC775-F03F-4E92-A3E1-167EF15B1F68}"/>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alpha val="50000"/>
                  </a:schemeClr>
                </a:solidFill>
              </a:rPr>
              <a:t>成果展示及应用</a:t>
            </a:r>
          </a:p>
        </p:txBody>
      </p:sp>
      <p:sp>
        <p:nvSpPr>
          <p:cNvPr id="32" name="文本框 31">
            <a:extLst>
              <a:ext uri="{FF2B5EF4-FFF2-40B4-BE49-F238E27FC236}">
                <a16:creationId xmlns:a16="http://schemas.microsoft.com/office/drawing/2014/main" id="{A1EF8D61-6887-410A-95E9-D14703B41BBF}"/>
              </a:ext>
            </a:extLst>
          </p:cNvPr>
          <p:cNvSpPr txBox="1"/>
          <p:nvPr/>
        </p:nvSpPr>
        <p:spPr>
          <a:xfrm>
            <a:off x="7717795" y="6260069"/>
            <a:ext cx="615553" cy="184666"/>
          </a:xfrm>
          <a:prstGeom prst="rect">
            <a:avLst/>
          </a:prstGeom>
          <a:noFill/>
        </p:spPr>
        <p:txBody>
          <a:bodyPr wrap="none" lIns="0" tIns="0" rIns="0" bIns="0" rtlCol="0">
            <a:spAutoFit/>
          </a:bodyPr>
          <a:lstStyle/>
          <a:p>
            <a:r>
              <a:rPr lang="zh-CN" altLang="en-US" sz="1200" dirty="0">
                <a:solidFill>
                  <a:schemeClr val="bg1">
                    <a:alpha val="50000"/>
                  </a:schemeClr>
                </a:solidFill>
              </a:rPr>
              <a:t>总结致谢</a:t>
            </a:r>
          </a:p>
        </p:txBody>
      </p:sp>
      <p:sp>
        <p:nvSpPr>
          <p:cNvPr id="33" name="椭圆 32">
            <a:extLst>
              <a:ext uri="{FF2B5EF4-FFF2-40B4-BE49-F238E27FC236}">
                <a16:creationId xmlns:a16="http://schemas.microsoft.com/office/drawing/2014/main" id="{736EF757-AE15-43B8-8CE2-1888F2F37AAA}"/>
              </a:ext>
            </a:extLst>
          </p:cNvPr>
          <p:cNvSpPr/>
          <p:nvPr/>
        </p:nvSpPr>
        <p:spPr>
          <a:xfrm>
            <a:off x="4914007"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4" name="椭圆 33">
            <a:extLst>
              <a:ext uri="{FF2B5EF4-FFF2-40B4-BE49-F238E27FC236}">
                <a16:creationId xmlns:a16="http://schemas.microsoft.com/office/drawing/2014/main" id="{3A5321B5-42F2-483B-9215-575D0E96393F}"/>
              </a:ext>
            </a:extLst>
          </p:cNvPr>
          <p:cNvSpPr/>
          <p:nvPr/>
        </p:nvSpPr>
        <p:spPr>
          <a:xfrm>
            <a:off x="6097796"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5" name="椭圆 34">
            <a:extLst>
              <a:ext uri="{FF2B5EF4-FFF2-40B4-BE49-F238E27FC236}">
                <a16:creationId xmlns:a16="http://schemas.microsoft.com/office/drawing/2014/main" id="{67FBD4EA-6C95-4EE2-9A97-94308ACCE991}"/>
              </a:ext>
            </a:extLst>
          </p:cNvPr>
          <p:cNvSpPr/>
          <p:nvPr/>
        </p:nvSpPr>
        <p:spPr>
          <a:xfrm>
            <a:off x="7589362"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6" name="椭圆 35">
            <a:extLst>
              <a:ext uri="{FF2B5EF4-FFF2-40B4-BE49-F238E27FC236}">
                <a16:creationId xmlns:a16="http://schemas.microsoft.com/office/drawing/2014/main" id="{0A5C5A3B-7D3B-4D41-B459-5FC989A01700}"/>
              </a:ext>
            </a:extLst>
          </p:cNvPr>
          <p:cNvSpPr/>
          <p:nvPr/>
        </p:nvSpPr>
        <p:spPr>
          <a:xfrm>
            <a:off x="3730218" y="6339453"/>
            <a:ext cx="45720" cy="4572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7" name="椭圆 36">
            <a:extLst>
              <a:ext uri="{FF2B5EF4-FFF2-40B4-BE49-F238E27FC236}">
                <a16:creationId xmlns:a16="http://schemas.microsoft.com/office/drawing/2014/main" id="{7A43B351-C165-4564-B231-942463E2AC4D}"/>
              </a:ext>
            </a:extLst>
          </p:cNvPr>
          <p:cNvSpPr/>
          <p:nvPr/>
        </p:nvSpPr>
        <p:spPr>
          <a:xfrm>
            <a:off x="4876542" y="6301988"/>
            <a:ext cx="120650" cy="120650"/>
          </a:xfrm>
          <a:prstGeom prst="ellipse">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Tree>
    <p:extLst>
      <p:ext uri="{BB962C8B-B14F-4D97-AF65-F5344CB8AC3E}">
        <p14:creationId xmlns:p14="http://schemas.microsoft.com/office/powerpoint/2010/main" val="2820472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文本占位符 14">
            <a:extLst>
              <a:ext uri="{FF2B5EF4-FFF2-40B4-BE49-F238E27FC236}">
                <a16:creationId xmlns:a16="http://schemas.microsoft.com/office/drawing/2014/main" id="{6AD93CCE-BF9E-416A-85AC-344A589CE35F}"/>
              </a:ext>
            </a:extLst>
          </p:cNvPr>
          <p:cNvSpPr>
            <a:spLocks noGrp="1"/>
          </p:cNvSpPr>
          <p:nvPr>
            <p:ph type="body" sz="quarter" idx="10"/>
          </p:nvPr>
        </p:nvSpPr>
        <p:spPr>
          <a:xfrm>
            <a:off x="736600" y="6239103"/>
            <a:ext cx="429605" cy="230832"/>
          </a:xfrm>
        </p:spPr>
        <p:txBody>
          <a:bodyPr>
            <a:spAutoFit/>
          </a:bodyPr>
          <a:lstStyle/>
          <a:p>
            <a:r>
              <a:rPr lang="en-US" altLang="zh-CN" dirty="0"/>
              <a:t>2024</a:t>
            </a:r>
            <a:endParaRPr lang="zh-CN" altLang="en-US" dirty="0"/>
          </a:p>
        </p:txBody>
      </p:sp>
      <p:sp>
        <p:nvSpPr>
          <p:cNvPr id="16" name="文本占位符 15">
            <a:extLst>
              <a:ext uri="{FF2B5EF4-FFF2-40B4-BE49-F238E27FC236}">
                <a16:creationId xmlns:a16="http://schemas.microsoft.com/office/drawing/2014/main" id="{F06DA5F8-34CB-4924-98E4-B3795251D4EC}"/>
              </a:ext>
            </a:extLst>
          </p:cNvPr>
          <p:cNvSpPr>
            <a:spLocks noGrp="1"/>
          </p:cNvSpPr>
          <p:nvPr>
            <p:ph type="body" sz="quarter" idx="11"/>
          </p:nvPr>
        </p:nvSpPr>
        <p:spPr>
          <a:xfrm>
            <a:off x="10780535" y="6239103"/>
            <a:ext cx="674865" cy="230832"/>
          </a:xfrm>
        </p:spPr>
        <p:txBody>
          <a:bodyPr>
            <a:spAutoFit/>
          </a:bodyPr>
          <a:lstStyle/>
          <a:p>
            <a:r>
              <a:rPr lang="en-US" altLang="zh-CN" sz="1500" dirty="0"/>
              <a:t>Nov·9th</a:t>
            </a:r>
            <a:endParaRPr lang="zh-CN" altLang="en-US" sz="1500" dirty="0"/>
          </a:p>
        </p:txBody>
      </p:sp>
      <p:sp>
        <p:nvSpPr>
          <p:cNvPr id="28" name="文本框 27">
            <a:extLst>
              <a:ext uri="{FF2B5EF4-FFF2-40B4-BE49-F238E27FC236}">
                <a16:creationId xmlns:a16="http://schemas.microsoft.com/office/drawing/2014/main" id="{5550D3A9-0FBF-4125-AA7A-3AC6485EBFAB}"/>
              </a:ext>
            </a:extLst>
          </p:cNvPr>
          <p:cNvSpPr txBox="1"/>
          <p:nvPr/>
        </p:nvSpPr>
        <p:spPr>
          <a:xfrm>
            <a:off x="736600" y="874904"/>
            <a:ext cx="1545295" cy="461665"/>
          </a:xfrm>
          <a:prstGeom prst="rect">
            <a:avLst/>
          </a:prstGeom>
          <a:noFill/>
        </p:spPr>
        <p:txBody>
          <a:bodyPr wrap="none" lIns="0" tIns="0" rIns="0" bIns="0" rtlCol="0">
            <a:spAutoFit/>
          </a:bodyPr>
          <a:lstStyle/>
          <a:p>
            <a:r>
              <a:rPr lang="zh-CN" altLang="en-US" sz="3000" b="1" dirty="0">
                <a:latin typeface="+mj-ea"/>
                <a:ea typeface="+mj-ea"/>
              </a:rPr>
              <a:t>研究过程</a:t>
            </a:r>
          </a:p>
        </p:txBody>
      </p:sp>
      <p:sp>
        <p:nvSpPr>
          <p:cNvPr id="2" name="矩形 1">
            <a:extLst>
              <a:ext uri="{FF2B5EF4-FFF2-40B4-BE49-F238E27FC236}">
                <a16:creationId xmlns:a16="http://schemas.microsoft.com/office/drawing/2014/main" id="{62A1BCA4-FCA6-45C6-8838-8AC186566BDE}"/>
              </a:ext>
            </a:extLst>
          </p:cNvPr>
          <p:cNvSpPr/>
          <p:nvPr/>
        </p:nvSpPr>
        <p:spPr>
          <a:xfrm>
            <a:off x="2395848" y="967602"/>
            <a:ext cx="183151" cy="18315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5" name="矩形 34">
            <a:extLst>
              <a:ext uri="{FF2B5EF4-FFF2-40B4-BE49-F238E27FC236}">
                <a16:creationId xmlns:a16="http://schemas.microsoft.com/office/drawing/2014/main" id="{1708528A-EA86-4102-B3F7-25B30BB080C2}"/>
              </a:ext>
            </a:extLst>
          </p:cNvPr>
          <p:cNvSpPr/>
          <p:nvPr/>
        </p:nvSpPr>
        <p:spPr>
          <a:xfrm>
            <a:off x="2434928" y="1009877"/>
            <a:ext cx="183152" cy="183151"/>
          </a:xfrm>
          <a:prstGeom prst="rect">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39" name="文本框 38">
            <a:extLst>
              <a:ext uri="{FF2B5EF4-FFF2-40B4-BE49-F238E27FC236}">
                <a16:creationId xmlns:a16="http://schemas.microsoft.com/office/drawing/2014/main" id="{26C2216D-274B-4CA3-9C84-B07E91FE8B77}"/>
              </a:ext>
            </a:extLst>
          </p:cNvPr>
          <p:cNvSpPr txBox="1"/>
          <p:nvPr/>
        </p:nvSpPr>
        <p:spPr>
          <a:xfrm>
            <a:off x="3858652" y="6260069"/>
            <a:ext cx="769441" cy="184666"/>
          </a:xfrm>
          <a:prstGeom prst="rect">
            <a:avLst/>
          </a:prstGeom>
          <a:noFill/>
        </p:spPr>
        <p:txBody>
          <a:bodyPr wrap="none" lIns="0" tIns="0" rIns="0" bIns="0" rtlCol="0">
            <a:spAutoFit/>
          </a:bodyPr>
          <a:lstStyle>
            <a:defPPr>
              <a:defRPr lang="zh-CN"/>
            </a:defPPr>
            <a:lvl1pPr>
              <a:defRPr sz="1200">
                <a:solidFill>
                  <a:schemeClr val="bg1">
                    <a:lumMod val="50000"/>
                  </a:schemeClr>
                </a:solidFill>
              </a:defRPr>
            </a:lvl1pPr>
          </a:lstStyle>
          <a:p>
            <a:r>
              <a:rPr lang="zh-CN" altLang="en-US" dirty="0"/>
              <a:t>背景与意义</a:t>
            </a:r>
          </a:p>
        </p:txBody>
      </p:sp>
      <p:sp>
        <p:nvSpPr>
          <p:cNvPr id="55" name="文本框 54">
            <a:extLst>
              <a:ext uri="{FF2B5EF4-FFF2-40B4-BE49-F238E27FC236}">
                <a16:creationId xmlns:a16="http://schemas.microsoft.com/office/drawing/2014/main" id="{D7422AC0-733F-4D1D-9A08-5C85E26F1DBB}"/>
              </a:ext>
            </a:extLst>
          </p:cNvPr>
          <p:cNvSpPr txBox="1"/>
          <p:nvPr/>
        </p:nvSpPr>
        <p:spPr>
          <a:xfrm>
            <a:off x="5042441" y="6260069"/>
            <a:ext cx="769441" cy="184666"/>
          </a:xfrm>
          <a:prstGeom prst="rect">
            <a:avLst/>
          </a:prstGeom>
          <a:noFill/>
        </p:spPr>
        <p:txBody>
          <a:bodyPr wrap="none" lIns="0" tIns="0" rIns="0" bIns="0" rtlCol="0">
            <a:spAutoFit/>
          </a:bodyPr>
          <a:lstStyle>
            <a:defPPr>
              <a:defRPr lang="zh-CN"/>
            </a:defPPr>
            <a:lvl1pPr>
              <a:defRPr sz="1200" b="1">
                <a:solidFill>
                  <a:schemeClr val="accent1"/>
                </a:solidFill>
              </a:defRPr>
            </a:lvl1pPr>
          </a:lstStyle>
          <a:p>
            <a:r>
              <a:rPr lang="zh-CN" altLang="en-US" dirty="0"/>
              <a:t>方法及过程</a:t>
            </a:r>
          </a:p>
        </p:txBody>
      </p:sp>
      <p:sp>
        <p:nvSpPr>
          <p:cNvPr id="56" name="文本框 55">
            <a:extLst>
              <a:ext uri="{FF2B5EF4-FFF2-40B4-BE49-F238E27FC236}">
                <a16:creationId xmlns:a16="http://schemas.microsoft.com/office/drawing/2014/main" id="{8B05143A-2FBB-465E-9EFD-9CAA1D27DA4C}"/>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lumMod val="50000"/>
                  </a:schemeClr>
                </a:solidFill>
              </a:rPr>
              <a:t>成果展示及应用</a:t>
            </a:r>
          </a:p>
        </p:txBody>
      </p:sp>
      <p:sp>
        <p:nvSpPr>
          <p:cNvPr id="57" name="文本框 56">
            <a:extLst>
              <a:ext uri="{FF2B5EF4-FFF2-40B4-BE49-F238E27FC236}">
                <a16:creationId xmlns:a16="http://schemas.microsoft.com/office/drawing/2014/main" id="{DF7F6622-B0D9-41F2-B5E7-B1F767758B86}"/>
              </a:ext>
            </a:extLst>
          </p:cNvPr>
          <p:cNvSpPr txBox="1"/>
          <p:nvPr/>
        </p:nvSpPr>
        <p:spPr>
          <a:xfrm>
            <a:off x="7717795" y="6260069"/>
            <a:ext cx="615553" cy="184666"/>
          </a:xfrm>
          <a:prstGeom prst="rect">
            <a:avLst/>
          </a:prstGeom>
          <a:noFill/>
        </p:spPr>
        <p:txBody>
          <a:bodyPr wrap="none" lIns="0" tIns="0" rIns="0" bIns="0" rtlCol="0">
            <a:spAutoFit/>
          </a:bodyPr>
          <a:lstStyle/>
          <a:p>
            <a:r>
              <a:rPr lang="zh-CN" altLang="en-US" sz="1200" dirty="0">
                <a:solidFill>
                  <a:schemeClr val="bg1">
                    <a:lumMod val="50000"/>
                  </a:schemeClr>
                </a:solidFill>
              </a:rPr>
              <a:t>总结致谢</a:t>
            </a:r>
          </a:p>
        </p:txBody>
      </p:sp>
      <p:sp>
        <p:nvSpPr>
          <p:cNvPr id="58" name="椭圆 57">
            <a:extLst>
              <a:ext uri="{FF2B5EF4-FFF2-40B4-BE49-F238E27FC236}">
                <a16:creationId xmlns:a16="http://schemas.microsoft.com/office/drawing/2014/main" id="{DAFF28A2-701D-44D7-94F6-4AD814F43623}"/>
              </a:ext>
            </a:extLst>
          </p:cNvPr>
          <p:cNvSpPr/>
          <p:nvPr/>
        </p:nvSpPr>
        <p:spPr>
          <a:xfrm>
            <a:off x="4914007"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59" name="椭圆 58">
            <a:extLst>
              <a:ext uri="{FF2B5EF4-FFF2-40B4-BE49-F238E27FC236}">
                <a16:creationId xmlns:a16="http://schemas.microsoft.com/office/drawing/2014/main" id="{FE9733F7-2CFA-46EE-BF93-2DE9892D40E1}"/>
              </a:ext>
            </a:extLst>
          </p:cNvPr>
          <p:cNvSpPr/>
          <p:nvPr/>
        </p:nvSpPr>
        <p:spPr>
          <a:xfrm>
            <a:off x="6097796"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0" name="椭圆 59">
            <a:extLst>
              <a:ext uri="{FF2B5EF4-FFF2-40B4-BE49-F238E27FC236}">
                <a16:creationId xmlns:a16="http://schemas.microsoft.com/office/drawing/2014/main" id="{57AD8EAB-5264-4E5F-8B59-ADA9B92D6700}"/>
              </a:ext>
            </a:extLst>
          </p:cNvPr>
          <p:cNvSpPr/>
          <p:nvPr/>
        </p:nvSpPr>
        <p:spPr>
          <a:xfrm>
            <a:off x="7589362"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1" name="椭圆 60">
            <a:extLst>
              <a:ext uri="{FF2B5EF4-FFF2-40B4-BE49-F238E27FC236}">
                <a16:creationId xmlns:a16="http://schemas.microsoft.com/office/drawing/2014/main" id="{4922048B-2429-4B13-93B6-1D2B04C85E5A}"/>
              </a:ext>
            </a:extLst>
          </p:cNvPr>
          <p:cNvSpPr/>
          <p:nvPr/>
        </p:nvSpPr>
        <p:spPr>
          <a:xfrm>
            <a:off x="3730218"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62" name="椭圆 61">
            <a:extLst>
              <a:ext uri="{FF2B5EF4-FFF2-40B4-BE49-F238E27FC236}">
                <a16:creationId xmlns:a16="http://schemas.microsoft.com/office/drawing/2014/main" id="{2496A5BD-9075-411E-8401-4FB529ACEF0D}"/>
              </a:ext>
            </a:extLst>
          </p:cNvPr>
          <p:cNvSpPr/>
          <p:nvPr/>
        </p:nvSpPr>
        <p:spPr>
          <a:xfrm>
            <a:off x="4876542" y="6301988"/>
            <a:ext cx="120650" cy="12065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156" name="椭圆 155">
            <a:extLst>
              <a:ext uri="{FF2B5EF4-FFF2-40B4-BE49-F238E27FC236}">
                <a16:creationId xmlns:a16="http://schemas.microsoft.com/office/drawing/2014/main" id="{702C0FCE-EB40-4863-AF07-8140E5C1EAD4}"/>
              </a:ext>
            </a:extLst>
          </p:cNvPr>
          <p:cNvSpPr/>
          <p:nvPr/>
        </p:nvSpPr>
        <p:spPr>
          <a:xfrm>
            <a:off x="3624168" y="2254753"/>
            <a:ext cx="2258014" cy="2258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7" name="文本框 156">
            <a:extLst>
              <a:ext uri="{FF2B5EF4-FFF2-40B4-BE49-F238E27FC236}">
                <a16:creationId xmlns:a16="http://schemas.microsoft.com/office/drawing/2014/main" id="{B9E442B1-89CF-4D1D-9A52-5D4741918805}"/>
              </a:ext>
            </a:extLst>
          </p:cNvPr>
          <p:cNvSpPr txBox="1"/>
          <p:nvPr/>
        </p:nvSpPr>
        <p:spPr>
          <a:xfrm>
            <a:off x="4530358" y="2637731"/>
            <a:ext cx="445635" cy="153888"/>
          </a:xfrm>
          <a:prstGeom prst="rect">
            <a:avLst/>
          </a:prstGeom>
          <a:noFill/>
        </p:spPr>
        <p:txBody>
          <a:bodyPr wrap="none" lIns="0" tIns="0" rIns="0" bIns="0" rtlCol="0">
            <a:spAutoFit/>
          </a:bodyPr>
          <a:lstStyle/>
          <a:p>
            <a:pPr algn="ctr"/>
            <a:r>
              <a:rPr lang="en-US" altLang="zh-CN" sz="1000" dirty="0">
                <a:solidFill>
                  <a:schemeClr val="bg1"/>
                </a:solidFill>
              </a:rPr>
              <a:t>Step·02</a:t>
            </a:r>
            <a:endParaRPr lang="zh-CN" altLang="en-US" sz="1000" dirty="0">
              <a:solidFill>
                <a:schemeClr val="bg1"/>
              </a:solidFill>
            </a:endParaRPr>
          </a:p>
        </p:txBody>
      </p:sp>
      <p:sp>
        <p:nvSpPr>
          <p:cNvPr id="158" name="文本框 157">
            <a:extLst>
              <a:ext uri="{FF2B5EF4-FFF2-40B4-BE49-F238E27FC236}">
                <a16:creationId xmlns:a16="http://schemas.microsoft.com/office/drawing/2014/main" id="{6D4878AC-CB2E-4B78-8F5A-EA640B9A48DD}"/>
              </a:ext>
            </a:extLst>
          </p:cNvPr>
          <p:cNvSpPr txBox="1"/>
          <p:nvPr/>
        </p:nvSpPr>
        <p:spPr>
          <a:xfrm>
            <a:off x="4268292" y="3258143"/>
            <a:ext cx="1094151" cy="331822"/>
          </a:xfrm>
          <a:prstGeom prst="rect">
            <a:avLst/>
          </a:prstGeom>
          <a:noFill/>
        </p:spPr>
        <p:txBody>
          <a:bodyPr wrap="square" lIns="0" tIns="0" rIns="0" bIns="0" rtlCol="0">
            <a:spAutoFit/>
          </a:bodyPr>
          <a:lstStyle/>
          <a:p>
            <a:pPr algn="just">
              <a:lnSpc>
                <a:spcPct val="125000"/>
              </a:lnSpc>
            </a:pPr>
            <a:r>
              <a:rPr lang="zh-CN" altLang="en-US" sz="2000" dirty="0">
                <a:solidFill>
                  <a:schemeClr val="bg1"/>
                </a:solidFill>
                <a:latin typeface="+mn-ea"/>
              </a:rPr>
              <a:t>模型设计</a:t>
            </a:r>
          </a:p>
        </p:txBody>
      </p:sp>
      <p:sp>
        <p:nvSpPr>
          <p:cNvPr id="163" name="矩形 162">
            <a:extLst>
              <a:ext uri="{FF2B5EF4-FFF2-40B4-BE49-F238E27FC236}">
                <a16:creationId xmlns:a16="http://schemas.microsoft.com/office/drawing/2014/main" id="{2F9B978F-AA20-4367-AD8A-5AE05ACB7CDF}"/>
              </a:ext>
            </a:extLst>
          </p:cNvPr>
          <p:cNvSpPr/>
          <p:nvPr/>
        </p:nvSpPr>
        <p:spPr>
          <a:xfrm>
            <a:off x="4692254" y="4016575"/>
            <a:ext cx="86378"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4" name="矩形 163">
            <a:extLst>
              <a:ext uri="{FF2B5EF4-FFF2-40B4-BE49-F238E27FC236}">
                <a16:creationId xmlns:a16="http://schemas.microsoft.com/office/drawing/2014/main" id="{C9999E1A-830F-4782-A6BB-126CD01C3310}"/>
              </a:ext>
            </a:extLst>
          </p:cNvPr>
          <p:cNvSpPr/>
          <p:nvPr/>
        </p:nvSpPr>
        <p:spPr>
          <a:xfrm>
            <a:off x="4710685" y="4036513"/>
            <a:ext cx="86379"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1" name="矩形 160">
            <a:extLst>
              <a:ext uri="{FF2B5EF4-FFF2-40B4-BE49-F238E27FC236}">
                <a16:creationId xmlns:a16="http://schemas.microsoft.com/office/drawing/2014/main" id="{705E5496-A264-4A38-8DBC-565B4F1A5F67}"/>
              </a:ext>
            </a:extLst>
          </p:cNvPr>
          <p:cNvSpPr/>
          <p:nvPr/>
        </p:nvSpPr>
        <p:spPr>
          <a:xfrm>
            <a:off x="4396976" y="2608263"/>
            <a:ext cx="678071"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2" name="矩形 161">
            <a:extLst>
              <a:ext uri="{FF2B5EF4-FFF2-40B4-BE49-F238E27FC236}">
                <a16:creationId xmlns:a16="http://schemas.microsoft.com/office/drawing/2014/main" id="{011D26D0-1159-4689-8AC7-BBB432F71CBA}"/>
              </a:ext>
            </a:extLst>
          </p:cNvPr>
          <p:cNvSpPr/>
          <p:nvPr/>
        </p:nvSpPr>
        <p:spPr>
          <a:xfrm>
            <a:off x="4419948" y="2636721"/>
            <a:ext cx="678073"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146" name="椭圆 145">
            <a:extLst>
              <a:ext uri="{FF2B5EF4-FFF2-40B4-BE49-F238E27FC236}">
                <a16:creationId xmlns:a16="http://schemas.microsoft.com/office/drawing/2014/main" id="{667C4A6D-6462-4057-A2D0-92714CF6278D}"/>
              </a:ext>
            </a:extLst>
          </p:cNvPr>
          <p:cNvSpPr/>
          <p:nvPr/>
        </p:nvSpPr>
        <p:spPr>
          <a:xfrm>
            <a:off x="6305058" y="2254753"/>
            <a:ext cx="2258014" cy="2258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7" name="文本框 146">
            <a:extLst>
              <a:ext uri="{FF2B5EF4-FFF2-40B4-BE49-F238E27FC236}">
                <a16:creationId xmlns:a16="http://schemas.microsoft.com/office/drawing/2014/main" id="{B07B4B3F-3A39-4FE8-9227-3C629AAA1B0B}"/>
              </a:ext>
            </a:extLst>
          </p:cNvPr>
          <p:cNvSpPr txBox="1"/>
          <p:nvPr/>
        </p:nvSpPr>
        <p:spPr>
          <a:xfrm>
            <a:off x="7211248" y="2637731"/>
            <a:ext cx="445635" cy="153888"/>
          </a:xfrm>
          <a:prstGeom prst="rect">
            <a:avLst/>
          </a:prstGeom>
          <a:noFill/>
        </p:spPr>
        <p:txBody>
          <a:bodyPr wrap="none" lIns="0" tIns="0" rIns="0" bIns="0" rtlCol="0">
            <a:spAutoFit/>
          </a:bodyPr>
          <a:lstStyle/>
          <a:p>
            <a:pPr algn="ctr"/>
            <a:r>
              <a:rPr lang="en-US" altLang="zh-CN" sz="1000" dirty="0">
                <a:solidFill>
                  <a:schemeClr val="bg1"/>
                </a:solidFill>
              </a:rPr>
              <a:t>Step·03</a:t>
            </a:r>
            <a:endParaRPr lang="zh-CN" altLang="en-US" sz="1000" dirty="0">
              <a:solidFill>
                <a:schemeClr val="bg1"/>
              </a:solidFill>
            </a:endParaRPr>
          </a:p>
        </p:txBody>
      </p:sp>
      <p:sp>
        <p:nvSpPr>
          <p:cNvPr id="148" name="文本框 147">
            <a:extLst>
              <a:ext uri="{FF2B5EF4-FFF2-40B4-BE49-F238E27FC236}">
                <a16:creationId xmlns:a16="http://schemas.microsoft.com/office/drawing/2014/main" id="{209B72AD-3D28-41FC-B749-4AA6A19C9597}"/>
              </a:ext>
            </a:extLst>
          </p:cNvPr>
          <p:cNvSpPr txBox="1"/>
          <p:nvPr/>
        </p:nvSpPr>
        <p:spPr>
          <a:xfrm>
            <a:off x="6764839" y="3290059"/>
            <a:ext cx="1424120" cy="298608"/>
          </a:xfrm>
          <a:prstGeom prst="rect">
            <a:avLst/>
          </a:prstGeom>
          <a:noFill/>
        </p:spPr>
        <p:txBody>
          <a:bodyPr wrap="square" lIns="0" tIns="0" rIns="0" bIns="0" rtlCol="0">
            <a:spAutoFit/>
          </a:bodyPr>
          <a:lstStyle/>
          <a:p>
            <a:pPr algn="just">
              <a:lnSpc>
                <a:spcPct val="125000"/>
              </a:lnSpc>
            </a:pPr>
            <a:r>
              <a:rPr lang="zh-CN" altLang="en-US" dirty="0">
                <a:solidFill>
                  <a:schemeClr val="bg1"/>
                </a:solidFill>
                <a:latin typeface="+mn-ea"/>
              </a:rPr>
              <a:t>差分隐私优化</a:t>
            </a:r>
          </a:p>
        </p:txBody>
      </p:sp>
      <p:sp>
        <p:nvSpPr>
          <p:cNvPr id="153" name="矩形 152">
            <a:extLst>
              <a:ext uri="{FF2B5EF4-FFF2-40B4-BE49-F238E27FC236}">
                <a16:creationId xmlns:a16="http://schemas.microsoft.com/office/drawing/2014/main" id="{AF3C4BDB-096A-496D-ACBA-3FE35FB19425}"/>
              </a:ext>
            </a:extLst>
          </p:cNvPr>
          <p:cNvSpPr/>
          <p:nvPr/>
        </p:nvSpPr>
        <p:spPr>
          <a:xfrm>
            <a:off x="7373144" y="4016575"/>
            <a:ext cx="86378"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4" name="矩形 153">
            <a:extLst>
              <a:ext uri="{FF2B5EF4-FFF2-40B4-BE49-F238E27FC236}">
                <a16:creationId xmlns:a16="http://schemas.microsoft.com/office/drawing/2014/main" id="{EFFDFBD3-9EFB-4ED4-8E8D-35A0D666FEBD}"/>
              </a:ext>
            </a:extLst>
          </p:cNvPr>
          <p:cNvSpPr/>
          <p:nvPr/>
        </p:nvSpPr>
        <p:spPr>
          <a:xfrm>
            <a:off x="7391575" y="4036513"/>
            <a:ext cx="86379"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1" name="矩形 150">
            <a:extLst>
              <a:ext uri="{FF2B5EF4-FFF2-40B4-BE49-F238E27FC236}">
                <a16:creationId xmlns:a16="http://schemas.microsoft.com/office/drawing/2014/main" id="{1EB76B52-410F-4F66-99CB-3AE9ECE2D4E9}"/>
              </a:ext>
            </a:extLst>
          </p:cNvPr>
          <p:cNvSpPr/>
          <p:nvPr/>
        </p:nvSpPr>
        <p:spPr>
          <a:xfrm>
            <a:off x="7077866" y="2608263"/>
            <a:ext cx="678071"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52" name="矩形 151">
            <a:extLst>
              <a:ext uri="{FF2B5EF4-FFF2-40B4-BE49-F238E27FC236}">
                <a16:creationId xmlns:a16="http://schemas.microsoft.com/office/drawing/2014/main" id="{F44FA4A4-5719-48B2-A48D-AFEF52EE3142}"/>
              </a:ext>
            </a:extLst>
          </p:cNvPr>
          <p:cNvSpPr/>
          <p:nvPr/>
        </p:nvSpPr>
        <p:spPr>
          <a:xfrm>
            <a:off x="7100838" y="2636721"/>
            <a:ext cx="678073"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
        <p:nvSpPr>
          <p:cNvPr id="166" name="椭圆 165">
            <a:extLst>
              <a:ext uri="{FF2B5EF4-FFF2-40B4-BE49-F238E27FC236}">
                <a16:creationId xmlns:a16="http://schemas.microsoft.com/office/drawing/2014/main" id="{3D408F71-F0AB-4FF4-B240-A1EDE6E2C23F}"/>
              </a:ext>
            </a:extLst>
          </p:cNvPr>
          <p:cNvSpPr/>
          <p:nvPr/>
        </p:nvSpPr>
        <p:spPr>
          <a:xfrm>
            <a:off x="8985949" y="2254753"/>
            <a:ext cx="2258014" cy="2258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67" name="文本框 166">
            <a:extLst>
              <a:ext uri="{FF2B5EF4-FFF2-40B4-BE49-F238E27FC236}">
                <a16:creationId xmlns:a16="http://schemas.microsoft.com/office/drawing/2014/main" id="{285A6CC1-095A-4BCA-A4C8-9ED1B065A19B}"/>
              </a:ext>
            </a:extLst>
          </p:cNvPr>
          <p:cNvSpPr txBox="1"/>
          <p:nvPr/>
        </p:nvSpPr>
        <p:spPr>
          <a:xfrm>
            <a:off x="9892139" y="2637731"/>
            <a:ext cx="445635" cy="153888"/>
          </a:xfrm>
          <a:prstGeom prst="rect">
            <a:avLst/>
          </a:prstGeom>
          <a:noFill/>
        </p:spPr>
        <p:txBody>
          <a:bodyPr wrap="none" lIns="0" tIns="0" rIns="0" bIns="0" rtlCol="0">
            <a:spAutoFit/>
          </a:bodyPr>
          <a:lstStyle/>
          <a:p>
            <a:pPr algn="ctr"/>
            <a:r>
              <a:rPr lang="en-US" altLang="zh-CN" sz="1000" dirty="0">
                <a:solidFill>
                  <a:schemeClr val="bg1"/>
                </a:solidFill>
              </a:rPr>
              <a:t>Step·04</a:t>
            </a:r>
            <a:endParaRPr lang="zh-CN" altLang="en-US" sz="1000" dirty="0">
              <a:solidFill>
                <a:schemeClr val="bg1"/>
              </a:solidFill>
            </a:endParaRPr>
          </a:p>
        </p:txBody>
      </p:sp>
      <p:sp>
        <p:nvSpPr>
          <p:cNvPr id="168" name="文本框 167">
            <a:extLst>
              <a:ext uri="{FF2B5EF4-FFF2-40B4-BE49-F238E27FC236}">
                <a16:creationId xmlns:a16="http://schemas.microsoft.com/office/drawing/2014/main" id="{6F57186D-8791-4629-9770-45DC909DDFBA}"/>
              </a:ext>
            </a:extLst>
          </p:cNvPr>
          <p:cNvSpPr txBox="1"/>
          <p:nvPr/>
        </p:nvSpPr>
        <p:spPr>
          <a:xfrm>
            <a:off x="9497298" y="3291623"/>
            <a:ext cx="1199852" cy="298608"/>
          </a:xfrm>
          <a:prstGeom prst="rect">
            <a:avLst/>
          </a:prstGeom>
          <a:noFill/>
        </p:spPr>
        <p:txBody>
          <a:bodyPr wrap="square" lIns="0" tIns="0" rIns="0" bIns="0" rtlCol="0">
            <a:spAutoFit/>
          </a:bodyPr>
          <a:lstStyle/>
          <a:p>
            <a:pPr algn="just">
              <a:lnSpc>
                <a:spcPct val="125000"/>
              </a:lnSpc>
            </a:pPr>
            <a:r>
              <a:rPr lang="zh-CN" altLang="en-US" dirty="0">
                <a:solidFill>
                  <a:schemeClr val="bg1"/>
                </a:solidFill>
                <a:latin typeface="+mn-ea"/>
              </a:rPr>
              <a:t>超参数选择</a:t>
            </a:r>
          </a:p>
        </p:txBody>
      </p:sp>
      <p:sp>
        <p:nvSpPr>
          <p:cNvPr id="173" name="矩形 172">
            <a:extLst>
              <a:ext uri="{FF2B5EF4-FFF2-40B4-BE49-F238E27FC236}">
                <a16:creationId xmlns:a16="http://schemas.microsoft.com/office/drawing/2014/main" id="{ED0FB8AF-0A19-47AB-929D-2B25F8E3F488}"/>
              </a:ext>
            </a:extLst>
          </p:cNvPr>
          <p:cNvSpPr/>
          <p:nvPr/>
        </p:nvSpPr>
        <p:spPr>
          <a:xfrm>
            <a:off x="10054035" y="4016575"/>
            <a:ext cx="86378"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4" name="矩形 173">
            <a:extLst>
              <a:ext uri="{FF2B5EF4-FFF2-40B4-BE49-F238E27FC236}">
                <a16:creationId xmlns:a16="http://schemas.microsoft.com/office/drawing/2014/main" id="{91FC2372-1403-4D99-AD2D-F14D1C60A58A}"/>
              </a:ext>
            </a:extLst>
          </p:cNvPr>
          <p:cNvSpPr/>
          <p:nvPr/>
        </p:nvSpPr>
        <p:spPr>
          <a:xfrm>
            <a:off x="10072466" y="4036513"/>
            <a:ext cx="86379"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1" name="矩形 170">
            <a:extLst>
              <a:ext uri="{FF2B5EF4-FFF2-40B4-BE49-F238E27FC236}">
                <a16:creationId xmlns:a16="http://schemas.microsoft.com/office/drawing/2014/main" id="{3C157A02-61A5-49AF-9BCD-A5F11B34DC5E}"/>
              </a:ext>
            </a:extLst>
          </p:cNvPr>
          <p:cNvSpPr/>
          <p:nvPr/>
        </p:nvSpPr>
        <p:spPr>
          <a:xfrm>
            <a:off x="9758757" y="2608263"/>
            <a:ext cx="678071"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72" name="矩形 171">
            <a:extLst>
              <a:ext uri="{FF2B5EF4-FFF2-40B4-BE49-F238E27FC236}">
                <a16:creationId xmlns:a16="http://schemas.microsoft.com/office/drawing/2014/main" id="{1911C74E-1636-4C9A-9FD1-0E157B1448D3}"/>
              </a:ext>
            </a:extLst>
          </p:cNvPr>
          <p:cNvSpPr/>
          <p:nvPr/>
        </p:nvSpPr>
        <p:spPr>
          <a:xfrm>
            <a:off x="9781729" y="2636721"/>
            <a:ext cx="678073"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grpSp>
        <p:nvGrpSpPr>
          <p:cNvPr id="3" name="组合 2">
            <a:extLst>
              <a:ext uri="{FF2B5EF4-FFF2-40B4-BE49-F238E27FC236}">
                <a16:creationId xmlns:a16="http://schemas.microsoft.com/office/drawing/2014/main" id="{6091EEB9-1803-4FBA-9E55-C885C5FC3F98}"/>
              </a:ext>
            </a:extLst>
          </p:cNvPr>
          <p:cNvGrpSpPr/>
          <p:nvPr/>
        </p:nvGrpSpPr>
        <p:grpSpPr>
          <a:xfrm>
            <a:off x="731836" y="2043312"/>
            <a:ext cx="10723584" cy="2680887"/>
            <a:chOff x="731836" y="2043312"/>
            <a:chExt cx="10723584" cy="2680887"/>
          </a:xfrm>
        </p:grpSpPr>
        <p:sp>
          <p:nvSpPr>
            <p:cNvPr id="129" name="任意多边形: 形状 128">
              <a:extLst>
                <a:ext uri="{FF2B5EF4-FFF2-40B4-BE49-F238E27FC236}">
                  <a16:creationId xmlns:a16="http://schemas.microsoft.com/office/drawing/2014/main" id="{89265ED5-91DA-4EEB-8632-E2634B131FD0}"/>
                </a:ext>
              </a:extLst>
            </p:cNvPr>
            <p:cNvSpPr/>
            <p:nvPr/>
          </p:nvSpPr>
          <p:spPr>
            <a:xfrm>
              <a:off x="731836" y="2043312"/>
              <a:ext cx="2680896" cy="1340448"/>
            </a:xfrm>
            <a:custGeom>
              <a:avLst/>
              <a:gdLst>
                <a:gd name="connsiteX0" fmla="*/ 1340448 w 2680896"/>
                <a:gd name="connsiteY0" fmla="*/ 0 h 3637820"/>
                <a:gd name="connsiteX1" fmla="*/ 2680896 w 2680896"/>
                <a:gd name="connsiteY1" fmla="*/ 1340448 h 3637820"/>
                <a:gd name="connsiteX2" fmla="*/ 2288288 w 2680896"/>
                <a:gd name="connsiteY2" fmla="*/ 2288288 h 3637820"/>
                <a:gd name="connsiteX3" fmla="*/ 2197630 w 2680896"/>
                <a:gd name="connsiteY3" fmla="*/ 2370684 h 3637820"/>
                <a:gd name="connsiteX4" fmla="*/ 2197630 w 2680896"/>
                <a:gd name="connsiteY4" fmla="*/ 3637820 h 3637820"/>
                <a:gd name="connsiteX5" fmla="*/ 842963 w 2680896"/>
                <a:gd name="connsiteY5" fmla="*/ 3637820 h 3637820"/>
                <a:gd name="connsiteX6" fmla="*/ 842963 w 2680896"/>
                <a:gd name="connsiteY6" fmla="*/ 2584443 h 3637820"/>
                <a:gd name="connsiteX7" fmla="*/ 818685 w 2680896"/>
                <a:gd name="connsiteY7" fmla="*/ 2575557 h 3637820"/>
                <a:gd name="connsiteX8" fmla="*/ 0 w 2680896"/>
                <a:gd name="connsiteY8" fmla="*/ 1340448 h 3637820"/>
                <a:gd name="connsiteX9" fmla="*/ 1340448 w 2680896"/>
                <a:gd name="connsiteY9" fmla="*/ 0 h 3637820"/>
                <a:gd name="connsiteX0" fmla="*/ 2197630 w 2680896"/>
                <a:gd name="connsiteY0" fmla="*/ 3637820 h 3729260"/>
                <a:gd name="connsiteX1" fmla="*/ 842963 w 2680896"/>
                <a:gd name="connsiteY1" fmla="*/ 3637820 h 3729260"/>
                <a:gd name="connsiteX2" fmla="*/ 842963 w 2680896"/>
                <a:gd name="connsiteY2" fmla="*/ 2584443 h 3729260"/>
                <a:gd name="connsiteX3" fmla="*/ 818685 w 2680896"/>
                <a:gd name="connsiteY3" fmla="*/ 2575557 h 3729260"/>
                <a:gd name="connsiteX4" fmla="*/ 0 w 2680896"/>
                <a:gd name="connsiteY4" fmla="*/ 1340448 h 3729260"/>
                <a:gd name="connsiteX5" fmla="*/ 1340448 w 2680896"/>
                <a:gd name="connsiteY5" fmla="*/ 0 h 3729260"/>
                <a:gd name="connsiteX6" fmla="*/ 2680896 w 2680896"/>
                <a:gd name="connsiteY6" fmla="*/ 1340448 h 3729260"/>
                <a:gd name="connsiteX7" fmla="*/ 2288288 w 2680896"/>
                <a:gd name="connsiteY7" fmla="*/ 2288288 h 3729260"/>
                <a:gd name="connsiteX8" fmla="*/ 2197630 w 2680896"/>
                <a:gd name="connsiteY8" fmla="*/ 2370684 h 3729260"/>
                <a:gd name="connsiteX9" fmla="*/ 2289070 w 2680896"/>
                <a:gd name="connsiteY9" fmla="*/ 3729260 h 3729260"/>
                <a:gd name="connsiteX0" fmla="*/ 842963 w 2680896"/>
                <a:gd name="connsiteY0" fmla="*/ 3637820 h 3729260"/>
                <a:gd name="connsiteX1" fmla="*/ 842963 w 2680896"/>
                <a:gd name="connsiteY1" fmla="*/ 2584443 h 3729260"/>
                <a:gd name="connsiteX2" fmla="*/ 818685 w 2680896"/>
                <a:gd name="connsiteY2" fmla="*/ 2575557 h 3729260"/>
                <a:gd name="connsiteX3" fmla="*/ 0 w 2680896"/>
                <a:gd name="connsiteY3" fmla="*/ 1340448 h 3729260"/>
                <a:gd name="connsiteX4" fmla="*/ 1340448 w 2680896"/>
                <a:gd name="connsiteY4" fmla="*/ 0 h 3729260"/>
                <a:gd name="connsiteX5" fmla="*/ 2680896 w 2680896"/>
                <a:gd name="connsiteY5" fmla="*/ 1340448 h 3729260"/>
                <a:gd name="connsiteX6" fmla="*/ 2288288 w 2680896"/>
                <a:gd name="connsiteY6" fmla="*/ 2288288 h 3729260"/>
                <a:gd name="connsiteX7" fmla="*/ 2197630 w 2680896"/>
                <a:gd name="connsiteY7" fmla="*/ 2370684 h 3729260"/>
                <a:gd name="connsiteX8" fmla="*/ 2289070 w 2680896"/>
                <a:gd name="connsiteY8" fmla="*/ 3729260 h 372926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7" fmla="*/ 2197630 w 2680896"/>
                <a:gd name="connsiteY7" fmla="*/ 2370684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0" fmla="*/ 842963 w 2680896"/>
                <a:gd name="connsiteY0" fmla="*/ 3637820 h 3637820"/>
                <a:gd name="connsiteX1" fmla="*/ 842963 w 2680896"/>
                <a:gd name="connsiteY1" fmla="*/ 2584443 h 3637820"/>
                <a:gd name="connsiteX2" fmla="*/ 0 w 2680896"/>
                <a:gd name="connsiteY2" fmla="*/ 1340448 h 3637820"/>
                <a:gd name="connsiteX3" fmla="*/ 1340448 w 2680896"/>
                <a:gd name="connsiteY3" fmla="*/ 0 h 3637820"/>
                <a:gd name="connsiteX4" fmla="*/ 2680896 w 2680896"/>
                <a:gd name="connsiteY4" fmla="*/ 1340448 h 3637820"/>
                <a:gd name="connsiteX0" fmla="*/ 842963 w 2680896"/>
                <a:gd name="connsiteY0" fmla="*/ 3637820 h 3637820"/>
                <a:gd name="connsiteX1" fmla="*/ 0 w 2680896"/>
                <a:gd name="connsiteY1" fmla="*/ 1340448 h 3637820"/>
                <a:gd name="connsiteX2" fmla="*/ 1340448 w 2680896"/>
                <a:gd name="connsiteY2" fmla="*/ 0 h 3637820"/>
                <a:gd name="connsiteX3" fmla="*/ 2680896 w 2680896"/>
                <a:gd name="connsiteY3" fmla="*/ 1340448 h 3637820"/>
                <a:gd name="connsiteX0" fmla="*/ 0 w 2680896"/>
                <a:gd name="connsiteY0" fmla="*/ 1340448 h 1340448"/>
                <a:gd name="connsiteX1" fmla="*/ 1340448 w 2680896"/>
                <a:gd name="connsiteY1" fmla="*/ 0 h 1340448"/>
                <a:gd name="connsiteX2" fmla="*/ 2680896 w 2680896"/>
                <a:gd name="connsiteY2" fmla="*/ 1340448 h 1340448"/>
              </a:gdLst>
              <a:ahLst/>
              <a:cxnLst>
                <a:cxn ang="0">
                  <a:pos x="connsiteX0" y="connsiteY0"/>
                </a:cxn>
                <a:cxn ang="0">
                  <a:pos x="connsiteX1" y="connsiteY1"/>
                </a:cxn>
                <a:cxn ang="0">
                  <a:pos x="connsiteX2" y="connsiteY2"/>
                </a:cxn>
              </a:cxnLst>
              <a:rect l="l" t="t" r="r" b="b"/>
              <a:pathLst>
                <a:path w="2680896" h="1340448">
                  <a:moveTo>
                    <a:pt x="0" y="1340448"/>
                  </a:moveTo>
                  <a:cubicBezTo>
                    <a:pt x="0" y="600139"/>
                    <a:pt x="600139" y="0"/>
                    <a:pt x="1340448" y="0"/>
                  </a:cubicBezTo>
                  <a:cubicBezTo>
                    <a:pt x="2080757" y="0"/>
                    <a:pt x="2680896" y="600139"/>
                    <a:pt x="2680896" y="1340448"/>
                  </a:cubicBezTo>
                </a:path>
              </a:pathLst>
            </a:custGeom>
            <a:no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30" name="任意多边形: 形状 129">
              <a:extLst>
                <a:ext uri="{FF2B5EF4-FFF2-40B4-BE49-F238E27FC236}">
                  <a16:creationId xmlns:a16="http://schemas.microsoft.com/office/drawing/2014/main" id="{7DD54776-1254-44D5-8198-747C0AB9D6D2}"/>
                </a:ext>
              </a:extLst>
            </p:cNvPr>
            <p:cNvSpPr/>
            <p:nvPr/>
          </p:nvSpPr>
          <p:spPr>
            <a:xfrm rot="10800000">
              <a:off x="3412732" y="3383751"/>
              <a:ext cx="2680896" cy="1340448"/>
            </a:xfrm>
            <a:custGeom>
              <a:avLst/>
              <a:gdLst>
                <a:gd name="connsiteX0" fmla="*/ 1340448 w 2680896"/>
                <a:gd name="connsiteY0" fmla="*/ 0 h 3637820"/>
                <a:gd name="connsiteX1" fmla="*/ 2680896 w 2680896"/>
                <a:gd name="connsiteY1" fmla="*/ 1340448 h 3637820"/>
                <a:gd name="connsiteX2" fmla="*/ 2288288 w 2680896"/>
                <a:gd name="connsiteY2" fmla="*/ 2288288 h 3637820"/>
                <a:gd name="connsiteX3" fmla="*/ 2197630 w 2680896"/>
                <a:gd name="connsiteY3" fmla="*/ 2370684 h 3637820"/>
                <a:gd name="connsiteX4" fmla="*/ 2197630 w 2680896"/>
                <a:gd name="connsiteY4" fmla="*/ 3637820 h 3637820"/>
                <a:gd name="connsiteX5" fmla="*/ 842963 w 2680896"/>
                <a:gd name="connsiteY5" fmla="*/ 3637820 h 3637820"/>
                <a:gd name="connsiteX6" fmla="*/ 842963 w 2680896"/>
                <a:gd name="connsiteY6" fmla="*/ 2584443 h 3637820"/>
                <a:gd name="connsiteX7" fmla="*/ 818685 w 2680896"/>
                <a:gd name="connsiteY7" fmla="*/ 2575557 h 3637820"/>
                <a:gd name="connsiteX8" fmla="*/ 0 w 2680896"/>
                <a:gd name="connsiteY8" fmla="*/ 1340448 h 3637820"/>
                <a:gd name="connsiteX9" fmla="*/ 1340448 w 2680896"/>
                <a:gd name="connsiteY9" fmla="*/ 0 h 3637820"/>
                <a:gd name="connsiteX0" fmla="*/ 2197630 w 2680896"/>
                <a:gd name="connsiteY0" fmla="*/ 3637820 h 3729260"/>
                <a:gd name="connsiteX1" fmla="*/ 842963 w 2680896"/>
                <a:gd name="connsiteY1" fmla="*/ 3637820 h 3729260"/>
                <a:gd name="connsiteX2" fmla="*/ 842963 w 2680896"/>
                <a:gd name="connsiteY2" fmla="*/ 2584443 h 3729260"/>
                <a:gd name="connsiteX3" fmla="*/ 818685 w 2680896"/>
                <a:gd name="connsiteY3" fmla="*/ 2575557 h 3729260"/>
                <a:gd name="connsiteX4" fmla="*/ 0 w 2680896"/>
                <a:gd name="connsiteY4" fmla="*/ 1340448 h 3729260"/>
                <a:gd name="connsiteX5" fmla="*/ 1340448 w 2680896"/>
                <a:gd name="connsiteY5" fmla="*/ 0 h 3729260"/>
                <a:gd name="connsiteX6" fmla="*/ 2680896 w 2680896"/>
                <a:gd name="connsiteY6" fmla="*/ 1340448 h 3729260"/>
                <a:gd name="connsiteX7" fmla="*/ 2288288 w 2680896"/>
                <a:gd name="connsiteY7" fmla="*/ 2288288 h 3729260"/>
                <a:gd name="connsiteX8" fmla="*/ 2197630 w 2680896"/>
                <a:gd name="connsiteY8" fmla="*/ 2370684 h 3729260"/>
                <a:gd name="connsiteX9" fmla="*/ 2289070 w 2680896"/>
                <a:gd name="connsiteY9" fmla="*/ 3729260 h 3729260"/>
                <a:gd name="connsiteX0" fmla="*/ 842963 w 2680896"/>
                <a:gd name="connsiteY0" fmla="*/ 3637820 h 3729260"/>
                <a:gd name="connsiteX1" fmla="*/ 842963 w 2680896"/>
                <a:gd name="connsiteY1" fmla="*/ 2584443 h 3729260"/>
                <a:gd name="connsiteX2" fmla="*/ 818685 w 2680896"/>
                <a:gd name="connsiteY2" fmla="*/ 2575557 h 3729260"/>
                <a:gd name="connsiteX3" fmla="*/ 0 w 2680896"/>
                <a:gd name="connsiteY3" fmla="*/ 1340448 h 3729260"/>
                <a:gd name="connsiteX4" fmla="*/ 1340448 w 2680896"/>
                <a:gd name="connsiteY4" fmla="*/ 0 h 3729260"/>
                <a:gd name="connsiteX5" fmla="*/ 2680896 w 2680896"/>
                <a:gd name="connsiteY5" fmla="*/ 1340448 h 3729260"/>
                <a:gd name="connsiteX6" fmla="*/ 2288288 w 2680896"/>
                <a:gd name="connsiteY6" fmla="*/ 2288288 h 3729260"/>
                <a:gd name="connsiteX7" fmla="*/ 2197630 w 2680896"/>
                <a:gd name="connsiteY7" fmla="*/ 2370684 h 3729260"/>
                <a:gd name="connsiteX8" fmla="*/ 2289070 w 2680896"/>
                <a:gd name="connsiteY8" fmla="*/ 3729260 h 372926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7" fmla="*/ 2197630 w 2680896"/>
                <a:gd name="connsiteY7" fmla="*/ 2370684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0" fmla="*/ 842963 w 2680896"/>
                <a:gd name="connsiteY0" fmla="*/ 3637820 h 3637820"/>
                <a:gd name="connsiteX1" fmla="*/ 842963 w 2680896"/>
                <a:gd name="connsiteY1" fmla="*/ 2584443 h 3637820"/>
                <a:gd name="connsiteX2" fmla="*/ 0 w 2680896"/>
                <a:gd name="connsiteY2" fmla="*/ 1340448 h 3637820"/>
                <a:gd name="connsiteX3" fmla="*/ 1340448 w 2680896"/>
                <a:gd name="connsiteY3" fmla="*/ 0 h 3637820"/>
                <a:gd name="connsiteX4" fmla="*/ 2680896 w 2680896"/>
                <a:gd name="connsiteY4" fmla="*/ 1340448 h 3637820"/>
                <a:gd name="connsiteX0" fmla="*/ 842963 w 2680896"/>
                <a:gd name="connsiteY0" fmla="*/ 3637820 h 3637820"/>
                <a:gd name="connsiteX1" fmla="*/ 0 w 2680896"/>
                <a:gd name="connsiteY1" fmla="*/ 1340448 h 3637820"/>
                <a:gd name="connsiteX2" fmla="*/ 1340448 w 2680896"/>
                <a:gd name="connsiteY2" fmla="*/ 0 h 3637820"/>
                <a:gd name="connsiteX3" fmla="*/ 2680896 w 2680896"/>
                <a:gd name="connsiteY3" fmla="*/ 1340448 h 3637820"/>
                <a:gd name="connsiteX0" fmla="*/ 0 w 2680896"/>
                <a:gd name="connsiteY0" fmla="*/ 1340448 h 1340448"/>
                <a:gd name="connsiteX1" fmla="*/ 1340448 w 2680896"/>
                <a:gd name="connsiteY1" fmla="*/ 0 h 1340448"/>
                <a:gd name="connsiteX2" fmla="*/ 2680896 w 2680896"/>
                <a:gd name="connsiteY2" fmla="*/ 1340448 h 1340448"/>
              </a:gdLst>
              <a:ahLst/>
              <a:cxnLst>
                <a:cxn ang="0">
                  <a:pos x="connsiteX0" y="connsiteY0"/>
                </a:cxn>
                <a:cxn ang="0">
                  <a:pos x="connsiteX1" y="connsiteY1"/>
                </a:cxn>
                <a:cxn ang="0">
                  <a:pos x="connsiteX2" y="connsiteY2"/>
                </a:cxn>
              </a:cxnLst>
              <a:rect l="l" t="t" r="r" b="b"/>
              <a:pathLst>
                <a:path w="2680896" h="1340448">
                  <a:moveTo>
                    <a:pt x="0" y="1340448"/>
                  </a:moveTo>
                  <a:cubicBezTo>
                    <a:pt x="0" y="600139"/>
                    <a:pt x="600139" y="0"/>
                    <a:pt x="1340448" y="0"/>
                  </a:cubicBezTo>
                  <a:cubicBezTo>
                    <a:pt x="2080757" y="0"/>
                    <a:pt x="2680896" y="600139"/>
                    <a:pt x="2680896" y="1340448"/>
                  </a:cubicBezTo>
                </a:path>
              </a:pathLst>
            </a:custGeom>
            <a:no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31" name="任意多边形: 形状 130">
              <a:extLst>
                <a:ext uri="{FF2B5EF4-FFF2-40B4-BE49-F238E27FC236}">
                  <a16:creationId xmlns:a16="http://schemas.microsoft.com/office/drawing/2014/main" id="{6CC66636-7438-43B6-929C-1C2A100D56D4}"/>
                </a:ext>
              </a:extLst>
            </p:cNvPr>
            <p:cNvSpPr/>
            <p:nvPr/>
          </p:nvSpPr>
          <p:spPr>
            <a:xfrm rot="10800000">
              <a:off x="8774524" y="3383751"/>
              <a:ext cx="2680896" cy="1340448"/>
            </a:xfrm>
            <a:custGeom>
              <a:avLst/>
              <a:gdLst>
                <a:gd name="connsiteX0" fmla="*/ 1340448 w 2680896"/>
                <a:gd name="connsiteY0" fmla="*/ 0 h 3637820"/>
                <a:gd name="connsiteX1" fmla="*/ 2680896 w 2680896"/>
                <a:gd name="connsiteY1" fmla="*/ 1340448 h 3637820"/>
                <a:gd name="connsiteX2" fmla="*/ 2288288 w 2680896"/>
                <a:gd name="connsiteY2" fmla="*/ 2288288 h 3637820"/>
                <a:gd name="connsiteX3" fmla="*/ 2197630 w 2680896"/>
                <a:gd name="connsiteY3" fmla="*/ 2370684 h 3637820"/>
                <a:gd name="connsiteX4" fmla="*/ 2197630 w 2680896"/>
                <a:gd name="connsiteY4" fmla="*/ 3637820 h 3637820"/>
                <a:gd name="connsiteX5" fmla="*/ 842963 w 2680896"/>
                <a:gd name="connsiteY5" fmla="*/ 3637820 h 3637820"/>
                <a:gd name="connsiteX6" fmla="*/ 842963 w 2680896"/>
                <a:gd name="connsiteY6" fmla="*/ 2584443 h 3637820"/>
                <a:gd name="connsiteX7" fmla="*/ 818685 w 2680896"/>
                <a:gd name="connsiteY7" fmla="*/ 2575557 h 3637820"/>
                <a:gd name="connsiteX8" fmla="*/ 0 w 2680896"/>
                <a:gd name="connsiteY8" fmla="*/ 1340448 h 3637820"/>
                <a:gd name="connsiteX9" fmla="*/ 1340448 w 2680896"/>
                <a:gd name="connsiteY9" fmla="*/ 0 h 3637820"/>
                <a:gd name="connsiteX0" fmla="*/ 2197630 w 2680896"/>
                <a:gd name="connsiteY0" fmla="*/ 3637820 h 3729260"/>
                <a:gd name="connsiteX1" fmla="*/ 842963 w 2680896"/>
                <a:gd name="connsiteY1" fmla="*/ 3637820 h 3729260"/>
                <a:gd name="connsiteX2" fmla="*/ 842963 w 2680896"/>
                <a:gd name="connsiteY2" fmla="*/ 2584443 h 3729260"/>
                <a:gd name="connsiteX3" fmla="*/ 818685 w 2680896"/>
                <a:gd name="connsiteY3" fmla="*/ 2575557 h 3729260"/>
                <a:gd name="connsiteX4" fmla="*/ 0 w 2680896"/>
                <a:gd name="connsiteY4" fmla="*/ 1340448 h 3729260"/>
                <a:gd name="connsiteX5" fmla="*/ 1340448 w 2680896"/>
                <a:gd name="connsiteY5" fmla="*/ 0 h 3729260"/>
                <a:gd name="connsiteX6" fmla="*/ 2680896 w 2680896"/>
                <a:gd name="connsiteY6" fmla="*/ 1340448 h 3729260"/>
                <a:gd name="connsiteX7" fmla="*/ 2288288 w 2680896"/>
                <a:gd name="connsiteY7" fmla="*/ 2288288 h 3729260"/>
                <a:gd name="connsiteX8" fmla="*/ 2197630 w 2680896"/>
                <a:gd name="connsiteY8" fmla="*/ 2370684 h 3729260"/>
                <a:gd name="connsiteX9" fmla="*/ 2289070 w 2680896"/>
                <a:gd name="connsiteY9" fmla="*/ 3729260 h 3729260"/>
                <a:gd name="connsiteX0" fmla="*/ 842963 w 2680896"/>
                <a:gd name="connsiteY0" fmla="*/ 3637820 h 3729260"/>
                <a:gd name="connsiteX1" fmla="*/ 842963 w 2680896"/>
                <a:gd name="connsiteY1" fmla="*/ 2584443 h 3729260"/>
                <a:gd name="connsiteX2" fmla="*/ 818685 w 2680896"/>
                <a:gd name="connsiteY2" fmla="*/ 2575557 h 3729260"/>
                <a:gd name="connsiteX3" fmla="*/ 0 w 2680896"/>
                <a:gd name="connsiteY3" fmla="*/ 1340448 h 3729260"/>
                <a:gd name="connsiteX4" fmla="*/ 1340448 w 2680896"/>
                <a:gd name="connsiteY4" fmla="*/ 0 h 3729260"/>
                <a:gd name="connsiteX5" fmla="*/ 2680896 w 2680896"/>
                <a:gd name="connsiteY5" fmla="*/ 1340448 h 3729260"/>
                <a:gd name="connsiteX6" fmla="*/ 2288288 w 2680896"/>
                <a:gd name="connsiteY6" fmla="*/ 2288288 h 3729260"/>
                <a:gd name="connsiteX7" fmla="*/ 2197630 w 2680896"/>
                <a:gd name="connsiteY7" fmla="*/ 2370684 h 3729260"/>
                <a:gd name="connsiteX8" fmla="*/ 2289070 w 2680896"/>
                <a:gd name="connsiteY8" fmla="*/ 3729260 h 372926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7" fmla="*/ 2197630 w 2680896"/>
                <a:gd name="connsiteY7" fmla="*/ 2370684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0" fmla="*/ 842963 w 2680896"/>
                <a:gd name="connsiteY0" fmla="*/ 3637820 h 3637820"/>
                <a:gd name="connsiteX1" fmla="*/ 842963 w 2680896"/>
                <a:gd name="connsiteY1" fmla="*/ 2584443 h 3637820"/>
                <a:gd name="connsiteX2" fmla="*/ 0 w 2680896"/>
                <a:gd name="connsiteY2" fmla="*/ 1340448 h 3637820"/>
                <a:gd name="connsiteX3" fmla="*/ 1340448 w 2680896"/>
                <a:gd name="connsiteY3" fmla="*/ 0 h 3637820"/>
                <a:gd name="connsiteX4" fmla="*/ 2680896 w 2680896"/>
                <a:gd name="connsiteY4" fmla="*/ 1340448 h 3637820"/>
                <a:gd name="connsiteX0" fmla="*/ 842963 w 2680896"/>
                <a:gd name="connsiteY0" fmla="*/ 3637820 h 3637820"/>
                <a:gd name="connsiteX1" fmla="*/ 0 w 2680896"/>
                <a:gd name="connsiteY1" fmla="*/ 1340448 h 3637820"/>
                <a:gd name="connsiteX2" fmla="*/ 1340448 w 2680896"/>
                <a:gd name="connsiteY2" fmla="*/ 0 h 3637820"/>
                <a:gd name="connsiteX3" fmla="*/ 2680896 w 2680896"/>
                <a:gd name="connsiteY3" fmla="*/ 1340448 h 3637820"/>
                <a:gd name="connsiteX0" fmla="*/ 0 w 2680896"/>
                <a:gd name="connsiteY0" fmla="*/ 1340448 h 1340448"/>
                <a:gd name="connsiteX1" fmla="*/ 1340448 w 2680896"/>
                <a:gd name="connsiteY1" fmla="*/ 0 h 1340448"/>
                <a:gd name="connsiteX2" fmla="*/ 2680896 w 2680896"/>
                <a:gd name="connsiteY2" fmla="*/ 1340448 h 1340448"/>
              </a:gdLst>
              <a:ahLst/>
              <a:cxnLst>
                <a:cxn ang="0">
                  <a:pos x="connsiteX0" y="connsiteY0"/>
                </a:cxn>
                <a:cxn ang="0">
                  <a:pos x="connsiteX1" y="connsiteY1"/>
                </a:cxn>
                <a:cxn ang="0">
                  <a:pos x="connsiteX2" y="connsiteY2"/>
                </a:cxn>
              </a:cxnLst>
              <a:rect l="l" t="t" r="r" b="b"/>
              <a:pathLst>
                <a:path w="2680896" h="1340448">
                  <a:moveTo>
                    <a:pt x="0" y="1340448"/>
                  </a:moveTo>
                  <a:cubicBezTo>
                    <a:pt x="0" y="600139"/>
                    <a:pt x="600139" y="0"/>
                    <a:pt x="1340448" y="0"/>
                  </a:cubicBezTo>
                  <a:cubicBezTo>
                    <a:pt x="2080757" y="0"/>
                    <a:pt x="2680896" y="600139"/>
                    <a:pt x="2680896" y="1340448"/>
                  </a:cubicBezTo>
                </a:path>
              </a:pathLst>
            </a:custGeom>
            <a:noFill/>
            <a:ln cap="rnd">
              <a:solidFill>
                <a:schemeClr val="accent1"/>
              </a:solidFill>
              <a:prstDash val="dash"/>
              <a:round/>
              <a:headEnd type="ova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sp>
          <p:nvSpPr>
            <p:cNvPr id="132" name="任意多边形: 形状 131">
              <a:extLst>
                <a:ext uri="{FF2B5EF4-FFF2-40B4-BE49-F238E27FC236}">
                  <a16:creationId xmlns:a16="http://schemas.microsoft.com/office/drawing/2014/main" id="{8AD318FC-46D1-442A-BAE8-33B8BA012E23}"/>
                </a:ext>
              </a:extLst>
            </p:cNvPr>
            <p:cNvSpPr/>
            <p:nvPr/>
          </p:nvSpPr>
          <p:spPr>
            <a:xfrm>
              <a:off x="6093615" y="2043312"/>
              <a:ext cx="2680896" cy="1340448"/>
            </a:xfrm>
            <a:custGeom>
              <a:avLst/>
              <a:gdLst>
                <a:gd name="connsiteX0" fmla="*/ 1340448 w 2680896"/>
                <a:gd name="connsiteY0" fmla="*/ 0 h 3637820"/>
                <a:gd name="connsiteX1" fmla="*/ 2680896 w 2680896"/>
                <a:gd name="connsiteY1" fmla="*/ 1340448 h 3637820"/>
                <a:gd name="connsiteX2" fmla="*/ 2288288 w 2680896"/>
                <a:gd name="connsiteY2" fmla="*/ 2288288 h 3637820"/>
                <a:gd name="connsiteX3" fmla="*/ 2197630 w 2680896"/>
                <a:gd name="connsiteY3" fmla="*/ 2370684 h 3637820"/>
                <a:gd name="connsiteX4" fmla="*/ 2197630 w 2680896"/>
                <a:gd name="connsiteY4" fmla="*/ 3637820 h 3637820"/>
                <a:gd name="connsiteX5" fmla="*/ 842963 w 2680896"/>
                <a:gd name="connsiteY5" fmla="*/ 3637820 h 3637820"/>
                <a:gd name="connsiteX6" fmla="*/ 842963 w 2680896"/>
                <a:gd name="connsiteY6" fmla="*/ 2584443 h 3637820"/>
                <a:gd name="connsiteX7" fmla="*/ 818685 w 2680896"/>
                <a:gd name="connsiteY7" fmla="*/ 2575557 h 3637820"/>
                <a:gd name="connsiteX8" fmla="*/ 0 w 2680896"/>
                <a:gd name="connsiteY8" fmla="*/ 1340448 h 3637820"/>
                <a:gd name="connsiteX9" fmla="*/ 1340448 w 2680896"/>
                <a:gd name="connsiteY9" fmla="*/ 0 h 3637820"/>
                <a:gd name="connsiteX0" fmla="*/ 2197630 w 2680896"/>
                <a:gd name="connsiteY0" fmla="*/ 3637820 h 3729260"/>
                <a:gd name="connsiteX1" fmla="*/ 842963 w 2680896"/>
                <a:gd name="connsiteY1" fmla="*/ 3637820 h 3729260"/>
                <a:gd name="connsiteX2" fmla="*/ 842963 w 2680896"/>
                <a:gd name="connsiteY2" fmla="*/ 2584443 h 3729260"/>
                <a:gd name="connsiteX3" fmla="*/ 818685 w 2680896"/>
                <a:gd name="connsiteY3" fmla="*/ 2575557 h 3729260"/>
                <a:gd name="connsiteX4" fmla="*/ 0 w 2680896"/>
                <a:gd name="connsiteY4" fmla="*/ 1340448 h 3729260"/>
                <a:gd name="connsiteX5" fmla="*/ 1340448 w 2680896"/>
                <a:gd name="connsiteY5" fmla="*/ 0 h 3729260"/>
                <a:gd name="connsiteX6" fmla="*/ 2680896 w 2680896"/>
                <a:gd name="connsiteY6" fmla="*/ 1340448 h 3729260"/>
                <a:gd name="connsiteX7" fmla="*/ 2288288 w 2680896"/>
                <a:gd name="connsiteY7" fmla="*/ 2288288 h 3729260"/>
                <a:gd name="connsiteX8" fmla="*/ 2197630 w 2680896"/>
                <a:gd name="connsiteY8" fmla="*/ 2370684 h 3729260"/>
                <a:gd name="connsiteX9" fmla="*/ 2289070 w 2680896"/>
                <a:gd name="connsiteY9" fmla="*/ 3729260 h 3729260"/>
                <a:gd name="connsiteX0" fmla="*/ 842963 w 2680896"/>
                <a:gd name="connsiteY0" fmla="*/ 3637820 h 3729260"/>
                <a:gd name="connsiteX1" fmla="*/ 842963 w 2680896"/>
                <a:gd name="connsiteY1" fmla="*/ 2584443 h 3729260"/>
                <a:gd name="connsiteX2" fmla="*/ 818685 w 2680896"/>
                <a:gd name="connsiteY2" fmla="*/ 2575557 h 3729260"/>
                <a:gd name="connsiteX3" fmla="*/ 0 w 2680896"/>
                <a:gd name="connsiteY3" fmla="*/ 1340448 h 3729260"/>
                <a:gd name="connsiteX4" fmla="*/ 1340448 w 2680896"/>
                <a:gd name="connsiteY4" fmla="*/ 0 h 3729260"/>
                <a:gd name="connsiteX5" fmla="*/ 2680896 w 2680896"/>
                <a:gd name="connsiteY5" fmla="*/ 1340448 h 3729260"/>
                <a:gd name="connsiteX6" fmla="*/ 2288288 w 2680896"/>
                <a:gd name="connsiteY6" fmla="*/ 2288288 h 3729260"/>
                <a:gd name="connsiteX7" fmla="*/ 2197630 w 2680896"/>
                <a:gd name="connsiteY7" fmla="*/ 2370684 h 3729260"/>
                <a:gd name="connsiteX8" fmla="*/ 2289070 w 2680896"/>
                <a:gd name="connsiteY8" fmla="*/ 3729260 h 372926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7" fmla="*/ 2197630 w 2680896"/>
                <a:gd name="connsiteY7" fmla="*/ 2370684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6" fmla="*/ 2288288 w 2680896"/>
                <a:gd name="connsiteY6" fmla="*/ 2288288 h 3637820"/>
                <a:gd name="connsiteX0" fmla="*/ 842963 w 2680896"/>
                <a:gd name="connsiteY0" fmla="*/ 3637820 h 3637820"/>
                <a:gd name="connsiteX1" fmla="*/ 842963 w 2680896"/>
                <a:gd name="connsiteY1" fmla="*/ 2584443 h 3637820"/>
                <a:gd name="connsiteX2" fmla="*/ 818685 w 2680896"/>
                <a:gd name="connsiteY2" fmla="*/ 2575557 h 3637820"/>
                <a:gd name="connsiteX3" fmla="*/ 0 w 2680896"/>
                <a:gd name="connsiteY3" fmla="*/ 1340448 h 3637820"/>
                <a:gd name="connsiteX4" fmla="*/ 1340448 w 2680896"/>
                <a:gd name="connsiteY4" fmla="*/ 0 h 3637820"/>
                <a:gd name="connsiteX5" fmla="*/ 2680896 w 2680896"/>
                <a:gd name="connsiteY5" fmla="*/ 1340448 h 3637820"/>
                <a:gd name="connsiteX0" fmla="*/ 842963 w 2680896"/>
                <a:gd name="connsiteY0" fmla="*/ 3637820 h 3637820"/>
                <a:gd name="connsiteX1" fmla="*/ 842963 w 2680896"/>
                <a:gd name="connsiteY1" fmla="*/ 2584443 h 3637820"/>
                <a:gd name="connsiteX2" fmla="*/ 0 w 2680896"/>
                <a:gd name="connsiteY2" fmla="*/ 1340448 h 3637820"/>
                <a:gd name="connsiteX3" fmla="*/ 1340448 w 2680896"/>
                <a:gd name="connsiteY3" fmla="*/ 0 h 3637820"/>
                <a:gd name="connsiteX4" fmla="*/ 2680896 w 2680896"/>
                <a:gd name="connsiteY4" fmla="*/ 1340448 h 3637820"/>
                <a:gd name="connsiteX0" fmla="*/ 842963 w 2680896"/>
                <a:gd name="connsiteY0" fmla="*/ 3637820 h 3637820"/>
                <a:gd name="connsiteX1" fmla="*/ 0 w 2680896"/>
                <a:gd name="connsiteY1" fmla="*/ 1340448 h 3637820"/>
                <a:gd name="connsiteX2" fmla="*/ 1340448 w 2680896"/>
                <a:gd name="connsiteY2" fmla="*/ 0 h 3637820"/>
                <a:gd name="connsiteX3" fmla="*/ 2680896 w 2680896"/>
                <a:gd name="connsiteY3" fmla="*/ 1340448 h 3637820"/>
                <a:gd name="connsiteX0" fmla="*/ 0 w 2680896"/>
                <a:gd name="connsiteY0" fmla="*/ 1340448 h 1340448"/>
                <a:gd name="connsiteX1" fmla="*/ 1340448 w 2680896"/>
                <a:gd name="connsiteY1" fmla="*/ 0 h 1340448"/>
                <a:gd name="connsiteX2" fmla="*/ 2680896 w 2680896"/>
                <a:gd name="connsiteY2" fmla="*/ 1340448 h 1340448"/>
              </a:gdLst>
              <a:ahLst/>
              <a:cxnLst>
                <a:cxn ang="0">
                  <a:pos x="connsiteX0" y="connsiteY0"/>
                </a:cxn>
                <a:cxn ang="0">
                  <a:pos x="connsiteX1" y="connsiteY1"/>
                </a:cxn>
                <a:cxn ang="0">
                  <a:pos x="connsiteX2" y="connsiteY2"/>
                </a:cxn>
              </a:cxnLst>
              <a:rect l="l" t="t" r="r" b="b"/>
              <a:pathLst>
                <a:path w="2680896" h="1340448">
                  <a:moveTo>
                    <a:pt x="0" y="1340448"/>
                  </a:moveTo>
                  <a:cubicBezTo>
                    <a:pt x="0" y="600139"/>
                    <a:pt x="600139" y="0"/>
                    <a:pt x="1340448" y="0"/>
                  </a:cubicBezTo>
                  <a:cubicBezTo>
                    <a:pt x="2080757" y="0"/>
                    <a:pt x="2680896" y="600139"/>
                    <a:pt x="2680896" y="1340448"/>
                  </a:cubicBezTo>
                </a:path>
              </a:pathLst>
            </a:custGeom>
            <a:noFill/>
            <a:ln cap="rnd">
              <a:solidFill>
                <a:schemeClr val="accent1"/>
              </a:solidFill>
              <a:prstDash val="dash"/>
              <a:rou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zh-CN" altLang="en-US"/>
            </a:p>
          </p:txBody>
        </p:sp>
      </p:grpSp>
      <p:sp>
        <p:nvSpPr>
          <p:cNvPr id="76" name="椭圆 75">
            <a:extLst>
              <a:ext uri="{FF2B5EF4-FFF2-40B4-BE49-F238E27FC236}">
                <a16:creationId xmlns:a16="http://schemas.microsoft.com/office/drawing/2014/main" id="{47617A73-DDB0-4624-A7B4-2BAC1F34105C}"/>
              </a:ext>
            </a:extLst>
          </p:cNvPr>
          <p:cNvSpPr/>
          <p:nvPr/>
        </p:nvSpPr>
        <p:spPr>
          <a:xfrm>
            <a:off x="943277" y="2254753"/>
            <a:ext cx="2258014" cy="225801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34" name="文本框 133">
            <a:extLst>
              <a:ext uri="{FF2B5EF4-FFF2-40B4-BE49-F238E27FC236}">
                <a16:creationId xmlns:a16="http://schemas.microsoft.com/office/drawing/2014/main" id="{3E12ECE8-99AD-438B-AA89-66DABA5D8042}"/>
              </a:ext>
            </a:extLst>
          </p:cNvPr>
          <p:cNvSpPr txBox="1"/>
          <p:nvPr/>
        </p:nvSpPr>
        <p:spPr>
          <a:xfrm>
            <a:off x="1849467" y="2637731"/>
            <a:ext cx="445635" cy="153888"/>
          </a:xfrm>
          <a:prstGeom prst="rect">
            <a:avLst/>
          </a:prstGeom>
          <a:noFill/>
        </p:spPr>
        <p:txBody>
          <a:bodyPr wrap="none" lIns="0" tIns="0" rIns="0" bIns="0" rtlCol="0">
            <a:spAutoFit/>
          </a:bodyPr>
          <a:lstStyle/>
          <a:p>
            <a:pPr algn="ctr"/>
            <a:r>
              <a:rPr lang="en-US" altLang="zh-CN" sz="1000" dirty="0">
                <a:solidFill>
                  <a:schemeClr val="bg1"/>
                </a:solidFill>
              </a:rPr>
              <a:t>Step·01</a:t>
            </a:r>
            <a:endParaRPr lang="zh-CN" altLang="en-US" sz="1000" dirty="0">
              <a:solidFill>
                <a:schemeClr val="bg1"/>
              </a:solidFill>
            </a:endParaRPr>
          </a:p>
        </p:txBody>
      </p:sp>
      <p:sp>
        <p:nvSpPr>
          <p:cNvPr id="136" name="文本框 135">
            <a:extLst>
              <a:ext uri="{FF2B5EF4-FFF2-40B4-BE49-F238E27FC236}">
                <a16:creationId xmlns:a16="http://schemas.microsoft.com/office/drawing/2014/main" id="{709DEF4C-DC85-4FAA-84FE-A9092D40D8E3}"/>
              </a:ext>
            </a:extLst>
          </p:cNvPr>
          <p:cNvSpPr txBox="1"/>
          <p:nvPr/>
        </p:nvSpPr>
        <p:spPr>
          <a:xfrm>
            <a:off x="1432324" y="3256845"/>
            <a:ext cx="1367698" cy="331822"/>
          </a:xfrm>
          <a:prstGeom prst="rect">
            <a:avLst/>
          </a:prstGeom>
          <a:noFill/>
        </p:spPr>
        <p:txBody>
          <a:bodyPr wrap="square" lIns="0" tIns="0" rIns="0" bIns="0" rtlCol="0">
            <a:spAutoFit/>
          </a:bodyPr>
          <a:lstStyle/>
          <a:p>
            <a:pPr algn="just">
              <a:lnSpc>
                <a:spcPct val="125000"/>
              </a:lnSpc>
            </a:pPr>
            <a:r>
              <a:rPr lang="zh-CN" altLang="en-US" sz="2000" dirty="0">
                <a:solidFill>
                  <a:schemeClr val="bg1"/>
                </a:solidFill>
                <a:latin typeface="+mn-ea"/>
              </a:rPr>
              <a:t>数据集选择</a:t>
            </a:r>
          </a:p>
        </p:txBody>
      </p:sp>
      <p:sp>
        <p:nvSpPr>
          <p:cNvPr id="140" name="矩形 139">
            <a:extLst>
              <a:ext uri="{FF2B5EF4-FFF2-40B4-BE49-F238E27FC236}">
                <a16:creationId xmlns:a16="http://schemas.microsoft.com/office/drawing/2014/main" id="{565CE6D3-A005-4B85-AE56-66EBAD4F9728}"/>
              </a:ext>
            </a:extLst>
          </p:cNvPr>
          <p:cNvSpPr/>
          <p:nvPr/>
        </p:nvSpPr>
        <p:spPr>
          <a:xfrm>
            <a:off x="2011363" y="4016575"/>
            <a:ext cx="86378"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1" name="矩形 140">
            <a:extLst>
              <a:ext uri="{FF2B5EF4-FFF2-40B4-BE49-F238E27FC236}">
                <a16:creationId xmlns:a16="http://schemas.microsoft.com/office/drawing/2014/main" id="{0FCDD60E-E702-4B6A-945A-C0709BE4635F}"/>
              </a:ext>
            </a:extLst>
          </p:cNvPr>
          <p:cNvSpPr/>
          <p:nvPr/>
        </p:nvSpPr>
        <p:spPr>
          <a:xfrm>
            <a:off x="2029794" y="4036513"/>
            <a:ext cx="86379" cy="86378"/>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3" name="矩形 142">
            <a:extLst>
              <a:ext uri="{FF2B5EF4-FFF2-40B4-BE49-F238E27FC236}">
                <a16:creationId xmlns:a16="http://schemas.microsoft.com/office/drawing/2014/main" id="{059AF3CC-27DA-4F88-B165-767546169E76}"/>
              </a:ext>
            </a:extLst>
          </p:cNvPr>
          <p:cNvSpPr/>
          <p:nvPr/>
        </p:nvSpPr>
        <p:spPr>
          <a:xfrm>
            <a:off x="1716085" y="2608263"/>
            <a:ext cx="678071"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p>
        </p:txBody>
      </p:sp>
      <p:sp>
        <p:nvSpPr>
          <p:cNvPr id="144" name="矩形 143">
            <a:extLst>
              <a:ext uri="{FF2B5EF4-FFF2-40B4-BE49-F238E27FC236}">
                <a16:creationId xmlns:a16="http://schemas.microsoft.com/office/drawing/2014/main" id="{56FE38D0-DE11-411C-8020-D1AFDA9D2430}"/>
              </a:ext>
            </a:extLst>
          </p:cNvPr>
          <p:cNvSpPr/>
          <p:nvPr/>
        </p:nvSpPr>
        <p:spPr>
          <a:xfrm>
            <a:off x="1739057" y="2636721"/>
            <a:ext cx="678073" cy="212699"/>
          </a:xfrm>
          <a:prstGeom prst="rect">
            <a:avLst/>
          </a:prstGeom>
          <a:noFill/>
          <a:ln w="635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dirty="0"/>
          </a:p>
        </p:txBody>
      </p:sp>
    </p:spTree>
    <p:extLst>
      <p:ext uri="{BB962C8B-B14F-4D97-AF65-F5344CB8AC3E}">
        <p14:creationId xmlns:p14="http://schemas.microsoft.com/office/powerpoint/2010/main" val="31421980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占位符 1">
            <a:extLst>
              <a:ext uri="{FF2B5EF4-FFF2-40B4-BE49-F238E27FC236}">
                <a16:creationId xmlns:a16="http://schemas.microsoft.com/office/drawing/2014/main" id="{0C6C8D27-DD38-A318-2C06-D9A538A98613}"/>
              </a:ext>
            </a:extLst>
          </p:cNvPr>
          <p:cNvSpPr>
            <a:spLocks noGrp="1"/>
          </p:cNvSpPr>
          <p:nvPr>
            <p:ph type="body" sz="quarter" idx="10"/>
          </p:nvPr>
        </p:nvSpPr>
        <p:spPr/>
        <p:txBody>
          <a:bodyPr/>
          <a:lstStyle/>
          <a:p>
            <a:endParaRPr lang="zh-CN" altLang="en-US"/>
          </a:p>
        </p:txBody>
      </p:sp>
      <p:sp>
        <p:nvSpPr>
          <p:cNvPr id="3" name="文本占位符 2">
            <a:extLst>
              <a:ext uri="{FF2B5EF4-FFF2-40B4-BE49-F238E27FC236}">
                <a16:creationId xmlns:a16="http://schemas.microsoft.com/office/drawing/2014/main" id="{B2EB2FCB-3DFA-7922-CE80-2B77E4A4A1FE}"/>
              </a:ext>
            </a:extLst>
          </p:cNvPr>
          <p:cNvSpPr>
            <a:spLocks noGrp="1"/>
          </p:cNvSpPr>
          <p:nvPr>
            <p:ph type="body" sz="quarter" idx="11"/>
          </p:nvPr>
        </p:nvSpPr>
        <p:spPr/>
        <p:txBody>
          <a:bodyPr/>
          <a:lstStyle/>
          <a:p>
            <a:endParaRPr lang="zh-CN" altLang="en-US" dirty="0"/>
          </a:p>
        </p:txBody>
      </p:sp>
      <p:pic>
        <p:nvPicPr>
          <p:cNvPr id="7" name="图片 6">
            <a:extLst>
              <a:ext uri="{FF2B5EF4-FFF2-40B4-BE49-F238E27FC236}">
                <a16:creationId xmlns:a16="http://schemas.microsoft.com/office/drawing/2014/main" id="{81E40367-0D0F-B936-8269-8DF7345A39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07883" y="3429000"/>
            <a:ext cx="9555809" cy="2674012"/>
          </a:xfrm>
          <a:prstGeom prst="rect">
            <a:avLst/>
          </a:prstGeom>
        </p:spPr>
      </p:pic>
      <p:sp>
        <p:nvSpPr>
          <p:cNvPr id="8" name="文本框 7">
            <a:extLst>
              <a:ext uri="{FF2B5EF4-FFF2-40B4-BE49-F238E27FC236}">
                <a16:creationId xmlns:a16="http://schemas.microsoft.com/office/drawing/2014/main" id="{7F21370B-C165-0AC5-D180-8604BE7838FE}"/>
              </a:ext>
            </a:extLst>
          </p:cNvPr>
          <p:cNvSpPr txBox="1"/>
          <p:nvPr/>
        </p:nvSpPr>
        <p:spPr>
          <a:xfrm>
            <a:off x="630129" y="1651823"/>
            <a:ext cx="2311052" cy="584775"/>
          </a:xfrm>
          <a:prstGeom prst="rect">
            <a:avLst/>
          </a:prstGeom>
          <a:noFill/>
        </p:spPr>
        <p:txBody>
          <a:bodyPr wrap="square" rtlCol="0">
            <a:spAutoFit/>
          </a:bodyPr>
          <a:lstStyle/>
          <a:p>
            <a:r>
              <a:rPr lang="zh-CN" altLang="en-US" sz="3200" b="1" dirty="0">
                <a:solidFill>
                  <a:schemeClr val="bg1"/>
                </a:solidFill>
              </a:rPr>
              <a:t>数据集选择</a:t>
            </a:r>
            <a:endParaRPr lang="en-US" altLang="zh-CN" sz="3200" b="1" dirty="0">
              <a:solidFill>
                <a:schemeClr val="bg1"/>
              </a:solidFill>
            </a:endParaRPr>
          </a:p>
        </p:txBody>
      </p:sp>
      <p:sp>
        <p:nvSpPr>
          <p:cNvPr id="9" name="文本框 8">
            <a:extLst>
              <a:ext uri="{FF2B5EF4-FFF2-40B4-BE49-F238E27FC236}">
                <a16:creationId xmlns:a16="http://schemas.microsoft.com/office/drawing/2014/main" id="{9500486E-2032-8E6B-03A1-457BD1C11452}"/>
              </a:ext>
            </a:extLst>
          </p:cNvPr>
          <p:cNvSpPr txBox="1"/>
          <p:nvPr/>
        </p:nvSpPr>
        <p:spPr>
          <a:xfrm>
            <a:off x="3820437" y="1329359"/>
            <a:ext cx="4402899" cy="461665"/>
          </a:xfrm>
          <a:prstGeom prst="rect">
            <a:avLst/>
          </a:prstGeom>
          <a:noFill/>
        </p:spPr>
        <p:txBody>
          <a:bodyPr wrap="square" rtlCol="0">
            <a:spAutoFit/>
          </a:bodyPr>
          <a:lstStyle/>
          <a:p>
            <a:r>
              <a:rPr lang="en-US" altLang="zh-CN" sz="2400" b="1" i="0" dirty="0">
                <a:solidFill>
                  <a:schemeClr val="bg1"/>
                </a:solidFill>
                <a:effectLst/>
                <a:latin typeface="pingfang SC"/>
              </a:rPr>
              <a:t>Criteo 1TB Click Logs Dataset</a:t>
            </a:r>
          </a:p>
        </p:txBody>
      </p:sp>
      <p:sp>
        <p:nvSpPr>
          <p:cNvPr id="10" name="文本框 9">
            <a:extLst>
              <a:ext uri="{FF2B5EF4-FFF2-40B4-BE49-F238E27FC236}">
                <a16:creationId xmlns:a16="http://schemas.microsoft.com/office/drawing/2014/main" id="{C6A8987B-817D-AD9C-39B3-4BC83CA0A3DA}"/>
              </a:ext>
            </a:extLst>
          </p:cNvPr>
          <p:cNvSpPr txBox="1"/>
          <p:nvPr/>
        </p:nvSpPr>
        <p:spPr>
          <a:xfrm>
            <a:off x="3820437" y="2039369"/>
            <a:ext cx="7872957" cy="584775"/>
          </a:xfrm>
          <a:prstGeom prst="rect">
            <a:avLst/>
          </a:prstGeom>
          <a:noFill/>
        </p:spPr>
        <p:txBody>
          <a:bodyPr wrap="square" rtlCol="0">
            <a:spAutoFit/>
          </a:bodyPr>
          <a:lstStyle/>
          <a:p>
            <a:r>
              <a:rPr lang="zh-CN" altLang="en-US" sz="1600" b="0" i="0" dirty="0">
                <a:solidFill>
                  <a:schemeClr val="bg1"/>
                </a:solidFill>
                <a:effectLst/>
                <a:latin typeface="pingfang SC"/>
              </a:rPr>
              <a:t>此数据集包含数百万个展示广告的特征值和点击反馈。其目的是对点击率 （</a:t>
            </a:r>
            <a:r>
              <a:rPr lang="en-US" altLang="zh-CN" sz="1600" b="0" i="0" dirty="0">
                <a:solidFill>
                  <a:schemeClr val="bg1"/>
                </a:solidFill>
                <a:effectLst/>
                <a:latin typeface="pingfang SC"/>
              </a:rPr>
              <a:t>CTR</a:t>
            </a:r>
            <a:r>
              <a:rPr lang="zh-CN" altLang="en-US" sz="1600" b="0" i="0" dirty="0">
                <a:solidFill>
                  <a:schemeClr val="bg1"/>
                </a:solidFill>
                <a:effectLst/>
                <a:latin typeface="pingfang SC"/>
              </a:rPr>
              <a:t>） 预测算法进行基准测试。它与 </a:t>
            </a:r>
            <a:r>
              <a:rPr lang="en-US" altLang="zh-CN" sz="1600" b="0" i="0" dirty="0">
                <a:solidFill>
                  <a:schemeClr val="bg1"/>
                </a:solidFill>
                <a:effectLst/>
                <a:latin typeface="pingfang SC"/>
              </a:rPr>
              <a:t>Kaggle </a:t>
            </a:r>
            <a:r>
              <a:rPr lang="zh-CN" altLang="en-US" sz="1600" b="0" i="0" dirty="0">
                <a:solidFill>
                  <a:schemeClr val="bg1"/>
                </a:solidFill>
                <a:effectLst/>
                <a:latin typeface="pingfang SC"/>
              </a:rPr>
              <a:t>主办的展示广告挑战赛发布的数据集类似，但更大。</a:t>
            </a:r>
            <a:endParaRPr lang="zh-CN" altLang="en-US" sz="1600" dirty="0">
              <a:solidFill>
                <a:schemeClr val="bg1"/>
              </a:solidFill>
            </a:endParaRPr>
          </a:p>
        </p:txBody>
      </p:sp>
      <p:sp>
        <p:nvSpPr>
          <p:cNvPr id="11" name="文本框 10">
            <a:extLst>
              <a:ext uri="{FF2B5EF4-FFF2-40B4-BE49-F238E27FC236}">
                <a16:creationId xmlns:a16="http://schemas.microsoft.com/office/drawing/2014/main" id="{2F6ADC3B-2364-7670-F1CF-3060F319642E}"/>
              </a:ext>
            </a:extLst>
          </p:cNvPr>
          <p:cNvSpPr txBox="1"/>
          <p:nvPr/>
        </p:nvSpPr>
        <p:spPr>
          <a:xfrm>
            <a:off x="3858652" y="6260069"/>
            <a:ext cx="769441" cy="184666"/>
          </a:xfrm>
          <a:prstGeom prst="rect">
            <a:avLst/>
          </a:prstGeom>
          <a:noFill/>
        </p:spPr>
        <p:txBody>
          <a:bodyPr wrap="none" lIns="0" tIns="0" rIns="0" bIns="0" rtlCol="0">
            <a:spAutoFit/>
          </a:bodyPr>
          <a:lstStyle>
            <a:defPPr>
              <a:defRPr lang="zh-CN"/>
            </a:defPPr>
            <a:lvl1pPr>
              <a:defRPr sz="1200">
                <a:solidFill>
                  <a:schemeClr val="bg1">
                    <a:lumMod val="50000"/>
                  </a:schemeClr>
                </a:solidFill>
              </a:defRPr>
            </a:lvl1pPr>
          </a:lstStyle>
          <a:p>
            <a:r>
              <a:rPr lang="zh-CN" altLang="en-US" dirty="0"/>
              <a:t>背景与意义</a:t>
            </a:r>
          </a:p>
        </p:txBody>
      </p:sp>
      <p:sp>
        <p:nvSpPr>
          <p:cNvPr id="12" name="文本框 11">
            <a:extLst>
              <a:ext uri="{FF2B5EF4-FFF2-40B4-BE49-F238E27FC236}">
                <a16:creationId xmlns:a16="http://schemas.microsoft.com/office/drawing/2014/main" id="{1427803A-3569-20F2-5C97-BFE3B38C9829}"/>
              </a:ext>
            </a:extLst>
          </p:cNvPr>
          <p:cNvSpPr txBox="1"/>
          <p:nvPr/>
        </p:nvSpPr>
        <p:spPr>
          <a:xfrm>
            <a:off x="5042441" y="6260069"/>
            <a:ext cx="769441" cy="184666"/>
          </a:xfrm>
          <a:prstGeom prst="rect">
            <a:avLst/>
          </a:prstGeom>
          <a:noFill/>
        </p:spPr>
        <p:txBody>
          <a:bodyPr wrap="none" lIns="0" tIns="0" rIns="0" bIns="0" rtlCol="0">
            <a:spAutoFit/>
          </a:bodyPr>
          <a:lstStyle>
            <a:defPPr>
              <a:defRPr lang="zh-CN"/>
            </a:defPPr>
            <a:lvl1pPr>
              <a:defRPr sz="1200" b="1">
                <a:solidFill>
                  <a:schemeClr val="accent1"/>
                </a:solidFill>
              </a:defRPr>
            </a:lvl1pPr>
          </a:lstStyle>
          <a:p>
            <a:r>
              <a:rPr lang="zh-CN" altLang="en-US" dirty="0"/>
              <a:t>方法及过程</a:t>
            </a:r>
          </a:p>
        </p:txBody>
      </p:sp>
      <p:sp>
        <p:nvSpPr>
          <p:cNvPr id="13" name="文本框 12">
            <a:extLst>
              <a:ext uri="{FF2B5EF4-FFF2-40B4-BE49-F238E27FC236}">
                <a16:creationId xmlns:a16="http://schemas.microsoft.com/office/drawing/2014/main" id="{35564CF2-3E50-00E4-DD17-B4F402AB8DE4}"/>
              </a:ext>
            </a:extLst>
          </p:cNvPr>
          <p:cNvSpPr txBox="1"/>
          <p:nvPr/>
        </p:nvSpPr>
        <p:spPr>
          <a:xfrm>
            <a:off x="6226230" y="6260069"/>
            <a:ext cx="1077218" cy="184666"/>
          </a:xfrm>
          <a:prstGeom prst="rect">
            <a:avLst/>
          </a:prstGeom>
          <a:noFill/>
        </p:spPr>
        <p:txBody>
          <a:bodyPr wrap="none" lIns="0" tIns="0" rIns="0" bIns="0" rtlCol="0">
            <a:spAutoFit/>
          </a:bodyPr>
          <a:lstStyle/>
          <a:p>
            <a:r>
              <a:rPr lang="zh-CN" altLang="en-US" sz="1200" dirty="0">
                <a:solidFill>
                  <a:schemeClr val="bg1">
                    <a:lumMod val="50000"/>
                  </a:schemeClr>
                </a:solidFill>
              </a:rPr>
              <a:t>成果展示及应用</a:t>
            </a:r>
          </a:p>
        </p:txBody>
      </p:sp>
      <p:sp>
        <p:nvSpPr>
          <p:cNvPr id="14" name="文本框 13">
            <a:extLst>
              <a:ext uri="{FF2B5EF4-FFF2-40B4-BE49-F238E27FC236}">
                <a16:creationId xmlns:a16="http://schemas.microsoft.com/office/drawing/2014/main" id="{31843008-206D-8187-670D-589646D7FB3F}"/>
              </a:ext>
            </a:extLst>
          </p:cNvPr>
          <p:cNvSpPr txBox="1"/>
          <p:nvPr/>
        </p:nvSpPr>
        <p:spPr>
          <a:xfrm>
            <a:off x="7717795" y="6260069"/>
            <a:ext cx="615553" cy="184666"/>
          </a:xfrm>
          <a:prstGeom prst="rect">
            <a:avLst/>
          </a:prstGeom>
          <a:noFill/>
        </p:spPr>
        <p:txBody>
          <a:bodyPr wrap="none" lIns="0" tIns="0" rIns="0" bIns="0" rtlCol="0">
            <a:spAutoFit/>
          </a:bodyPr>
          <a:lstStyle/>
          <a:p>
            <a:r>
              <a:rPr lang="zh-CN" altLang="en-US" sz="1200" dirty="0">
                <a:solidFill>
                  <a:schemeClr val="bg1">
                    <a:lumMod val="50000"/>
                  </a:schemeClr>
                </a:solidFill>
              </a:rPr>
              <a:t>总结致谢</a:t>
            </a:r>
          </a:p>
        </p:txBody>
      </p:sp>
      <p:sp>
        <p:nvSpPr>
          <p:cNvPr id="15" name="椭圆 14">
            <a:extLst>
              <a:ext uri="{FF2B5EF4-FFF2-40B4-BE49-F238E27FC236}">
                <a16:creationId xmlns:a16="http://schemas.microsoft.com/office/drawing/2014/main" id="{2A74A033-5DC5-C74A-B954-79A86513FD0A}"/>
              </a:ext>
            </a:extLst>
          </p:cNvPr>
          <p:cNvSpPr/>
          <p:nvPr/>
        </p:nvSpPr>
        <p:spPr>
          <a:xfrm>
            <a:off x="4914007"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16" name="椭圆 15">
            <a:extLst>
              <a:ext uri="{FF2B5EF4-FFF2-40B4-BE49-F238E27FC236}">
                <a16:creationId xmlns:a16="http://schemas.microsoft.com/office/drawing/2014/main" id="{EE3B86FC-7EA7-C8A7-C81B-FEF07B25E301}"/>
              </a:ext>
            </a:extLst>
          </p:cNvPr>
          <p:cNvSpPr/>
          <p:nvPr/>
        </p:nvSpPr>
        <p:spPr>
          <a:xfrm>
            <a:off x="6097796"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17" name="椭圆 16">
            <a:extLst>
              <a:ext uri="{FF2B5EF4-FFF2-40B4-BE49-F238E27FC236}">
                <a16:creationId xmlns:a16="http://schemas.microsoft.com/office/drawing/2014/main" id="{DEC1D099-A03E-22F5-7479-7830D941E785}"/>
              </a:ext>
            </a:extLst>
          </p:cNvPr>
          <p:cNvSpPr/>
          <p:nvPr/>
        </p:nvSpPr>
        <p:spPr>
          <a:xfrm>
            <a:off x="7589362"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18" name="椭圆 17">
            <a:extLst>
              <a:ext uri="{FF2B5EF4-FFF2-40B4-BE49-F238E27FC236}">
                <a16:creationId xmlns:a16="http://schemas.microsoft.com/office/drawing/2014/main" id="{BB0BE2DD-F5F6-1617-AB22-D5BB47F60866}"/>
              </a:ext>
            </a:extLst>
          </p:cNvPr>
          <p:cNvSpPr/>
          <p:nvPr/>
        </p:nvSpPr>
        <p:spPr>
          <a:xfrm>
            <a:off x="3730218" y="6339453"/>
            <a:ext cx="45720" cy="4572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
        <p:nvSpPr>
          <p:cNvPr id="19" name="椭圆 18">
            <a:extLst>
              <a:ext uri="{FF2B5EF4-FFF2-40B4-BE49-F238E27FC236}">
                <a16:creationId xmlns:a16="http://schemas.microsoft.com/office/drawing/2014/main" id="{91362C99-8883-A89A-383F-66374DFA8573}"/>
              </a:ext>
            </a:extLst>
          </p:cNvPr>
          <p:cNvSpPr/>
          <p:nvPr/>
        </p:nvSpPr>
        <p:spPr>
          <a:xfrm>
            <a:off x="4876542" y="6301988"/>
            <a:ext cx="120650" cy="120650"/>
          </a:xfrm>
          <a:prstGeom prst="ellipse">
            <a:avLst/>
          </a:prstGeom>
          <a:noFill/>
          <a:ln w="635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ctr"/>
            <a:endParaRPr lang="zh-CN" altLang="en-US">
              <a:solidFill>
                <a:schemeClr val="accent1"/>
              </a:solidFill>
            </a:endParaRPr>
          </a:p>
        </p:txBody>
      </p:sp>
    </p:spTree>
    <p:extLst>
      <p:ext uri="{BB962C8B-B14F-4D97-AF65-F5344CB8AC3E}">
        <p14:creationId xmlns:p14="http://schemas.microsoft.com/office/powerpoint/2010/main" val="197181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ISLIDE.GUIDESSETTING" val="{&quot;Id&quot;:&quot;55f52171-deb4-4d87-9864-47bd9ea656bf&quot;,&quot;Name&quot;:&quot;2&quot;,&quot;Kind&quot;:&quot;Custom&quot;,&quot;OldGuidesSetting&quot;:{&quot;HeaderHeight&quot;:0.0,&quot;FooterHeight&quot;:0.0,&quot;SideMargin&quot;:6.0,&quot;TopMargin&quot;:4.0,&quot;BottomMargin&quot;:8.0,&quot;IntervalMargin&quot;:0.0}}"/>
</p:tagLst>
</file>

<file path=ppt/tags/tag10.xml><?xml version="1.0" encoding="utf-8"?>
<p:tagLst xmlns:a="http://schemas.openxmlformats.org/drawingml/2006/main" xmlns:r="http://schemas.openxmlformats.org/officeDocument/2006/relationships" xmlns:p="http://schemas.openxmlformats.org/presentationml/2006/main">
  <p:tag name="OP_SCP_SHAPE_TYPE" val="Title"/>
  <p:tag name="OP_SCP_ITEM_INDEX" val="2"/>
  <p:tag name="OP_SCP_DEFAULT_TEXT" val="添加标题"/>
</p:tagLst>
</file>

<file path=ppt/tags/tag11.xml><?xml version="1.0" encoding="utf-8"?>
<p:tagLst xmlns:a="http://schemas.openxmlformats.org/drawingml/2006/main" xmlns:r="http://schemas.openxmlformats.org/officeDocument/2006/relationships" xmlns:p="http://schemas.openxmlformats.org/presentationml/2006/main">
  <p:tag name="OP_SCP_ITEM_INDEX" val="2"/>
</p:tagLst>
</file>

<file path=ppt/tags/tag12.xml><?xml version="1.0" encoding="utf-8"?>
<p:tagLst xmlns:a="http://schemas.openxmlformats.org/drawingml/2006/main" xmlns:r="http://schemas.openxmlformats.org/officeDocument/2006/relationships" xmlns:p="http://schemas.openxmlformats.org/presentationml/2006/main">
  <p:tag name="OP_SCP_ITEM_INDEX" val="1"/>
</p:tagLst>
</file>

<file path=ppt/tags/tag13.xml><?xml version="1.0" encoding="utf-8"?>
<p:tagLst xmlns:a="http://schemas.openxmlformats.org/drawingml/2006/main" xmlns:r="http://schemas.openxmlformats.org/officeDocument/2006/relationships" xmlns:p="http://schemas.openxmlformats.org/presentationml/2006/main">
  <p:tag name="OP_SCP_SHAPE_TYPE" val="Index"/>
  <p:tag name="OP_SCP_ITEM_INDEX" val="1"/>
  <p:tag name="OP_SCP_DEFAULT_TEXT" val="01"/>
</p:tagLst>
</file>

<file path=ppt/tags/tag14.xml><?xml version="1.0" encoding="utf-8"?>
<p:tagLst xmlns:a="http://schemas.openxmlformats.org/drawingml/2006/main" xmlns:r="http://schemas.openxmlformats.org/officeDocument/2006/relationships" xmlns:p="http://schemas.openxmlformats.org/presentationml/2006/main">
  <p:tag name="OP_SCP_SHAPE_TYPE" val="Title"/>
  <p:tag name="OP_SCP_ITEM_INDEX" val="1"/>
  <p:tag name="OP_SCP_DEFAULT_TEXT" val="添加标题"/>
</p:tagLst>
</file>

<file path=ppt/tags/tag15.xml><?xml version="1.0" encoding="utf-8"?>
<p:tagLst xmlns:a="http://schemas.openxmlformats.org/drawingml/2006/main" xmlns:r="http://schemas.openxmlformats.org/officeDocument/2006/relationships" xmlns:p="http://schemas.openxmlformats.org/presentationml/2006/main">
  <p:tag name="OP_SCP_ITEM_INDEX" val="1"/>
</p:tagLst>
</file>

<file path=ppt/tags/tag2.xml><?xml version="1.0" encoding="utf-8"?>
<p:tagLst xmlns:a="http://schemas.openxmlformats.org/drawingml/2006/main" xmlns:r="http://schemas.openxmlformats.org/officeDocument/2006/relationships" xmlns:p="http://schemas.openxmlformats.org/presentationml/2006/main">
  <p:tag name="DATA_TYPE" val="OfficePlusSmartComponent"/>
  <p:tag name="OP_SCP_TAG_VERSION" val="1.0"/>
  <p:tag name="OP_SCP_CHANGE_COLOR" val="N"/>
  <p:tag name="OP_SCP_COMPONENT_TYPE" val="Relation"/>
  <p:tag name="OP_SCP_CONTENT_ID" val="MatlComponentContent-1029"/>
  <p:tag name="OP_SCP_COMPONENT_INFO" val="{&quot;title&quot;:&quot;渐变4项流程PPT组件&quot;,&quot;description&quot;:&quot;渐变4项流程PPT组件：四项流程展示，渐变设计，信息展示简洁美观。&quot;,&quot;keywords&quot;:[&quot;渐变&quot;,&quot;4项&quot;,&quot;流程&quot;,&quot;PPT组件&quot;],&quot;labels&quot;:[]}"/>
  <p:tag name="OP_SCP_GROUP_ID" val="e4a90944-622a-1ed3-5a85-2575cbc6ff57"/>
  <p:tag name="OP_SCP_ITEM_COUNT" val="4"/>
</p:tagLst>
</file>

<file path=ppt/tags/tag3.xml><?xml version="1.0" encoding="utf-8"?>
<p:tagLst xmlns:a="http://schemas.openxmlformats.org/drawingml/2006/main" xmlns:r="http://schemas.openxmlformats.org/officeDocument/2006/relationships" xmlns:p="http://schemas.openxmlformats.org/presentationml/2006/main">
  <p:tag name="OP_SCP_SHAPE_TYPE" val="Index"/>
  <p:tag name="OP_SCP_ITEM_INDEX" val="4"/>
  <p:tag name="OP_SCP_DEFAULT_TEXT" val="04"/>
</p:tagLst>
</file>

<file path=ppt/tags/tag4.xml><?xml version="1.0" encoding="utf-8"?>
<p:tagLst xmlns:a="http://schemas.openxmlformats.org/drawingml/2006/main" xmlns:r="http://schemas.openxmlformats.org/officeDocument/2006/relationships" xmlns:p="http://schemas.openxmlformats.org/presentationml/2006/main">
  <p:tag name="OP_SCP_SHAPE_TYPE" val="Title"/>
  <p:tag name="OP_SCP_ITEM_INDEX" val="4"/>
  <p:tag name="OP_SCP_DEFAULT_TEXT" val="添加标题"/>
</p:tagLst>
</file>

<file path=ppt/tags/tag5.xml><?xml version="1.0" encoding="utf-8"?>
<p:tagLst xmlns:a="http://schemas.openxmlformats.org/drawingml/2006/main" xmlns:r="http://schemas.openxmlformats.org/officeDocument/2006/relationships" xmlns:p="http://schemas.openxmlformats.org/presentationml/2006/main">
  <p:tag name="OP_SCP_ITEM_INDEX" val="4"/>
</p:tagLst>
</file>

<file path=ppt/tags/tag6.xml><?xml version="1.0" encoding="utf-8"?>
<p:tagLst xmlns:a="http://schemas.openxmlformats.org/drawingml/2006/main" xmlns:r="http://schemas.openxmlformats.org/officeDocument/2006/relationships" xmlns:p="http://schemas.openxmlformats.org/presentationml/2006/main">
  <p:tag name="OP_SCP_SHAPE_TYPE" val="Index"/>
  <p:tag name="OP_SCP_ITEM_INDEX" val="3"/>
  <p:tag name="OP_SCP_DEFAULT_TEXT" val="03"/>
</p:tagLst>
</file>

<file path=ppt/tags/tag7.xml><?xml version="1.0" encoding="utf-8"?>
<p:tagLst xmlns:a="http://schemas.openxmlformats.org/drawingml/2006/main" xmlns:r="http://schemas.openxmlformats.org/officeDocument/2006/relationships" xmlns:p="http://schemas.openxmlformats.org/presentationml/2006/main">
  <p:tag name="OP_SCP_SHAPE_TYPE" val="Title"/>
  <p:tag name="OP_SCP_ITEM_INDEX" val="3"/>
  <p:tag name="OP_SCP_DEFAULT_TEXT" val="添加标题"/>
</p:tagLst>
</file>

<file path=ppt/tags/tag8.xml><?xml version="1.0" encoding="utf-8"?>
<p:tagLst xmlns:a="http://schemas.openxmlformats.org/drawingml/2006/main" xmlns:r="http://schemas.openxmlformats.org/officeDocument/2006/relationships" xmlns:p="http://schemas.openxmlformats.org/presentationml/2006/main">
  <p:tag name="OP_SCP_ITEM_INDEX" val="3"/>
</p:tagLst>
</file>

<file path=ppt/tags/tag9.xml><?xml version="1.0" encoding="utf-8"?>
<p:tagLst xmlns:a="http://schemas.openxmlformats.org/drawingml/2006/main" xmlns:r="http://schemas.openxmlformats.org/officeDocument/2006/relationships" xmlns:p="http://schemas.openxmlformats.org/presentationml/2006/main">
  <p:tag name="OP_SCP_SHAPE_TYPE" val="Index"/>
  <p:tag name="OP_SCP_ITEM_INDEX" val="2"/>
  <p:tag name="OP_SCP_DEFAULT_TEXT" val="02"/>
</p:tagLst>
</file>

<file path=ppt/theme/theme1.xml><?xml version="1.0" encoding="utf-8"?>
<a:theme xmlns:a="http://schemas.openxmlformats.org/drawingml/2006/main" name="主题1">
  <a:themeElements>
    <a:clrScheme name="清华大学">
      <a:dk1>
        <a:srgbClr val="000000"/>
      </a:dk1>
      <a:lt1>
        <a:srgbClr val="FFFFFF"/>
      </a:lt1>
      <a:dk2>
        <a:srgbClr val="44546A"/>
      </a:dk2>
      <a:lt2>
        <a:srgbClr val="E7E6E6"/>
      </a:lt2>
      <a:accent1>
        <a:srgbClr val="4B0C77"/>
      </a:accent1>
      <a:accent2>
        <a:srgbClr val="2C21E4"/>
      </a:accent2>
      <a:accent3>
        <a:srgbClr val="EE9640"/>
      </a:accent3>
      <a:accent4>
        <a:srgbClr val="C6CFD7"/>
      </a:accent4>
      <a:accent5>
        <a:srgbClr val="5B9BD5"/>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主题1" id="{2B54C7FC-80FA-4268-B1AB-7A4718C2F40B}" vid="{49D17BBD-BC41-4722-83BC-2CAB04E0C72F}"/>
    </a:ext>
  </a:extLst>
</a:theme>
</file>

<file path=docProps/app.xml><?xml version="1.0" encoding="utf-8"?>
<Properties xmlns="http://schemas.openxmlformats.org/officeDocument/2006/extended-properties" xmlns:vt="http://schemas.openxmlformats.org/officeDocument/2006/docPropsVTypes">
  <Template>Default Theme</Template>
  <TotalTime>6697</TotalTime>
  <Words>1295</Words>
  <Application>Microsoft Office PowerPoint</Application>
  <PresentationFormat>宽屏</PresentationFormat>
  <Paragraphs>165</Paragraphs>
  <Slides>21</Slides>
  <Notes>0</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21</vt:i4>
      </vt:variant>
    </vt:vector>
  </HeadingPairs>
  <TitlesOfParts>
    <vt:vector size="28" baseType="lpstr">
      <vt:lpstr>-apple-system</vt:lpstr>
      <vt:lpstr>Arial Unicode MS</vt:lpstr>
      <vt:lpstr>Microsoft YaHei Light</vt:lpstr>
      <vt:lpstr>pingfang SC</vt:lpstr>
      <vt:lpstr>Microsoft YaHei</vt:lpstr>
      <vt:lpstr>Arial</vt:lpstr>
      <vt:lpstr>主题1</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滚筒洗衣机, WeChat:cooljyh</dc:creator>
  <cp:lastModifiedBy>治宇 朱</cp:lastModifiedBy>
  <cp:revision>180</cp:revision>
  <dcterms:created xsi:type="dcterms:W3CDTF">2022-03-15T01:56:04Z</dcterms:created>
  <dcterms:modified xsi:type="dcterms:W3CDTF">2024-11-09T04:47:38Z</dcterms:modified>
</cp:coreProperties>
</file>