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62"/>
  </p:notesMasterIdLst>
  <p:handoutMasterIdLst>
    <p:handoutMasterId r:id="rId63"/>
  </p:handoutMasterIdLst>
  <p:sldIdLst>
    <p:sldId id="256" r:id="rId3"/>
    <p:sldId id="308" r:id="rId4"/>
    <p:sldId id="262" r:id="rId5"/>
    <p:sldId id="273" r:id="rId6"/>
    <p:sldId id="274" r:id="rId7"/>
    <p:sldId id="264" r:id="rId8"/>
    <p:sldId id="275" r:id="rId9"/>
    <p:sldId id="276" r:id="rId10"/>
    <p:sldId id="297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81" r:id="rId26"/>
    <p:sldId id="277" r:id="rId27"/>
    <p:sldId id="279" r:id="rId28"/>
    <p:sldId id="278" r:id="rId29"/>
    <p:sldId id="298" r:id="rId30"/>
    <p:sldId id="280" r:id="rId31"/>
    <p:sldId id="299" r:id="rId32"/>
    <p:sldId id="300" r:id="rId33"/>
    <p:sldId id="301" r:id="rId34"/>
    <p:sldId id="265" r:id="rId35"/>
    <p:sldId id="315" r:id="rId36"/>
    <p:sldId id="353" r:id="rId37"/>
    <p:sldId id="316" r:id="rId38"/>
    <p:sldId id="358" r:id="rId39"/>
    <p:sldId id="318" r:id="rId40"/>
    <p:sldId id="360" r:id="rId41"/>
    <p:sldId id="359" r:id="rId42"/>
    <p:sldId id="342" r:id="rId43"/>
    <p:sldId id="361" r:id="rId44"/>
    <p:sldId id="362" r:id="rId45"/>
    <p:sldId id="363" r:id="rId46"/>
    <p:sldId id="364" r:id="rId47"/>
    <p:sldId id="319" r:id="rId48"/>
    <p:sldId id="321" r:id="rId49"/>
    <p:sldId id="322" r:id="rId50"/>
    <p:sldId id="323" r:id="rId51"/>
    <p:sldId id="324" r:id="rId52"/>
    <p:sldId id="354" r:id="rId53"/>
    <p:sldId id="356" r:id="rId54"/>
    <p:sldId id="325" r:id="rId55"/>
    <p:sldId id="341" r:id="rId56"/>
    <p:sldId id="348" r:id="rId57"/>
    <p:sldId id="328" r:id="rId58"/>
    <p:sldId id="351" r:id="rId59"/>
    <p:sldId id="352" r:id="rId60"/>
    <p:sldId id="357" r:id="rId6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13" autoAdjust="0"/>
    <p:restoredTop sz="94129" autoAdjust="0"/>
  </p:normalViewPr>
  <p:slideViewPr>
    <p:cSldViewPr>
      <p:cViewPr varScale="1">
        <p:scale>
          <a:sx n="110" d="100"/>
          <a:sy n="110" d="100"/>
        </p:scale>
        <p:origin x="138" y="7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696"/>
    </p:cViewPr>
  </p:sorter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1/30/2020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the best long-hand method. You can use this to convert to any base, and all you have to remember in your head is the running tally.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0C54E-CAFD-41BA-AFEF-4E01E80F68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5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2413" y="4800600"/>
            <a:ext cx="9143999" cy="137160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Suha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Aljuboori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Lecture1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0012" y="1066800"/>
            <a:ext cx="9144000" cy="2667000"/>
          </a:xfrm>
        </p:spPr>
        <p:txBody>
          <a:bodyPr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CISP 310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Programming for Microcomputers</a:t>
            </a:r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21660" y="2209800"/>
            <a:ext cx="7745505" cy="457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227 to binary: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Method</a:t>
            </a:r>
          </a:p>
        </p:txBody>
      </p:sp>
      <p:graphicFrame>
        <p:nvGraphicFramePr>
          <p:cNvPr id="7" name="Shape 314"/>
          <p:cNvGraphicFramePr/>
          <p:nvPr>
            <p:extLst>
              <p:ext uri="{D42A27DB-BD31-4B8C-83A1-F6EECF244321}">
                <p14:modId xmlns:p14="http://schemas.microsoft.com/office/powerpoint/2010/main" val="3530589346"/>
              </p:ext>
            </p:extLst>
          </p:nvPr>
        </p:nvGraphicFramePr>
        <p:xfrm>
          <a:off x="2055811" y="2819400"/>
          <a:ext cx="8153420" cy="111255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4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2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2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12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2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1024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512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256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128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64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32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85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21660" y="2209800"/>
            <a:ext cx="7745505" cy="457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227 to binary: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Method</a:t>
            </a:r>
          </a:p>
        </p:txBody>
      </p:sp>
      <p:graphicFrame>
        <p:nvGraphicFramePr>
          <p:cNvPr id="7" name="Shape 314"/>
          <p:cNvGraphicFramePr/>
          <p:nvPr>
            <p:extLst>
              <p:ext uri="{D42A27DB-BD31-4B8C-83A1-F6EECF244321}">
                <p14:modId xmlns:p14="http://schemas.microsoft.com/office/powerpoint/2010/main" val="3153986447"/>
              </p:ext>
            </p:extLst>
          </p:nvPr>
        </p:nvGraphicFramePr>
        <p:xfrm>
          <a:off x="1979587" y="2819400"/>
          <a:ext cx="8229650" cy="111255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1024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512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256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128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64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32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94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21660" y="2209800"/>
            <a:ext cx="7745505" cy="457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227 to binary: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Method</a:t>
            </a:r>
          </a:p>
        </p:txBody>
      </p:sp>
      <p:graphicFrame>
        <p:nvGraphicFramePr>
          <p:cNvPr id="7" name="Shape 314"/>
          <p:cNvGraphicFramePr/>
          <p:nvPr>
            <p:extLst>
              <p:ext uri="{D42A27DB-BD31-4B8C-83A1-F6EECF244321}">
                <p14:modId xmlns:p14="http://schemas.microsoft.com/office/powerpoint/2010/main" val="2586308640"/>
              </p:ext>
            </p:extLst>
          </p:nvPr>
        </p:nvGraphicFramePr>
        <p:xfrm>
          <a:off x="1979587" y="2819400"/>
          <a:ext cx="8229650" cy="111255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1024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512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256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128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64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32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21660" y="2209800"/>
            <a:ext cx="7745505" cy="457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227 to binary: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Method</a:t>
            </a:r>
          </a:p>
        </p:txBody>
      </p:sp>
      <p:graphicFrame>
        <p:nvGraphicFramePr>
          <p:cNvPr id="7" name="Shape 314"/>
          <p:cNvGraphicFramePr/>
          <p:nvPr>
            <p:extLst>
              <p:ext uri="{D42A27DB-BD31-4B8C-83A1-F6EECF244321}">
                <p14:modId xmlns:p14="http://schemas.microsoft.com/office/powerpoint/2010/main" val="2591285441"/>
              </p:ext>
            </p:extLst>
          </p:nvPr>
        </p:nvGraphicFramePr>
        <p:xfrm>
          <a:off x="1979587" y="2819400"/>
          <a:ext cx="8229650" cy="111255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1024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512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256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128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64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32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79612" y="4202668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227 - 128 = 99</a:t>
            </a:r>
          </a:p>
        </p:txBody>
      </p:sp>
    </p:spTree>
    <p:extLst>
      <p:ext uri="{BB962C8B-B14F-4D97-AF65-F5344CB8AC3E}">
        <p14:creationId xmlns:p14="http://schemas.microsoft.com/office/powerpoint/2010/main" val="18880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21660" y="2209800"/>
            <a:ext cx="7745505" cy="457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227 to binary: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Method</a:t>
            </a:r>
          </a:p>
        </p:txBody>
      </p:sp>
      <p:graphicFrame>
        <p:nvGraphicFramePr>
          <p:cNvPr id="7" name="Shape 314"/>
          <p:cNvGraphicFramePr/>
          <p:nvPr>
            <p:extLst>
              <p:ext uri="{D42A27DB-BD31-4B8C-83A1-F6EECF244321}">
                <p14:modId xmlns:p14="http://schemas.microsoft.com/office/powerpoint/2010/main" val="760582352"/>
              </p:ext>
            </p:extLst>
          </p:nvPr>
        </p:nvGraphicFramePr>
        <p:xfrm>
          <a:off x="1979587" y="2819400"/>
          <a:ext cx="8229650" cy="111255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1024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512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256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128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64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32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79612" y="4202669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227 - 128 = 99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99 –  64 = 35</a:t>
            </a:r>
          </a:p>
        </p:txBody>
      </p:sp>
    </p:spTree>
    <p:extLst>
      <p:ext uri="{BB962C8B-B14F-4D97-AF65-F5344CB8AC3E}">
        <p14:creationId xmlns:p14="http://schemas.microsoft.com/office/powerpoint/2010/main" val="172999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21660" y="2209800"/>
            <a:ext cx="7745505" cy="457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227 to binary: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Method</a:t>
            </a:r>
          </a:p>
        </p:txBody>
      </p:sp>
      <p:graphicFrame>
        <p:nvGraphicFramePr>
          <p:cNvPr id="7" name="Shape 314"/>
          <p:cNvGraphicFramePr/>
          <p:nvPr>
            <p:extLst>
              <p:ext uri="{D42A27DB-BD31-4B8C-83A1-F6EECF244321}">
                <p14:modId xmlns:p14="http://schemas.microsoft.com/office/powerpoint/2010/main" val="1672461477"/>
              </p:ext>
            </p:extLst>
          </p:nvPr>
        </p:nvGraphicFramePr>
        <p:xfrm>
          <a:off x="1979587" y="2819400"/>
          <a:ext cx="8229650" cy="111255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1024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512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256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128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64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32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79612" y="4202668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227 - 128 = 99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99 –  64 = 35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35 -  32 =  3</a:t>
            </a:r>
          </a:p>
        </p:txBody>
      </p:sp>
    </p:spTree>
    <p:extLst>
      <p:ext uri="{BB962C8B-B14F-4D97-AF65-F5344CB8AC3E}">
        <p14:creationId xmlns:p14="http://schemas.microsoft.com/office/powerpoint/2010/main" val="393735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21660" y="2209800"/>
            <a:ext cx="7745505" cy="457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227 to binary: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Method</a:t>
            </a:r>
          </a:p>
        </p:txBody>
      </p:sp>
      <p:graphicFrame>
        <p:nvGraphicFramePr>
          <p:cNvPr id="7" name="Shape 314"/>
          <p:cNvGraphicFramePr/>
          <p:nvPr>
            <p:extLst>
              <p:ext uri="{D42A27DB-BD31-4B8C-83A1-F6EECF244321}">
                <p14:modId xmlns:p14="http://schemas.microsoft.com/office/powerpoint/2010/main" val="1312497334"/>
              </p:ext>
            </p:extLst>
          </p:nvPr>
        </p:nvGraphicFramePr>
        <p:xfrm>
          <a:off x="1979587" y="2819400"/>
          <a:ext cx="8229650" cy="111255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1024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512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256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128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64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32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79612" y="4202668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227 - 128 = 99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99 –  64 = 35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35 -  32 =  3</a:t>
            </a:r>
          </a:p>
        </p:txBody>
      </p:sp>
    </p:spTree>
    <p:extLst>
      <p:ext uri="{BB962C8B-B14F-4D97-AF65-F5344CB8AC3E}">
        <p14:creationId xmlns:p14="http://schemas.microsoft.com/office/powerpoint/2010/main" val="325058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21660" y="2209800"/>
            <a:ext cx="7745505" cy="457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227 to binary: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Method</a:t>
            </a:r>
          </a:p>
        </p:txBody>
      </p:sp>
      <p:graphicFrame>
        <p:nvGraphicFramePr>
          <p:cNvPr id="7" name="Shape 314"/>
          <p:cNvGraphicFramePr/>
          <p:nvPr>
            <p:extLst>
              <p:ext uri="{D42A27DB-BD31-4B8C-83A1-F6EECF244321}">
                <p14:modId xmlns:p14="http://schemas.microsoft.com/office/powerpoint/2010/main" val="1580999429"/>
              </p:ext>
            </p:extLst>
          </p:nvPr>
        </p:nvGraphicFramePr>
        <p:xfrm>
          <a:off x="1979587" y="2819400"/>
          <a:ext cx="8229650" cy="111255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1024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512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256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128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64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32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79612" y="4202668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227 - 128 = 99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99 –  64 = 35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35 -  32 =  3</a:t>
            </a:r>
          </a:p>
        </p:txBody>
      </p:sp>
    </p:spTree>
    <p:extLst>
      <p:ext uri="{BB962C8B-B14F-4D97-AF65-F5344CB8AC3E}">
        <p14:creationId xmlns:p14="http://schemas.microsoft.com/office/powerpoint/2010/main" val="65263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21660" y="2209800"/>
            <a:ext cx="7745505" cy="457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227 to binary: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Method</a:t>
            </a:r>
          </a:p>
        </p:txBody>
      </p:sp>
      <p:graphicFrame>
        <p:nvGraphicFramePr>
          <p:cNvPr id="7" name="Shape 314"/>
          <p:cNvGraphicFramePr/>
          <p:nvPr>
            <p:extLst>
              <p:ext uri="{D42A27DB-BD31-4B8C-83A1-F6EECF244321}">
                <p14:modId xmlns:p14="http://schemas.microsoft.com/office/powerpoint/2010/main" val="2755349126"/>
              </p:ext>
            </p:extLst>
          </p:nvPr>
        </p:nvGraphicFramePr>
        <p:xfrm>
          <a:off x="1979587" y="2819400"/>
          <a:ext cx="8229650" cy="111255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1024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512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256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128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64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32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79612" y="4202668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227 - 128 = 99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99 –  64 = 35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35 -  32 =  3</a:t>
            </a:r>
          </a:p>
        </p:txBody>
      </p:sp>
    </p:spTree>
    <p:extLst>
      <p:ext uri="{BB962C8B-B14F-4D97-AF65-F5344CB8AC3E}">
        <p14:creationId xmlns:p14="http://schemas.microsoft.com/office/powerpoint/2010/main" val="103064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21660" y="2209800"/>
            <a:ext cx="7745505" cy="457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227 to binary: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Method</a:t>
            </a:r>
          </a:p>
        </p:txBody>
      </p:sp>
      <p:graphicFrame>
        <p:nvGraphicFramePr>
          <p:cNvPr id="7" name="Shape 314"/>
          <p:cNvGraphicFramePr/>
          <p:nvPr>
            <p:extLst>
              <p:ext uri="{D42A27DB-BD31-4B8C-83A1-F6EECF244321}">
                <p14:modId xmlns:p14="http://schemas.microsoft.com/office/powerpoint/2010/main" val="2059396429"/>
              </p:ext>
            </p:extLst>
          </p:nvPr>
        </p:nvGraphicFramePr>
        <p:xfrm>
          <a:off x="1979587" y="2819400"/>
          <a:ext cx="8229650" cy="111255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1024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512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256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128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64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32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79612" y="4202669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227 - 128 = 99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99 –  64 = 35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35 -  32 =  3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3 -   2 =  1</a:t>
            </a:r>
          </a:p>
        </p:txBody>
      </p:sp>
    </p:spTree>
    <p:extLst>
      <p:ext uri="{BB962C8B-B14F-4D97-AF65-F5344CB8AC3E}">
        <p14:creationId xmlns:p14="http://schemas.microsoft.com/office/powerpoint/2010/main" val="2816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4" y="381000"/>
            <a:ext cx="9143998" cy="3962400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One</a:t>
            </a:r>
            <a:b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Data in Computer</a:t>
            </a:r>
          </a:p>
        </p:txBody>
      </p:sp>
    </p:spTree>
    <p:extLst>
      <p:ext uri="{BB962C8B-B14F-4D97-AF65-F5344CB8AC3E}">
        <p14:creationId xmlns:p14="http://schemas.microsoft.com/office/powerpoint/2010/main" val="363237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21660" y="2209800"/>
            <a:ext cx="7745505" cy="457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227 to binary: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</a:t>
            </a:r>
            <a:r>
              <a:rPr lang="en-US" dirty="0"/>
              <a:t> Method</a:t>
            </a:r>
          </a:p>
        </p:txBody>
      </p:sp>
      <p:graphicFrame>
        <p:nvGraphicFramePr>
          <p:cNvPr id="7" name="Shape 314"/>
          <p:cNvGraphicFramePr/>
          <p:nvPr>
            <p:extLst>
              <p:ext uri="{D42A27DB-BD31-4B8C-83A1-F6EECF244321}">
                <p14:modId xmlns:p14="http://schemas.microsoft.com/office/powerpoint/2010/main" val="410398839"/>
              </p:ext>
            </p:extLst>
          </p:nvPr>
        </p:nvGraphicFramePr>
        <p:xfrm>
          <a:off x="1979587" y="2819400"/>
          <a:ext cx="8229650" cy="111255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1024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512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256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128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64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32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79612" y="4202668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227 - 128 = 99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99 –  64 = 35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35 -  32 =  3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3 -   2 =  1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1 -   1 =  0</a:t>
            </a:r>
          </a:p>
        </p:txBody>
      </p:sp>
    </p:spTree>
    <p:extLst>
      <p:ext uri="{BB962C8B-B14F-4D97-AF65-F5344CB8AC3E}">
        <p14:creationId xmlns:p14="http://schemas.microsoft.com/office/powerpoint/2010/main" val="374372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45459" y="2133600"/>
            <a:ext cx="7745505" cy="457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227 to binary: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3" y="198438"/>
            <a:ext cx="9143998" cy="10207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Method</a:t>
            </a:r>
          </a:p>
        </p:txBody>
      </p:sp>
      <p:graphicFrame>
        <p:nvGraphicFramePr>
          <p:cNvPr id="7" name="Shape 314"/>
          <p:cNvGraphicFramePr/>
          <p:nvPr>
            <p:extLst>
              <p:ext uri="{D42A27DB-BD31-4B8C-83A1-F6EECF244321}">
                <p14:modId xmlns:p14="http://schemas.microsoft.com/office/powerpoint/2010/main" val="1228481555"/>
              </p:ext>
            </p:extLst>
          </p:nvPr>
        </p:nvGraphicFramePr>
        <p:xfrm>
          <a:off x="1903386" y="2743200"/>
          <a:ext cx="8229650" cy="111255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1024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512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256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128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64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32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3411" y="4126468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227 - 128 = 99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99 –  64 = 35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35 -  32 =  3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3 -   2 =  1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1 -   1 =  0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2132012" y="5791200"/>
            <a:ext cx="7745505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227 = 1110 0011</a:t>
            </a:r>
          </a:p>
        </p:txBody>
      </p:sp>
    </p:spTree>
    <p:extLst>
      <p:ext uri="{BB962C8B-B14F-4D97-AF65-F5344CB8AC3E}">
        <p14:creationId xmlns:p14="http://schemas.microsoft.com/office/powerpoint/2010/main" val="64406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21660" y="2248348"/>
            <a:ext cx="7745505" cy="361905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multiplication by 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1100 to decimal: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3295472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 * 2 + 1 =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* 2 + 1 = 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* 2 + 0 =  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6 * 2 + 0 = 12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13212" y="3371670"/>
            <a:ext cx="0" cy="1047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4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21660" y="2209800"/>
            <a:ext cx="7745505" cy="457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0100 0001 0011 to decimal: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Method</a:t>
            </a:r>
          </a:p>
        </p:txBody>
      </p:sp>
      <p:graphicFrame>
        <p:nvGraphicFramePr>
          <p:cNvPr id="7" name="Shape 314"/>
          <p:cNvGraphicFramePr/>
          <p:nvPr>
            <p:extLst>
              <p:ext uri="{D42A27DB-BD31-4B8C-83A1-F6EECF244321}">
                <p14:modId xmlns:p14="http://schemas.microsoft.com/office/powerpoint/2010/main" val="3140316441"/>
              </p:ext>
            </p:extLst>
          </p:nvPr>
        </p:nvGraphicFramePr>
        <p:xfrm>
          <a:off x="1979587" y="2819400"/>
          <a:ext cx="8229650" cy="111255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2^0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1024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512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256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128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64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32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79612" y="420266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 + 0 + 0 + 0 + 0 + 0 + 16 + 0 + 0 + 2 + 1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1043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2208213" y="5867400"/>
            <a:ext cx="7745505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0100 0001 0011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1043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5890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612" y="2057400"/>
            <a:ext cx="3487936" cy="4114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Method</a:t>
            </a:r>
          </a:p>
        </p:txBody>
      </p:sp>
    </p:spTree>
    <p:extLst>
      <p:ext uri="{BB962C8B-B14F-4D97-AF65-F5344CB8AC3E}">
        <p14:creationId xmlns:p14="http://schemas.microsoft.com/office/powerpoint/2010/main" val="118615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Octal, a binary number is divided up into groups of only 3 bits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group or set of bits having a distinct value of between 000 (0) and 111 ( 4+2+1 = 7 ).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in Octal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1  2  3  4  5  6  7  10  11  12  13  14  15  17  20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Octal</a:t>
            </a:r>
          </a:p>
        </p:txBody>
      </p:sp>
    </p:spTree>
    <p:extLst>
      <p:ext uri="{BB962C8B-B14F-4D97-AF65-F5344CB8AC3E}">
        <p14:creationId xmlns:p14="http://schemas.microsoft.com/office/powerpoint/2010/main" val="37133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Octal 	Decimal 		Binary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79607"/>
              </p:ext>
            </p:extLst>
          </p:nvPr>
        </p:nvGraphicFramePr>
        <p:xfrm>
          <a:off x="1446213" y="2286000"/>
          <a:ext cx="9220199" cy="3127680"/>
        </p:xfrm>
        <a:graphic>
          <a:graphicData uri="http://schemas.openxmlformats.org/drawingml/2006/table">
            <a:tbl>
              <a:tblPr/>
              <a:tblGrid>
                <a:gridCol w="1175068">
                  <a:extLst>
                    <a:ext uri="{9D8B030D-6E8A-4147-A177-3AD203B41FA5}">
                      <a16:colId xmlns:a16="http://schemas.microsoft.com/office/drawing/2014/main" val="2570724815"/>
                    </a:ext>
                  </a:extLst>
                </a:gridCol>
                <a:gridCol w="690282">
                  <a:extLst>
                    <a:ext uri="{9D8B030D-6E8A-4147-A177-3AD203B41FA5}">
                      <a16:colId xmlns:a16="http://schemas.microsoft.com/office/drawing/2014/main" val="1912274889"/>
                    </a:ext>
                  </a:extLst>
                </a:gridCol>
                <a:gridCol w="690282">
                  <a:extLst>
                    <a:ext uri="{9D8B030D-6E8A-4147-A177-3AD203B41FA5}">
                      <a16:colId xmlns:a16="http://schemas.microsoft.com/office/drawing/2014/main" val="3052226575"/>
                    </a:ext>
                  </a:extLst>
                </a:gridCol>
                <a:gridCol w="690282">
                  <a:extLst>
                    <a:ext uri="{9D8B030D-6E8A-4147-A177-3AD203B41FA5}">
                      <a16:colId xmlns:a16="http://schemas.microsoft.com/office/drawing/2014/main" val="1061137686"/>
                    </a:ext>
                  </a:extLst>
                </a:gridCol>
                <a:gridCol w="690282">
                  <a:extLst>
                    <a:ext uri="{9D8B030D-6E8A-4147-A177-3AD203B41FA5}">
                      <a16:colId xmlns:a16="http://schemas.microsoft.com/office/drawing/2014/main" val="1996502953"/>
                    </a:ext>
                  </a:extLst>
                </a:gridCol>
                <a:gridCol w="690282">
                  <a:extLst>
                    <a:ext uri="{9D8B030D-6E8A-4147-A177-3AD203B41FA5}">
                      <a16:colId xmlns:a16="http://schemas.microsoft.com/office/drawing/2014/main" val="1978139446"/>
                    </a:ext>
                  </a:extLst>
                </a:gridCol>
                <a:gridCol w="552224">
                  <a:extLst>
                    <a:ext uri="{9D8B030D-6E8A-4147-A177-3AD203B41FA5}">
                      <a16:colId xmlns:a16="http://schemas.microsoft.com/office/drawing/2014/main" val="2849265281"/>
                    </a:ext>
                  </a:extLst>
                </a:gridCol>
                <a:gridCol w="828342">
                  <a:extLst>
                    <a:ext uri="{9D8B030D-6E8A-4147-A177-3AD203B41FA5}">
                      <a16:colId xmlns:a16="http://schemas.microsoft.com/office/drawing/2014/main" val="517149529"/>
                    </a:ext>
                  </a:extLst>
                </a:gridCol>
                <a:gridCol w="690282">
                  <a:extLst>
                    <a:ext uri="{9D8B030D-6E8A-4147-A177-3AD203B41FA5}">
                      <a16:colId xmlns:a16="http://schemas.microsoft.com/office/drawing/2014/main" val="665389489"/>
                    </a:ext>
                  </a:extLst>
                </a:gridCol>
                <a:gridCol w="922673">
                  <a:extLst>
                    <a:ext uri="{9D8B030D-6E8A-4147-A177-3AD203B41FA5}">
                      <a16:colId xmlns:a16="http://schemas.microsoft.com/office/drawing/2014/main" val="19942712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1783967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17036546"/>
                    </a:ext>
                  </a:extLst>
                </a:gridCol>
              </a:tblGrid>
              <a:tr h="8194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Octal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06684"/>
                  </a:ext>
                </a:extLst>
              </a:tr>
              <a:tr h="11541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Decimal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080503"/>
                  </a:ext>
                </a:extLst>
              </a:tr>
              <a:tr h="11541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Binary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</a:t>
                      </a:r>
                    </a:p>
                  </a:txBody>
                  <a:tcPr marL="83671" marR="83671" marT="41835" marB="4183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001</a:t>
                      </a:r>
                    </a:p>
                  </a:txBody>
                  <a:tcPr marL="83671" marR="83671" marT="41835" marB="4183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010</a:t>
                      </a:r>
                    </a:p>
                  </a:txBody>
                  <a:tcPr marL="83671" marR="83671" marT="41835" marB="4183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011</a:t>
                      </a:r>
                    </a:p>
                  </a:txBody>
                  <a:tcPr marL="83671" marR="83671" marT="41835" marB="4183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</a:p>
                  </a:txBody>
                  <a:tcPr marL="83671" marR="83671" marT="41835" marB="4183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101</a:t>
                      </a:r>
                    </a:p>
                  </a:txBody>
                  <a:tcPr marL="83671" marR="83671" marT="41835" marB="4183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110</a:t>
                      </a:r>
                    </a:p>
                  </a:txBody>
                  <a:tcPr marL="83671" marR="83671" marT="41835" marB="4183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111</a:t>
                      </a:r>
                    </a:p>
                  </a:txBody>
                  <a:tcPr marL="83671" marR="83671" marT="41835" marB="4183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001</a:t>
                      </a:r>
                      <a:r>
                        <a:rPr lang="en-US" sz="1600" baseline="0" dirty="0"/>
                        <a:t> 000</a:t>
                      </a:r>
                      <a:endParaRPr lang="en-US" sz="1600" dirty="0"/>
                    </a:p>
                  </a:txBody>
                  <a:tcPr marL="83671" marR="83671" marT="41835" marB="4183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001 001</a:t>
                      </a:r>
                    </a:p>
                  </a:txBody>
                  <a:tcPr marL="83671" marR="83671" marT="41835" marB="4183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001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 marL="83671" marR="83671" marT="41835" marB="4183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210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19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hexadecimal (base 16) number system represents numbers using about one fourth as many digits as the binary system.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3" y="2900613"/>
            <a:ext cx="44577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2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with hexadecimal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01776" y="2362200"/>
            <a:ext cx="8686798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0 1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3   4    5   6   7   8   9     A    B    C   D   E   F   10</a:t>
            </a:r>
          </a:p>
          <a:p>
            <a:pPr>
              <a:lnSpc>
                <a:spcPct val="90000"/>
              </a:lnSpc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 12  13  14 15 16 17 18  19  1A  1B  1C 1D 1E 1F  20 </a:t>
            </a:r>
          </a:p>
        </p:txBody>
      </p:sp>
    </p:spTree>
    <p:extLst>
      <p:ext uri="{BB962C8B-B14F-4D97-AF65-F5344CB8AC3E}">
        <p14:creationId xmlns:p14="http://schemas.microsoft.com/office/powerpoint/2010/main" val="127622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4" y="1600200"/>
            <a:ext cx="9448798" cy="4572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ubstitute 4 bits for each hex digit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3B8E2 = 11 1011 1000 1110 0010</a:t>
            </a:r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binary to hex </a:t>
            </a:r>
            <a:endParaRPr lang="pt-BR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the binary number into groups of 4 bits, starting from the right, and substitute the corresponding hex digit for each group of 4 bits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1011011101001101111 = 101|1011|1010|0110|1111 = 5BA6F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from hex to binary</a:t>
            </a:r>
          </a:p>
        </p:txBody>
      </p:sp>
    </p:spTree>
    <p:extLst>
      <p:ext uri="{BB962C8B-B14F-4D97-AF65-F5344CB8AC3E}">
        <p14:creationId xmlns:p14="http://schemas.microsoft.com/office/powerpoint/2010/main" val="7790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04800"/>
            <a:ext cx="9143998" cy="1020762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76400"/>
            <a:ext cx="9144000" cy="426720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refers to the symbols that represent people, events, things, and ideas. Data can be a name, a number, the colors in a photograph, or the notes in a musical composition.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or Character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representation refers to the form in which data is stored, processed, and transmitted.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digit (Bit) 0,1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3962400"/>
            <a:ext cx="35052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from hex to decimal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39876" y="1676400"/>
                <a:ext cx="8534400" cy="374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positions in hexadecimal numbers correspond to powers of 16. From right to left, they are 1’s, 16’s, 256’s, and so on.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9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Convert  the hex number 6BD3 to decimal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6 * 4096 = 24576  ( 4096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    11  * 256   = 2816    ( B is 11 , 256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    13  * 16     = 208      ( D is 13 )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     3   *  1      = 3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= 27603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76" y="1676400"/>
                <a:ext cx="8534400" cy="3748719"/>
              </a:xfrm>
              <a:prstGeom prst="rect">
                <a:avLst/>
              </a:prstGeom>
              <a:blipFill>
                <a:blip r:embed="rId2"/>
                <a:stretch>
                  <a:fillRect l="-1000" t="-2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0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repeated division by 16</a:t>
            </a:r>
          </a:p>
          <a:p>
            <a:r>
              <a:rPr lang="en-US" dirty="0"/>
              <a:t>Convert the decimal number 855  to hex</a:t>
            </a:r>
          </a:p>
          <a:p>
            <a:pPr marL="0" indent="0">
              <a:buNone/>
            </a:pPr>
            <a:r>
              <a:rPr lang="en-US" dirty="0"/>
              <a:t>	855 ÷ 16 = 53   Reminder   7</a:t>
            </a:r>
          </a:p>
          <a:p>
            <a:pPr marL="0" indent="0">
              <a:buNone/>
            </a:pPr>
            <a:r>
              <a:rPr lang="en-US" dirty="0"/>
              <a:t>	53   ÷ 16 =  3    Reminder   5 </a:t>
            </a:r>
          </a:p>
          <a:p>
            <a:pPr marL="0" indent="0">
              <a:buNone/>
            </a:pPr>
            <a:r>
              <a:rPr lang="en-US" dirty="0"/>
              <a:t>	 3    ÷ 16 =  0    Reminder  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Result in hex = 357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from decimal to hex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161212" y="3124200"/>
            <a:ext cx="0" cy="137160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5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4" y="1447800"/>
            <a:ext cx="9144000" cy="495300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commonly used with microcomputers is the American Standard Code for Information Interchange (ASCII).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ASCII code uses 7 bit to represent characters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Charcters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3733800"/>
            <a:ext cx="9990223" cy="13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5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274638"/>
            <a:ext cx="6234724" cy="6354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 and Unsigned Representation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Number Lengths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– 8 bits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– 16 bits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32 bits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Quadword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64 bits</a:t>
            </a:r>
          </a:p>
        </p:txBody>
      </p:sp>
    </p:spTree>
    <p:extLst>
      <p:ext uri="{BB962C8B-B14F-4D97-AF65-F5344CB8AC3E}">
        <p14:creationId xmlns:p14="http://schemas.microsoft.com/office/powerpoint/2010/main" val="127583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us the word length  binary representation of the decimal number 335</a:t>
            </a:r>
          </a:p>
          <a:p>
            <a:r>
              <a:rPr lang="en-US" dirty="0"/>
              <a:t>Binary =101001111, Word-length binary= 0000000101001111 </a:t>
            </a:r>
          </a:p>
          <a:p>
            <a:endParaRPr lang="en-US" dirty="0"/>
          </a:p>
          <a:p>
            <a:r>
              <a:rPr lang="en-US" dirty="0"/>
              <a:t>Give us the word length  hex representation of the decimal number 335</a:t>
            </a:r>
          </a:p>
          <a:p>
            <a:r>
              <a:rPr lang="en-US" dirty="0"/>
              <a:t>hex =14F , Word-length hex= 014F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95403"/>
              </p:ext>
            </p:extLst>
          </p:nvPr>
        </p:nvGraphicFramePr>
        <p:xfrm>
          <a:off x="7313612" y="4800600"/>
          <a:ext cx="1143000" cy="533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4198129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44046962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89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7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Representation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binary in one of the standard lengths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16D9 is the word-length unsigned representation for the decimal number 5849.</a:t>
            </a:r>
          </a:p>
        </p:txBody>
      </p:sp>
    </p:spTree>
    <p:extLst>
      <p:ext uri="{BB962C8B-B14F-4D97-AF65-F5344CB8AC3E}">
        <p14:creationId xmlns:p14="http://schemas.microsoft.com/office/powerpoint/2010/main" val="242194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0453" y="1050486"/>
            <a:ext cx="9600774" cy="6936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 Representation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7321" y="1829218"/>
            <a:ext cx="8907901" cy="3978298"/>
          </a:xfrm>
        </p:spPr>
        <p:txBody>
          <a:bodyPr>
            <a:noAutofit/>
          </a:bodyPr>
          <a:lstStyle/>
          <a:p>
            <a:r>
              <a:rPr lang="en-US" altLang="en-US" sz="1400" b="1" dirty="0">
                <a:latin typeface="Arial" panose="020B0604020202020204" pitchFamily="34" charset="0"/>
              </a:rPr>
              <a:t>Signed Magnitude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leftmost digit used as a sign indication, if it’s 0 the number is positive, if it’s 1 the number is negative.</a:t>
            </a:r>
          </a:p>
          <a:p>
            <a:r>
              <a:rPr lang="en-US" altLang="en-US" sz="1400" dirty="0">
                <a:latin typeface="Arial Unicode MS"/>
              </a:rPr>
              <a:t>00001010 = decimal 10 </a:t>
            </a:r>
          </a:p>
          <a:p>
            <a:r>
              <a:rPr lang="en-US" altLang="en-US" sz="1400" dirty="0">
                <a:latin typeface="Arial Unicode MS"/>
              </a:rPr>
              <a:t>10001010 = decimal -10</a:t>
            </a:r>
            <a:r>
              <a:rPr lang="en-US" altLang="en-US" sz="1400" dirty="0"/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Arial" panose="020B0604020202020204" pitchFamily="34" charset="0"/>
              </a:rPr>
              <a:t>2’s complement representation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One of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tthe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sandard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High-order (leading) bit gives sign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for positive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for negative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that the most positive number that can be represented in word-size 2’s complement form is 0111111111111111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7FFF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32767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negative number, you must perform the 2’s complement operation to find the corresponding positive number.</a:t>
            </a:r>
          </a:p>
        </p:txBody>
      </p:sp>
    </p:spTree>
    <p:extLst>
      <p:ext uri="{BB962C8B-B14F-4D97-AF65-F5344CB8AC3E}">
        <p14:creationId xmlns:p14="http://schemas.microsoft.com/office/powerpoint/2010/main" val="7252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2’s Complement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in Hex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+/- button on many calculators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by subtracting from 100…0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E47A represents a negative word-length signed number since E = 1110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 – E47A = 1B86 = 7046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E47A is the 2’s complement signed representation for –7046</a:t>
            </a:r>
          </a:p>
        </p:txBody>
      </p:sp>
    </p:spTree>
    <p:extLst>
      <p:ext uri="{BB962C8B-B14F-4D97-AF65-F5344CB8AC3E}">
        <p14:creationId xmlns:p14="http://schemas.microsoft.com/office/powerpoint/2010/main" val="348634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2’s Complement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in Binary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1201" y="1642835"/>
            <a:ext cx="9600774" cy="9342523"/>
          </a:xfrm>
        </p:spPr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Two’s Complement of a binary number is basically another number which, when added to the original, will make all bits become zeroes.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one’s complement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1 to it. </a:t>
            </a:r>
          </a:p>
          <a:p>
            <a:pPr marL="457063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binary representation of 12 is 00001100.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one’s complement is 11110011.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one to that and we have its two’s complement.</a:t>
            </a:r>
          </a:p>
          <a:p>
            <a:pPr marL="457063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063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11110011 (one's complement of 12)  +  00000001 (decimal 1)  =  11110100 (two's complement of 12) </a:t>
            </a:r>
          </a:p>
          <a:p>
            <a:pPr marL="457063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48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Conventions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12" y="1905000"/>
            <a:ext cx="5669771" cy="43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1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1’s Complement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1’s complement negate a number by fliping3 all its bits.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1’s complement of 01110000 is 10001111.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1’s complement rarely used for signed integers in modern systems</a:t>
            </a:r>
          </a:p>
        </p:txBody>
      </p:sp>
    </p:spTree>
    <p:extLst>
      <p:ext uri="{BB962C8B-B14F-4D97-AF65-F5344CB8AC3E}">
        <p14:creationId xmlns:p14="http://schemas.microsoft.com/office/powerpoint/2010/main" val="154599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 </a:t>
            </a:r>
            <a:r>
              <a:rPr lang="en-US" dirty="0"/>
              <a:t>and Subtraction 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9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A515-085A-41E6-9D7C-85BEADFD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1" y="867705"/>
            <a:ext cx="9600774" cy="1048962"/>
          </a:xfr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Addition and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531B-D834-46EC-A9E4-5736A2A68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145" y="1916667"/>
            <a:ext cx="9600774" cy="34497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 basic rules for binary addition are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19C6EF-9595-4882-A1B2-994A9919F2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3216" y="2983012"/>
          <a:ext cx="8028634" cy="3473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866">
                  <a:extLst>
                    <a:ext uri="{9D8B030D-6E8A-4147-A177-3AD203B41FA5}">
                      <a16:colId xmlns:a16="http://schemas.microsoft.com/office/drawing/2014/main" val="2872255844"/>
                    </a:ext>
                  </a:extLst>
                </a:gridCol>
                <a:gridCol w="917348">
                  <a:extLst>
                    <a:ext uri="{9D8B030D-6E8A-4147-A177-3AD203B41FA5}">
                      <a16:colId xmlns:a16="http://schemas.microsoft.com/office/drawing/2014/main" val="2315296963"/>
                    </a:ext>
                  </a:extLst>
                </a:gridCol>
                <a:gridCol w="808053">
                  <a:extLst>
                    <a:ext uri="{9D8B030D-6E8A-4147-A177-3AD203B41FA5}">
                      <a16:colId xmlns:a16="http://schemas.microsoft.com/office/drawing/2014/main" val="4090663410"/>
                    </a:ext>
                  </a:extLst>
                </a:gridCol>
                <a:gridCol w="808053">
                  <a:extLst>
                    <a:ext uri="{9D8B030D-6E8A-4147-A177-3AD203B41FA5}">
                      <a16:colId xmlns:a16="http://schemas.microsoft.com/office/drawing/2014/main" val="2837506782"/>
                    </a:ext>
                  </a:extLst>
                </a:gridCol>
                <a:gridCol w="808053">
                  <a:extLst>
                    <a:ext uri="{9D8B030D-6E8A-4147-A177-3AD203B41FA5}">
                      <a16:colId xmlns:a16="http://schemas.microsoft.com/office/drawing/2014/main" val="765924143"/>
                    </a:ext>
                  </a:extLst>
                </a:gridCol>
                <a:gridCol w="808053">
                  <a:extLst>
                    <a:ext uri="{9D8B030D-6E8A-4147-A177-3AD203B41FA5}">
                      <a16:colId xmlns:a16="http://schemas.microsoft.com/office/drawing/2014/main" val="785839292"/>
                    </a:ext>
                  </a:extLst>
                </a:gridCol>
                <a:gridCol w="808053">
                  <a:extLst>
                    <a:ext uri="{9D8B030D-6E8A-4147-A177-3AD203B41FA5}">
                      <a16:colId xmlns:a16="http://schemas.microsoft.com/office/drawing/2014/main" val="608110810"/>
                    </a:ext>
                  </a:extLst>
                </a:gridCol>
                <a:gridCol w="808053">
                  <a:extLst>
                    <a:ext uri="{9D8B030D-6E8A-4147-A177-3AD203B41FA5}">
                      <a16:colId xmlns:a16="http://schemas.microsoft.com/office/drawing/2014/main" val="2267997164"/>
                    </a:ext>
                  </a:extLst>
                </a:gridCol>
                <a:gridCol w="808053">
                  <a:extLst>
                    <a:ext uri="{9D8B030D-6E8A-4147-A177-3AD203B41FA5}">
                      <a16:colId xmlns:a16="http://schemas.microsoft.com/office/drawing/2014/main" val="3450637178"/>
                    </a:ext>
                  </a:extLst>
                </a:gridCol>
                <a:gridCol w="808053">
                  <a:extLst>
                    <a:ext uri="{9D8B030D-6E8A-4147-A177-3AD203B41FA5}">
                      <a16:colId xmlns:a16="http://schemas.microsoft.com/office/drawing/2014/main" val="1248183974"/>
                    </a:ext>
                  </a:extLst>
                </a:gridCol>
              </a:tblGrid>
              <a:tr h="914162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  <a:p>
                      <a:r>
                        <a:rPr lang="en-US" sz="1800" dirty="0"/>
                        <a:t>0</a:t>
                      </a:r>
                    </a:p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</a:t>
                      </a:r>
                    </a:p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  <a:p>
                      <a:r>
                        <a:rPr lang="en-US" sz="1800" dirty="0"/>
                        <a:t>1</a:t>
                      </a:r>
                    </a:p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  <a:p>
                      <a:r>
                        <a:rPr lang="en-US" sz="1800" dirty="0"/>
                        <a:t>1</a:t>
                      </a:r>
                    </a:p>
                    <a:p>
                      <a:r>
                        <a:rPr lang="en-US" sz="1800" dirty="0"/>
                        <a:t>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715678784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16228236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170392615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421704733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105615509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25393707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868342543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89071803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2E9E11-7A79-41BD-9A3B-6D8AA99D4BC1}"/>
              </a:ext>
            </a:extLst>
          </p:cNvPr>
          <p:cNvCxnSpPr/>
          <p:nvPr/>
        </p:nvCxnSpPr>
        <p:spPr>
          <a:xfrm>
            <a:off x="2263216" y="3551036"/>
            <a:ext cx="3816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21CF82-6EB9-4E3D-B974-FCE88B551754}"/>
              </a:ext>
            </a:extLst>
          </p:cNvPr>
          <p:cNvCxnSpPr/>
          <p:nvPr/>
        </p:nvCxnSpPr>
        <p:spPr>
          <a:xfrm>
            <a:off x="2887894" y="3558654"/>
            <a:ext cx="3816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EA8710-89D3-48B2-8563-70A1D047B962}"/>
              </a:ext>
            </a:extLst>
          </p:cNvPr>
          <p:cNvCxnSpPr/>
          <p:nvPr/>
        </p:nvCxnSpPr>
        <p:spPr>
          <a:xfrm>
            <a:off x="3756347" y="3551036"/>
            <a:ext cx="3816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FF1804-6EF8-42CE-B13C-B58EC3D83EC2}"/>
              </a:ext>
            </a:extLst>
          </p:cNvPr>
          <p:cNvCxnSpPr/>
          <p:nvPr/>
        </p:nvCxnSpPr>
        <p:spPr>
          <a:xfrm>
            <a:off x="4609565" y="3558654"/>
            <a:ext cx="3816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73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684" y="2012049"/>
            <a:ext cx="8227457" cy="3626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sum of two numbers is one bit longer than the operand size, the extra 1 is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carry out).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3365" name="Group 357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4194987" y="3657540"/>
          <a:ext cx="4334612" cy="2232079"/>
        </p:xfrm>
        <a:graphic>
          <a:graphicData uri="http://schemas.openxmlformats.org/drawingml/2006/table">
            <a:tbl>
              <a:tblPr/>
              <a:tblGrid>
                <a:gridCol w="478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5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5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5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34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27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4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27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50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18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91416" marR="91416" marT="45708" marB="457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230" name="Line 222"/>
          <p:cNvSpPr>
            <a:spLocks noChangeShapeType="1"/>
          </p:cNvSpPr>
          <p:nvPr/>
        </p:nvSpPr>
        <p:spPr bwMode="auto">
          <a:xfrm>
            <a:off x="4494629" y="5257324"/>
            <a:ext cx="228540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799"/>
          </a:p>
        </p:txBody>
      </p:sp>
      <p:sp>
        <p:nvSpPr>
          <p:cNvPr id="43362" name="Line 354"/>
          <p:cNvSpPr>
            <a:spLocks noChangeShapeType="1"/>
          </p:cNvSpPr>
          <p:nvPr/>
        </p:nvSpPr>
        <p:spPr bwMode="auto">
          <a:xfrm flipV="1">
            <a:off x="2904368" y="3841643"/>
            <a:ext cx="1371243" cy="5332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799"/>
          </a:p>
        </p:txBody>
      </p:sp>
      <p:sp>
        <p:nvSpPr>
          <p:cNvPr id="43363" name="Text Box 355"/>
          <p:cNvSpPr txBox="1">
            <a:spLocks noChangeArrowheads="1"/>
          </p:cNvSpPr>
          <p:nvPr/>
        </p:nvSpPr>
        <p:spPr bwMode="auto">
          <a:xfrm>
            <a:off x="1891806" y="4206675"/>
            <a:ext cx="1218883" cy="36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99"/>
              <a:t>carry out</a:t>
            </a:r>
          </a:p>
        </p:txBody>
      </p:sp>
      <p:sp>
        <p:nvSpPr>
          <p:cNvPr id="43366" name="Line 358"/>
          <p:cNvSpPr>
            <a:spLocks noChangeShapeType="1"/>
          </p:cNvSpPr>
          <p:nvPr/>
        </p:nvSpPr>
        <p:spPr bwMode="auto">
          <a:xfrm flipH="1">
            <a:off x="4723169" y="3094125"/>
            <a:ext cx="2209225" cy="6856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799"/>
          </a:p>
        </p:txBody>
      </p:sp>
      <p:sp>
        <p:nvSpPr>
          <p:cNvPr id="43367" name="Text Box 359"/>
          <p:cNvSpPr txBox="1">
            <a:spLocks noChangeArrowheads="1"/>
          </p:cNvSpPr>
          <p:nvPr/>
        </p:nvSpPr>
        <p:spPr bwMode="auto">
          <a:xfrm>
            <a:off x="6908588" y="2862411"/>
            <a:ext cx="990342" cy="64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99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246837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1201" y="1565126"/>
            <a:ext cx="9600774" cy="26916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computer, subtraction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− 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numbers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usually performed by taking the 2’s complement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adding the result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corresponds to adding the negation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subtraction – when the second number is larger than the first as unsigned numbers.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8B52-9595-4B27-A00D-EF07866F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Example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5F0CBA-A940-41D4-80E4-F8D1CF15E2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57223" y="2374971"/>
          <a:ext cx="5088831" cy="2595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664">
                  <a:extLst>
                    <a:ext uri="{9D8B030D-6E8A-4147-A177-3AD203B41FA5}">
                      <a16:colId xmlns:a16="http://schemas.microsoft.com/office/drawing/2014/main" val="3370509682"/>
                    </a:ext>
                  </a:extLst>
                </a:gridCol>
                <a:gridCol w="765188">
                  <a:extLst>
                    <a:ext uri="{9D8B030D-6E8A-4147-A177-3AD203B41FA5}">
                      <a16:colId xmlns:a16="http://schemas.microsoft.com/office/drawing/2014/main" val="1000045378"/>
                    </a:ext>
                  </a:extLst>
                </a:gridCol>
                <a:gridCol w="565426">
                  <a:extLst>
                    <a:ext uri="{9D8B030D-6E8A-4147-A177-3AD203B41FA5}">
                      <a16:colId xmlns:a16="http://schemas.microsoft.com/office/drawing/2014/main" val="1199580970"/>
                    </a:ext>
                  </a:extLst>
                </a:gridCol>
                <a:gridCol w="565426">
                  <a:extLst>
                    <a:ext uri="{9D8B030D-6E8A-4147-A177-3AD203B41FA5}">
                      <a16:colId xmlns:a16="http://schemas.microsoft.com/office/drawing/2014/main" val="3273201762"/>
                    </a:ext>
                  </a:extLst>
                </a:gridCol>
                <a:gridCol w="565426">
                  <a:extLst>
                    <a:ext uri="{9D8B030D-6E8A-4147-A177-3AD203B41FA5}">
                      <a16:colId xmlns:a16="http://schemas.microsoft.com/office/drawing/2014/main" val="2194757795"/>
                    </a:ext>
                  </a:extLst>
                </a:gridCol>
                <a:gridCol w="565426">
                  <a:extLst>
                    <a:ext uri="{9D8B030D-6E8A-4147-A177-3AD203B41FA5}">
                      <a16:colId xmlns:a16="http://schemas.microsoft.com/office/drawing/2014/main" val="3933191217"/>
                    </a:ext>
                  </a:extLst>
                </a:gridCol>
                <a:gridCol w="457082">
                  <a:extLst>
                    <a:ext uri="{9D8B030D-6E8A-4147-A177-3AD203B41FA5}">
                      <a16:colId xmlns:a16="http://schemas.microsoft.com/office/drawing/2014/main" val="691338603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146946558"/>
                    </a:ext>
                  </a:extLst>
                </a:gridCol>
                <a:gridCol w="565426">
                  <a:extLst>
                    <a:ext uri="{9D8B030D-6E8A-4147-A177-3AD203B41FA5}">
                      <a16:colId xmlns:a16="http://schemas.microsoft.com/office/drawing/2014/main" val="805516156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084654006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63776239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0981865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948435234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142234751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26003996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43954379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26CDB53-20C4-404B-AF93-D764D9DA701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451201" y="2016493"/>
          <a:ext cx="2290676" cy="2595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251">
                  <a:extLst>
                    <a:ext uri="{9D8B030D-6E8A-4147-A177-3AD203B41FA5}">
                      <a16:colId xmlns:a16="http://schemas.microsoft.com/office/drawing/2014/main" val="2886902867"/>
                    </a:ext>
                  </a:extLst>
                </a:gridCol>
                <a:gridCol w="256882">
                  <a:extLst>
                    <a:ext uri="{9D8B030D-6E8A-4147-A177-3AD203B41FA5}">
                      <a16:colId xmlns:a16="http://schemas.microsoft.com/office/drawing/2014/main" val="2793417373"/>
                    </a:ext>
                  </a:extLst>
                </a:gridCol>
                <a:gridCol w="246251">
                  <a:extLst>
                    <a:ext uri="{9D8B030D-6E8A-4147-A177-3AD203B41FA5}">
                      <a16:colId xmlns:a16="http://schemas.microsoft.com/office/drawing/2014/main" val="3333138408"/>
                    </a:ext>
                  </a:extLst>
                </a:gridCol>
                <a:gridCol w="256882">
                  <a:extLst>
                    <a:ext uri="{9D8B030D-6E8A-4147-A177-3AD203B41FA5}">
                      <a16:colId xmlns:a16="http://schemas.microsoft.com/office/drawing/2014/main" val="1756627827"/>
                    </a:ext>
                  </a:extLst>
                </a:gridCol>
                <a:gridCol w="256882">
                  <a:extLst>
                    <a:ext uri="{9D8B030D-6E8A-4147-A177-3AD203B41FA5}">
                      <a16:colId xmlns:a16="http://schemas.microsoft.com/office/drawing/2014/main" val="200954431"/>
                    </a:ext>
                  </a:extLst>
                </a:gridCol>
                <a:gridCol w="256882">
                  <a:extLst>
                    <a:ext uri="{9D8B030D-6E8A-4147-A177-3AD203B41FA5}">
                      <a16:colId xmlns:a16="http://schemas.microsoft.com/office/drawing/2014/main" val="313434779"/>
                    </a:ext>
                  </a:extLst>
                </a:gridCol>
                <a:gridCol w="256882">
                  <a:extLst>
                    <a:ext uri="{9D8B030D-6E8A-4147-A177-3AD203B41FA5}">
                      <a16:colId xmlns:a16="http://schemas.microsoft.com/office/drawing/2014/main" val="2821362900"/>
                    </a:ext>
                  </a:extLst>
                </a:gridCol>
                <a:gridCol w="256882">
                  <a:extLst>
                    <a:ext uri="{9D8B030D-6E8A-4147-A177-3AD203B41FA5}">
                      <a16:colId xmlns:a16="http://schemas.microsoft.com/office/drawing/2014/main" val="3469804635"/>
                    </a:ext>
                  </a:extLst>
                </a:gridCol>
                <a:gridCol w="256882">
                  <a:extLst>
                    <a:ext uri="{9D8B030D-6E8A-4147-A177-3AD203B41FA5}">
                      <a16:colId xmlns:a16="http://schemas.microsoft.com/office/drawing/2014/main" val="2949903247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466416051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043504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77130911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54601862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562609944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41496891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8842351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566AEA-6602-4427-9A24-1295E6D400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30798" y="2016493"/>
          <a:ext cx="3062982" cy="2595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331">
                  <a:extLst>
                    <a:ext uri="{9D8B030D-6E8A-4147-A177-3AD203B41FA5}">
                      <a16:colId xmlns:a16="http://schemas.microsoft.com/office/drawing/2014/main" val="1328214495"/>
                    </a:ext>
                  </a:extLst>
                </a:gridCol>
                <a:gridCol w="290804">
                  <a:extLst>
                    <a:ext uri="{9D8B030D-6E8A-4147-A177-3AD203B41FA5}">
                      <a16:colId xmlns:a16="http://schemas.microsoft.com/office/drawing/2014/main" val="3564626574"/>
                    </a:ext>
                  </a:extLst>
                </a:gridCol>
                <a:gridCol w="389858">
                  <a:extLst>
                    <a:ext uri="{9D8B030D-6E8A-4147-A177-3AD203B41FA5}">
                      <a16:colId xmlns:a16="http://schemas.microsoft.com/office/drawing/2014/main" val="215923173"/>
                    </a:ext>
                  </a:extLst>
                </a:gridCol>
                <a:gridCol w="340331">
                  <a:extLst>
                    <a:ext uri="{9D8B030D-6E8A-4147-A177-3AD203B41FA5}">
                      <a16:colId xmlns:a16="http://schemas.microsoft.com/office/drawing/2014/main" val="1684025231"/>
                    </a:ext>
                  </a:extLst>
                </a:gridCol>
                <a:gridCol w="340331">
                  <a:extLst>
                    <a:ext uri="{9D8B030D-6E8A-4147-A177-3AD203B41FA5}">
                      <a16:colId xmlns:a16="http://schemas.microsoft.com/office/drawing/2014/main" val="1315929238"/>
                    </a:ext>
                  </a:extLst>
                </a:gridCol>
                <a:gridCol w="340331">
                  <a:extLst>
                    <a:ext uri="{9D8B030D-6E8A-4147-A177-3AD203B41FA5}">
                      <a16:colId xmlns:a16="http://schemas.microsoft.com/office/drawing/2014/main" val="3202578303"/>
                    </a:ext>
                  </a:extLst>
                </a:gridCol>
                <a:gridCol w="340331">
                  <a:extLst>
                    <a:ext uri="{9D8B030D-6E8A-4147-A177-3AD203B41FA5}">
                      <a16:colId xmlns:a16="http://schemas.microsoft.com/office/drawing/2014/main" val="217732879"/>
                    </a:ext>
                  </a:extLst>
                </a:gridCol>
                <a:gridCol w="340331">
                  <a:extLst>
                    <a:ext uri="{9D8B030D-6E8A-4147-A177-3AD203B41FA5}">
                      <a16:colId xmlns:a16="http://schemas.microsoft.com/office/drawing/2014/main" val="1597279335"/>
                    </a:ext>
                  </a:extLst>
                </a:gridCol>
                <a:gridCol w="340331">
                  <a:extLst>
                    <a:ext uri="{9D8B030D-6E8A-4147-A177-3AD203B41FA5}">
                      <a16:colId xmlns:a16="http://schemas.microsoft.com/office/drawing/2014/main" val="1901804533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629325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94007270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927787281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32777196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828335342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094841619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03700017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983692-71D3-423A-B2D8-61E0EABBFC5B}"/>
              </a:ext>
            </a:extLst>
          </p:cNvPr>
          <p:cNvCxnSpPr/>
          <p:nvPr/>
        </p:nvCxnSpPr>
        <p:spPr>
          <a:xfrm>
            <a:off x="1451201" y="3133894"/>
            <a:ext cx="22906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2F02F5-890D-4EF6-A588-3C89FD6EE954}"/>
              </a:ext>
            </a:extLst>
          </p:cNvPr>
          <p:cNvCxnSpPr>
            <a:cxnSpLocks/>
          </p:cNvCxnSpPr>
          <p:nvPr/>
        </p:nvCxnSpPr>
        <p:spPr>
          <a:xfrm>
            <a:off x="4266174" y="3179746"/>
            <a:ext cx="26211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61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Interpretations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600201"/>
            <a:ext cx="8305800" cy="45259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pattern of bits can have many different interpretations.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 FE89 can be interpreted as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unsigned number whose decimal value is 65513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signed number whose decimal value is –375</a:t>
            </a:r>
          </a:p>
        </p:txBody>
      </p:sp>
    </p:spTree>
    <p:extLst>
      <p:ext uri="{BB962C8B-B14F-4D97-AF65-F5344CB8AC3E}">
        <p14:creationId xmlns:p14="http://schemas.microsoft.com/office/powerpoint/2010/main" val="97376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Addition and Subtraction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414" y="1981200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for unsigned and 2’s complement signed numbers, but the results may be interpreted differently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numbers will be byte-size, word-size,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-size,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quadword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-size.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bits and store the sum in the same length as the operands, discarding an extra bit (if any).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225580"/>
              </p:ext>
            </p:extLst>
          </p:nvPr>
        </p:nvGraphicFramePr>
        <p:xfrm>
          <a:off x="8456612" y="5029200"/>
          <a:ext cx="18288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703094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3946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7295922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6206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9832041"/>
                    </a:ext>
                  </a:extLst>
                </a:gridCol>
              </a:tblGrid>
              <a:tr h="280764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812498"/>
                  </a:ext>
                </a:extLst>
              </a:tr>
              <a:tr h="280764">
                <a:tc>
                  <a:txBody>
                    <a:bodyPr/>
                    <a:lstStyle/>
                    <a:p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256911"/>
                  </a:ext>
                </a:extLst>
              </a:tr>
              <a:tr h="280764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5705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36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sum of two numbers is one bit longer than the operand size, the extra 1 is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carry out).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carry is discarded when storing the result, but we’ll see how the 80x86 CPU records it.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numbers, a carry means that the result was too large to be stored – the answer is wrong.</a:t>
            </a:r>
          </a:p>
        </p:txBody>
      </p:sp>
    </p:spTree>
    <p:extLst>
      <p:ext uri="{BB962C8B-B14F-4D97-AF65-F5344CB8AC3E}">
        <p14:creationId xmlns:p14="http://schemas.microsoft.com/office/powerpoint/2010/main" val="150336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In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2" y="1752600"/>
            <a:ext cx="8229600" cy="3886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 carried into the high-order (sign, leftmost) bit position during addition is called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Byte-length example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3365" name="Group 357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4189412" y="3657600"/>
          <a:ext cx="4064318" cy="223266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230" name="Line 222"/>
          <p:cNvSpPr>
            <a:spLocks noChangeShapeType="1"/>
          </p:cNvSpPr>
          <p:nvPr/>
        </p:nvSpPr>
        <p:spPr bwMode="auto">
          <a:xfrm>
            <a:off x="4494212" y="5257800"/>
            <a:ext cx="2286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31" name="Line 223"/>
          <p:cNvSpPr>
            <a:spLocks noChangeShapeType="1"/>
          </p:cNvSpPr>
          <p:nvPr/>
        </p:nvSpPr>
        <p:spPr bwMode="auto">
          <a:xfrm>
            <a:off x="7618412" y="5257800"/>
            <a:ext cx="60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62" name="Line 354"/>
          <p:cNvSpPr>
            <a:spLocks noChangeShapeType="1"/>
          </p:cNvSpPr>
          <p:nvPr/>
        </p:nvSpPr>
        <p:spPr bwMode="auto">
          <a:xfrm flipV="1">
            <a:off x="2903537" y="384175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63" name="Text Box 355"/>
          <p:cNvSpPr txBox="1">
            <a:spLocks noChangeArrowheads="1"/>
          </p:cNvSpPr>
          <p:nvPr/>
        </p:nvSpPr>
        <p:spPr bwMode="auto">
          <a:xfrm>
            <a:off x="1890712" y="4206876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carry out</a:t>
            </a:r>
          </a:p>
        </p:txBody>
      </p:sp>
      <p:sp>
        <p:nvSpPr>
          <p:cNvPr id="43366" name="Line 358"/>
          <p:cNvSpPr>
            <a:spLocks noChangeShapeType="1"/>
          </p:cNvSpPr>
          <p:nvPr/>
        </p:nvSpPr>
        <p:spPr bwMode="auto">
          <a:xfrm flipH="1">
            <a:off x="4722812" y="3094038"/>
            <a:ext cx="2209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67" name="Text Box 359"/>
          <p:cNvSpPr txBox="1">
            <a:spLocks noChangeArrowheads="1"/>
          </p:cNvSpPr>
          <p:nvPr/>
        </p:nvSpPr>
        <p:spPr bwMode="auto">
          <a:xfrm>
            <a:off x="6908800" y="2862264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28078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4" y="381000"/>
            <a:ext cx="9144000" cy="5791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Kilo=1024 not 1000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all because binary numbers are of Base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811968"/>
                  </p:ext>
                </p:extLst>
              </p:nvPr>
            </p:nvGraphicFramePr>
            <p:xfrm>
              <a:off x="3808412" y="1752600"/>
              <a:ext cx="3581398" cy="4799011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7906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906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Decimal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96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96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96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96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96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031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996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996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996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996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996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1,024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811968"/>
                  </p:ext>
                </p:extLst>
              </p:nvPr>
            </p:nvGraphicFramePr>
            <p:xfrm>
              <a:off x="3808412" y="1752600"/>
              <a:ext cx="3581398" cy="4799011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790699"/>
                    <a:gridCol w="1790699"/>
                  </a:tblGrid>
                  <a:tr h="39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 2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Decimal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99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109231" r="-100339" b="-10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99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6061" r="-100339" b="-9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99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10769" r="-100339" b="-83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99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4545" r="-100339" b="-7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99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4545" r="-100339" b="-6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403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4545" r="-100339" b="-5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99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04545" r="-100339" b="-4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99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816923" r="-100339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128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99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903030" r="-100339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256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99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1018462" r="-100339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512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99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1101515" r="-100339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1,024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953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2" y="1828800"/>
            <a:ext cx="8229600" cy="4297364"/>
          </a:xfrm>
        </p:spPr>
        <p:txBody>
          <a:bodyPr>
            <a:norm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occurs when there is a carry in but no carry out, or when there is a carry out but no carry in.  It recorded by the CPU.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overflow occurs when adding two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numbers, then the result will be incorrect.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Word-length example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Overflow, so AC99 incorrect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viewed as sum of signed numbers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carry, so AC99 correct if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viewed as sum of unsigned numbers</a:t>
            </a:r>
          </a:p>
          <a:p>
            <a:pPr>
              <a:buFont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7999412" y="4114800"/>
            <a:ext cx="1752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   483F</a:t>
            </a:r>
          </a:p>
          <a:p>
            <a:r>
              <a:rPr lang="en-US" sz="2800"/>
              <a:t>+ </a:t>
            </a:r>
            <a:r>
              <a:rPr lang="en-US" sz="2800" u="sng"/>
              <a:t>645A</a:t>
            </a:r>
            <a:endParaRPr lang="en-US" sz="2800"/>
          </a:p>
          <a:p>
            <a:r>
              <a:rPr lang="en-US" sz="2800"/>
              <a:t>   AC99 </a:t>
            </a:r>
          </a:p>
        </p:txBody>
      </p:sp>
    </p:spTree>
    <p:extLst>
      <p:ext uri="{BB962C8B-B14F-4D97-AF65-F5344CB8AC3E}">
        <p14:creationId xmlns:p14="http://schemas.microsoft.com/office/powerpoint/2010/main" val="23348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2" y="1981200"/>
            <a:ext cx="9144000" cy="4267200"/>
          </a:xfrm>
        </p:spPr>
        <p:txBody>
          <a:bodyPr/>
          <a:lstStyle/>
          <a:p>
            <a:r>
              <a:rPr lang="en-US" dirty="0"/>
              <a:t>If there is no carry in and no carry out, or when there is a carry in but no carry out,  then no overflow.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51" y="3276600"/>
            <a:ext cx="4917561" cy="22294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36" y="3276600"/>
            <a:ext cx="4927354" cy="22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2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6712" y="16002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bg1"/>
                </a:solidFill>
              </a:rPr>
              <a:t>Overflow</a:t>
            </a:r>
            <a:r>
              <a:rPr lang="en-US" sz="2400" dirty="0">
                <a:solidFill>
                  <a:schemeClr val="bg1"/>
                </a:solidFill>
              </a:rPr>
              <a:t> occurs when there is a carry in but no carry out, or when there is a carry out but no carry in.  It recorded by the CPU.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117" y="3105329"/>
            <a:ext cx="4348736" cy="1695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3105329"/>
            <a:ext cx="3990975" cy="1752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63614" y="5334000"/>
            <a:ext cx="8794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If overflow occurs when adding two signed numbers, then the result will be incorrect.</a:t>
            </a:r>
          </a:p>
        </p:txBody>
      </p:sp>
    </p:spTree>
    <p:extLst>
      <p:ext uri="{BB962C8B-B14F-4D97-AF65-F5344CB8AC3E}">
        <p14:creationId xmlns:p14="http://schemas.microsoft.com/office/powerpoint/2010/main" val="411889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do the following subtraction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2’s complement of second number and add it to the first number.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CF is set for a </a:t>
            </a:r>
            <a:r>
              <a:rPr lang="en-US" i="1" dirty="0"/>
              <a:t>borrow</a:t>
            </a:r>
            <a:r>
              <a:rPr lang="en-US" dirty="0"/>
              <a:t> in subtraction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012" y="1828801"/>
            <a:ext cx="2079540" cy="90581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01775"/>
              </p:ext>
            </p:extLst>
          </p:nvPr>
        </p:nvGraphicFramePr>
        <p:xfrm>
          <a:off x="2894012" y="4191000"/>
          <a:ext cx="2209800" cy="1100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2792396167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3892954876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200723333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3719357647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655840030"/>
                    </a:ext>
                  </a:extLst>
                </a:gridCol>
              </a:tblGrid>
              <a:tr h="366829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83807"/>
                  </a:ext>
                </a:extLst>
              </a:tr>
              <a:tr h="366829">
                <a:tc>
                  <a:txBody>
                    <a:bodyPr/>
                    <a:lstStyle/>
                    <a:p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022632"/>
                  </a:ext>
                </a:extLst>
              </a:tr>
              <a:tr h="366829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5096265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872A805-E13D-48A7-8DD8-B3E9E93E1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702" y="4191000"/>
            <a:ext cx="3170100" cy="12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8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 occurs in subtraction if it occurs in the corresponding addition.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subtraction – when the second number is larger than the first as unsigned numbers. There is a borrow in subtraction when there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carry in the corresponding addition.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Other </a:t>
            </a:r>
            <a:r>
              <a:rPr lang="en-US" dirty="0"/>
              <a:t>Systems For Representing Numbers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7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Coded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 uses four bits to encode each decimal digit.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479 could be encoded in two bytes as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0000  0100  0111  1001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Intel architecture has only a few instructions to do arithmetic on BCD numbers.</a:t>
            </a:r>
          </a:p>
        </p:txBody>
      </p:sp>
    </p:spTree>
    <p:extLst>
      <p:ext uri="{BB962C8B-B14F-4D97-AF65-F5344CB8AC3E}">
        <p14:creationId xmlns:p14="http://schemas.microsoft.com/office/powerpoint/2010/main" val="331741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representation systems allow for </a:t>
            </a:r>
            <a:r>
              <a:rPr lang="en-US" dirty="0" err="1"/>
              <a:t>nonintegers</a:t>
            </a:r>
            <a:r>
              <a:rPr lang="en-US" dirty="0"/>
              <a:t> to be represented, or at least closely approximated.</a:t>
            </a:r>
          </a:p>
          <a:p>
            <a:r>
              <a:rPr lang="en-US" dirty="0"/>
              <a:t>IEEE single precision is a popular 32-bit format</a:t>
            </a:r>
          </a:p>
          <a:p>
            <a:endParaRPr lang="en-US" sz="1000" dirty="0"/>
          </a:p>
          <a:p>
            <a:pPr lvl="1"/>
            <a:r>
              <a:rPr lang="en-US" dirty="0"/>
              <a:t>Write the number in base 2 “scientific notation”</a:t>
            </a:r>
          </a:p>
          <a:p>
            <a:pPr lvl="1"/>
            <a:r>
              <a:rPr lang="en-US" dirty="0"/>
              <a:t>Sign bit (0 positive, 1 negative)</a:t>
            </a:r>
          </a:p>
          <a:p>
            <a:pPr lvl="1"/>
            <a:r>
              <a:rPr lang="en-US" dirty="0"/>
              <a:t>8 bits for exponent (actual exponent plus a bias of 127)</a:t>
            </a:r>
          </a:p>
          <a:p>
            <a:pPr lvl="1"/>
            <a:r>
              <a:rPr lang="en-US" dirty="0"/>
              <a:t>23 bits for fraction (omitting the leading 1)</a:t>
            </a:r>
          </a:p>
        </p:txBody>
      </p:sp>
    </p:spTree>
    <p:extLst>
      <p:ext uri="{BB962C8B-B14F-4D97-AF65-F5344CB8AC3E}">
        <p14:creationId xmlns:p14="http://schemas.microsoft.com/office/powerpoint/2010/main" val="286043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78.375</a:t>
            </a:r>
            <a:r>
              <a:rPr lang="en-US" baseline="-25000" dirty="0"/>
              <a:t>10</a:t>
            </a:r>
            <a:r>
              <a:rPr lang="en-US" dirty="0"/>
              <a:t> = 1001110.011</a:t>
            </a:r>
            <a:r>
              <a:rPr lang="en-US" baseline="-25000" dirty="0"/>
              <a:t>2</a:t>
            </a:r>
          </a:p>
          <a:p>
            <a:r>
              <a:rPr lang="en-US" dirty="0"/>
              <a:t>78 = 1001110</a:t>
            </a:r>
          </a:p>
          <a:p>
            <a:r>
              <a:rPr lang="en-US" dirty="0"/>
              <a:t>.375 = .o11</a:t>
            </a:r>
          </a:p>
          <a:p>
            <a:r>
              <a:rPr lang="en-US" dirty="0"/>
              <a:t>In binary, the positions to the right of the binary point 2 (1/2=0.5, ¼=0.25, 1/8=o.125, etc.),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D096-91FA-4190-91B6-814ECDBA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C660-6EE1-4C46-89D3-691D36934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201" y="1854165"/>
            <a:ext cx="9600774" cy="3945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11.101 to Decimal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Part = 11B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1*2 + 1*1 =3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11B = 3 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 11.101 B = 3.625 D</a:t>
            </a:r>
          </a:p>
          <a:p>
            <a:pPr marL="171399" indent="-171399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33F9F-EA0D-4F9B-AA8F-7742B795C275}"/>
              </a:ext>
            </a:extLst>
          </p:cNvPr>
          <p:cNvSpPr txBox="1"/>
          <p:nvPr/>
        </p:nvSpPr>
        <p:spPr>
          <a:xfrm>
            <a:off x="7494223" y="2905262"/>
            <a:ext cx="2980549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Fractional Part = .101 B</a:t>
            </a:r>
          </a:p>
          <a:p>
            <a:endParaRPr lang="en-US" sz="1799" dirty="0"/>
          </a:p>
          <a:p>
            <a:r>
              <a:rPr lang="en-US" sz="1799" dirty="0"/>
              <a:t>=1/2 + 0/4 + 1/8</a:t>
            </a:r>
          </a:p>
          <a:p>
            <a:r>
              <a:rPr lang="en-US" sz="1799" dirty="0"/>
              <a:t>= .625 D</a:t>
            </a:r>
          </a:p>
        </p:txBody>
      </p:sp>
    </p:spTree>
    <p:extLst>
      <p:ext uri="{BB962C8B-B14F-4D97-AF65-F5344CB8AC3E}">
        <p14:creationId xmlns:p14="http://schemas.microsoft.com/office/powerpoint/2010/main" val="40372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3645" y="2362200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2: Binary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8: Octal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10: Decimal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16: Hexadecimal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7212" y="9144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Numbering Systems</a:t>
            </a:r>
          </a:p>
          <a:p>
            <a:pPr>
              <a:lnSpc>
                <a:spcPct val="90000"/>
              </a:lnSpc>
            </a:pP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representing using 0 ,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the decimal system except that the positions (right to left) are: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1’s, 2’s, 4’s, 8’s, 16’s (and higher powers of 2)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	 1’s, 10’s, 100’s, 1000’s, 10000’s (powers of 10)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Binary number 0110 = 6 in Decimal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308753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 to Binary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Method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Method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to Decimal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Method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Method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Method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</a:p>
        </p:txBody>
      </p:sp>
    </p:spTree>
    <p:extLst>
      <p:ext uri="{BB962C8B-B14F-4D97-AF65-F5344CB8AC3E}">
        <p14:creationId xmlns:p14="http://schemas.microsoft.com/office/powerpoint/2010/main" val="664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5713412" y="1905000"/>
            <a:ext cx="533402" cy="3240887"/>
          </a:xfrm>
          <a:prstGeom prst="ellipse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Method</a:t>
            </a:r>
          </a:p>
        </p:txBody>
      </p:sp>
      <p:sp>
        <p:nvSpPr>
          <p:cNvPr id="10" name="Content Placeholder 9"/>
          <p:cNvSpPr txBox="1">
            <a:spLocks noGrp="1"/>
          </p:cNvSpPr>
          <p:nvPr>
            <p:ph idx="1"/>
          </p:nvPr>
        </p:nvSpPr>
        <p:spPr>
          <a:xfrm>
            <a:off x="1522414" y="1905000"/>
            <a:ext cx="9144000" cy="324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 ÷ 2 = 17 Remainder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 ÷ 2 = 8  Remainder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 ÷ 2 =  4  Remainder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÷ 2 =  2  Remainder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÷ 2 =  1  Remainder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÷ 2 =  0  Remainder 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856412" y="2133600"/>
            <a:ext cx="0" cy="281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4612" y="3200400"/>
            <a:ext cx="1828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 Up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3212" y="5791200"/>
            <a:ext cx="3733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100011 = 35</a:t>
            </a:r>
          </a:p>
        </p:txBody>
      </p:sp>
    </p:spTree>
    <p:extLst>
      <p:ext uri="{BB962C8B-B14F-4D97-AF65-F5344CB8AC3E}">
        <p14:creationId xmlns:p14="http://schemas.microsoft.com/office/powerpoint/2010/main" val="145704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2356</Words>
  <Application>Microsoft Office PowerPoint</Application>
  <PresentationFormat>Custom</PresentationFormat>
  <Paragraphs>889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Arial Unicode MS</vt:lpstr>
      <vt:lpstr>Cambria Math</vt:lpstr>
      <vt:lpstr>Century Gothic</vt:lpstr>
      <vt:lpstr>Courier New</vt:lpstr>
      <vt:lpstr>Times New Roman</vt:lpstr>
      <vt:lpstr>Wingdings</vt:lpstr>
      <vt:lpstr>Wingdings 3</vt:lpstr>
      <vt:lpstr>Student presentation</vt:lpstr>
      <vt:lpstr>CISP 310 Assembly Language Programming for Microcomputers</vt:lpstr>
      <vt:lpstr>Chapter One Representing Data in Computer</vt:lpstr>
      <vt:lpstr>Data Representation</vt:lpstr>
      <vt:lpstr>Memory Conventions</vt:lpstr>
      <vt:lpstr>PowerPoint Presentation</vt:lpstr>
      <vt:lpstr>PowerPoint Presentation</vt:lpstr>
      <vt:lpstr>Binary</vt:lpstr>
      <vt:lpstr>Conversion </vt:lpstr>
      <vt:lpstr> Division Method</vt:lpstr>
      <vt:lpstr>Subtraction Method</vt:lpstr>
      <vt:lpstr>Subtraction Method</vt:lpstr>
      <vt:lpstr>Subtraction Method</vt:lpstr>
      <vt:lpstr>Subtraction Method</vt:lpstr>
      <vt:lpstr>Subtraction Method</vt:lpstr>
      <vt:lpstr>Subtraction Method</vt:lpstr>
      <vt:lpstr>Subtraction Method</vt:lpstr>
      <vt:lpstr>Subtraction Method</vt:lpstr>
      <vt:lpstr>Subtraction Method</vt:lpstr>
      <vt:lpstr>Subtraction Method</vt:lpstr>
      <vt:lpstr>Subtraction Method</vt:lpstr>
      <vt:lpstr>Subtraction Method</vt:lpstr>
      <vt:lpstr>Multiplication Method</vt:lpstr>
      <vt:lpstr>Addition Method</vt:lpstr>
      <vt:lpstr>Easy Method</vt:lpstr>
      <vt:lpstr>Octal</vt:lpstr>
      <vt:lpstr>Octal  Decimal   Binary</vt:lpstr>
      <vt:lpstr>    Hexadecimal</vt:lpstr>
      <vt:lpstr>Counting with hexadecimal</vt:lpstr>
      <vt:lpstr>Conversion: To convert from hex to binary</vt:lpstr>
      <vt:lpstr>Conversion: To convert from hex to decimal</vt:lpstr>
      <vt:lpstr>To convert from decimal to hex</vt:lpstr>
      <vt:lpstr>Representing Charcters</vt:lpstr>
      <vt:lpstr>PowerPoint Presentation</vt:lpstr>
      <vt:lpstr>Signe and Unsigned Representation</vt:lpstr>
      <vt:lpstr>Examples:</vt:lpstr>
      <vt:lpstr> Unsigned Representation</vt:lpstr>
      <vt:lpstr>Signed Representation</vt:lpstr>
      <vt:lpstr>2’s Complement Operation in Hex</vt:lpstr>
      <vt:lpstr>2’s Complement Operation in Binary</vt:lpstr>
      <vt:lpstr>1’s Complement Operation</vt:lpstr>
      <vt:lpstr>Addition and Subtraction </vt:lpstr>
      <vt:lpstr>Binary Addition and Subtraction</vt:lpstr>
      <vt:lpstr>Carry</vt:lpstr>
      <vt:lpstr>Subtraction</vt:lpstr>
      <vt:lpstr>Subtraction Example</vt:lpstr>
      <vt:lpstr>Multiple Interpretations</vt:lpstr>
      <vt:lpstr>Integer Addition and Subtraction </vt:lpstr>
      <vt:lpstr>Carry</vt:lpstr>
      <vt:lpstr>Carry In</vt:lpstr>
      <vt:lpstr>Overflow</vt:lpstr>
      <vt:lpstr>Overflow</vt:lpstr>
      <vt:lpstr>Overflow</vt:lpstr>
      <vt:lpstr>Subtraction</vt:lpstr>
      <vt:lpstr>PowerPoint Presentation</vt:lpstr>
      <vt:lpstr>Other Systems For Representing Numbers</vt:lpstr>
      <vt:lpstr>Binary Coded Decimal</vt:lpstr>
      <vt:lpstr>Floating Point</vt:lpstr>
      <vt:lpstr>Floating Point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2016-08-28T03:39:11Z</dcterms:created>
  <dcterms:modified xsi:type="dcterms:W3CDTF">2020-01-30T20:51:30Z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