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3" r:id="rId7"/>
    <p:sldId id="262" r:id="rId8"/>
    <p:sldId id="263" r:id="rId9"/>
    <p:sldId id="264" r:id="rId10"/>
    <p:sldId id="258" r:id="rId11"/>
    <p:sldId id="260" r:id="rId12"/>
    <p:sldId id="270" r:id="rId13"/>
    <p:sldId id="271" r:id="rId14"/>
    <p:sldId id="272" r:id="rId15"/>
    <p:sldId id="261" r:id="rId16"/>
    <p:sldId id="274" r:id="rId17"/>
    <p:sldId id="275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HqqhGZ9VjCk69mv4w7wuIJmg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90F55-0479-0AE8-AC8D-13D1FA63ECC9}" v="910" dt="2020-09-10T00:29:30.699"/>
    <p1510:client id="{56791671-9AE3-4066-25B6-A46A9EF21627}" v="2" dt="2020-09-09T13:52:43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94" y="8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a Lartey" userId="S::joana.lartey@azubiafrica.org::1d3e4524-c5c6-4016-9c22-1ef101908c68" providerId="AD" clId="Web-{29D90F55-0479-0AE8-AC8D-13D1FA63ECC9}"/>
    <pc:docChg chg="addSld modSld">
      <pc:chgData name="Joana Lartey" userId="S::joana.lartey@azubiafrica.org::1d3e4524-c5c6-4016-9c22-1ef101908c68" providerId="AD" clId="Web-{29D90F55-0479-0AE8-AC8D-13D1FA63ECC9}" dt="2020-09-10T00:23:48.033" v="895" actId="20577"/>
      <pc:docMkLst>
        <pc:docMk/>
      </pc:docMkLst>
      <pc:sldChg chg="modSp">
        <pc:chgData name="Joana Lartey" userId="S::joana.lartey@azubiafrica.org::1d3e4524-c5c6-4016-9c22-1ef101908c68" providerId="AD" clId="Web-{29D90F55-0479-0AE8-AC8D-13D1FA63ECC9}" dt="2020-09-10T00:23:48.033" v="895" actId="20577"/>
        <pc:sldMkLst>
          <pc:docMk/>
          <pc:sldMk cId="0" sldId="256"/>
        </pc:sldMkLst>
        <pc:spChg chg="mod">
          <ac:chgData name="Joana Lartey" userId="S::joana.lartey@azubiafrica.org::1d3e4524-c5c6-4016-9c22-1ef101908c68" providerId="AD" clId="Web-{29D90F55-0479-0AE8-AC8D-13D1FA63ECC9}" dt="2020-09-10T00:02:01.414" v="882" actId="1076"/>
          <ac:spMkLst>
            <pc:docMk/>
            <pc:sldMk cId="0" sldId="256"/>
            <ac:spMk id="327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23:48.033" v="895" actId="20577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22:48.142" v="894" actId="20577"/>
          <ac:spMkLst>
            <pc:docMk/>
            <pc:sldMk cId="0" sldId="256"/>
            <ac:spMk id="329" creationId="{00000000-0000-0000-0000-000000000000}"/>
          </ac:spMkLst>
        </pc:spChg>
      </pc:sldChg>
      <pc:sldChg chg="addSp delSp modSp">
        <pc:chgData name="Joana Lartey" userId="S::joana.lartey@azubiafrica.org::1d3e4524-c5c6-4016-9c22-1ef101908c68" providerId="AD" clId="Web-{29D90F55-0479-0AE8-AC8D-13D1FA63ECC9}" dt="2020-09-10T00:18:46.055" v="888" actId="20577"/>
        <pc:sldMkLst>
          <pc:docMk/>
          <pc:sldMk cId="0" sldId="257"/>
        </pc:sldMkLst>
        <pc:spChg chg="add mod">
          <ac:chgData name="Joana Lartey" userId="S::joana.lartey@azubiafrica.org::1d3e4524-c5c6-4016-9c22-1ef101908c68" providerId="AD" clId="Web-{29D90F55-0479-0AE8-AC8D-13D1FA63ECC9}" dt="2020-09-09T23:36:58.595" v="290" actId="1076"/>
          <ac:spMkLst>
            <pc:docMk/>
            <pc:sldMk cId="0" sldId="257"/>
            <ac:spMk id="2" creationId="{3CFF504E-97A7-4FB5-B1A0-E4E4DFB46778}"/>
          </ac:spMkLst>
        </pc:spChg>
        <pc:spChg chg="add del mod">
          <ac:chgData name="Joana Lartey" userId="S::joana.lartey@azubiafrica.org::1d3e4524-c5c6-4016-9c22-1ef101908c68" providerId="AD" clId="Web-{29D90F55-0479-0AE8-AC8D-13D1FA63ECC9}" dt="2020-09-10T00:18:46.008" v="887" actId="20577"/>
          <ac:spMkLst>
            <pc:docMk/>
            <pc:sldMk cId="0" sldId="257"/>
            <ac:spMk id="339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18:45.961" v="886" actId="20577"/>
          <ac:spMkLst>
            <pc:docMk/>
            <pc:sldMk cId="0" sldId="257"/>
            <ac:spMk id="340" creationId="{00000000-0000-0000-0000-000000000000}"/>
          </ac:spMkLst>
        </pc:spChg>
        <pc:spChg chg="del">
          <ac:chgData name="Joana Lartey" userId="S::joana.lartey@azubiafrica.org::1d3e4524-c5c6-4016-9c22-1ef101908c68" providerId="AD" clId="Web-{29D90F55-0479-0AE8-AC8D-13D1FA63ECC9}" dt="2020-09-09T23:36:28.501" v="289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18:46.055" v="888" actId="20577"/>
          <ac:spMkLst>
            <pc:docMk/>
            <pc:sldMk cId="0" sldId="257"/>
            <ac:spMk id="342" creationId="{00000000-0000-0000-0000-000000000000}"/>
          </ac:spMkLst>
        </pc:spChg>
        <pc:spChg chg="del mod ord">
          <ac:chgData name="Joana Lartey" userId="S::joana.lartey@azubiafrica.org::1d3e4524-c5c6-4016-9c22-1ef101908c68" providerId="AD" clId="Web-{29D90F55-0479-0AE8-AC8D-13D1FA63ECC9}" dt="2020-09-09T23:50:19.615" v="552"/>
          <ac:spMkLst>
            <pc:docMk/>
            <pc:sldMk cId="0" sldId="257"/>
            <ac:spMk id="343" creationId="{00000000-0000-0000-0000-000000000000}"/>
          </ac:spMkLst>
        </pc:spChg>
      </pc:sldChg>
      <pc:sldChg chg="modSp add replId">
        <pc:chgData name="Joana Lartey" userId="S::joana.lartey@azubiafrica.org::1d3e4524-c5c6-4016-9c22-1ef101908c68" providerId="AD" clId="Web-{29D90F55-0479-0AE8-AC8D-13D1FA63ECC9}" dt="2020-09-10T00:22:12.298" v="890" actId="20577"/>
        <pc:sldMkLst>
          <pc:docMk/>
          <pc:sldMk cId="932446847" sldId="262"/>
        </pc:sldMkLst>
        <pc:spChg chg="mod">
          <ac:chgData name="Joana Lartey" userId="S::joana.lartey@azubiafrica.org::1d3e4524-c5c6-4016-9c22-1ef101908c68" providerId="AD" clId="Web-{29D90F55-0479-0AE8-AC8D-13D1FA63ECC9}" dt="2020-09-10T00:22:12.298" v="890" actId="20577"/>
          <ac:spMkLst>
            <pc:docMk/>
            <pc:sldMk cId="932446847" sldId="262"/>
            <ac:spMk id="342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19:09.852" v="889" actId="20577"/>
          <ac:spMkLst>
            <pc:docMk/>
            <pc:sldMk cId="932446847" sldId="262"/>
            <ac:spMk id="343" creationId="{00000000-0000-0000-0000-000000000000}"/>
          </ac:spMkLst>
        </pc:spChg>
      </pc:sldChg>
    </pc:docChg>
  </pc:docChgLst>
  <pc:docChgLst>
    <pc:chgData name="Richard Kadey" userId="S::richard.kadey@azubiafrica.org::492d3ee9-2eb3-445d-9098-3c7bce70c25d" providerId="AD" clId="Web-{56791671-9AE3-4066-25B6-A46A9EF21627}"/>
    <pc:docChg chg="addSld delSld">
      <pc:chgData name="Richard Kadey" userId="S::richard.kadey@azubiafrica.org::492d3ee9-2eb3-445d-9098-3c7bce70c25d" providerId="AD" clId="Web-{56791671-9AE3-4066-25B6-A46A9EF21627}" dt="2020-09-09T13:52:43.561" v="1"/>
      <pc:docMkLst>
        <pc:docMk/>
      </pc:docMkLst>
      <pc:sldChg chg="new del">
        <pc:chgData name="Richard Kadey" userId="S::richard.kadey@azubiafrica.org::492d3ee9-2eb3-445d-9098-3c7bce70c25d" providerId="AD" clId="Web-{56791671-9AE3-4066-25B6-A46A9EF21627}" dt="2020-09-09T13:52:43.561" v="1"/>
        <pc:sldMkLst>
          <pc:docMk/>
          <pc:sldMk cId="971685647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E7E51-68E2-42FB-8B16-2B4EAD74C0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AFD77-EA41-461B-BCB8-7D6FBE6B25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2061-F268-4BAF-891F-0D3F439DDED0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CDF6E-7AE5-4360-A91E-5211F90D2B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68892-8E8E-4817-AF29-DD1692383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CB249-16D2-45B7-A4B6-262A37B6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03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706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754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97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97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62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60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75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26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96069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487752" y="356573"/>
            <a:ext cx="8027599" cy="60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487752" y="1220694"/>
            <a:ext cx="8027599" cy="495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3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28650" y="1431985"/>
            <a:ext cx="7886700" cy="474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2744285" y="6356351"/>
            <a:ext cx="14395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0" y="6301488"/>
            <a:ext cx="9144000" cy="54863"/>
            <a:chOff x="0" y="730121"/>
            <a:chExt cx="6858000" cy="54864"/>
          </a:xfrm>
        </p:grpSpPr>
        <p:sp>
          <p:nvSpPr>
            <p:cNvPr id="21" name="Google Shape;21;p7"/>
            <p:cNvSpPr/>
            <p:nvPr/>
          </p:nvSpPr>
          <p:spPr>
            <a:xfrm rot="10800000" flipH="1">
              <a:off x="0" y="730121"/>
              <a:ext cx="6492240" cy="54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 rot="10800000" flipH="1">
              <a:off x="4447309" y="730121"/>
              <a:ext cx="2410691" cy="54864"/>
            </a:xfrm>
            <a:prstGeom prst="rect">
              <a:avLst/>
            </a:prstGeom>
            <a:solidFill>
              <a:srgbClr val="DCB4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25A7861-5F30-44A0-8AB3-B432AE856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21738" b="19151"/>
          <a:stretch/>
        </p:blipFill>
        <p:spPr>
          <a:xfrm>
            <a:off x="5541556" y="6420450"/>
            <a:ext cx="569108" cy="33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E80F9-B9DE-4A8A-99A6-9A6C1505922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693" y="6366759"/>
            <a:ext cx="2005152" cy="46859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AC5F94-2E10-423F-A5E1-A981E68D0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457952" y="6356351"/>
            <a:ext cx="501649" cy="50164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08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"/>
          <p:cNvPicPr preferRelativeResize="0"/>
          <p:nvPr/>
        </p:nvPicPr>
        <p:blipFill rotWithShape="1">
          <a:blip r:embed="rId3">
            <a:alphaModFix/>
          </a:blip>
          <a:srcRect l="10971" r="10972"/>
          <a:stretch/>
        </p:blipFill>
        <p:spPr>
          <a:xfrm>
            <a:off x="1" y="1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"/>
          <p:cNvSpPr txBox="1"/>
          <p:nvPr/>
        </p:nvSpPr>
        <p:spPr>
          <a:xfrm>
            <a:off x="1" y="0"/>
            <a:ext cx="9143999" cy="6858000"/>
          </a:xfrm>
          <a:prstGeom prst="rect">
            <a:avLst/>
          </a:prstGeom>
          <a:gradFill>
            <a:gsLst>
              <a:gs pos="0">
                <a:srgbClr val="F6F9FC">
                  <a:alpha val="24705"/>
                </a:srgbClr>
              </a:gs>
              <a:gs pos="100000">
                <a:srgbClr val="44546A"/>
              </a:gs>
            </a:gsLst>
            <a:lin ang="10800000" scaled="0"/>
          </a:gra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 txBox="1"/>
          <p:nvPr/>
        </p:nvSpPr>
        <p:spPr>
          <a:xfrm>
            <a:off x="7404409" y="0"/>
            <a:ext cx="869700" cy="685800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 txBox="1"/>
          <p:nvPr/>
        </p:nvSpPr>
        <p:spPr>
          <a:xfrm>
            <a:off x="8274204" y="0"/>
            <a:ext cx="869795" cy="6858000"/>
          </a:xfrm>
          <a:prstGeom prst="rect">
            <a:avLst/>
          </a:prstGeom>
          <a:solidFill>
            <a:srgbClr val="44546A">
              <a:alpha val="63921"/>
            </a:srgbClr>
          </a:soli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"/>
          <p:cNvGrpSpPr/>
          <p:nvPr/>
        </p:nvGrpSpPr>
        <p:grpSpPr>
          <a:xfrm>
            <a:off x="5664819" y="0"/>
            <a:ext cx="1739590" cy="6858000"/>
            <a:chOff x="6825703" y="0"/>
            <a:chExt cx="2318296" cy="6858000"/>
          </a:xfrm>
        </p:grpSpPr>
        <p:sp>
          <p:nvSpPr>
            <p:cNvPr id="325" name="Google Shape;325;p1"/>
            <p:cNvSpPr txBox="1"/>
            <p:nvPr/>
          </p:nvSpPr>
          <p:spPr>
            <a:xfrm>
              <a:off x="6825703" y="0"/>
              <a:ext cx="1159148" cy="6858000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spcFirstLastPara="1" wrap="square" lIns="182875" tIns="3383275" rIns="18287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 txBox="1"/>
            <p:nvPr/>
          </p:nvSpPr>
          <p:spPr>
            <a:xfrm>
              <a:off x="7984851" y="0"/>
              <a:ext cx="1159148" cy="6858000"/>
            </a:xfrm>
            <a:prstGeom prst="rect">
              <a:avLst/>
            </a:prstGeom>
            <a:solidFill>
              <a:srgbClr val="44546A">
                <a:alpha val="63921"/>
              </a:srgbClr>
            </a:solidFill>
            <a:ln>
              <a:noFill/>
            </a:ln>
          </p:spPr>
          <p:txBody>
            <a:bodyPr spcFirstLastPara="1" wrap="square" lIns="182875" tIns="3383275" rIns="18287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"/>
          <p:cNvSpPr txBox="1">
            <a:spLocks noGrp="1"/>
          </p:cNvSpPr>
          <p:nvPr>
            <p:ph type="ctrTitle"/>
          </p:nvPr>
        </p:nvSpPr>
        <p:spPr>
          <a:xfrm>
            <a:off x="172978" y="276331"/>
            <a:ext cx="8963400" cy="39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de-DE" sz="6100">
                <a:latin typeface="Arial"/>
                <a:ea typeface="Arial"/>
                <a:cs typeface="Arial"/>
                <a:sym typeface="Arial"/>
              </a:rPr>
              <a:t>Data Science HACKATHON</a:t>
            </a:r>
            <a:r>
              <a:rPr lang="de-DE" sz="7200" b="1">
                <a:latin typeface="Arial"/>
                <a:ea typeface="Arial"/>
                <a:cs typeface="Arial"/>
                <a:sym typeface="Arial"/>
              </a:rPr>
              <a:t> </a:t>
            </a:r>
            <a:endParaRPr sz="5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 txBox="1"/>
          <p:nvPr/>
        </p:nvSpPr>
        <p:spPr>
          <a:xfrm>
            <a:off x="0" y="4319750"/>
            <a:ext cx="8963400" cy="5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de-DE" sz="3200" b="1" dirty="0">
                <a:solidFill>
                  <a:schemeClr val="dk1"/>
                </a:solidFill>
              </a:rPr>
              <a:t>[LIFE EXPECTANCY]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9" name="Google Shape;329;p1"/>
          <p:cNvSpPr txBox="1"/>
          <p:nvPr/>
        </p:nvSpPr>
        <p:spPr>
          <a:xfrm>
            <a:off x="0" y="5031850"/>
            <a:ext cx="8963400" cy="598200"/>
          </a:xfrm>
          <a:prstGeom prst="rect">
            <a:avLst/>
          </a:prstGeom>
          <a:solidFill>
            <a:srgbClr val="004F7D"/>
          </a:solidFill>
          <a:ln>
            <a:noFill/>
          </a:ln>
        </p:spPr>
        <p:txBody>
          <a:bodyPr spcFirstLastPara="1" wrap="square" lIns="360000" tIns="45700" rIns="252000" bIns="45700" anchor="ctr" anchorCtr="0">
            <a:noAutofit/>
          </a:bodyPr>
          <a:lstStyle/>
          <a:p>
            <a:pPr algn="r">
              <a:buClr>
                <a:schemeClr val="lt1"/>
              </a:buClr>
              <a:buSzPts val="3200"/>
            </a:pPr>
            <a:r>
              <a:rPr lang="de-DE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de-DE" sz="3200" b="1" dirty="0">
                <a:solidFill>
                  <a:schemeClr val="lt1"/>
                </a:solidFill>
              </a:rPr>
              <a:t>THE ACTIVE REALITY</a:t>
            </a:r>
            <a:r>
              <a:rPr lang="de-DE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de-DE" sz="3200" b="1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30" name="Google Shape;33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833038"/>
            <a:ext cx="9144000" cy="10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84608-F9E8-4629-A8BB-3BAF4AA3E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223" y="6067890"/>
            <a:ext cx="2771399" cy="64766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BB41D6D-C5AA-4C35-A234-150FD4C4C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41" y="5912998"/>
            <a:ext cx="869700" cy="86743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1D87C78-B1AE-4C18-8F0D-132528457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591" y="5948769"/>
            <a:ext cx="867435" cy="86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561896" y="527644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Deep Dive on </a:t>
            </a:r>
            <a:r>
              <a:rPr lang="de-DE" sz="3600" b="1" dirty="0">
                <a:solidFill>
                  <a:srgbClr val="44546A"/>
                </a:solidFill>
              </a:rPr>
              <a:t>Analyses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[Polio by Status]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6" y="1171840"/>
            <a:ext cx="8138956" cy="47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561896" y="381001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Deep Dive on Analyses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[Polio by Status]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0" y="1066799"/>
            <a:ext cx="8328032" cy="48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688825" y="269112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Our Model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dirty="0"/>
          </a:p>
        </p:txBody>
      </p:sp>
      <p:sp>
        <p:nvSpPr>
          <p:cNvPr id="7" name="Google Shape;343;p2"/>
          <p:cNvSpPr txBox="1"/>
          <p:nvPr/>
        </p:nvSpPr>
        <p:spPr>
          <a:xfrm>
            <a:off x="196849" y="1078423"/>
            <a:ext cx="8630932" cy="45984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We trained a regression model </a:t>
            </a:r>
          </a:p>
          <a:p>
            <a:pPr>
              <a:buClr>
                <a:schemeClr val="lt1"/>
              </a:buClr>
              <a:buSzPts val="3200"/>
            </a:pP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Neural Network Regression</a:t>
            </a:r>
          </a:p>
          <a:p>
            <a:pPr>
              <a:buClr>
                <a:schemeClr val="lt1"/>
              </a:buClr>
              <a:buSzPts val="3200"/>
            </a:pP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Boosted Decision Tree Regression</a:t>
            </a:r>
          </a:p>
          <a:p>
            <a:pPr>
              <a:buClr>
                <a:schemeClr val="lt1"/>
              </a:buClr>
              <a:buSzPts val="3200"/>
            </a:pP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Decision Forest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688825" y="269112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Summary and Call for Action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dirty="0"/>
          </a:p>
        </p:txBody>
      </p:sp>
      <p:sp>
        <p:nvSpPr>
          <p:cNvPr id="7" name="Google Shape;343;p2"/>
          <p:cNvSpPr txBox="1"/>
          <p:nvPr/>
        </p:nvSpPr>
        <p:spPr>
          <a:xfrm>
            <a:off x="196849" y="1078423"/>
            <a:ext cx="8630932" cy="15504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Monaco is the country with the highest life expectancy as against Sierra Leone with the lowest.</a:t>
            </a:r>
          </a:p>
        </p:txBody>
      </p:sp>
      <p:sp>
        <p:nvSpPr>
          <p:cNvPr id="8" name="Google Shape;343;p2"/>
          <p:cNvSpPr txBox="1"/>
          <p:nvPr/>
        </p:nvSpPr>
        <p:spPr>
          <a:xfrm>
            <a:off x="196849" y="2797177"/>
            <a:ext cx="8630932" cy="15504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Ghana can emmulate Monaco by implementing the policies that incease their life expectancy.</a:t>
            </a:r>
          </a:p>
        </p:txBody>
      </p:sp>
      <p:sp>
        <p:nvSpPr>
          <p:cNvPr id="9" name="Google Shape;343;p2"/>
          <p:cNvSpPr txBox="1"/>
          <p:nvPr/>
        </p:nvSpPr>
        <p:spPr>
          <a:xfrm>
            <a:off x="196849" y="4664076"/>
            <a:ext cx="8630932" cy="145097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+mj-lt"/>
              </a:rPr>
              <a:t>Ghana can learn from the mistakes of Sierra Leone to increase life expectancy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518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688825" y="269112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Summary and Call for Action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dirty="0"/>
          </a:p>
        </p:txBody>
      </p:sp>
      <p:sp>
        <p:nvSpPr>
          <p:cNvPr id="7" name="Google Shape;343;p2"/>
          <p:cNvSpPr txBox="1"/>
          <p:nvPr/>
        </p:nvSpPr>
        <p:spPr>
          <a:xfrm>
            <a:off x="196849" y="1078423"/>
            <a:ext cx="8630932" cy="15504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Increasing years of schooling for the populace will increase life expectancy.</a:t>
            </a:r>
          </a:p>
        </p:txBody>
      </p:sp>
      <p:sp>
        <p:nvSpPr>
          <p:cNvPr id="8" name="Google Shape;343;p2"/>
          <p:cNvSpPr txBox="1"/>
          <p:nvPr/>
        </p:nvSpPr>
        <p:spPr>
          <a:xfrm>
            <a:off x="196849" y="2797177"/>
            <a:ext cx="8630932" cy="15504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Increasing percentage expenditure on health will increase life expectancy</a:t>
            </a:r>
          </a:p>
        </p:txBody>
      </p:sp>
      <p:sp>
        <p:nvSpPr>
          <p:cNvPr id="9" name="Google Shape;343;p2"/>
          <p:cNvSpPr txBox="1"/>
          <p:nvPr/>
        </p:nvSpPr>
        <p:spPr>
          <a:xfrm>
            <a:off x="196849" y="4664076"/>
            <a:ext cx="8630932" cy="145097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Immunizing children at the right age will reduce child mortality. </a:t>
            </a:r>
          </a:p>
        </p:txBody>
      </p:sp>
    </p:spTree>
    <p:extLst>
      <p:ext uri="{BB962C8B-B14F-4D97-AF65-F5344CB8AC3E}">
        <p14:creationId xmlns:p14="http://schemas.microsoft.com/office/powerpoint/2010/main" val="346620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186905" y="1149374"/>
            <a:ext cx="8573423" cy="50228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Introduction</a:t>
            </a: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Understanding the Data</a:t>
            </a: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Data Findings</a:t>
            </a: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Data Cleaning</a:t>
            </a: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Data Findings</a:t>
            </a: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Deep Dive on Analysis</a:t>
            </a: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Our Model</a:t>
            </a: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Summary and Call for Action</a:t>
            </a: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4" name="Google Shape;344;p2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[WHO]</a:t>
            </a:r>
            <a:endParaRPr dirty="0">
              <a:latin typeface="+mj-lt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186905" y="515556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+mj-lt"/>
                <a:ea typeface="Calibri"/>
              </a:rPr>
              <a:t>OUTLINE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F504E-97A7-4FB5-B1A0-E4E4DFB46778}"/>
              </a:ext>
            </a:extLst>
          </p:cNvPr>
          <p:cNvSpPr txBox="1"/>
          <p:nvPr/>
        </p:nvSpPr>
        <p:spPr>
          <a:xfrm>
            <a:off x="10274060" y="3229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158151" y="1492274"/>
            <a:ext cx="8573423" cy="1250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Source of data is the Life Expectancy data from WHO(2000-2015)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158151" y="3068099"/>
            <a:ext cx="8573423" cy="10007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What is Life Expectancy?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186905" y="4393744"/>
            <a:ext cx="8544669" cy="13659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Government contributing factor to life Expectancy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4" name="Google Shape;344;p2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[WHO]</a:t>
            </a:r>
            <a:endParaRPr dirty="0">
              <a:latin typeface="+mj-lt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186905" y="515556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+mj-lt"/>
              </a:rPr>
              <a:t>INTRODUCTION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F504E-97A7-4FB5-B1A0-E4E4DFB46778}"/>
              </a:ext>
            </a:extLst>
          </p:cNvPr>
          <p:cNvSpPr txBox="1"/>
          <p:nvPr/>
        </p:nvSpPr>
        <p:spPr>
          <a:xfrm>
            <a:off x="10274060" y="3229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9333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/>
          <p:nvPr/>
        </p:nvSpPr>
        <p:spPr>
          <a:xfrm>
            <a:off x="594702" y="109172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160235" y="1091725"/>
            <a:ext cx="8573423" cy="10007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A higher rate of immunization will lower  mortality</a:t>
            </a:r>
          </a:p>
        </p:txBody>
      </p:sp>
      <p:sp>
        <p:nvSpPr>
          <p:cNvPr id="342" name="Google Shape;342;p2"/>
          <p:cNvSpPr txBox="1"/>
          <p:nvPr/>
        </p:nvSpPr>
        <p:spPr>
          <a:xfrm>
            <a:off x="160234" y="4054452"/>
            <a:ext cx="8573424" cy="19462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High government percentage expenditure on health will lead to higher life expectancy</a:t>
            </a:r>
          </a:p>
        </p:txBody>
      </p:sp>
      <p:sp>
        <p:nvSpPr>
          <p:cNvPr id="343" name="Google Shape;343;p2"/>
          <p:cNvSpPr txBox="1"/>
          <p:nvPr/>
        </p:nvSpPr>
        <p:spPr>
          <a:xfrm>
            <a:off x="145857" y="2456938"/>
            <a:ext cx="8602177" cy="12330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 greater schooling period will lead to greater life expectancy</a:t>
            </a:r>
          </a:p>
        </p:txBody>
      </p:sp>
      <p:sp>
        <p:nvSpPr>
          <p:cNvPr id="344" name="Google Shape;344;p2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[Government influence]</a:t>
            </a:r>
            <a:endParaRPr dirty="0">
              <a:latin typeface="+mj-lt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183683" y="426334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>
                <a:solidFill>
                  <a:srgbClr val="44546A"/>
                </a:solidFill>
                <a:latin typeface="+mj-lt"/>
                <a:ea typeface="Arial"/>
                <a:cs typeface="Arial"/>
                <a:sym typeface="Arial"/>
              </a:rPr>
              <a:t>HYPOTHESIS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F504E-97A7-4FB5-B1A0-E4E4DFB46778}"/>
              </a:ext>
            </a:extLst>
          </p:cNvPr>
          <p:cNvSpPr txBox="1"/>
          <p:nvPr/>
        </p:nvSpPr>
        <p:spPr>
          <a:xfrm>
            <a:off x="10274060" y="3229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3244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/>
          <p:nvPr/>
        </p:nvSpPr>
        <p:spPr>
          <a:xfrm>
            <a:off x="594702" y="109172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"/>
          <p:cNvSpPr txBox="1"/>
          <p:nvPr/>
        </p:nvSpPr>
        <p:spPr>
          <a:xfrm>
            <a:off x="158150" y="1541729"/>
            <a:ext cx="8573423" cy="10007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Data covers 193 countries over 15 years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158150" y="3062779"/>
            <a:ext cx="8573423" cy="10007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Depend</a:t>
            </a:r>
            <a:r>
              <a:rPr 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ent variables of life expectancy per data</a:t>
            </a:r>
            <a:endParaRPr lang="de-DE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186904" y="4583829"/>
            <a:ext cx="8544669" cy="1115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Life expectancy overview per data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4" name="Google Shape;344;p2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[Light bulb moment]</a:t>
            </a:r>
            <a:endParaRPr dirty="0">
              <a:latin typeface="+mj-lt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592618" y="468440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+mj-lt"/>
              </a:rPr>
              <a:t>UNDERSTANDING THE DATA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F504E-97A7-4FB5-B1A0-E4E4DFB46778}"/>
              </a:ext>
            </a:extLst>
          </p:cNvPr>
          <p:cNvSpPr txBox="1"/>
          <p:nvPr/>
        </p:nvSpPr>
        <p:spPr>
          <a:xfrm>
            <a:off x="10274060" y="3229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803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/>
          <p:nvPr/>
        </p:nvSpPr>
        <p:spPr>
          <a:xfrm>
            <a:off x="594702" y="109172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"/>
          <p:cNvSpPr txBox="1"/>
          <p:nvPr/>
        </p:nvSpPr>
        <p:spPr>
          <a:xfrm>
            <a:off x="158151" y="1657861"/>
            <a:ext cx="8573423" cy="10007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Checked for and removed all the null values</a:t>
            </a:r>
          </a:p>
        </p:txBody>
      </p:sp>
      <p:sp>
        <p:nvSpPr>
          <p:cNvPr id="340" name="Google Shape;340;p2"/>
          <p:cNvSpPr txBox="1"/>
          <p:nvPr/>
        </p:nvSpPr>
        <p:spPr>
          <a:xfrm>
            <a:off x="158151" y="3122875"/>
            <a:ext cx="8573423" cy="10007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Checked for and took out all the outliers</a:t>
            </a:r>
          </a:p>
        </p:txBody>
      </p:sp>
      <p:sp>
        <p:nvSpPr>
          <p:cNvPr id="342" name="Google Shape;342;p2"/>
          <p:cNvSpPr txBox="1"/>
          <p:nvPr/>
        </p:nvSpPr>
        <p:spPr>
          <a:xfrm>
            <a:off x="186905" y="4643924"/>
            <a:ext cx="8544669" cy="1115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Corrected all wrongly labelled country statuses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4" name="Google Shape;344;p2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[Garbage out]</a:t>
            </a:r>
            <a:endParaRPr dirty="0">
              <a:latin typeface="+mj-lt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158151" y="525589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+mj-lt"/>
                <a:sym typeface="Arial"/>
              </a:rPr>
              <a:t>DATA CLEANING</a:t>
            </a:r>
            <a:endParaRPr sz="36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F504E-97A7-4FB5-B1A0-E4E4DFB46778}"/>
              </a:ext>
            </a:extLst>
          </p:cNvPr>
          <p:cNvSpPr txBox="1"/>
          <p:nvPr/>
        </p:nvSpPr>
        <p:spPr>
          <a:xfrm>
            <a:off x="10274060" y="3229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90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51" name="Google Shape;351;p3"/>
          <p:cNvSpPr/>
          <p:nvPr/>
        </p:nvSpPr>
        <p:spPr>
          <a:xfrm>
            <a:off x="561896" y="515556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+mj-lt"/>
                <a:ea typeface="Arial"/>
                <a:cs typeface="Arial"/>
                <a:sym typeface="Arial"/>
              </a:rPr>
              <a:t>Data Findings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[]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3" y="1371600"/>
            <a:ext cx="831940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530086" y="425782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Deep Dive on Analyses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[Schooling vs Life Expectancy]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9" y="1436085"/>
            <a:ext cx="88054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759696" y="381001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Deep Dive on Analysis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[Polio by Status]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7" y="1200150"/>
            <a:ext cx="863808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8019B43179A42BF39B27392F15FD9" ma:contentTypeVersion="8" ma:contentTypeDescription="Create a new document." ma:contentTypeScope="" ma:versionID="dada8b9ec3702fe4ed52fa6db87f970a">
  <xsd:schema xmlns:xsd="http://www.w3.org/2001/XMLSchema" xmlns:xs="http://www.w3.org/2001/XMLSchema" xmlns:p="http://schemas.microsoft.com/office/2006/metadata/properties" xmlns:ns2="19ee1cd6-08e6-46c1-9f57-17f7ef9159b1" targetNamespace="http://schemas.microsoft.com/office/2006/metadata/properties" ma:root="true" ma:fieldsID="126aa24104756bad4e3b729d5f066c66" ns2:_="">
    <xsd:import namespace="19ee1cd6-08e6-46c1-9f57-17f7ef9159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e1cd6-08e6-46c1-9f57-17f7ef915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C8ECD4-DDA9-4BD3-A3C7-E15017BF14A0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19ee1cd6-08e6-46c1-9f57-17f7ef9159b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F8A72BB-3429-441C-8080-236C07437E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D8D997-DA85-456D-BD8A-EFE2186FB6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9ee1cd6-08e6-46c1-9f57-17f7ef9159b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350</Words>
  <Application>Microsoft Office PowerPoint</Application>
  <PresentationFormat>On-screen Show (4:3)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Data Science HACKATHON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HACKATHON</dc:title>
  <dc:creator>Fairpointers Silver2</dc:creator>
  <cp:lastModifiedBy>Jeffrey Larbi-Akor</cp:lastModifiedBy>
  <cp:revision>241</cp:revision>
  <dcterms:created xsi:type="dcterms:W3CDTF">4035-06-07T01:01:48Z</dcterms:created>
  <dcterms:modified xsi:type="dcterms:W3CDTF">2020-10-14T03:02:23Z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0x010100AB58019B43179A42BF39B27392F15FD9</vt:lpwstr>
  </property>
</Properties>
</file>