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4" r:id="rId2"/>
    <p:sldId id="265" r:id="rId3"/>
    <p:sldId id="266" r:id="rId4"/>
    <p:sldId id="267" r:id="rId5"/>
    <p:sldId id="262"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3" autoAdjust="0"/>
    <p:restoredTop sz="64230" autoAdjust="0"/>
  </p:normalViewPr>
  <p:slideViewPr>
    <p:cSldViewPr snapToGrid="0">
      <p:cViewPr varScale="1">
        <p:scale>
          <a:sx n="47" d="100"/>
          <a:sy n="47" d="100"/>
        </p:scale>
        <p:origin x="17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DAD53-BE7A-4A07-BCD1-57673CF18515}" type="datetimeFigureOut">
              <a:rPr lang="zh-TW" altLang="en-US" smtClean="0"/>
              <a:t>2018/3/9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1F0A-ACAF-4846-866D-C2F5E45F9FD0}" type="slidenum">
              <a:rPr lang="zh-TW" altLang="en-US" smtClean="0"/>
              <a:t>‹#›</a:t>
            </a:fld>
            <a:endParaRPr lang="zh-TW" altLang="en-US"/>
          </a:p>
        </p:txBody>
      </p:sp>
    </p:spTree>
    <p:extLst>
      <p:ext uri="{BB962C8B-B14F-4D97-AF65-F5344CB8AC3E}">
        <p14:creationId xmlns:p14="http://schemas.microsoft.com/office/powerpoint/2010/main" val="271784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smtClean="0"/>
              <a:t>一個</a:t>
            </a:r>
            <a:r>
              <a:rPr lang="en-US" altLang="zh-TW" dirty="0" err="1" smtClean="0"/>
              <a:t>mapreduce</a:t>
            </a:r>
            <a:r>
              <a:rPr lang="zh-TW" altLang="en-US" dirty="0" smtClean="0"/>
              <a:t>作業稱為一個</a:t>
            </a:r>
            <a:r>
              <a:rPr lang="en-US" altLang="zh-TW" dirty="0" smtClean="0"/>
              <a:t>job</a:t>
            </a:r>
            <a:r>
              <a:rPr lang="zh-TW" altLang="en-US" dirty="0" smtClean="0"/>
              <a:t> </a:t>
            </a:r>
            <a:r>
              <a:rPr lang="en-US" altLang="zh-TW" dirty="0" smtClean="0"/>
              <a:t>(</a:t>
            </a:r>
            <a:r>
              <a:rPr lang="zh-TW" altLang="en-US" dirty="0" smtClean="0"/>
              <a:t>包含了輸入資料、組態資訊、</a:t>
            </a:r>
            <a:r>
              <a:rPr lang="en-US" altLang="zh-TW" dirty="0" err="1" smtClean="0"/>
              <a:t>mapreduce</a:t>
            </a:r>
            <a:r>
              <a:rPr lang="zh-TW" altLang="en-US" dirty="0" smtClean="0"/>
              <a:t>程式</a:t>
            </a:r>
            <a:r>
              <a:rPr lang="en-US" altLang="zh-TW" dirty="0" smtClean="0"/>
              <a:t>)</a:t>
            </a:r>
            <a:r>
              <a:rPr lang="zh-TW" altLang="en-US" dirty="0" smtClean="0"/>
              <a:t>。</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smtClean="0"/>
              <a:t>Hadoop</a:t>
            </a:r>
            <a:r>
              <a:rPr lang="zh-TW" altLang="en-US" dirty="0" smtClean="0"/>
              <a:t>執行一個</a:t>
            </a:r>
            <a:r>
              <a:rPr lang="en-US" altLang="zh-TW" dirty="0" smtClean="0"/>
              <a:t>job</a:t>
            </a:r>
            <a:r>
              <a:rPr lang="zh-TW" altLang="en-US" dirty="0" smtClean="0"/>
              <a:t>時，會將輸入資料切成固定大小的</a:t>
            </a:r>
            <a:r>
              <a:rPr lang="en-US" altLang="zh-TW" dirty="0" smtClean="0"/>
              <a:t>splits</a:t>
            </a:r>
            <a:r>
              <a:rPr lang="zh-TW" altLang="en-US" dirty="0" smtClean="0"/>
              <a:t>去做</a:t>
            </a:r>
            <a:r>
              <a:rPr lang="en-US" altLang="zh-TW" dirty="0" err="1" smtClean="0"/>
              <a:t>mapreduce</a:t>
            </a:r>
            <a:r>
              <a:rPr lang="zh-TW" altLang="en-US" dirty="0" smtClean="0"/>
              <a:t>。</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dirty="0" smtClean="0"/>
              <a:t>分割的大小應該與</a:t>
            </a:r>
            <a:r>
              <a:rPr lang="en-US" altLang="zh-TW" dirty="0" smtClean="0"/>
              <a:t>HDFS</a:t>
            </a:r>
            <a:r>
              <a:rPr lang="zh-TW" altLang="en-US" dirty="0" smtClean="0"/>
              <a:t>一個</a:t>
            </a:r>
            <a:r>
              <a:rPr lang="en-US" altLang="zh-TW" dirty="0" smtClean="0"/>
              <a:t>block</a:t>
            </a:r>
            <a:r>
              <a:rPr lang="zh-TW" altLang="en-US" dirty="0" smtClean="0"/>
              <a:t>大小一樣</a:t>
            </a:r>
            <a:r>
              <a:rPr lang="en-US" altLang="zh-TW" dirty="0" smtClean="0"/>
              <a:t>(</a:t>
            </a:r>
            <a:r>
              <a:rPr lang="zh-TW" altLang="en-US" dirty="0" smtClean="0"/>
              <a:t>預設為</a:t>
            </a:r>
            <a:r>
              <a:rPr lang="en-US" altLang="zh-TW" dirty="0" smtClean="0"/>
              <a:t>128MB)</a:t>
            </a:r>
            <a:r>
              <a:rPr lang="zh-TW" altLang="en-US" dirty="0" smtClean="0"/>
              <a:t>，</a:t>
            </a:r>
            <a:r>
              <a:rPr lang="zh-TW" altLang="en-US" baseline="0" dirty="0" smtClean="0"/>
              <a:t>預設在</a:t>
            </a:r>
            <a:r>
              <a:rPr lang="en-US" altLang="zh-TW" baseline="0" dirty="0" smtClean="0"/>
              <a:t>split</a:t>
            </a:r>
            <a:r>
              <a:rPr lang="zh-TW" altLang="en-US" baseline="0" dirty="0" smtClean="0"/>
              <a:t>所在的</a:t>
            </a:r>
            <a:r>
              <a:rPr lang="en-US" altLang="zh-TW" baseline="0" dirty="0" smtClean="0"/>
              <a:t>node</a:t>
            </a:r>
            <a:r>
              <a:rPr lang="zh-TW" altLang="en-US" baseline="0" dirty="0" smtClean="0"/>
              <a:t>執行</a:t>
            </a:r>
            <a:r>
              <a:rPr lang="en-US" altLang="zh-TW" baseline="0" dirty="0" smtClean="0"/>
              <a:t>map task</a:t>
            </a:r>
            <a:r>
              <a:rPr lang="zh-TW" altLang="en-US" baseline="0" dirty="0" smtClean="0"/>
              <a:t>。</a:t>
            </a:r>
            <a:endParaRPr lang="en-US" altLang="zh-TW"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dirty="0" smtClean="0"/>
              <a:t>如果</a:t>
            </a:r>
            <a:r>
              <a:rPr lang="en-US" altLang="zh-TW" dirty="0" smtClean="0"/>
              <a:t>split</a:t>
            </a:r>
            <a:r>
              <a:rPr lang="zh-TW" altLang="en-US" dirty="0" smtClean="0"/>
              <a:t>太大，被分到多個</a:t>
            </a:r>
            <a:r>
              <a:rPr lang="en-US" altLang="zh-TW" dirty="0" smtClean="0"/>
              <a:t>block</a:t>
            </a:r>
            <a:r>
              <a:rPr lang="zh-TW" altLang="en-US" dirty="0" smtClean="0"/>
              <a:t>，</a:t>
            </a:r>
            <a:r>
              <a:rPr lang="en-US" altLang="zh-TW" dirty="0" smtClean="0"/>
              <a:t>block</a:t>
            </a:r>
            <a:r>
              <a:rPr lang="zh-TW" altLang="en-US" dirty="0" smtClean="0"/>
              <a:t>又在不同</a:t>
            </a:r>
            <a:r>
              <a:rPr lang="en-US" altLang="zh-TW" dirty="0" smtClean="0"/>
              <a:t>node</a:t>
            </a:r>
            <a:r>
              <a:rPr lang="zh-TW" altLang="en-US" dirty="0" smtClean="0"/>
              <a:t>上，必須透過網路傳到要執行</a:t>
            </a:r>
            <a:r>
              <a:rPr lang="en-US" altLang="zh-TW" dirty="0" smtClean="0"/>
              <a:t>map</a:t>
            </a:r>
            <a:r>
              <a:rPr lang="zh-TW" altLang="en-US" dirty="0" smtClean="0"/>
              <a:t>節點上，相對於使用本地端資料，較沒有效率。</a:t>
            </a:r>
            <a:endParaRPr lang="en-US" altLang="zh-TW" dirty="0" smtClean="0"/>
          </a:p>
        </p:txBody>
      </p:sp>
      <p:sp>
        <p:nvSpPr>
          <p:cNvPr id="4" name="投影片編號版面配置區 3"/>
          <p:cNvSpPr>
            <a:spLocks noGrp="1"/>
          </p:cNvSpPr>
          <p:nvPr>
            <p:ph type="sldNum" sz="quarter" idx="10"/>
          </p:nvPr>
        </p:nvSpPr>
        <p:spPr/>
        <p:txBody>
          <a:bodyPr/>
          <a:lstStyle/>
          <a:p>
            <a:fld id="{2CB31F0A-ACAF-4846-866D-C2F5E45F9FD0}" type="slidenum">
              <a:rPr lang="zh-TW" altLang="en-US" smtClean="0"/>
              <a:t>1</a:t>
            </a:fld>
            <a:endParaRPr lang="zh-TW" altLang="en-US"/>
          </a:p>
        </p:txBody>
      </p:sp>
    </p:spTree>
    <p:extLst>
      <p:ext uri="{BB962C8B-B14F-4D97-AF65-F5344CB8AC3E}">
        <p14:creationId xmlns:p14="http://schemas.microsoft.com/office/powerpoint/2010/main" val="52342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lgn="l">
              <a:buAutoNum type="arabicPeriod"/>
            </a:pPr>
            <a:r>
              <a:rPr lang="zh-TW" altLang="en-US" baseline="0" dirty="0" smtClean="0"/>
              <a:t>執行完</a:t>
            </a:r>
            <a:r>
              <a:rPr lang="en-US" altLang="zh-TW" dirty="0" smtClean="0"/>
              <a:t>Map</a:t>
            </a:r>
            <a:r>
              <a:rPr lang="zh-TW" altLang="en-US" baseline="0" dirty="0" smtClean="0"/>
              <a:t>，將每個</a:t>
            </a:r>
            <a:r>
              <a:rPr lang="en-US" altLang="zh-TW" baseline="0" dirty="0" smtClean="0"/>
              <a:t>split</a:t>
            </a:r>
            <a:r>
              <a:rPr lang="zh-TW" altLang="en-US" baseline="0" dirty="0" smtClean="0"/>
              <a:t>輸出，用</a:t>
            </a:r>
            <a:r>
              <a:rPr lang="en-US" altLang="zh-TW" baseline="0" dirty="0" smtClean="0"/>
              <a:t>buffer</a:t>
            </a:r>
            <a:r>
              <a:rPr lang="zh-TW" altLang="en-US" baseline="0" dirty="0" smtClean="0"/>
              <a:t>方式寫入到本地端磁碟，直到</a:t>
            </a:r>
            <a:r>
              <a:rPr lang="en-US" altLang="zh-TW" baseline="0" dirty="0" smtClean="0"/>
              <a:t>job</a:t>
            </a:r>
            <a:r>
              <a:rPr lang="zh-TW" altLang="en-US" baseline="0" dirty="0" smtClean="0"/>
              <a:t>完成後才會被刪除。相同</a:t>
            </a:r>
            <a:r>
              <a:rPr lang="en-US" altLang="zh-TW" baseline="0" dirty="0" smtClean="0"/>
              <a:t>key</a:t>
            </a:r>
            <a:r>
              <a:rPr lang="zh-TW" altLang="en-US" baseline="0" dirty="0" smtClean="0"/>
              <a:t>組合在一起，並針對</a:t>
            </a:r>
            <a:r>
              <a:rPr lang="en-US" altLang="zh-TW" baseline="0" dirty="0" smtClean="0"/>
              <a:t>key</a:t>
            </a:r>
            <a:r>
              <a:rPr lang="zh-TW" altLang="en-US" baseline="0" dirty="0" smtClean="0"/>
              <a:t>排序，切成不同</a:t>
            </a:r>
            <a:r>
              <a:rPr lang="en-US" altLang="zh-TW" baseline="0" dirty="0" smtClean="0"/>
              <a:t>partition</a:t>
            </a:r>
            <a:r>
              <a:rPr lang="zh-TW" altLang="en-US" baseline="0" dirty="0" smtClean="0"/>
              <a:t>，分配給不同</a:t>
            </a:r>
            <a:r>
              <a:rPr lang="en-US" altLang="zh-TW" baseline="0" dirty="0" smtClean="0"/>
              <a:t>reducer</a:t>
            </a:r>
            <a:r>
              <a:rPr lang="zh-TW" altLang="en-US" baseline="0" dirty="0" smtClean="0"/>
              <a:t>接收。</a:t>
            </a:r>
            <a:endParaRPr lang="en-US" altLang="zh-TW" baseline="0" dirty="0" smtClean="0"/>
          </a:p>
          <a:p>
            <a:pPr marL="228600" indent="-228600">
              <a:buAutoNum type="arabicPeriod"/>
            </a:pPr>
            <a:r>
              <a:rPr lang="zh-TW" altLang="en-US" baseline="0" dirty="0" smtClean="0"/>
              <a:t>為了減少</a:t>
            </a:r>
            <a:r>
              <a:rPr lang="en-US" altLang="zh-TW" baseline="0" dirty="0" smtClean="0"/>
              <a:t>map</a:t>
            </a:r>
            <a:r>
              <a:rPr lang="zh-TW" altLang="en-US" baseline="0" dirty="0" smtClean="0"/>
              <a:t>與</a:t>
            </a:r>
            <a:r>
              <a:rPr lang="en-US" altLang="zh-TW" baseline="0" dirty="0" smtClean="0"/>
              <a:t>reduce</a:t>
            </a:r>
            <a:r>
              <a:rPr lang="zh-TW" altLang="en-US" baseline="0" dirty="0" smtClean="0"/>
              <a:t>間資料傳輸，可以自訂</a:t>
            </a:r>
            <a:r>
              <a:rPr lang="en-US" altLang="zh-TW" baseline="0" dirty="0" smtClean="0"/>
              <a:t>combiner</a:t>
            </a:r>
            <a:r>
              <a:rPr lang="zh-TW" altLang="en-US" baseline="0" dirty="0" smtClean="0"/>
              <a:t>函數對排序完結果做前置處理。</a:t>
            </a:r>
            <a:endParaRPr lang="en-US" altLang="zh-TW" baseline="0" dirty="0" smtClean="0"/>
          </a:p>
          <a:p>
            <a:pPr marL="228600" indent="-228600">
              <a:buAutoNum type="arabicPeriod"/>
            </a:pPr>
            <a:r>
              <a:rPr lang="zh-TW" altLang="en-US" baseline="0" dirty="0" smtClean="0"/>
              <a:t>每個</a:t>
            </a:r>
            <a:r>
              <a:rPr lang="en-US" altLang="zh-TW" baseline="0" dirty="0" smtClean="0"/>
              <a:t>reduce task</a:t>
            </a:r>
            <a:r>
              <a:rPr lang="zh-TW" altLang="en-US" baseline="0" dirty="0" smtClean="0"/>
              <a:t>從</a:t>
            </a:r>
            <a:r>
              <a:rPr lang="en-US" altLang="zh-TW" baseline="0" dirty="0" smtClean="0"/>
              <a:t>disk</a:t>
            </a:r>
            <a:r>
              <a:rPr lang="zh-TW" altLang="en-US" baseline="0" dirty="0" smtClean="0"/>
              <a:t>複製</a:t>
            </a:r>
            <a:r>
              <a:rPr lang="en-US" altLang="zh-TW" baseline="0" dirty="0" smtClean="0"/>
              <a:t>partition</a:t>
            </a:r>
            <a:r>
              <a:rPr lang="zh-TW" altLang="en-US" baseline="0" dirty="0" smtClean="0"/>
              <a:t>到</a:t>
            </a:r>
            <a:r>
              <a:rPr lang="en-US" altLang="zh-TW" baseline="0" dirty="0" smtClean="0"/>
              <a:t>memory</a:t>
            </a:r>
            <a:r>
              <a:rPr lang="zh-TW" altLang="en-US" baseline="0" dirty="0" smtClean="0"/>
              <a:t>，在做合併，執行</a:t>
            </a:r>
            <a:r>
              <a:rPr lang="en-US" altLang="zh-TW" baseline="0" dirty="0" smtClean="0"/>
              <a:t>reduce</a:t>
            </a:r>
            <a:r>
              <a:rPr lang="zh-TW" altLang="en-US" baseline="0" dirty="0" smtClean="0"/>
              <a:t>程式，輸出到</a:t>
            </a:r>
            <a:r>
              <a:rPr lang="en-US" altLang="zh-TW" baseline="0" dirty="0" err="1" smtClean="0"/>
              <a:t>hdfs</a:t>
            </a:r>
            <a:r>
              <a:rPr lang="zh-TW" altLang="en-US" baseline="0" dirty="0" smtClean="0"/>
              <a:t>上。</a:t>
            </a:r>
            <a:endParaRPr lang="en-US" altLang="zh-TW"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baseline="0" dirty="0" smtClean="0"/>
              <a:t>(</a:t>
            </a:r>
            <a:r>
              <a:rPr lang="zh-TW" altLang="en-US" baseline="0" dirty="0" smtClean="0"/>
              <a:t>每次</a:t>
            </a:r>
            <a:r>
              <a:rPr lang="en-US" altLang="zh-TW" baseline="0" dirty="0" smtClean="0"/>
              <a:t>buffer</a:t>
            </a:r>
            <a:r>
              <a:rPr lang="zh-TW" altLang="en-US" baseline="0" dirty="0" smtClean="0"/>
              <a:t>滿的時候，產生一個</a:t>
            </a:r>
            <a:r>
              <a:rPr lang="en-US" altLang="zh-TW" baseline="0" dirty="0" smtClean="0"/>
              <a:t>spill</a:t>
            </a:r>
            <a:r>
              <a:rPr lang="zh-TW" altLang="en-US" baseline="0" dirty="0" smtClean="0"/>
              <a:t>檔存到</a:t>
            </a:r>
            <a:r>
              <a:rPr lang="en-US" altLang="zh-TW" baseline="0" dirty="0" smtClean="0"/>
              <a:t>disk</a:t>
            </a:r>
            <a:r>
              <a:rPr lang="zh-TW" altLang="en-US" baseline="0" dirty="0" smtClean="0"/>
              <a:t>上</a:t>
            </a:r>
            <a:r>
              <a:rPr lang="en-US" altLang="zh-TW" baseline="0" dirty="0" smtClean="0"/>
              <a:t>)</a:t>
            </a:r>
            <a:r>
              <a:rPr lang="zh-TW" altLang="en-US" baseline="0" dirty="0" smtClean="0"/>
              <a:t>。</a:t>
            </a:r>
            <a:endParaRPr lang="en-US" altLang="zh-TW" baseline="0" dirty="0" smtClean="0"/>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2CB31F0A-ACAF-4846-866D-C2F5E45F9FD0}" type="slidenum">
              <a:rPr lang="zh-TW" altLang="en-US" smtClean="0"/>
              <a:t>2</a:t>
            </a:fld>
            <a:endParaRPr lang="zh-TW" altLang="en-US"/>
          </a:p>
        </p:txBody>
      </p:sp>
    </p:spTree>
    <p:extLst>
      <p:ext uri="{BB962C8B-B14F-4D97-AF65-F5344CB8AC3E}">
        <p14:creationId xmlns:p14="http://schemas.microsoft.com/office/powerpoint/2010/main" val="6680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err="1" smtClean="0"/>
              <a:t>hadoop</a:t>
            </a:r>
            <a:r>
              <a:rPr lang="zh-TW" altLang="en-US" dirty="0" smtClean="0">
                <a:sym typeface="Wingdings" panose="05000000000000000000" pitchFamily="2" charset="2"/>
              </a:rPr>
              <a:t>資源管理系統。</a:t>
            </a:r>
            <a:endParaRPr lang="en-US" altLang="zh-TW" dirty="0" smtClean="0">
              <a:sym typeface="Wingdings" panose="05000000000000000000" pitchFamily="2" charset="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smtClean="0">
                <a:sym typeface="Wingdings" panose="05000000000000000000" pitchFamily="2" charset="2"/>
              </a:rPr>
              <a:t>yarn</a:t>
            </a:r>
            <a:r>
              <a:rPr lang="zh-TW" altLang="en-US" dirty="0" smtClean="0">
                <a:sym typeface="Wingdings" panose="05000000000000000000" pitchFamily="2" charset="2"/>
              </a:rPr>
              <a:t>支援了多種分散式框架，讓他能在</a:t>
            </a:r>
            <a:r>
              <a:rPr lang="en-US" altLang="zh-TW" dirty="0" err="1" smtClean="0">
                <a:sym typeface="Wingdings" panose="05000000000000000000" pitchFamily="2" charset="2"/>
              </a:rPr>
              <a:t>hadoop</a:t>
            </a:r>
            <a:r>
              <a:rPr lang="zh-TW" altLang="en-US" dirty="0" smtClean="0">
                <a:sym typeface="Wingdings" panose="05000000000000000000" pitchFamily="2" charset="2"/>
              </a:rPr>
              <a:t>環境做資料運算。</a:t>
            </a:r>
            <a:endParaRPr lang="en-US" altLang="zh-TW" dirty="0" smtClean="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2CB31F0A-ACAF-4846-866D-C2F5E45F9FD0}" type="slidenum">
              <a:rPr lang="zh-TW" altLang="en-US" smtClean="0"/>
              <a:t>3</a:t>
            </a:fld>
            <a:endParaRPr lang="zh-TW" altLang="en-US"/>
          </a:p>
        </p:txBody>
      </p:sp>
    </p:spTree>
    <p:extLst>
      <p:ext uri="{BB962C8B-B14F-4D97-AF65-F5344CB8AC3E}">
        <p14:creationId xmlns:p14="http://schemas.microsoft.com/office/powerpoint/2010/main" val="52613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smtClean="0"/>
              <a:t>Hadoop</a:t>
            </a:r>
            <a:r>
              <a:rPr lang="zh-TW" altLang="en-US" dirty="0" smtClean="0"/>
              <a:t>第一版</a:t>
            </a:r>
            <a:r>
              <a:rPr lang="en-US" altLang="zh-TW" dirty="0" smtClean="0"/>
              <a:t>:</a:t>
            </a:r>
            <a:r>
              <a:rPr lang="zh-TW" altLang="en-US" dirty="0" smtClean="0"/>
              <a:t>一個</a:t>
            </a:r>
            <a:r>
              <a:rPr lang="en-US" altLang="zh-TW" dirty="0" err="1" smtClean="0"/>
              <a:t>jobtracker</a:t>
            </a:r>
            <a:r>
              <a:rPr lang="zh-TW" altLang="en-US" dirty="0" smtClean="0"/>
              <a:t>和多個</a:t>
            </a:r>
            <a:r>
              <a:rPr lang="en-US" altLang="zh-TW" dirty="0" err="1" smtClean="0"/>
              <a:t>tasktracker</a:t>
            </a:r>
            <a:r>
              <a:rPr lang="zh-TW" altLang="en-US" dirty="0" smtClean="0"/>
              <a:t>。</a:t>
            </a:r>
            <a:r>
              <a:rPr lang="en-US" altLang="zh-TW" dirty="0" err="1" smtClean="0"/>
              <a:t>Jobtracker</a:t>
            </a:r>
            <a:r>
              <a:rPr lang="zh-TW" altLang="en-US" dirty="0" smtClean="0"/>
              <a:t>做資源管理，並安排</a:t>
            </a:r>
            <a:r>
              <a:rPr lang="en-US" altLang="zh-TW" dirty="0" err="1" smtClean="0"/>
              <a:t>tasktracker</a:t>
            </a:r>
            <a:r>
              <a:rPr lang="zh-TW" altLang="en-US" dirty="0" smtClean="0"/>
              <a:t>執行</a:t>
            </a:r>
            <a:r>
              <a:rPr lang="en-US" altLang="zh-TW" dirty="0" smtClean="0"/>
              <a:t>task</a:t>
            </a:r>
            <a:r>
              <a:rPr lang="zh-TW" altLang="en-US" dirty="0" smtClean="0"/>
              <a:t>。儲存</a:t>
            </a:r>
            <a:r>
              <a:rPr lang="en-US" altLang="zh-TW" dirty="0" smtClean="0"/>
              <a:t>job</a:t>
            </a:r>
            <a:r>
              <a:rPr lang="zh-TW" altLang="en-US" dirty="0" smtClean="0"/>
              <a:t>歷史紀錄。</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smtClean="0"/>
              <a:t>YARN:</a:t>
            </a:r>
            <a:r>
              <a:rPr lang="zh-TW" altLang="en-US" dirty="0" smtClean="0"/>
              <a:t>獨立工作。</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smtClean="0"/>
              <a:t>application master:</a:t>
            </a:r>
            <a:r>
              <a:rPr lang="zh-TW" altLang="en-US" dirty="0" smtClean="0"/>
              <a:t> 負責跟</a:t>
            </a:r>
            <a:r>
              <a:rPr lang="en-US" altLang="zh-TW" dirty="0" smtClean="0"/>
              <a:t>RM</a:t>
            </a:r>
            <a:r>
              <a:rPr lang="zh-TW" altLang="en-US" dirty="0" smtClean="0"/>
              <a:t>申請資源，與</a:t>
            </a:r>
            <a:r>
              <a:rPr lang="en-US" altLang="zh-TW" dirty="0" err="1" smtClean="0"/>
              <a:t>nodemanger</a:t>
            </a:r>
            <a:r>
              <a:rPr lang="zh-TW" altLang="en-US" dirty="0" smtClean="0"/>
              <a:t>執行任務、監控。</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smtClean="0"/>
              <a:t>Scheduler: RM</a:t>
            </a:r>
            <a:r>
              <a:rPr lang="zh-TW" altLang="en-US" dirty="0" smtClean="0"/>
              <a:t>內管理資源分配元件，回傳一個</a:t>
            </a:r>
            <a:r>
              <a:rPr lang="en-US" altLang="zh-TW" dirty="0" smtClean="0"/>
              <a:t>container</a:t>
            </a:r>
            <a:r>
              <a:rPr lang="zh-TW" altLang="en-US" dirty="0" smtClean="0"/>
              <a:t>。</a:t>
            </a:r>
            <a:r>
              <a:rPr lang="en-US" altLang="zh-TW" dirty="0" smtClean="0"/>
              <a:t>(</a:t>
            </a:r>
            <a:r>
              <a:rPr lang="zh-TW" altLang="en-US" dirty="0" smtClean="0"/>
              <a:t>包含</a:t>
            </a:r>
            <a:r>
              <a:rPr lang="en-US" altLang="zh-TW" dirty="0" smtClean="0"/>
              <a:t>memory</a:t>
            </a:r>
            <a:r>
              <a:rPr lang="zh-TW" altLang="en-US" dirty="0" smtClean="0"/>
              <a:t>、</a:t>
            </a:r>
            <a:r>
              <a:rPr lang="en-US" altLang="zh-TW" dirty="0" smtClean="0"/>
              <a:t>CPU</a:t>
            </a:r>
            <a:r>
              <a:rPr lang="zh-TW" altLang="en-US" dirty="0" smtClean="0"/>
              <a:t>、網路等等資源</a:t>
            </a:r>
            <a:r>
              <a:rPr lang="en-US" altLang="zh-TW" dirty="0" smtClean="0"/>
              <a:t>)</a:t>
            </a:r>
            <a:r>
              <a:rPr lang="zh-TW" altLang="en-US" dirty="0" smtClean="0"/>
              <a:t> 。</a:t>
            </a:r>
            <a:r>
              <a:rPr lang="en-US" altLang="zh-TW" dirty="0" smtClean="0"/>
              <a:t>AM</a:t>
            </a:r>
            <a:r>
              <a:rPr lang="zh-TW" altLang="en-US" dirty="0" smtClean="0"/>
              <a:t>本身在</a:t>
            </a:r>
            <a:r>
              <a:rPr lang="en-US" altLang="zh-TW" dirty="0" smtClean="0"/>
              <a:t>container</a:t>
            </a:r>
            <a:r>
              <a:rPr lang="en-US" altLang="zh-TW" baseline="0" dirty="0" smtClean="0"/>
              <a:t> 0</a:t>
            </a:r>
            <a:r>
              <a:rPr lang="zh-TW" altLang="en-US" baseline="0" dirty="0" smtClean="0"/>
              <a:t>執行。</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err="1" smtClean="0"/>
              <a:t>Nodemanger</a:t>
            </a:r>
            <a:r>
              <a:rPr lang="en-US" altLang="zh-TW" dirty="0" smtClean="0"/>
              <a:t>: </a:t>
            </a:r>
            <a:r>
              <a:rPr lang="zh-TW" altLang="en-US" dirty="0" smtClean="0"/>
              <a:t>每個</a:t>
            </a:r>
            <a:r>
              <a:rPr lang="en-US" altLang="zh-TW" dirty="0" smtClean="0"/>
              <a:t>node</a:t>
            </a:r>
            <a:r>
              <a:rPr lang="zh-TW" altLang="en-US" dirty="0" smtClean="0"/>
              <a:t>都有，負責啟動、監控</a:t>
            </a:r>
            <a:r>
              <a:rPr lang="en-US" altLang="zh-TW" dirty="0" smtClean="0"/>
              <a:t>container</a:t>
            </a:r>
            <a:r>
              <a:rPr lang="zh-TW" altLang="en-US" dirty="0" smtClean="0"/>
              <a:t>，</a:t>
            </a:r>
            <a:r>
              <a:rPr lang="en-US" altLang="zh-TW" dirty="0" smtClean="0"/>
              <a:t>heart beat</a:t>
            </a:r>
            <a:r>
              <a:rPr lang="zh-TW" altLang="en-US" dirty="0" smtClean="0"/>
              <a:t>回報</a:t>
            </a:r>
            <a:r>
              <a:rPr lang="en-US" altLang="zh-TW" dirty="0" smtClean="0"/>
              <a:t>container</a:t>
            </a:r>
            <a:r>
              <a:rPr lang="zh-TW" altLang="en-US" dirty="0" smtClean="0"/>
              <a:t>狀態給</a:t>
            </a:r>
            <a:r>
              <a:rPr lang="en-US" altLang="zh-TW" dirty="0" smtClean="0"/>
              <a:t>RM</a:t>
            </a:r>
            <a:r>
              <a:rPr lang="zh-TW" altLang="en-US" dirty="0" smtClean="0"/>
              <a:t>。</a:t>
            </a:r>
            <a:endParaRPr lang="en-US" altLang="zh-TW"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TW" altLang="en-US" dirty="0" smtClean="0"/>
              <a:t>每個</a:t>
            </a:r>
            <a:r>
              <a:rPr lang="en-US" altLang="zh-TW" dirty="0" err="1" smtClean="0"/>
              <a:t>tasktracker</a:t>
            </a:r>
            <a:r>
              <a:rPr lang="zh-TW" altLang="en-US" dirty="0" smtClean="0"/>
              <a:t>靜態配置</a:t>
            </a:r>
            <a:r>
              <a:rPr lang="en-US" altLang="zh-TW" dirty="0" smtClean="0"/>
              <a:t>map slot</a:t>
            </a:r>
            <a:r>
              <a:rPr lang="zh-TW" altLang="en-US" dirty="0" smtClean="0"/>
              <a:t>、</a:t>
            </a:r>
            <a:r>
              <a:rPr lang="en-US" altLang="zh-TW" dirty="0" smtClean="0"/>
              <a:t>reduce slot</a:t>
            </a:r>
            <a:r>
              <a:rPr lang="zh-TW" altLang="en-US" dirty="0" smtClean="0"/>
              <a:t>，可能發生</a:t>
            </a:r>
            <a:r>
              <a:rPr lang="en-US" altLang="zh-TW" dirty="0" smtClean="0"/>
              <a:t>slot</a:t>
            </a:r>
            <a:r>
              <a:rPr lang="zh-TW" altLang="en-US" dirty="0" smtClean="0"/>
              <a:t>被占用需要等待的情況</a:t>
            </a:r>
            <a:r>
              <a:rPr lang="en-US" altLang="zh-TW" dirty="0" smtClean="0"/>
              <a:t>(</a:t>
            </a:r>
            <a:r>
              <a:rPr lang="zh-TW" altLang="en-US" dirty="0" smtClean="0"/>
              <a:t>不能共享</a:t>
            </a:r>
            <a:r>
              <a:rPr lang="en-US" altLang="zh-TW" dirty="0" smtClean="0"/>
              <a:t>)</a:t>
            </a:r>
            <a:r>
              <a:rPr lang="zh-TW" altLang="en-US" dirty="0" smtClean="0"/>
              <a:t>。</a:t>
            </a:r>
            <a:r>
              <a:rPr lang="en-US" altLang="zh-TW" dirty="0" smtClean="0"/>
              <a:t>task</a:t>
            </a:r>
            <a:r>
              <a:rPr lang="zh-TW" altLang="en-US" dirty="0" smtClean="0"/>
              <a:t>很小，</a:t>
            </a:r>
            <a:r>
              <a:rPr lang="en-US" altLang="zh-TW" dirty="0" smtClean="0"/>
              <a:t>slot</a:t>
            </a:r>
            <a:r>
              <a:rPr lang="zh-TW" altLang="en-US" dirty="0" smtClean="0"/>
              <a:t>佔很大資源的問題。而</a:t>
            </a:r>
            <a:r>
              <a:rPr lang="en-US" altLang="zh-TW" dirty="0" smtClean="0"/>
              <a:t>container</a:t>
            </a:r>
            <a:r>
              <a:rPr lang="zh-TW" altLang="en-US" dirty="0" smtClean="0"/>
              <a:t>可以動態配置需要的資源。</a:t>
            </a:r>
            <a:endParaRPr lang="en-US" altLang="zh-TW" dirty="0" smtClean="0"/>
          </a:p>
        </p:txBody>
      </p:sp>
      <p:sp>
        <p:nvSpPr>
          <p:cNvPr id="4" name="投影片編號版面配置區 3"/>
          <p:cNvSpPr>
            <a:spLocks noGrp="1"/>
          </p:cNvSpPr>
          <p:nvPr>
            <p:ph type="sldNum" sz="quarter" idx="10"/>
          </p:nvPr>
        </p:nvSpPr>
        <p:spPr/>
        <p:txBody>
          <a:bodyPr/>
          <a:lstStyle/>
          <a:p>
            <a:fld id="{2CB31F0A-ACAF-4846-866D-C2F5E45F9FD0}" type="slidenum">
              <a:rPr lang="zh-TW" altLang="en-US" smtClean="0"/>
              <a:t>4</a:t>
            </a:fld>
            <a:endParaRPr lang="zh-TW" altLang="en-US"/>
          </a:p>
        </p:txBody>
      </p:sp>
    </p:spTree>
    <p:extLst>
      <p:ext uri="{BB962C8B-B14F-4D97-AF65-F5344CB8AC3E}">
        <p14:creationId xmlns:p14="http://schemas.microsoft.com/office/powerpoint/2010/main" val="2571577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smtClean="0"/>
              <a:t>Client</a:t>
            </a:r>
            <a:r>
              <a:rPr lang="zh-TW" altLang="en-US" dirty="0" smtClean="0"/>
              <a:t>送出</a:t>
            </a:r>
            <a:r>
              <a:rPr lang="en-US" altLang="zh-TW" dirty="0" err="1" smtClean="0"/>
              <a:t>mapreduce</a:t>
            </a:r>
            <a:r>
              <a:rPr lang="zh-TW" altLang="en-US" dirty="0" smtClean="0"/>
              <a:t> </a:t>
            </a:r>
            <a:r>
              <a:rPr lang="en-US" altLang="zh-TW" dirty="0" smtClean="0"/>
              <a:t>job</a:t>
            </a:r>
            <a:r>
              <a:rPr lang="zh-TW" altLang="en-US" dirty="0" smtClean="0"/>
              <a:t>。</a:t>
            </a:r>
            <a:endParaRPr lang="en-US" altLang="zh-TW" dirty="0" smtClean="0"/>
          </a:p>
          <a:p>
            <a:pPr marL="228600" indent="-228600">
              <a:buAutoNum type="arabicPeriod"/>
            </a:pPr>
            <a:r>
              <a:rPr lang="zh-TW" altLang="en-US" dirty="0" smtClean="0"/>
              <a:t>從</a:t>
            </a:r>
            <a:r>
              <a:rPr lang="en-US" altLang="zh-TW" dirty="0" smtClean="0"/>
              <a:t>RM</a:t>
            </a:r>
            <a:r>
              <a:rPr lang="zh-TW" altLang="en-US" dirty="0" smtClean="0"/>
              <a:t>取得一個新的</a:t>
            </a:r>
            <a:r>
              <a:rPr lang="en-US" altLang="zh-TW" dirty="0" smtClean="0"/>
              <a:t>job</a:t>
            </a:r>
            <a:r>
              <a:rPr lang="en-US" altLang="zh-TW" baseline="0" dirty="0" smtClean="0"/>
              <a:t> </a:t>
            </a:r>
            <a:r>
              <a:rPr lang="en-US" altLang="zh-TW" dirty="0" smtClean="0"/>
              <a:t>id</a:t>
            </a:r>
            <a:r>
              <a:rPr lang="zh-TW" altLang="en-US" dirty="0" smtClean="0"/>
              <a:t>。檢查輸出路徑有無存在。將</a:t>
            </a:r>
            <a:r>
              <a:rPr lang="en-US" altLang="zh-TW" dirty="0" smtClean="0"/>
              <a:t>input</a:t>
            </a:r>
            <a:r>
              <a:rPr lang="zh-TW" altLang="en-US" dirty="0" smtClean="0"/>
              <a:t>做分割。</a:t>
            </a:r>
            <a:endParaRPr lang="en-US" altLang="zh-TW" dirty="0" smtClean="0"/>
          </a:p>
          <a:p>
            <a:pPr marL="228600" indent="-228600">
              <a:buAutoNum type="arabicPeriod"/>
            </a:pPr>
            <a:r>
              <a:rPr lang="zh-TW" altLang="en-US" dirty="0" smtClean="0"/>
              <a:t>將</a:t>
            </a:r>
            <a:r>
              <a:rPr lang="en-US" altLang="zh-TW" dirty="0" smtClean="0"/>
              <a:t>jar</a:t>
            </a:r>
            <a:r>
              <a:rPr lang="zh-TW" altLang="en-US" dirty="0" smtClean="0"/>
              <a:t>檔、組態檔、分割好的</a:t>
            </a:r>
            <a:r>
              <a:rPr lang="en-US" altLang="zh-TW" dirty="0" smtClean="0"/>
              <a:t>input</a:t>
            </a:r>
            <a:r>
              <a:rPr lang="zh-TW" altLang="en-US" dirty="0" smtClean="0"/>
              <a:t>，複製到</a:t>
            </a:r>
            <a:r>
              <a:rPr lang="en-US" altLang="zh-TW" dirty="0" err="1" smtClean="0"/>
              <a:t>hdfs</a:t>
            </a:r>
            <a:r>
              <a:rPr lang="zh-TW" altLang="en-US" dirty="0" smtClean="0"/>
              <a:t>上。</a:t>
            </a:r>
            <a:endParaRPr lang="en-US" altLang="zh-TW" dirty="0" smtClean="0"/>
          </a:p>
          <a:p>
            <a:pPr marL="228600" indent="-228600">
              <a:buAutoNum type="arabicPeriod"/>
            </a:pPr>
            <a:r>
              <a:rPr lang="zh-TW" altLang="en-US" dirty="0" smtClean="0"/>
              <a:t>最後送出</a:t>
            </a:r>
            <a:r>
              <a:rPr lang="en-US" altLang="zh-TW" dirty="0" smtClean="0"/>
              <a:t>job</a:t>
            </a:r>
            <a:r>
              <a:rPr lang="zh-TW" altLang="en-US" dirty="0" smtClean="0"/>
              <a:t>給</a:t>
            </a:r>
            <a:r>
              <a:rPr lang="en-US" altLang="zh-TW" dirty="0" smtClean="0"/>
              <a:t>RM</a:t>
            </a:r>
            <a:r>
              <a:rPr lang="zh-TW" altLang="en-US" dirty="0" smtClean="0"/>
              <a:t>。</a:t>
            </a:r>
            <a:endParaRPr lang="en-US" altLang="zh-TW" dirty="0" smtClean="0"/>
          </a:p>
          <a:p>
            <a:pPr marL="228600" indent="-228600">
              <a:buAutoNum type="arabicPeriod"/>
            </a:pPr>
            <a:r>
              <a:rPr lang="en-US" altLang="zh-TW" dirty="0" smtClean="0"/>
              <a:t>scheduler</a:t>
            </a:r>
            <a:r>
              <a:rPr lang="zh-TW" altLang="en-US" dirty="0" smtClean="0"/>
              <a:t>，配置</a:t>
            </a:r>
            <a:r>
              <a:rPr lang="en-US" altLang="zh-TW" dirty="0" smtClean="0"/>
              <a:t>container</a:t>
            </a:r>
            <a:r>
              <a:rPr lang="zh-TW" altLang="en-US" dirty="0" smtClean="0"/>
              <a:t>，並由</a:t>
            </a:r>
            <a:r>
              <a:rPr lang="en-US" altLang="zh-TW" dirty="0" err="1" smtClean="0"/>
              <a:t>nodemanager</a:t>
            </a:r>
            <a:r>
              <a:rPr lang="zh-TW" altLang="en-US" dirty="0" smtClean="0"/>
              <a:t>啟動</a:t>
            </a:r>
            <a:r>
              <a:rPr lang="en-US" altLang="zh-TW" dirty="0" smtClean="0"/>
              <a:t>AM</a:t>
            </a:r>
            <a:r>
              <a:rPr lang="zh-TW" altLang="en-US" dirty="0" smtClean="0"/>
              <a:t>。</a:t>
            </a:r>
            <a:endParaRPr lang="en-US" altLang="zh-TW" dirty="0" smtClean="0"/>
          </a:p>
          <a:p>
            <a:pPr marL="228600" indent="-228600">
              <a:buAutoNum type="arabicPeriod"/>
            </a:pPr>
            <a:r>
              <a:rPr lang="zh-TW" altLang="en-US" dirty="0" smtClean="0"/>
              <a:t>初始化</a:t>
            </a:r>
            <a:r>
              <a:rPr lang="en-US" altLang="zh-TW" dirty="0" smtClean="0"/>
              <a:t>job</a:t>
            </a:r>
            <a:r>
              <a:rPr lang="zh-TW" altLang="en-US" dirty="0" smtClean="0"/>
              <a:t>，建立紀錄檔追蹤</a:t>
            </a:r>
            <a:r>
              <a:rPr lang="en-US" altLang="zh-TW" dirty="0" smtClean="0"/>
              <a:t>job</a:t>
            </a:r>
            <a:r>
              <a:rPr lang="zh-TW" altLang="en-US" dirty="0" smtClean="0"/>
              <a:t>進度。</a:t>
            </a:r>
            <a:endParaRPr lang="en-US" altLang="zh-TW" dirty="0" smtClean="0"/>
          </a:p>
          <a:p>
            <a:pPr marL="228600" indent="-228600">
              <a:buAutoNum type="arabicPeriod"/>
            </a:pPr>
            <a:r>
              <a:rPr lang="zh-TW" altLang="en-US" dirty="0" smtClean="0"/>
              <a:t>從</a:t>
            </a:r>
            <a:r>
              <a:rPr lang="en-US" altLang="zh-TW" dirty="0" smtClean="0"/>
              <a:t>HDFS</a:t>
            </a:r>
            <a:r>
              <a:rPr lang="zh-TW" altLang="en-US" dirty="0" smtClean="0"/>
              <a:t>取得</a:t>
            </a:r>
            <a:r>
              <a:rPr lang="en-US" altLang="zh-TW" dirty="0" smtClean="0"/>
              <a:t>input</a:t>
            </a:r>
            <a:r>
              <a:rPr lang="zh-TW" altLang="en-US" baseline="0" dirty="0" smtClean="0"/>
              <a:t>，對每個</a:t>
            </a:r>
            <a:r>
              <a:rPr lang="en-US" altLang="zh-TW" baseline="0" dirty="0" smtClean="0"/>
              <a:t>split</a:t>
            </a:r>
            <a:r>
              <a:rPr lang="zh-TW" altLang="en-US" baseline="0" dirty="0" smtClean="0"/>
              <a:t>建立</a:t>
            </a:r>
            <a:r>
              <a:rPr lang="en-US" altLang="zh-TW" baseline="0" dirty="0" smtClean="0"/>
              <a:t>map</a:t>
            </a:r>
            <a:r>
              <a:rPr lang="zh-TW" altLang="en-US" baseline="0" dirty="0" smtClean="0"/>
              <a:t>、</a:t>
            </a:r>
            <a:r>
              <a:rPr lang="en-US" altLang="zh-TW" baseline="0" dirty="0" smtClean="0"/>
              <a:t>reduce task</a:t>
            </a:r>
            <a:r>
              <a:rPr lang="zh-TW" altLang="en-US" baseline="0" dirty="0" smtClean="0"/>
              <a:t>。</a:t>
            </a:r>
            <a:endParaRPr lang="en-US" altLang="zh-TW" baseline="0" dirty="0" smtClean="0"/>
          </a:p>
          <a:p>
            <a:pPr marL="228600" indent="-228600">
              <a:buAutoNum type="arabicPeriod"/>
            </a:pPr>
            <a:r>
              <a:rPr lang="zh-TW" altLang="en-US" baseline="0" dirty="0" smtClean="0"/>
              <a:t>要求</a:t>
            </a:r>
            <a:r>
              <a:rPr lang="en-US" altLang="zh-TW" baseline="0" dirty="0" smtClean="0"/>
              <a:t>RM</a:t>
            </a:r>
            <a:r>
              <a:rPr lang="zh-TW" altLang="en-US" baseline="0" dirty="0" smtClean="0"/>
              <a:t>配置所需資源。</a:t>
            </a:r>
            <a:endParaRPr lang="en-US" altLang="zh-TW" baseline="0" dirty="0" smtClean="0"/>
          </a:p>
          <a:p>
            <a:pPr marL="228600" indent="-228600">
              <a:buAutoNum type="arabicPeriod"/>
            </a:pPr>
            <a:r>
              <a:rPr lang="en-US" altLang="zh-TW" baseline="0" dirty="0" smtClean="0"/>
              <a:t>task</a:t>
            </a:r>
            <a:r>
              <a:rPr lang="zh-TW" altLang="en-US" baseline="0" dirty="0" smtClean="0"/>
              <a:t>安排到回傳的</a:t>
            </a:r>
            <a:r>
              <a:rPr lang="en-US" altLang="zh-TW" baseline="0" dirty="0" smtClean="0"/>
              <a:t>container</a:t>
            </a:r>
            <a:r>
              <a:rPr lang="zh-TW" altLang="en-US" baseline="0" dirty="0" smtClean="0"/>
              <a:t>中，啟動，由</a:t>
            </a:r>
            <a:r>
              <a:rPr lang="en-US" altLang="zh-TW" baseline="0" dirty="0" err="1" smtClean="0"/>
              <a:t>yarnchild</a:t>
            </a:r>
            <a:r>
              <a:rPr lang="en-US" altLang="zh-TW" baseline="0" dirty="0" smtClean="0"/>
              <a:t>(java main class)</a:t>
            </a:r>
            <a:r>
              <a:rPr lang="zh-TW" altLang="en-US" baseline="0" dirty="0" smtClean="0"/>
              <a:t>取得</a:t>
            </a:r>
            <a:r>
              <a:rPr lang="en-US" altLang="zh-TW" baseline="0" dirty="0" smtClean="0"/>
              <a:t>jar</a:t>
            </a:r>
            <a:r>
              <a:rPr lang="zh-TW" altLang="en-US" baseline="0" dirty="0" smtClean="0"/>
              <a:t>、設定檔，</a:t>
            </a:r>
            <a:r>
              <a:rPr lang="en-US" altLang="zh-TW" baseline="0" dirty="0" smtClean="0"/>
              <a:t>run task</a:t>
            </a:r>
            <a:r>
              <a:rPr lang="zh-TW" altLang="en-US" baseline="0" dirty="0" smtClean="0"/>
              <a:t>。</a:t>
            </a:r>
            <a:endParaRPr lang="en-US" altLang="zh-TW" dirty="0" smtClean="0"/>
          </a:p>
          <a:p>
            <a:pPr marL="228600" indent="-228600">
              <a:buAutoNum type="arabicPeriod"/>
            </a:pPr>
            <a:r>
              <a:rPr lang="en-US" altLang="zh-TW" dirty="0" smtClean="0"/>
              <a:t>Container </a:t>
            </a:r>
            <a:r>
              <a:rPr lang="zh-TW" altLang="en-US" dirty="0" smtClean="0"/>
              <a:t>回報狀況給</a:t>
            </a:r>
            <a:r>
              <a:rPr lang="en-US" altLang="zh-TW" dirty="0" smtClean="0"/>
              <a:t>AM</a:t>
            </a:r>
            <a:r>
              <a:rPr lang="zh-TW" altLang="en-US" dirty="0" smtClean="0"/>
              <a:t>，</a:t>
            </a:r>
            <a:r>
              <a:rPr lang="en-US" altLang="zh-TW" dirty="0" smtClean="0"/>
              <a:t>Job</a:t>
            </a:r>
            <a:r>
              <a:rPr lang="zh-TW" altLang="en-US" dirty="0" smtClean="0"/>
              <a:t>結束，</a:t>
            </a:r>
            <a:r>
              <a:rPr lang="en-US" altLang="zh-TW" dirty="0" smtClean="0"/>
              <a:t>AM</a:t>
            </a:r>
            <a:r>
              <a:rPr lang="zh-TW" altLang="en-US" dirty="0" smtClean="0"/>
              <a:t>向</a:t>
            </a:r>
            <a:r>
              <a:rPr lang="en-US" altLang="zh-TW" dirty="0" smtClean="0"/>
              <a:t>RM</a:t>
            </a:r>
            <a:r>
              <a:rPr lang="zh-TW" altLang="en-US" dirty="0" smtClean="0"/>
              <a:t>傳送</a:t>
            </a:r>
            <a:r>
              <a:rPr lang="en-US" altLang="zh-TW" dirty="0" smtClean="0"/>
              <a:t>finish</a:t>
            </a:r>
            <a:r>
              <a:rPr lang="zh-TW" altLang="en-US" dirty="0" smtClean="0"/>
              <a:t>，結束</a:t>
            </a:r>
            <a:r>
              <a:rPr lang="en-US" altLang="zh-TW" dirty="0" smtClean="0"/>
              <a:t>AM</a:t>
            </a:r>
            <a:r>
              <a:rPr lang="zh-TW" altLang="en-US" dirty="0" smtClean="0"/>
              <a:t>、</a:t>
            </a:r>
            <a:r>
              <a:rPr lang="en-US" altLang="zh-TW" dirty="0" smtClean="0"/>
              <a:t>container</a:t>
            </a:r>
            <a:r>
              <a:rPr lang="zh-TW" altLang="en-US" dirty="0" smtClean="0"/>
              <a:t>。</a:t>
            </a:r>
            <a:endParaRPr lang="en-US" altLang="zh-TW" dirty="0" smtClean="0"/>
          </a:p>
          <a:p>
            <a:pPr marL="228600" indent="-228600">
              <a:buAutoNum type="arabicPeriod"/>
            </a:pPr>
            <a:r>
              <a:rPr lang="zh-TW" altLang="en-US" dirty="0" smtClean="0"/>
              <a:t>當一段時間沒收到新進度，也就是</a:t>
            </a:r>
            <a:r>
              <a:rPr lang="en-US" altLang="zh-TW" dirty="0" smtClean="0"/>
              <a:t>timeout</a:t>
            </a:r>
            <a:r>
              <a:rPr lang="zh-TW" altLang="en-US" dirty="0" smtClean="0"/>
              <a:t>，標記</a:t>
            </a:r>
            <a:r>
              <a:rPr lang="en-US" altLang="zh-TW" dirty="0" smtClean="0"/>
              <a:t>task</a:t>
            </a:r>
            <a:r>
              <a:rPr lang="zh-TW" altLang="en-US" dirty="0" smtClean="0"/>
              <a:t>失敗，</a:t>
            </a:r>
            <a:r>
              <a:rPr lang="en-US" altLang="zh-TW" dirty="0" smtClean="0"/>
              <a:t>AM</a:t>
            </a:r>
            <a:r>
              <a:rPr lang="zh-TW" altLang="en-US" dirty="0" smtClean="0"/>
              <a:t>重新安排其他</a:t>
            </a:r>
            <a:r>
              <a:rPr lang="en-US" altLang="zh-TW" dirty="0" smtClean="0"/>
              <a:t>node manager</a:t>
            </a:r>
            <a:r>
              <a:rPr lang="zh-TW" altLang="en-US" dirty="0" smtClean="0"/>
              <a:t>重新執行這個</a:t>
            </a:r>
            <a:r>
              <a:rPr lang="en-US" altLang="zh-TW" dirty="0" smtClean="0"/>
              <a:t>task</a:t>
            </a:r>
            <a:r>
              <a:rPr lang="zh-TW" altLang="en-US" dirty="0" smtClean="0"/>
              <a:t> </a:t>
            </a:r>
            <a:r>
              <a:rPr lang="en-US" altLang="zh-TW" dirty="0" smtClean="0"/>
              <a:t>(</a:t>
            </a:r>
            <a:r>
              <a:rPr lang="zh-TW" altLang="en-US" dirty="0" smtClean="0"/>
              <a:t>預設</a:t>
            </a:r>
            <a:r>
              <a:rPr lang="en-US" altLang="zh-TW" dirty="0" smtClean="0"/>
              <a:t>4</a:t>
            </a:r>
            <a:r>
              <a:rPr lang="zh-TW" altLang="en-US" dirty="0" smtClean="0"/>
              <a:t>次</a:t>
            </a:r>
            <a:r>
              <a:rPr lang="en-US" altLang="zh-TW" dirty="0" smtClean="0"/>
              <a:t>)</a:t>
            </a:r>
            <a:r>
              <a:rPr lang="zh-TW" altLang="en-US" dirty="0" smtClean="0"/>
              <a:t>。</a:t>
            </a:r>
            <a:endParaRPr lang="en-US" altLang="zh-TW" dirty="0" smtClean="0"/>
          </a:p>
          <a:p>
            <a:pPr marL="228600" indent="-228600">
              <a:buAutoNum type="arabicPeriod"/>
            </a:pPr>
            <a:r>
              <a:rPr lang="en-US" altLang="zh-TW" dirty="0" smtClean="0"/>
              <a:t>Timeout</a:t>
            </a:r>
            <a:r>
              <a:rPr lang="zh-TW" altLang="en-US" dirty="0" smtClean="0"/>
              <a:t>設為</a:t>
            </a:r>
            <a:r>
              <a:rPr lang="en-US" altLang="zh-TW" dirty="0" smtClean="0"/>
              <a:t>0</a:t>
            </a:r>
            <a:r>
              <a:rPr lang="zh-TW" altLang="en-US" dirty="0" smtClean="0"/>
              <a:t>，沒回應也不會標記</a:t>
            </a:r>
            <a:r>
              <a:rPr lang="en-US" altLang="zh-TW" dirty="0" smtClean="0"/>
              <a:t>task</a:t>
            </a:r>
            <a:r>
              <a:rPr lang="zh-TW" altLang="en-US" dirty="0" smtClean="0"/>
              <a:t>失敗，</a:t>
            </a:r>
            <a:r>
              <a:rPr lang="en-US" altLang="zh-TW" dirty="0" smtClean="0"/>
              <a:t>task</a:t>
            </a:r>
            <a:r>
              <a:rPr lang="zh-TW" altLang="en-US" dirty="0" smtClean="0"/>
              <a:t>會持續占用</a:t>
            </a:r>
            <a:r>
              <a:rPr lang="en-US" altLang="zh-TW" dirty="0" smtClean="0"/>
              <a:t>container</a:t>
            </a:r>
            <a:r>
              <a:rPr lang="zh-TW" altLang="en-US" dirty="0" smtClean="0"/>
              <a:t>，造成資源浪費。</a:t>
            </a:r>
            <a:endParaRPr lang="en-US" altLang="zh-TW" dirty="0" smtClean="0"/>
          </a:p>
        </p:txBody>
      </p:sp>
      <p:sp>
        <p:nvSpPr>
          <p:cNvPr id="4" name="投影片編號版面配置區 3"/>
          <p:cNvSpPr>
            <a:spLocks noGrp="1"/>
          </p:cNvSpPr>
          <p:nvPr>
            <p:ph type="sldNum" sz="quarter" idx="10"/>
          </p:nvPr>
        </p:nvSpPr>
        <p:spPr/>
        <p:txBody>
          <a:bodyPr/>
          <a:lstStyle/>
          <a:p>
            <a:fld id="{2CB31F0A-ACAF-4846-866D-C2F5E45F9FD0}" type="slidenum">
              <a:rPr lang="zh-TW" altLang="en-US" smtClean="0"/>
              <a:t>5</a:t>
            </a:fld>
            <a:endParaRPr lang="zh-TW" altLang="en-US"/>
          </a:p>
        </p:txBody>
      </p:sp>
    </p:spTree>
    <p:extLst>
      <p:ext uri="{BB962C8B-B14F-4D97-AF65-F5344CB8AC3E}">
        <p14:creationId xmlns:p14="http://schemas.microsoft.com/office/powerpoint/2010/main" val="401106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321044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403125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88197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81215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231765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363987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136393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96094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426143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249698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BF623FE-6412-4B14-9EE3-42DD174B7306}" type="datetimeFigureOut">
              <a:rPr lang="zh-TW" altLang="en-US" smtClean="0"/>
              <a:t>2018/3/9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268155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623FE-6412-4B14-9EE3-42DD174B7306}" type="datetimeFigureOut">
              <a:rPr lang="zh-TW" altLang="en-US" smtClean="0"/>
              <a:t>2018/3/9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6236A-839B-48F3-B684-7FD31938E97F}" type="slidenum">
              <a:rPr lang="zh-TW" altLang="en-US" smtClean="0"/>
              <a:t>‹#›</a:t>
            </a:fld>
            <a:endParaRPr lang="zh-TW" altLang="en-US"/>
          </a:p>
        </p:txBody>
      </p:sp>
    </p:spTree>
    <p:extLst>
      <p:ext uri="{BB962C8B-B14F-4D97-AF65-F5344CB8AC3E}">
        <p14:creationId xmlns:p14="http://schemas.microsoft.com/office/powerpoint/2010/main" val="1567224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MapReduce data flow:</a:t>
            </a:r>
            <a:endParaRPr lang="zh-TW" altLang="en-US" dirty="0"/>
          </a:p>
        </p:txBody>
      </p:sp>
      <p:sp>
        <p:nvSpPr>
          <p:cNvPr id="6" name="內容版面配置區 5"/>
          <p:cNvSpPr>
            <a:spLocks noGrp="1"/>
          </p:cNvSpPr>
          <p:nvPr>
            <p:ph idx="1"/>
          </p:nvPr>
        </p:nvSpPr>
        <p:spPr>
          <a:xfrm>
            <a:off x="838200" y="1425845"/>
            <a:ext cx="11353800" cy="5432155"/>
          </a:xfrm>
        </p:spPr>
        <p:txBody>
          <a:bodyPr>
            <a:normAutofit lnSpcReduction="10000"/>
          </a:bodyPr>
          <a:lstStyle/>
          <a:p>
            <a:r>
              <a:rPr lang="en-US" altLang="zh-TW" dirty="0"/>
              <a:t>A MapReduce job is a unit of work that the client wants to be performed</a:t>
            </a:r>
            <a:r>
              <a:rPr lang="en-US" altLang="zh-TW" dirty="0" smtClean="0"/>
              <a:t>.</a:t>
            </a:r>
          </a:p>
          <a:p>
            <a:endParaRPr lang="zh-TW" altLang="en-US" dirty="0"/>
          </a:p>
          <a:p>
            <a:r>
              <a:rPr lang="en-US" altLang="zh-TW" dirty="0"/>
              <a:t>Hadoop divides the input to a MapReduce job into fixed-size pieces called splits</a:t>
            </a:r>
            <a:r>
              <a:rPr lang="en-US" altLang="zh-TW" dirty="0" smtClean="0"/>
              <a:t>.</a:t>
            </a:r>
          </a:p>
          <a:p>
            <a:endParaRPr lang="zh-TW" altLang="en-US" dirty="0"/>
          </a:p>
          <a:p>
            <a:r>
              <a:rPr lang="en-US" altLang="zh-TW" dirty="0"/>
              <a:t>For most jobs, a good </a:t>
            </a:r>
            <a:r>
              <a:rPr lang="en-US" altLang="zh-TW" dirty="0" smtClean="0"/>
              <a:t>split size tends to be the size of an HDFS block, which is 128 MB by default. Because it is the largest size of input that can be guaranteed to be stored on a single node.</a:t>
            </a:r>
            <a:r>
              <a:rPr lang="en-US" altLang="zh-TW" dirty="0"/>
              <a:t> </a:t>
            </a:r>
            <a:r>
              <a:rPr lang="en-US" altLang="zh-TW" dirty="0" smtClean="0"/>
              <a:t>(data</a:t>
            </a:r>
            <a:r>
              <a:rPr lang="zh-TW" altLang="en-US" dirty="0"/>
              <a:t> </a:t>
            </a:r>
            <a:r>
              <a:rPr lang="en-US" altLang="zh-TW" dirty="0" smtClean="0"/>
              <a:t>locality)</a:t>
            </a:r>
          </a:p>
          <a:p>
            <a:endParaRPr lang="en-US" altLang="zh-TW" dirty="0" smtClean="0"/>
          </a:p>
          <a:p>
            <a:r>
              <a:rPr lang="en-US" altLang="zh-TW" dirty="0" smtClean="0"/>
              <a:t>If the split spanned two blocks, some of the split would have to be transferred across the network to the node running the map task, which is clearly less efficient than running the whole map task using local data.</a:t>
            </a:r>
            <a:endParaRPr lang="zh-TW" altLang="en-US" dirty="0"/>
          </a:p>
        </p:txBody>
      </p:sp>
    </p:spTree>
    <p:extLst>
      <p:ext uri="{BB962C8B-B14F-4D97-AF65-F5344CB8AC3E}">
        <p14:creationId xmlns:p14="http://schemas.microsoft.com/office/powerpoint/2010/main" val="3806795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MapReduce data flow:</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7612" y="1832796"/>
            <a:ext cx="9276776" cy="4825527"/>
          </a:xfrm>
        </p:spPr>
      </p:pic>
    </p:spTree>
    <p:extLst>
      <p:ext uri="{BB962C8B-B14F-4D97-AF65-F5344CB8AC3E}">
        <p14:creationId xmlns:p14="http://schemas.microsoft.com/office/powerpoint/2010/main" val="36051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00100" y="679450"/>
            <a:ext cx="12898149" cy="1325563"/>
          </a:xfrm>
        </p:spPr>
        <p:txBody>
          <a:bodyPr>
            <a:normAutofit/>
          </a:bodyPr>
          <a:lstStyle/>
          <a:p>
            <a:r>
              <a:rPr lang="en-US" altLang="zh-TW" dirty="0" smtClean="0"/>
              <a:t>YARN: </a:t>
            </a:r>
            <a:br>
              <a:rPr lang="en-US" altLang="zh-TW" dirty="0" smtClean="0"/>
            </a:br>
            <a:r>
              <a:rPr lang="en-US" altLang="zh-TW" dirty="0" smtClean="0"/>
              <a:t>Hadoop’s </a:t>
            </a:r>
            <a:r>
              <a:rPr lang="en-US" altLang="zh-TW" dirty="0"/>
              <a:t>cluster resource </a:t>
            </a:r>
            <a:r>
              <a:rPr lang="en-US" altLang="zh-TW" dirty="0" smtClean="0"/>
              <a:t>management 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2198" y="2611853"/>
            <a:ext cx="8187604" cy="2921042"/>
          </a:xfrm>
        </p:spPr>
      </p:pic>
    </p:spTree>
    <p:extLst>
      <p:ext uri="{BB962C8B-B14F-4D97-AF65-F5344CB8AC3E}">
        <p14:creationId xmlns:p14="http://schemas.microsoft.com/office/powerpoint/2010/main" val="2285518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YARN Compared to MapReduce </a:t>
            </a:r>
            <a:r>
              <a:rPr lang="en-US" altLang="zh-TW" dirty="0" smtClean="0"/>
              <a:t>1:</a:t>
            </a:r>
            <a:endParaRPr lang="zh-TW" altLang="en-US" dirty="0"/>
          </a:p>
        </p:txBody>
      </p:sp>
      <p:sp>
        <p:nvSpPr>
          <p:cNvPr id="6" name="內容版面配置區 5"/>
          <p:cNvSpPr>
            <a:spLocks noGrp="1"/>
          </p:cNvSpPr>
          <p:nvPr>
            <p:ph idx="1"/>
          </p:nvPr>
        </p:nvSpPr>
        <p:spPr>
          <a:xfrm>
            <a:off x="738186" y="1501240"/>
            <a:ext cx="11453813" cy="4351338"/>
          </a:xfrm>
        </p:spPr>
        <p:txBody>
          <a:bodyPr/>
          <a:lstStyle/>
          <a:p>
            <a:r>
              <a:rPr lang="en-US" altLang="zh-TW" sz="2400" b="1" dirty="0" err="1" smtClean="0">
                <a:latin typeface="+mj-lt"/>
              </a:rPr>
              <a:t>ApplicationMaster</a:t>
            </a:r>
            <a:r>
              <a:rPr lang="en-US" altLang="zh-TW" sz="2400" dirty="0" smtClean="0">
                <a:latin typeface="+mj-lt"/>
              </a:rPr>
              <a:t> :</a:t>
            </a:r>
            <a:r>
              <a:rPr lang="zh-TW" altLang="en-US" sz="2400" dirty="0" smtClean="0">
                <a:latin typeface="+mj-lt"/>
              </a:rPr>
              <a:t> </a:t>
            </a:r>
            <a:endParaRPr lang="en-US" altLang="zh-TW" sz="2400" dirty="0" smtClean="0">
              <a:latin typeface="+mj-lt"/>
            </a:endParaRPr>
          </a:p>
          <a:p>
            <a:pPr lvl="1"/>
            <a:r>
              <a:rPr lang="en-US" altLang="zh-TW" sz="2000" dirty="0">
                <a:latin typeface="+mj-lt"/>
              </a:rPr>
              <a:t>N</a:t>
            </a:r>
            <a:r>
              <a:rPr lang="en-US" altLang="zh-TW" sz="2000" dirty="0" smtClean="0">
                <a:latin typeface="+mj-lt"/>
              </a:rPr>
              <a:t>egotiating </a:t>
            </a:r>
            <a:r>
              <a:rPr lang="en-US" altLang="zh-TW" sz="2000" dirty="0">
                <a:latin typeface="+mj-lt"/>
              </a:rPr>
              <a:t>for resources from </a:t>
            </a:r>
            <a:r>
              <a:rPr lang="en-US" altLang="zh-TW" sz="2000" dirty="0" smtClean="0">
                <a:latin typeface="+mj-lt"/>
              </a:rPr>
              <a:t>the </a:t>
            </a:r>
            <a:r>
              <a:rPr lang="en-US" altLang="zh-TW" sz="2000" dirty="0" err="1" smtClean="0">
                <a:latin typeface="+mj-lt"/>
              </a:rPr>
              <a:t>ResourceManager</a:t>
            </a:r>
            <a:r>
              <a:rPr lang="en-US" altLang="zh-TW" sz="2000" dirty="0" smtClean="0">
                <a:latin typeface="+mj-lt"/>
              </a:rPr>
              <a:t> </a:t>
            </a:r>
            <a:r>
              <a:rPr lang="en-US" altLang="zh-TW" sz="2000" dirty="0">
                <a:latin typeface="+mj-lt"/>
              </a:rPr>
              <a:t>and working with the </a:t>
            </a:r>
            <a:r>
              <a:rPr lang="en-US" altLang="zh-TW" sz="2000" dirty="0" err="1" smtClean="0">
                <a:latin typeface="+mj-lt"/>
              </a:rPr>
              <a:t>NodeManager</a:t>
            </a:r>
            <a:r>
              <a:rPr lang="en-US" altLang="zh-TW" sz="2000" dirty="0" smtClean="0">
                <a:latin typeface="+mj-lt"/>
              </a:rPr>
              <a:t>(s</a:t>
            </a:r>
            <a:r>
              <a:rPr lang="en-US" altLang="zh-TW" sz="2000" dirty="0">
                <a:latin typeface="+mj-lt"/>
              </a:rPr>
              <a:t>) to execute and monitor </a:t>
            </a:r>
            <a:r>
              <a:rPr lang="en-US" altLang="zh-TW" sz="2000" dirty="0" smtClean="0">
                <a:latin typeface="+mj-lt"/>
              </a:rPr>
              <a:t>the component </a:t>
            </a:r>
            <a:r>
              <a:rPr lang="en-US" altLang="zh-TW" sz="2000" dirty="0">
                <a:latin typeface="+mj-lt"/>
              </a:rPr>
              <a:t>tasks</a:t>
            </a:r>
            <a:r>
              <a:rPr lang="en-US" altLang="zh-TW" sz="2000" dirty="0" smtClean="0">
                <a:latin typeface="+mj-lt"/>
              </a:rPr>
              <a:t>.</a:t>
            </a:r>
          </a:p>
          <a:p>
            <a:r>
              <a:rPr lang="en-US" altLang="zh-TW" sz="2400" b="1" dirty="0" err="1" smtClean="0">
                <a:latin typeface="+mj-lt"/>
              </a:rPr>
              <a:t>ResourceManager</a:t>
            </a:r>
            <a:r>
              <a:rPr lang="en-US" altLang="zh-TW" sz="2400" b="1" dirty="0" smtClean="0">
                <a:latin typeface="+mj-lt"/>
              </a:rPr>
              <a:t>(Scheduler)</a:t>
            </a:r>
            <a:r>
              <a:rPr lang="zh-TW" altLang="en-US" sz="2400" b="1" dirty="0" smtClean="0">
                <a:latin typeface="+mj-lt"/>
              </a:rPr>
              <a:t> </a:t>
            </a:r>
            <a:r>
              <a:rPr lang="en-US" altLang="zh-TW" sz="2400" b="1" dirty="0" smtClean="0">
                <a:latin typeface="+mj-lt"/>
              </a:rPr>
              <a:t>:</a:t>
            </a:r>
            <a:r>
              <a:rPr lang="en-US" altLang="zh-TW" sz="2400" dirty="0" smtClean="0">
                <a:latin typeface="+mj-lt"/>
              </a:rPr>
              <a:t> </a:t>
            </a:r>
          </a:p>
          <a:p>
            <a:pPr lvl="1"/>
            <a:r>
              <a:rPr lang="en-US" altLang="zh-TW" sz="2000" dirty="0" smtClean="0">
                <a:latin typeface="+mj-lt"/>
              </a:rPr>
              <a:t>Performing </a:t>
            </a:r>
            <a:r>
              <a:rPr lang="en-US" altLang="zh-TW" sz="2000" dirty="0">
                <a:latin typeface="+mj-lt"/>
              </a:rPr>
              <a:t>its scheduling function based on the resource requirements of an application by using the abstract notion of a resource container</a:t>
            </a:r>
            <a:r>
              <a:rPr lang="en-US" altLang="zh-TW" sz="2000" dirty="0" smtClean="0">
                <a:latin typeface="+mj-lt"/>
              </a:rPr>
              <a:t>.</a:t>
            </a:r>
          </a:p>
          <a:p>
            <a:r>
              <a:rPr lang="en-US" altLang="zh-TW" sz="2400" b="1" dirty="0" err="1" smtClean="0">
                <a:latin typeface="+mj-lt"/>
              </a:rPr>
              <a:t>NodeManager</a:t>
            </a:r>
            <a:r>
              <a:rPr lang="en-US" altLang="zh-TW" sz="2400" dirty="0" smtClean="0">
                <a:latin typeface="+mj-lt"/>
              </a:rPr>
              <a:t> :</a:t>
            </a:r>
          </a:p>
          <a:p>
            <a:pPr lvl="1"/>
            <a:r>
              <a:rPr lang="en-US" altLang="zh-TW" sz="2000" dirty="0">
                <a:latin typeface="+mj-lt"/>
              </a:rPr>
              <a:t>L</a:t>
            </a:r>
            <a:r>
              <a:rPr lang="en-US" altLang="zh-TW" sz="2000" dirty="0" smtClean="0">
                <a:latin typeface="+mj-lt"/>
              </a:rPr>
              <a:t>aunching the applications</a:t>
            </a:r>
            <a:r>
              <a:rPr lang="en-US" altLang="zh-TW" sz="2000" dirty="0">
                <a:latin typeface="+mj-lt"/>
              </a:rPr>
              <a:t>’ containers, monitoring their resource usage (CPU, memory, disk, network</a:t>
            </a:r>
            <a:r>
              <a:rPr lang="en-US" altLang="zh-TW" sz="2000" dirty="0" smtClean="0">
                <a:latin typeface="+mj-lt"/>
              </a:rPr>
              <a:t>), and </a:t>
            </a:r>
            <a:r>
              <a:rPr lang="en-US" altLang="zh-TW" sz="2000" dirty="0">
                <a:latin typeface="+mj-lt"/>
              </a:rPr>
              <a:t>reporting the usage to the </a:t>
            </a:r>
            <a:r>
              <a:rPr lang="en-US" altLang="zh-TW" sz="2000" dirty="0" err="1">
                <a:latin typeface="+mj-lt"/>
              </a:rPr>
              <a:t>ResourceManager</a:t>
            </a:r>
            <a:r>
              <a:rPr lang="en-US" altLang="zh-TW" sz="2000" dirty="0">
                <a:latin typeface="+mj-lt"/>
              </a:rPr>
              <a:t>.</a:t>
            </a:r>
            <a:endParaRPr lang="zh-TW" altLang="en-US" sz="2000" dirty="0">
              <a:latin typeface="+mj-lt"/>
            </a:endParaRPr>
          </a:p>
        </p:txBody>
      </p:sp>
      <p:pic>
        <p:nvPicPr>
          <p:cNvPr id="7"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850" y="4766872"/>
            <a:ext cx="6664934" cy="2080588"/>
          </a:xfrm>
          <a:prstGeom prst="rect">
            <a:avLst/>
          </a:prstGeom>
        </p:spPr>
      </p:pic>
    </p:spTree>
    <p:extLst>
      <p:ext uri="{BB962C8B-B14F-4D97-AF65-F5344CB8AC3E}">
        <p14:creationId xmlns:p14="http://schemas.microsoft.com/office/powerpoint/2010/main" val="2887636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1109" y="92036"/>
            <a:ext cx="6729782" cy="6765964"/>
          </a:xfrm>
        </p:spPr>
      </p:pic>
    </p:spTree>
    <p:extLst>
      <p:ext uri="{BB962C8B-B14F-4D97-AF65-F5344CB8AC3E}">
        <p14:creationId xmlns:p14="http://schemas.microsoft.com/office/powerpoint/2010/main" val="1212682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TotalTime>
  <Words>798</Words>
  <Application>Microsoft Office PowerPoint</Application>
  <PresentationFormat>寬螢幕</PresentationFormat>
  <Paragraphs>50</Paragraphs>
  <Slides>5</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新細明體</vt:lpstr>
      <vt:lpstr>Arial</vt:lpstr>
      <vt:lpstr>Calibri</vt:lpstr>
      <vt:lpstr>Calibri Light</vt:lpstr>
      <vt:lpstr>Wingdings</vt:lpstr>
      <vt:lpstr>Office 佈景主題</vt:lpstr>
      <vt:lpstr>MapReduce data flow:</vt:lpstr>
      <vt:lpstr>MapReduce data flow:</vt:lpstr>
      <vt:lpstr>YARN:  Hadoop’s cluster resource management system</vt:lpstr>
      <vt:lpstr>YARN Compared to MapReduce 1:</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Jeffrey Lu</dc:creator>
  <cp:lastModifiedBy>Jeffrey Lu</cp:lastModifiedBy>
  <cp:revision>142</cp:revision>
  <dcterms:created xsi:type="dcterms:W3CDTF">2017-11-22T02:26:31Z</dcterms:created>
  <dcterms:modified xsi:type="dcterms:W3CDTF">2018-03-09T12:34:44Z</dcterms:modified>
</cp:coreProperties>
</file>